
<file path=[Content_Types].xml><?xml version="1.0" encoding="utf-8"?>
<Types xmlns="http://schemas.openxmlformats.org/package/2006/content-types">
  <Default Extension="fntdata" ContentType="application/x-fontdata"/>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embeddedFontLst>
    <p:embeddedFont>
      <p:font typeface="Lato" panose="020F0502020204030203" pitchFamily="34" charset="0"/>
      <p:regular r:id="rId14"/>
      <p:bold r:id="rId15"/>
      <p:italic r:id="rId16"/>
      <p:boldItalic r:id="rId17"/>
    </p:embeddedFont>
    <p:embeddedFont>
      <p:font typeface="Montserrat" panose="00000500000000000000" pitchFamily="2" charset="0"/>
      <p:regular r:id="rId18"/>
      <p:bold r:id="rId19"/>
      <p:italic r:id="rId20"/>
      <p:boldItalic r:id="rId21"/>
    </p:embeddedFont>
    <p:embeddedFont>
      <p:font typeface="Montserrat Light" panose="00000400000000000000" pitchFamily="2"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8CF6D2A-EFAA-48BC-9CAE-EE3E344B7BE7}">
  <a:tblStyle styleId="{38CF6D2A-EFAA-48BC-9CAE-EE3E344B7BE7}"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730"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c6f73a04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c6f73a04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c6f73a04f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c6f73a04f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311a48450dd_0_10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311a48450dd_0_10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31560ba9072_1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31560ba9072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12515d5338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312515d5338_3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12515d5338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12515d5338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c6f73a04f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c6f73a04f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c6f73a04f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c6f73a04f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c6f73a04f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c6f73a04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120384192b_2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3120384192b_2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311a48450dd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11a48450dd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name="adj" fmla="val 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name="adj" fmla="val 50000"/>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150" y="1145825"/>
              <a:ext cx="3996600" cy="3996900"/>
            </a:xfrm>
            <a:prstGeom prst="diagStripe">
              <a:avLst>
                <a:gd name="adj" fmla="val 58774"/>
              </a:avLst>
            </a:prstGeom>
            <a:solidFill>
              <a:schemeClr val="lt1">
                <a:alpha val="303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5400000">
              <a:off x="1646" y="-75"/>
              <a:ext cx="2299800" cy="23001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flipH="1">
              <a:off x="652821" y="590035"/>
              <a:ext cx="2300100" cy="2299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3537150" y="1578400"/>
            <a:ext cx="5017500" cy="15789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17" name="Google Shape;17;p2"/>
          <p:cNvSpPr txBox="1">
            <a:spLocks noGrp="1"/>
          </p:cNvSpPr>
          <p:nvPr>
            <p:ph type="subTitle" idx="1"/>
          </p:nvPr>
        </p:nvSpPr>
        <p:spPr>
          <a:xfrm>
            <a:off x="5083950" y="3924925"/>
            <a:ext cx="34707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18" name="Google Shape;18;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1"/>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1"/>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1"/>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1"/>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1"/>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1"/>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1"/>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1"/>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1"/>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1"/>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 name="Google Shape;125;p11"/>
          <p:cNvSpPr txBox="1">
            <a:spLocks noGrp="1"/>
          </p:cNvSpPr>
          <p:nvPr>
            <p:ph type="title" hasCustomPrompt="1"/>
          </p:nvPr>
        </p:nvSpPr>
        <p:spPr>
          <a:xfrm>
            <a:off x="823850" y="1284675"/>
            <a:ext cx="4776000" cy="1300800"/>
          </a:xfrm>
          <a:prstGeom prst="rect">
            <a:avLst/>
          </a:prstGeom>
        </p:spPr>
        <p:txBody>
          <a:bodyPr spcFirstLastPara="1" wrap="square" lIns="91425" tIns="91425" rIns="91425" bIns="91425" anchor="t" anchorCtr="0">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a:spLocks noGrp="1"/>
          </p:cNvSpPr>
          <p:nvPr>
            <p:ph type="body" idx="1"/>
          </p:nvPr>
        </p:nvSpPr>
        <p:spPr>
          <a:xfrm>
            <a:off x="823850" y="2643124"/>
            <a:ext cx="4776000" cy="1218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27" name="Google Shape;12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8"/>
        <p:cNvGrpSpPr/>
        <p:nvPr/>
      </p:nvGrpSpPr>
      <p:grpSpPr>
        <a:xfrm>
          <a:off x="0" y="0"/>
          <a:ext cx="0" cy="0"/>
          <a:chOff x="0" y="0"/>
          <a:chExt cx="0" cy="0"/>
        </a:xfrm>
      </p:grpSpPr>
      <p:sp>
        <p:nvSpPr>
          <p:cNvPr id="129" name="Google Shape;12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3"/>
            <p:cNvSpPr/>
            <p:nvPr/>
          </p:nvSpPr>
          <p:spPr>
            <a:xfrm rot="5400000">
              <a:off x="4841125" y="5700"/>
              <a:ext cx="42981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p:nvPr/>
          </p:nvSpPr>
          <p:spPr>
            <a:xfrm rot="-5400000">
              <a:off x="5618399" y="123646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3"/>
            <p:cNvSpPr/>
            <p:nvPr/>
          </p:nvSpPr>
          <p:spPr>
            <a:xfrm flipH="1">
              <a:off x="5849857" y="14439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3"/>
            <p:cNvSpPr/>
            <p:nvPr/>
          </p:nvSpPr>
          <p:spPr>
            <a:xfrm rot="-5400000">
              <a:off x="5987081" y="24694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3"/>
            <p:cNvSpPr/>
            <p:nvPr/>
          </p:nvSpPr>
          <p:spPr>
            <a:xfrm flipH="1">
              <a:off x="6222115" y="267695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3"/>
            <p:cNvSpPr/>
            <p:nvPr/>
          </p:nvSpPr>
          <p:spPr>
            <a:xfrm rot="-5400000">
              <a:off x="6675341" y="186201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3"/>
            <p:cNvSpPr/>
            <p:nvPr/>
          </p:nvSpPr>
          <p:spPr>
            <a:xfrm flipH="1">
              <a:off x="6908099" y="2069505"/>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3"/>
            <p:cNvSpPr/>
            <p:nvPr/>
          </p:nvSpPr>
          <p:spPr>
            <a:xfrm rot="-5400000">
              <a:off x="6861141" y="247781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flipH="1">
              <a:off x="7965266" y="269296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3"/>
            <p:cNvSpPr/>
            <p:nvPr/>
          </p:nvSpPr>
          <p:spPr>
            <a:xfrm flipH="1">
              <a:off x="8145082" y="330875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3"/>
            <p:cNvSpPr/>
            <p:nvPr/>
          </p:nvSpPr>
          <p:spPr>
            <a:xfrm rot="-5400000">
              <a:off x="7047599" y="309501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3"/>
            <p:cNvSpPr/>
            <p:nvPr/>
          </p:nvSpPr>
          <p:spPr>
            <a:xfrm flipH="1">
              <a:off x="7276649" y="330250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3"/>
            <p:cNvSpPr/>
            <p:nvPr/>
          </p:nvSpPr>
          <p:spPr>
            <a:xfrm rot="-5400000">
              <a:off x="7227414" y="3710807"/>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3"/>
            <p:cNvSpPr/>
            <p:nvPr/>
          </p:nvSpPr>
          <p:spPr>
            <a:xfrm flipH="1">
              <a:off x="7462448" y="391829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3"/>
            <p:cNvSpPr/>
            <p:nvPr/>
          </p:nvSpPr>
          <p:spPr>
            <a:xfrm rot="-5400000">
              <a:off x="8102491" y="371847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3"/>
            <p:cNvSpPr/>
            <p:nvPr/>
          </p:nvSpPr>
          <p:spPr>
            <a:xfrm flipH="1">
              <a:off x="8334533" y="392596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rot="-5400000">
              <a:off x="8288290" y="433426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9" name="Google Shape;39;p3"/>
          <p:cNvSpPr txBox="1">
            <a:spLocks noGrp="1"/>
          </p:cNvSpPr>
          <p:nvPr>
            <p:ph type="title"/>
          </p:nvPr>
        </p:nvSpPr>
        <p:spPr>
          <a:xfrm>
            <a:off x="823850" y="2053000"/>
            <a:ext cx="4587000" cy="11487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40" name="Google Shape;40;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6"/>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 name="Google Shape;60;p6"/>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1" name="Google Shape;6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7"/>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7"/>
          <p:cNvSpPr txBox="1">
            <a:spLocks noGrp="1"/>
          </p:cNvSpPr>
          <p:nvPr>
            <p:ph type="title"/>
          </p:nvPr>
        </p:nvSpPr>
        <p:spPr>
          <a:xfrm>
            <a:off x="1297500" y="393750"/>
            <a:ext cx="3798900" cy="1493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67" name="Google Shape;67;p7"/>
          <p:cNvSpPr txBox="1">
            <a:spLocks noGrp="1"/>
          </p:cNvSpPr>
          <p:nvPr>
            <p:ph type="body" idx="1"/>
          </p:nvPr>
        </p:nvSpPr>
        <p:spPr>
          <a:xfrm>
            <a:off x="1297500" y="1972550"/>
            <a:ext cx="3798900" cy="24159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8" name="Google Shape;6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name="adj" fmla="val 49469"/>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8"/>
            <p:cNvSpPr/>
            <p:nvPr/>
          </p:nvSpPr>
          <p:spPr>
            <a:xfrm rot="5400000">
              <a:off x="4840825" y="6000"/>
              <a:ext cx="4298700" cy="4286700"/>
            </a:xfrm>
            <a:prstGeom prst="diagStripe">
              <a:avLst>
                <a:gd name="adj" fmla="val 0"/>
              </a:avLst>
            </a:prstGeom>
            <a:solidFill>
              <a:schemeClr val="lt1">
                <a:alpha val="346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8"/>
            <p:cNvSpPr/>
            <p:nvPr/>
          </p:nvSpPr>
          <p:spPr>
            <a:xfrm rot="-5400000">
              <a:off x="5618399" y="123664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8"/>
            <p:cNvSpPr/>
            <p:nvPr/>
          </p:nvSpPr>
          <p:spPr>
            <a:xfrm flipH="1">
              <a:off x="5849857" y="144407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8"/>
            <p:cNvSpPr/>
            <p:nvPr/>
          </p:nvSpPr>
          <p:spPr>
            <a:xfrm rot="-5400000">
              <a:off x="5987081" y="2469743"/>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flipH="1">
              <a:off x="6222115" y="2677179"/>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8"/>
            <p:cNvSpPr/>
            <p:nvPr/>
          </p:nvSpPr>
          <p:spPr>
            <a:xfrm rot="-5400000">
              <a:off x="6675341" y="1862244"/>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8"/>
            <p:cNvSpPr/>
            <p:nvPr/>
          </p:nvSpPr>
          <p:spPr>
            <a:xfrm flipH="1">
              <a:off x="6908099" y="2069680"/>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rot="-5400000">
              <a:off x="6861141" y="2478088"/>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8"/>
            <p:cNvSpPr/>
            <p:nvPr/>
          </p:nvSpPr>
          <p:spPr>
            <a:xfrm flipH="1">
              <a:off x="7965266" y="269319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8"/>
            <p:cNvSpPr/>
            <p:nvPr/>
          </p:nvSpPr>
          <p:spPr>
            <a:xfrm flipH="1">
              <a:off x="8145082" y="330903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rot="-5400000">
              <a:off x="7047599" y="309534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flipH="1">
              <a:off x="7276649" y="3302781"/>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8"/>
            <p:cNvSpPr/>
            <p:nvPr/>
          </p:nvSpPr>
          <p:spPr>
            <a:xfrm rot="-5400000">
              <a:off x="7227414" y="3711189"/>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8"/>
            <p:cNvSpPr/>
            <p:nvPr/>
          </p:nvSpPr>
          <p:spPr>
            <a:xfrm flipH="1">
              <a:off x="7462448" y="3918625"/>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8"/>
            <p:cNvSpPr/>
            <p:nvPr/>
          </p:nvSpPr>
          <p:spPr>
            <a:xfrm rot="-5400000">
              <a:off x="8102491" y="3718856"/>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flipH="1">
              <a:off x="8334533" y="3926292"/>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rot="-5400000">
              <a:off x="8288290" y="4334700"/>
              <a:ext cx="808800" cy="808800"/>
            </a:xfrm>
            <a:prstGeom prst="diagStripe">
              <a:avLst>
                <a:gd name="adj" fmla="val 50000"/>
              </a:avLst>
            </a:prstGeom>
            <a:solidFill>
              <a:schemeClr val="lt1">
                <a:alpha val="73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9" name="Google Shape;89;p8"/>
          <p:cNvSpPr txBox="1">
            <a:spLocks noGrp="1"/>
          </p:cNvSpPr>
          <p:nvPr>
            <p:ph type="title"/>
          </p:nvPr>
        </p:nvSpPr>
        <p:spPr>
          <a:xfrm>
            <a:off x="823850" y="866775"/>
            <a:ext cx="4587000" cy="35211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0" name="Google Shape;9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9"/>
            <p:cNvSpPr/>
            <p:nvPr/>
          </p:nvSpPr>
          <p:spPr>
            <a:xfrm flipH="1">
              <a:off x="229050" y="588489"/>
              <a:ext cx="808800" cy="808800"/>
            </a:xfrm>
            <a:prstGeom prst="diagStripe">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9"/>
          <p:cNvSpPr txBox="1">
            <a:spLocks noGrp="1"/>
          </p:cNvSpPr>
          <p:nvPr>
            <p:ph type="title"/>
          </p:nvPr>
        </p:nvSpPr>
        <p:spPr>
          <a:xfrm>
            <a:off x="1297500" y="1658325"/>
            <a:ext cx="3036300" cy="17517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96" name="Google Shape;96;p9"/>
          <p:cNvSpPr txBox="1">
            <a:spLocks noGrp="1"/>
          </p:cNvSpPr>
          <p:nvPr>
            <p:ph type="subTitle" idx="1"/>
          </p:nvPr>
        </p:nvSpPr>
        <p:spPr>
          <a:xfrm>
            <a:off x="1297500" y="3538000"/>
            <a:ext cx="3036300" cy="5061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a:endParaRPr/>
          </a:p>
        </p:txBody>
      </p:sp>
      <p:sp>
        <p:nvSpPr>
          <p:cNvPr id="97" name="Google Shape;97;p9"/>
          <p:cNvSpPr txBox="1">
            <a:spLocks noGrp="1"/>
          </p:cNvSpPr>
          <p:nvPr>
            <p:ph type="body" idx="2"/>
          </p:nvPr>
        </p:nvSpPr>
        <p:spPr>
          <a:xfrm>
            <a:off x="4648200" y="1696600"/>
            <a:ext cx="3676800" cy="234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0"/>
            <p:cNvSpPr/>
            <p:nvPr/>
          </p:nvSpPr>
          <p:spPr>
            <a:xfrm flipH="1">
              <a:off x="154125" y="3925529"/>
              <a:ext cx="544800" cy="544800"/>
            </a:xfrm>
            <a:prstGeom prst="diagStripe">
              <a:avLst>
                <a:gd name="adj" fmla="val 50000"/>
              </a:avLst>
            </a:prstGeom>
            <a:solidFill>
              <a:schemeClr val="lt1">
                <a:alpha val="96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10"/>
          <p:cNvSpPr txBox="1">
            <a:spLocks noGrp="1"/>
          </p:cNvSpPr>
          <p:nvPr>
            <p:ph type="body" idx="1"/>
          </p:nvPr>
        </p:nvSpPr>
        <p:spPr>
          <a:xfrm>
            <a:off x="812725" y="4305375"/>
            <a:ext cx="6936000" cy="523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104" name="Google Shape;10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focus">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marL="914400" lvl="1"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marL="1371600" lvl="2"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marL="1828800" lvl="3"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marL="2286000" lvl="4"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marL="2743200" lvl="5"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marL="3200400" lvl="6"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marL="3657600" lvl="7"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marL="4114800" lvl="8" indent="-29845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audio" Target="../media/media10.mp3"/><Relationship Id="rId1" Type="http://schemas.microsoft.com/office/2007/relationships/media" Target="../media/media10.mp3"/><Relationship Id="rId5" Type="http://schemas.openxmlformats.org/officeDocument/2006/relationships/image" Target="../media/image1.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audio" Target="../media/media11.mp3"/><Relationship Id="rId1" Type="http://schemas.microsoft.com/office/2007/relationships/media" Target="../media/media11.mp3"/><Relationship Id="rId5" Type="http://schemas.openxmlformats.org/officeDocument/2006/relationships/image" Target="../media/image1.png"/><Relationship Id="rId4"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png"/><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3.mp3"/><Relationship Id="rId1" Type="http://schemas.microsoft.com/office/2007/relationships/media" Target="../media/media3.mp3"/><Relationship Id="rId5" Type="http://schemas.openxmlformats.org/officeDocument/2006/relationships/image" Target="../media/image1.png"/><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4.mp3"/><Relationship Id="rId1" Type="http://schemas.microsoft.com/office/2007/relationships/media" Target="../media/media4.mp3"/><Relationship Id="rId5" Type="http://schemas.openxmlformats.org/officeDocument/2006/relationships/image" Target="../media/image1.png"/><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5.mp3"/><Relationship Id="rId1" Type="http://schemas.microsoft.com/office/2007/relationships/media" Target="../media/media5.mp3"/><Relationship Id="rId5" Type="http://schemas.openxmlformats.org/officeDocument/2006/relationships/image" Target="../media/image1.png"/><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6.mp3"/><Relationship Id="rId1" Type="http://schemas.microsoft.com/office/2007/relationships/media" Target="../media/media6.mp3"/><Relationship Id="rId5" Type="http://schemas.openxmlformats.org/officeDocument/2006/relationships/image" Target="../media/image1.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7.mp3"/><Relationship Id="rId1" Type="http://schemas.microsoft.com/office/2007/relationships/media" Target="../media/media7.mp3"/><Relationship Id="rId5" Type="http://schemas.openxmlformats.org/officeDocument/2006/relationships/image" Target="../media/image1.png"/><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8.mp3"/><Relationship Id="rId1" Type="http://schemas.microsoft.com/office/2007/relationships/media" Target="../media/media8.mp3"/><Relationship Id="rId5" Type="http://schemas.openxmlformats.org/officeDocument/2006/relationships/image" Target="../media/image1.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audio" Target="../media/media9.mp3"/><Relationship Id="rId1" Type="http://schemas.microsoft.com/office/2007/relationships/media" Target="../media/media9.mp3"/><Relationship Id="rId5" Type="http://schemas.openxmlformats.org/officeDocument/2006/relationships/image" Target="../media/image1.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3"/>
          <p:cNvSpPr txBox="1">
            <a:spLocks noGrp="1"/>
          </p:cNvSpPr>
          <p:nvPr>
            <p:ph type="ctrTitle"/>
          </p:nvPr>
        </p:nvSpPr>
        <p:spPr>
          <a:xfrm>
            <a:off x="3199475" y="1193450"/>
            <a:ext cx="5665200" cy="15789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a:t>Counter Forensics in Digital Investigations </a:t>
            </a:r>
            <a:endParaRPr b="1"/>
          </a:p>
        </p:txBody>
      </p:sp>
      <p:sp>
        <p:nvSpPr>
          <p:cNvPr id="135" name="Google Shape;135;p13"/>
          <p:cNvSpPr txBox="1">
            <a:spLocks noGrp="1"/>
          </p:cNvSpPr>
          <p:nvPr>
            <p:ph type="subTitle" idx="1"/>
          </p:nvPr>
        </p:nvSpPr>
        <p:spPr>
          <a:xfrm>
            <a:off x="5308500" y="3304725"/>
            <a:ext cx="3686700" cy="103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a:t>IDCSS24</a:t>
            </a:r>
            <a:endParaRPr sz="2400"/>
          </a:p>
          <a:p>
            <a:pPr marL="0" lvl="0" indent="0" algn="l" rtl="0">
              <a:spcBef>
                <a:spcPts val="0"/>
              </a:spcBef>
              <a:spcAft>
                <a:spcPts val="0"/>
              </a:spcAft>
              <a:buNone/>
            </a:pPr>
            <a:r>
              <a:rPr lang="en" sz="2400"/>
              <a:t>Challenge 3: Group G</a:t>
            </a:r>
            <a:endParaRPr sz="2400"/>
          </a:p>
        </p:txBody>
      </p:sp>
      <p:pic>
        <p:nvPicPr>
          <p:cNvPr id="4" name="slide 1">
            <a:hlinkClick r:id="" action="ppaction://media"/>
            <a:extLst>
              <a:ext uri="{FF2B5EF4-FFF2-40B4-BE49-F238E27FC236}">
                <a16:creationId xmlns:a16="http://schemas.microsoft.com/office/drawing/2014/main" id="{E981CF5D-FE5F-B2BC-54CD-50BBB236BB50}"/>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519451" y="2901433"/>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6613"/>
    </mc:Choice>
    <mc:Fallback>
      <p:transition spd="slow" advTm="661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6373"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2"/>
          <p:cNvSpPr txBox="1">
            <a:spLocks noGrp="1"/>
          </p:cNvSpPr>
          <p:nvPr>
            <p:ph type="title"/>
          </p:nvPr>
        </p:nvSpPr>
        <p:spPr>
          <a:xfrm>
            <a:off x="1143825" y="933050"/>
            <a:ext cx="4846200" cy="557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b="1"/>
              <a:t>Conclusion </a:t>
            </a:r>
            <a:endParaRPr sz="2800" b="1"/>
          </a:p>
        </p:txBody>
      </p:sp>
      <p:sp>
        <p:nvSpPr>
          <p:cNvPr id="189" name="Google Shape;189;p22"/>
          <p:cNvSpPr txBox="1">
            <a:spLocks noGrp="1"/>
          </p:cNvSpPr>
          <p:nvPr>
            <p:ph type="subTitle" idx="1"/>
          </p:nvPr>
        </p:nvSpPr>
        <p:spPr>
          <a:xfrm>
            <a:off x="864650" y="1709850"/>
            <a:ext cx="7587900" cy="1877700"/>
          </a:xfrm>
          <a:prstGeom prst="rect">
            <a:avLst/>
          </a:prstGeom>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Montserrat"/>
                <a:ea typeface="Montserrat"/>
                <a:cs typeface="Montserrat"/>
                <a:sym typeface="Montserrat"/>
              </a:rPr>
              <a:t>Counter forensic methods demand advanced tools and adaptive strategies. By leveraging cutting-edge techniques and continuous learning, investigators can enhance evidence recovery, maintaining the integrity and effectiveness of digital investigations.</a:t>
            </a:r>
            <a:endParaRPr sz="2200">
              <a:latin typeface="Montserrat"/>
              <a:ea typeface="Montserrat"/>
              <a:cs typeface="Montserrat"/>
              <a:sym typeface="Montserrat"/>
            </a:endParaRPr>
          </a:p>
        </p:txBody>
      </p:sp>
      <p:pic>
        <p:nvPicPr>
          <p:cNvPr id="2" name="newslide10">
            <a:hlinkClick r:id="" action="ppaction://media"/>
            <a:extLst>
              <a:ext uri="{FF2B5EF4-FFF2-40B4-BE49-F238E27FC236}">
                <a16:creationId xmlns:a16="http://schemas.microsoft.com/office/drawing/2014/main" id="{6AD7A963-D0A3-C0B6-65B3-7CCB4E5572D4}"/>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658600" y="1003087"/>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460"/>
    </mc:Choice>
    <mc:Fallback>
      <p:transition spd="slow" advTm="1246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460"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76725" y="600475"/>
            <a:ext cx="2884800" cy="35211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sz="3300"/>
              <a:t>Thank You!!</a:t>
            </a:r>
            <a:endParaRPr sz="3300"/>
          </a:p>
        </p:txBody>
      </p:sp>
      <p:sp>
        <p:nvSpPr>
          <p:cNvPr id="195" name="Google Shape;195;p23"/>
          <p:cNvSpPr txBox="1"/>
          <p:nvPr/>
        </p:nvSpPr>
        <p:spPr>
          <a:xfrm>
            <a:off x="3203875" y="616950"/>
            <a:ext cx="5474100" cy="3570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200" u="sng">
                <a:solidFill>
                  <a:schemeClr val="lt1"/>
                </a:solidFill>
                <a:latin typeface="Lato"/>
                <a:ea typeface="Lato"/>
                <a:cs typeface="Lato"/>
                <a:sym typeface="Lato"/>
              </a:rPr>
              <a:t>Team Members</a:t>
            </a:r>
            <a:endParaRPr sz="2200" u="sng">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Dhruvi Moliya</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Akhila Geddhada</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Modekurti Sriharsha</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Christina Sharon </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Aman Ahmad Khan</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Sameeksha Talwar</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Mohit Gupta</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Lakshmi S Iyengar</a:t>
            </a:r>
            <a:endParaRPr sz="2200">
              <a:solidFill>
                <a:schemeClr val="lt1"/>
              </a:solidFill>
              <a:latin typeface="Lato"/>
              <a:ea typeface="Lato"/>
              <a:cs typeface="Lato"/>
              <a:sym typeface="Lato"/>
            </a:endParaRPr>
          </a:p>
          <a:p>
            <a:pPr marL="0" lvl="0" indent="0" algn="ctr" rtl="0">
              <a:spcBef>
                <a:spcPts val="0"/>
              </a:spcBef>
              <a:spcAft>
                <a:spcPts val="0"/>
              </a:spcAft>
              <a:buNone/>
            </a:pPr>
            <a:r>
              <a:rPr lang="en" sz="2200">
                <a:solidFill>
                  <a:schemeClr val="lt1"/>
                </a:solidFill>
                <a:latin typeface="Lato"/>
                <a:ea typeface="Lato"/>
                <a:cs typeface="Lato"/>
                <a:sym typeface="Lato"/>
              </a:rPr>
              <a:t>Chandan Raj</a:t>
            </a:r>
            <a:endParaRPr sz="2200">
              <a:solidFill>
                <a:schemeClr val="lt1"/>
              </a:solidFill>
              <a:latin typeface="Lato"/>
              <a:ea typeface="Lato"/>
              <a:cs typeface="Lato"/>
              <a:sym typeface="Lato"/>
            </a:endParaRPr>
          </a:p>
        </p:txBody>
      </p:sp>
      <p:pic>
        <p:nvPicPr>
          <p:cNvPr id="2" name="52f80415-513a-48fa-a338-376b02f080f5">
            <a:hlinkClick r:id="" action="ppaction://media"/>
            <a:extLst>
              <a:ext uri="{FF2B5EF4-FFF2-40B4-BE49-F238E27FC236}">
                <a16:creationId xmlns:a16="http://schemas.microsoft.com/office/drawing/2014/main" id="{64CA58EB-824B-786A-69B9-FBA88432792D}"/>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613218" y="616950"/>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48"/>
    </mc:Choice>
    <mc:Fallback>
      <p:transition spd="slow" advTm="54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548"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14"/>
          <p:cNvSpPr txBox="1">
            <a:spLocks noGrp="1"/>
          </p:cNvSpPr>
          <p:nvPr>
            <p:ph type="ctrTitle"/>
          </p:nvPr>
        </p:nvSpPr>
        <p:spPr>
          <a:xfrm>
            <a:off x="3249813" y="379650"/>
            <a:ext cx="43749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900" b="1" dirty="0"/>
              <a:t>Objective</a:t>
            </a:r>
            <a:endParaRPr sz="2900" b="1" dirty="0"/>
          </a:p>
        </p:txBody>
      </p:sp>
      <p:sp>
        <p:nvSpPr>
          <p:cNvPr id="141" name="Google Shape;141;p14"/>
          <p:cNvSpPr txBox="1">
            <a:spLocks noGrp="1"/>
          </p:cNvSpPr>
          <p:nvPr>
            <p:ph type="subTitle" idx="1"/>
          </p:nvPr>
        </p:nvSpPr>
        <p:spPr>
          <a:xfrm>
            <a:off x="3249813" y="976699"/>
            <a:ext cx="5664300" cy="2970600"/>
          </a:xfrm>
          <a:prstGeom prst="rect">
            <a:avLst/>
          </a:prstGeom>
          <a:solidFill>
            <a:schemeClr val="dk1"/>
          </a:solidFill>
        </p:spPr>
        <p:txBody>
          <a:bodyPr spcFirstLastPara="1" wrap="square" lIns="91425" tIns="91425" rIns="91425" bIns="91425" anchor="t" anchorCtr="0">
            <a:spAutoFit/>
          </a:bodyPr>
          <a:lstStyle/>
          <a:p>
            <a:pPr marL="0" marR="0" lvl="0" indent="0" algn="l" rtl="0">
              <a:lnSpc>
                <a:spcPct val="115000"/>
              </a:lnSpc>
              <a:spcBef>
                <a:spcPts val="4000"/>
              </a:spcBef>
              <a:spcAft>
                <a:spcPts val="4000"/>
              </a:spcAft>
              <a:buNone/>
            </a:pPr>
            <a:r>
              <a:rPr lang="en" sz="2000" dirty="0">
                <a:solidFill>
                  <a:srgbClr val="FFFFFF"/>
                </a:solidFill>
                <a:latin typeface="Roboto"/>
                <a:ea typeface="Roboto"/>
                <a:cs typeface="Roboto"/>
                <a:sym typeface="Roboto"/>
              </a:rPr>
              <a:t>The objective of this digital forensic investigation is to thoroughly identify and evaluate counter forensic techniques employed by the suspect to evade detection and assess their implications on evidence integrity and investigative efficiency. Propose robust mitigation strategies</a:t>
            </a:r>
            <a:r>
              <a:rPr lang="en" sz="2000" dirty="0">
                <a:latin typeface="Roboto"/>
                <a:ea typeface="Roboto"/>
                <a:cs typeface="Roboto"/>
                <a:sym typeface="Roboto"/>
              </a:rPr>
              <a:t>  to recover evidence and maintain the integrity of digital investigations.</a:t>
            </a:r>
            <a:endParaRPr sz="2800" dirty="0">
              <a:latin typeface="Roboto"/>
              <a:ea typeface="Roboto"/>
              <a:cs typeface="Roboto"/>
              <a:sym typeface="Roboto"/>
            </a:endParaRPr>
          </a:p>
        </p:txBody>
      </p:sp>
      <p:pic>
        <p:nvPicPr>
          <p:cNvPr id="5" name="objective">
            <a:hlinkClick r:id="" action="ppaction://media"/>
            <a:extLst>
              <a:ext uri="{FF2B5EF4-FFF2-40B4-BE49-F238E27FC236}">
                <a16:creationId xmlns:a16="http://schemas.microsoft.com/office/drawing/2014/main" id="{057B90DE-97B9-E33B-2F9B-C4EFB6FECBD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598502" y="2965228"/>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5673"/>
    </mc:Choice>
    <mc:Fallback>
      <p:transition spd="slow" advTm="15673"/>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9586"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15"/>
          <p:cNvSpPr txBox="1">
            <a:spLocks noGrp="1"/>
          </p:cNvSpPr>
          <p:nvPr>
            <p:ph type="ctrTitle"/>
          </p:nvPr>
        </p:nvSpPr>
        <p:spPr>
          <a:xfrm>
            <a:off x="3242725" y="469716"/>
            <a:ext cx="4374900" cy="504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800" b="1" dirty="0"/>
              <a:t>Introduction </a:t>
            </a:r>
            <a:endParaRPr sz="2800" b="1" dirty="0"/>
          </a:p>
        </p:txBody>
      </p:sp>
      <p:sp>
        <p:nvSpPr>
          <p:cNvPr id="147" name="Google Shape;147;p15"/>
          <p:cNvSpPr txBox="1">
            <a:spLocks noGrp="1"/>
          </p:cNvSpPr>
          <p:nvPr>
            <p:ph type="subTitle" idx="1"/>
          </p:nvPr>
        </p:nvSpPr>
        <p:spPr>
          <a:xfrm>
            <a:off x="3186019" y="1273874"/>
            <a:ext cx="5664300" cy="2970600"/>
          </a:xfrm>
          <a:prstGeom prst="rect">
            <a:avLst/>
          </a:prstGeom>
        </p:spPr>
        <p:txBody>
          <a:bodyPr spcFirstLastPara="1" wrap="square" lIns="91425" tIns="91425" rIns="91425" bIns="91425" anchor="t" anchorCtr="0">
            <a:spAutoFit/>
          </a:bodyPr>
          <a:lstStyle/>
          <a:p>
            <a:pPr marL="0" lvl="0" indent="0" algn="l" rtl="0">
              <a:lnSpc>
                <a:spcPct val="115000"/>
              </a:lnSpc>
              <a:spcBef>
                <a:spcPts val="4000"/>
              </a:spcBef>
              <a:spcAft>
                <a:spcPts val="4000"/>
              </a:spcAft>
              <a:buNone/>
            </a:pPr>
            <a:r>
              <a:rPr lang="en" sz="2000" dirty="0">
                <a:latin typeface="Montserrat"/>
                <a:ea typeface="Montserrat"/>
                <a:cs typeface="Montserrat"/>
                <a:sym typeface="Montserrat"/>
              </a:rPr>
              <a:t>Counter forensic techniques like encryption, steganography, and data-wiping create major challenges in digital investigations, making it difficult to detect and analyze hidden evidence. In this high-stakes field, investigators must adapt to these evolving tactics to uncover and preserve vital information.</a:t>
            </a:r>
            <a:endParaRPr sz="2000" dirty="0">
              <a:latin typeface="Montserrat"/>
              <a:ea typeface="Montserrat"/>
              <a:cs typeface="Montserrat"/>
              <a:sym typeface="Montserrat"/>
            </a:endParaRPr>
          </a:p>
        </p:txBody>
      </p:sp>
      <p:pic>
        <p:nvPicPr>
          <p:cNvPr id="2" name="babfa2b6-a468-488a-a7ed-7fa8e8e0e7b3">
            <a:hlinkClick r:id="" action="ppaction://media"/>
            <a:extLst>
              <a:ext uri="{FF2B5EF4-FFF2-40B4-BE49-F238E27FC236}">
                <a16:creationId xmlns:a16="http://schemas.microsoft.com/office/drawing/2014/main" id="{E8D5FF21-34F8-13E6-859F-7CB10A3511B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1733181" y="3192056"/>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4315"/>
    </mc:Choice>
    <mc:Fallback>
      <p:transition spd="slow" advTm="1431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431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graphicFrame>
        <p:nvGraphicFramePr>
          <p:cNvPr id="152" name="Google Shape;152;p16"/>
          <p:cNvGraphicFramePr/>
          <p:nvPr/>
        </p:nvGraphicFramePr>
        <p:xfrm>
          <a:off x="988050" y="925600"/>
          <a:ext cx="7167900" cy="4038238"/>
        </p:xfrm>
        <a:graphic>
          <a:graphicData uri="http://schemas.openxmlformats.org/drawingml/2006/table">
            <a:tbl>
              <a:tblPr>
                <a:noFill/>
                <a:tableStyleId>{38CF6D2A-EFAA-48BC-9CAE-EE3E344B7BE7}</a:tableStyleId>
              </a:tblPr>
              <a:tblGrid>
                <a:gridCol w="2389300">
                  <a:extLst>
                    <a:ext uri="{9D8B030D-6E8A-4147-A177-3AD203B41FA5}">
                      <a16:colId xmlns:a16="http://schemas.microsoft.com/office/drawing/2014/main" val="20000"/>
                    </a:ext>
                  </a:extLst>
                </a:gridCol>
                <a:gridCol w="2389300">
                  <a:extLst>
                    <a:ext uri="{9D8B030D-6E8A-4147-A177-3AD203B41FA5}">
                      <a16:colId xmlns:a16="http://schemas.microsoft.com/office/drawing/2014/main" val="20001"/>
                    </a:ext>
                  </a:extLst>
                </a:gridCol>
                <a:gridCol w="2389300">
                  <a:extLst>
                    <a:ext uri="{9D8B030D-6E8A-4147-A177-3AD203B41FA5}">
                      <a16:colId xmlns:a16="http://schemas.microsoft.com/office/drawing/2014/main" val="20002"/>
                    </a:ext>
                  </a:extLst>
                </a:gridCol>
              </a:tblGrid>
              <a:tr h="865325">
                <a:tc>
                  <a:txBody>
                    <a:bodyPr/>
                    <a:lstStyle/>
                    <a:p>
                      <a:pPr marL="0" lvl="0" indent="0" algn="ctr" rtl="0">
                        <a:spcBef>
                          <a:spcPts val="0"/>
                        </a:spcBef>
                        <a:spcAft>
                          <a:spcPts val="0"/>
                        </a:spcAft>
                        <a:buNone/>
                      </a:pPr>
                      <a:r>
                        <a:rPr lang="en" b="1">
                          <a:solidFill>
                            <a:schemeClr val="lt1"/>
                          </a:solidFill>
                          <a:latin typeface="Montserrat"/>
                          <a:ea typeface="Montserrat"/>
                          <a:cs typeface="Montserrat"/>
                          <a:sym typeface="Montserrat"/>
                        </a:rPr>
                        <a:t>Counter forensic tools</a:t>
                      </a: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b="1">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ctr" rtl="0">
                        <a:lnSpc>
                          <a:spcPct val="115000"/>
                        </a:lnSpc>
                        <a:spcBef>
                          <a:spcPts val="0"/>
                        </a:spcBef>
                        <a:spcAft>
                          <a:spcPts val="0"/>
                        </a:spcAft>
                        <a:buNone/>
                      </a:pPr>
                      <a:r>
                        <a:rPr lang="en" b="1">
                          <a:solidFill>
                            <a:schemeClr val="lt1"/>
                          </a:solidFill>
                          <a:latin typeface="Montserrat"/>
                          <a:ea typeface="Montserrat"/>
                          <a:cs typeface="Montserrat"/>
                          <a:sym typeface="Montserrat"/>
                        </a:rPr>
                        <a:t>Working</a:t>
                      </a: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b="1">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ctr" rtl="0">
                        <a:lnSpc>
                          <a:spcPct val="115000"/>
                        </a:lnSpc>
                        <a:spcBef>
                          <a:spcPts val="0"/>
                        </a:spcBef>
                        <a:spcAft>
                          <a:spcPts val="0"/>
                        </a:spcAft>
                        <a:buNone/>
                      </a:pPr>
                      <a:r>
                        <a:rPr lang="en" b="1">
                          <a:solidFill>
                            <a:schemeClr val="lt1"/>
                          </a:solidFill>
                          <a:latin typeface="Montserrat"/>
                          <a:ea typeface="Montserrat"/>
                          <a:cs typeface="Montserrat"/>
                          <a:sym typeface="Montserrat"/>
                        </a:rPr>
                        <a:t>Obstruction in forensic analysis</a:t>
                      </a:r>
                      <a:endParaRPr b="1">
                        <a:solidFill>
                          <a:schemeClr val="lt1"/>
                        </a:solidFill>
                        <a:latin typeface="Montserrat"/>
                        <a:ea typeface="Montserrat"/>
                        <a:cs typeface="Montserrat"/>
                        <a:sym typeface="Montserrat"/>
                      </a:endParaRPr>
                    </a:p>
                    <a:p>
                      <a:pPr marL="0" lvl="0" indent="0" algn="ctr" rtl="0">
                        <a:spcBef>
                          <a:spcPts val="0"/>
                        </a:spcBef>
                        <a:spcAft>
                          <a:spcPts val="0"/>
                        </a:spcAft>
                        <a:buNone/>
                      </a:pPr>
                      <a:endParaRPr b="1">
                        <a:solidFill>
                          <a:schemeClr val="lt1"/>
                        </a:solidFill>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0"/>
                  </a:ext>
                </a:extLst>
              </a:tr>
              <a:tr h="1124450">
                <a:tc>
                  <a:txBody>
                    <a:bodyPr/>
                    <a:lstStyle/>
                    <a:p>
                      <a:pPr marL="0" lvl="0" indent="0" algn="ctr" rtl="0">
                        <a:spcBef>
                          <a:spcPts val="0"/>
                        </a:spcBef>
                        <a:spcAft>
                          <a:spcPts val="0"/>
                        </a:spcAft>
                        <a:buNone/>
                      </a:pPr>
                      <a:r>
                        <a:rPr lang="en" sz="1000">
                          <a:solidFill>
                            <a:schemeClr val="lt1"/>
                          </a:solidFill>
                        </a:rPr>
                        <a:t>Virtual Private Network (VPN)</a:t>
                      </a:r>
                      <a:endParaRPr sz="1000">
                        <a:solidFill>
                          <a:schemeClr val="lt1"/>
                        </a:solidFill>
                      </a:endParaRPr>
                    </a:p>
                    <a:p>
                      <a:pPr marL="0" lvl="0" indent="0" algn="ctr"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spcBef>
                          <a:spcPts val="0"/>
                        </a:spcBef>
                        <a:spcAft>
                          <a:spcPts val="0"/>
                        </a:spcAft>
                        <a:buClr>
                          <a:schemeClr val="lt1"/>
                        </a:buClr>
                        <a:buSzPts val="1000"/>
                        <a:buChar char="●"/>
                      </a:pPr>
                      <a:r>
                        <a:rPr lang="en" sz="1000">
                          <a:solidFill>
                            <a:schemeClr val="lt1"/>
                          </a:solidFill>
                        </a:rPr>
                        <a:t>Encrypt all the traffic.</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IP address masking is involved replacing the user’s real IP address.</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Secure tunnel is established.</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lnSpc>
                          <a:spcPct val="115000"/>
                        </a:lnSpc>
                        <a:spcBef>
                          <a:spcPts val="0"/>
                        </a:spcBef>
                        <a:spcAft>
                          <a:spcPts val="0"/>
                        </a:spcAft>
                        <a:buClr>
                          <a:schemeClr val="lt1"/>
                        </a:buClr>
                        <a:buSzPts val="1000"/>
                        <a:buChar char="●"/>
                      </a:pPr>
                      <a:r>
                        <a:rPr lang="en" sz="1000">
                          <a:solidFill>
                            <a:schemeClr val="lt1"/>
                          </a:solidFill>
                        </a:rPr>
                        <a:t>IP Masking, Location Spoofing</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Encryption</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Location Spoofing</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extLst>
                  <a:ext uri="{0D108BD9-81ED-4DB2-BD59-A6C34878D82A}">
                    <a16:rowId xmlns:a16="http://schemas.microsoft.com/office/drawing/2014/main" val="10001"/>
                  </a:ext>
                </a:extLst>
              </a:tr>
              <a:tr h="965850">
                <a:tc>
                  <a:txBody>
                    <a:bodyPr/>
                    <a:lstStyle/>
                    <a:p>
                      <a:pPr marL="0" lvl="0" indent="0" algn="ctr" rtl="0">
                        <a:spcBef>
                          <a:spcPts val="0"/>
                        </a:spcBef>
                        <a:spcAft>
                          <a:spcPts val="0"/>
                        </a:spcAft>
                        <a:buNone/>
                      </a:pPr>
                      <a:r>
                        <a:rPr lang="en" sz="1000">
                          <a:solidFill>
                            <a:schemeClr val="lt1"/>
                          </a:solidFill>
                        </a:rPr>
                        <a:t>Steganography</a:t>
                      </a:r>
                      <a:endParaRPr sz="1000">
                        <a:solidFill>
                          <a:schemeClr val="lt1"/>
                        </a:solidFill>
                      </a:endParaRPr>
                    </a:p>
                    <a:p>
                      <a:pPr marL="0" lvl="0" indent="0" algn="ctr"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spcBef>
                          <a:spcPts val="0"/>
                        </a:spcBef>
                        <a:spcAft>
                          <a:spcPts val="0"/>
                        </a:spcAft>
                        <a:buClr>
                          <a:schemeClr val="lt1"/>
                        </a:buClr>
                        <a:buSzPts val="1000"/>
                        <a:buChar char="●"/>
                      </a:pPr>
                      <a:r>
                        <a:rPr lang="en" sz="1000">
                          <a:solidFill>
                            <a:schemeClr val="lt1"/>
                          </a:solidFill>
                        </a:rPr>
                        <a:t>Least significant bit insertion.</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Frequency domain embedding.</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Text steganography.</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lnSpc>
                          <a:spcPct val="115000"/>
                        </a:lnSpc>
                        <a:spcBef>
                          <a:spcPts val="0"/>
                        </a:spcBef>
                        <a:spcAft>
                          <a:spcPts val="0"/>
                        </a:spcAft>
                        <a:buClr>
                          <a:schemeClr val="lt1"/>
                        </a:buClr>
                        <a:buSzPts val="1000"/>
                        <a:buChar char="●"/>
                      </a:pPr>
                      <a:r>
                        <a:rPr lang="en" sz="1000">
                          <a:solidFill>
                            <a:schemeClr val="lt1"/>
                          </a:solidFill>
                        </a:rPr>
                        <a:t>Hidden Data in Plain Sight</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Large Datasets</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Multi-layered Techniques</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extLst>
                  <a:ext uri="{0D108BD9-81ED-4DB2-BD59-A6C34878D82A}">
                    <a16:rowId xmlns:a16="http://schemas.microsoft.com/office/drawing/2014/main" val="10002"/>
                  </a:ext>
                </a:extLst>
              </a:tr>
              <a:tr h="1061000">
                <a:tc>
                  <a:txBody>
                    <a:bodyPr/>
                    <a:lstStyle/>
                    <a:p>
                      <a:pPr marL="0" lvl="0" indent="0" algn="ctr" rtl="0">
                        <a:spcBef>
                          <a:spcPts val="0"/>
                        </a:spcBef>
                        <a:spcAft>
                          <a:spcPts val="0"/>
                        </a:spcAft>
                        <a:buNone/>
                      </a:pPr>
                      <a:r>
                        <a:rPr lang="en" sz="1000">
                          <a:solidFill>
                            <a:schemeClr val="lt1"/>
                          </a:solidFill>
                        </a:rPr>
                        <a:t>Rootkits and anti forensic malware</a:t>
                      </a:r>
                      <a:endParaRPr sz="1000">
                        <a:solidFill>
                          <a:schemeClr val="lt1"/>
                        </a:solidFill>
                      </a:endParaRPr>
                    </a:p>
                    <a:p>
                      <a:pPr marL="0" lvl="0" indent="0" algn="ctr"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spcBef>
                          <a:spcPts val="0"/>
                        </a:spcBef>
                        <a:spcAft>
                          <a:spcPts val="0"/>
                        </a:spcAft>
                        <a:buClr>
                          <a:schemeClr val="lt1"/>
                        </a:buClr>
                        <a:buSzPts val="1000"/>
                        <a:buChar char="●"/>
                      </a:pPr>
                      <a:r>
                        <a:rPr lang="en" sz="1000">
                          <a:solidFill>
                            <a:schemeClr val="lt1"/>
                          </a:solidFill>
                        </a:rPr>
                        <a:t>User mode rootkits.</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Kernel mode rootkits.</a:t>
                      </a:r>
                      <a:endParaRPr sz="1000">
                        <a:solidFill>
                          <a:schemeClr val="lt1"/>
                        </a:solidFill>
                      </a:endParaRPr>
                    </a:p>
                    <a:p>
                      <a:pPr marL="457200" lvl="0" indent="-292100" algn="l" rtl="0">
                        <a:spcBef>
                          <a:spcPts val="0"/>
                        </a:spcBef>
                        <a:spcAft>
                          <a:spcPts val="0"/>
                        </a:spcAft>
                        <a:buClr>
                          <a:schemeClr val="lt1"/>
                        </a:buClr>
                        <a:buSzPts val="1000"/>
                        <a:buChar char="●"/>
                      </a:pPr>
                      <a:r>
                        <a:rPr lang="en" sz="1000">
                          <a:solidFill>
                            <a:schemeClr val="lt1"/>
                          </a:solidFill>
                        </a:rPr>
                        <a:t>Bootkits.</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tc>
                  <a:txBody>
                    <a:bodyPr/>
                    <a:lstStyle/>
                    <a:p>
                      <a:pPr marL="457200" lvl="0" indent="-292100" algn="l" rtl="0">
                        <a:lnSpc>
                          <a:spcPct val="115000"/>
                        </a:lnSpc>
                        <a:spcBef>
                          <a:spcPts val="0"/>
                        </a:spcBef>
                        <a:spcAft>
                          <a:spcPts val="0"/>
                        </a:spcAft>
                        <a:buClr>
                          <a:schemeClr val="lt1"/>
                        </a:buClr>
                        <a:buSzPts val="1000"/>
                        <a:buChar char="●"/>
                      </a:pPr>
                      <a:r>
                        <a:rPr lang="en" sz="1000">
                          <a:solidFill>
                            <a:schemeClr val="lt1"/>
                          </a:solidFill>
                        </a:rPr>
                        <a:t>Bypassing Security Tools</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Manipulating Logs and System Calls</a:t>
                      </a:r>
                      <a:endParaRPr sz="1000">
                        <a:solidFill>
                          <a:schemeClr val="lt1"/>
                        </a:solidFill>
                      </a:endParaRPr>
                    </a:p>
                    <a:p>
                      <a:pPr marL="457200" lvl="0" indent="-292100" algn="l" rtl="0">
                        <a:lnSpc>
                          <a:spcPct val="115000"/>
                        </a:lnSpc>
                        <a:spcBef>
                          <a:spcPts val="0"/>
                        </a:spcBef>
                        <a:spcAft>
                          <a:spcPts val="0"/>
                        </a:spcAft>
                        <a:buClr>
                          <a:schemeClr val="lt1"/>
                        </a:buClr>
                        <a:buSzPts val="1000"/>
                        <a:buChar char="●"/>
                      </a:pPr>
                      <a:r>
                        <a:rPr lang="en" sz="1000">
                          <a:solidFill>
                            <a:schemeClr val="lt1"/>
                          </a:solidFill>
                        </a:rPr>
                        <a:t>Altering Evidence</a:t>
                      </a:r>
                      <a:endParaRPr sz="1000">
                        <a:solidFill>
                          <a:schemeClr val="lt1"/>
                        </a:solidFill>
                      </a:endParaRPr>
                    </a:p>
                    <a:p>
                      <a:pPr marL="0" lvl="0" indent="0" algn="l" rtl="0">
                        <a:spcBef>
                          <a:spcPts val="0"/>
                        </a:spcBef>
                        <a:spcAft>
                          <a:spcPts val="0"/>
                        </a:spcAft>
                        <a:buNone/>
                      </a:pPr>
                      <a:endParaRPr sz="1000">
                        <a:solidFill>
                          <a:schemeClr val="lt1"/>
                        </a:solidFill>
                      </a:endParaRPr>
                    </a:p>
                  </a:txBody>
                  <a:tcPr marL="91425" marR="91425" marT="91425" marB="91425" anchor="ctr"/>
                </a:tc>
                <a:extLst>
                  <a:ext uri="{0D108BD9-81ED-4DB2-BD59-A6C34878D82A}">
                    <a16:rowId xmlns:a16="http://schemas.microsoft.com/office/drawing/2014/main" val="10003"/>
                  </a:ext>
                </a:extLst>
              </a:tr>
            </a:tbl>
          </a:graphicData>
        </a:graphic>
      </p:graphicFrame>
      <p:sp>
        <p:nvSpPr>
          <p:cNvPr id="153" name="Google Shape;153;p16"/>
          <p:cNvSpPr txBox="1">
            <a:spLocks noGrp="1"/>
          </p:cNvSpPr>
          <p:nvPr>
            <p:ph type="title"/>
          </p:nvPr>
        </p:nvSpPr>
        <p:spPr>
          <a:xfrm>
            <a:off x="795900" y="87400"/>
            <a:ext cx="7734600" cy="838200"/>
          </a:xfrm>
          <a:prstGeom prst="rect">
            <a:avLst/>
          </a:prstGeom>
        </p:spPr>
        <p:txBody>
          <a:bodyPr spcFirstLastPara="1" wrap="square" lIns="91425" tIns="91425" rIns="91425" bIns="91425" anchor="ctr" anchorCtr="0">
            <a:noAutofit/>
          </a:bodyPr>
          <a:lstStyle/>
          <a:p>
            <a:pPr marL="457200" lvl="0" indent="-387350" algn="l" rtl="0">
              <a:spcBef>
                <a:spcPts val="0"/>
              </a:spcBef>
              <a:spcAft>
                <a:spcPts val="0"/>
              </a:spcAft>
              <a:buSzPts val="2500"/>
              <a:buAutoNum type="arabicPeriod"/>
            </a:pPr>
            <a:r>
              <a:rPr lang="en" sz="2500" b="1"/>
              <a:t>Identify Counter-Forensic Technologies</a:t>
            </a:r>
            <a:endParaRPr sz="2500" b="1"/>
          </a:p>
        </p:txBody>
      </p:sp>
      <p:pic>
        <p:nvPicPr>
          <p:cNvPr id="3" name="slide 4">
            <a:hlinkClick r:id="" action="ppaction://media"/>
            <a:extLst>
              <a:ext uri="{FF2B5EF4-FFF2-40B4-BE49-F238E27FC236}">
                <a16:creationId xmlns:a16="http://schemas.microsoft.com/office/drawing/2014/main" id="{5943F6B7-5E04-3078-1886-B6BCA603DDF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08537" y="2957567"/>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7208"/>
    </mc:Choice>
    <mc:Fallback>
      <p:transition spd="slow" advTm="572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4984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a:off x="1179075" y="269725"/>
            <a:ext cx="7038900" cy="9141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sz="2500" b="1"/>
              <a:t>2. WannaCry Decoded:</a:t>
            </a:r>
            <a:r>
              <a:rPr lang="en" sz="2500"/>
              <a:t> </a:t>
            </a:r>
            <a:r>
              <a:rPr lang="en" sz="2177"/>
              <a:t>A Deep Dive into Ransomware’s Clever Counter-Forensics</a:t>
            </a:r>
            <a:endParaRPr sz="2177"/>
          </a:p>
        </p:txBody>
      </p:sp>
      <p:sp>
        <p:nvSpPr>
          <p:cNvPr id="159" name="Google Shape;159;p17"/>
          <p:cNvSpPr txBox="1">
            <a:spLocks noGrp="1"/>
          </p:cNvSpPr>
          <p:nvPr>
            <p:ph type="body" idx="1"/>
          </p:nvPr>
        </p:nvSpPr>
        <p:spPr>
          <a:xfrm>
            <a:off x="251250" y="1280275"/>
            <a:ext cx="8641500" cy="37617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400" b="1" u="sng">
                <a:latin typeface="Arial"/>
                <a:ea typeface="Arial"/>
                <a:cs typeface="Arial"/>
                <a:sym typeface="Arial"/>
              </a:rPr>
              <a:t>Case Overview</a:t>
            </a:r>
            <a:r>
              <a:rPr lang="en" sz="1400" u="sng">
                <a:latin typeface="Arial"/>
                <a:ea typeface="Arial"/>
                <a:cs typeface="Arial"/>
                <a:sym typeface="Arial"/>
              </a:rPr>
              <a:t>:</a:t>
            </a:r>
            <a:endParaRPr sz="1400" u="sng">
              <a:latin typeface="Aria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Launch &amp; Spread</a:t>
            </a:r>
            <a:r>
              <a:rPr lang="en" sz="1200">
                <a:latin typeface="Montserrat Light"/>
                <a:ea typeface="Montserrat Light"/>
                <a:cs typeface="Montserrat Light"/>
                <a:sym typeface="Montserrat Light"/>
              </a:rPr>
              <a:t>: In May 2017, WannaCry leveraged the SMBv1 protocol vulnerability (EternalBlue) on port 445 in Windows systems, infecting over 230,000 computers across 200 countries within 24 hours. This worm-like ransomware attack propagated autonomously, causing billions in damages globally</a:t>
            </a:r>
            <a:r>
              <a:rPr lang="en" sz="1200">
                <a:latin typeface="Montserrat"/>
                <a:ea typeface="Montserrat"/>
                <a:cs typeface="Montserrat"/>
                <a:sym typeface="Montserrat"/>
              </a:rPr>
              <a:t>.</a:t>
            </a:r>
            <a:endParaRPr sz="1200">
              <a:latin typeface="Montserrat"/>
              <a:ea typeface="Montserrat"/>
              <a:cs typeface="Montserrat"/>
              <a:sym typeface="Montserrat"/>
            </a:endParaRPr>
          </a:p>
          <a:p>
            <a:pPr marL="457200" lvl="0" indent="-304800" algn="l" rtl="0">
              <a:spcBef>
                <a:spcPts val="1200"/>
              </a:spcBef>
              <a:spcAft>
                <a:spcPts val="0"/>
              </a:spcAft>
              <a:buClr>
                <a:schemeClr val="lt1"/>
              </a:buClr>
              <a:buSzPts val="1200"/>
              <a:buFont typeface="Arial"/>
              <a:buChar char="●"/>
            </a:pPr>
            <a:r>
              <a:rPr lang="en" sz="1200" b="1">
                <a:latin typeface="Montserrat"/>
                <a:ea typeface="Montserrat"/>
                <a:cs typeface="Montserrat"/>
                <a:sym typeface="Montserrat"/>
              </a:rPr>
              <a:t>Targets</a:t>
            </a:r>
            <a:r>
              <a:rPr lang="en" sz="1200">
                <a:latin typeface="Montserrat"/>
                <a:ea typeface="Montserrat"/>
                <a:cs typeface="Montserrat"/>
                <a:sym typeface="Montserrat"/>
              </a:rPr>
              <a:t>: It impacted various sectors, with significant disruption in healthcare (notably the UK’s NHS), finance, and government services.</a:t>
            </a:r>
            <a:endParaRPr sz="1200">
              <a:latin typeface="Montserrat"/>
              <a:ea typeface="Montserrat"/>
              <a:cs typeface="Montserrat"/>
              <a:sym typeface="Montserrat"/>
            </a:endParaRPr>
          </a:p>
          <a:p>
            <a:pPr marL="0" lvl="0" indent="0" algn="l" rtl="0">
              <a:spcBef>
                <a:spcPts val="1200"/>
              </a:spcBef>
              <a:spcAft>
                <a:spcPts val="0"/>
              </a:spcAft>
              <a:buNone/>
            </a:pPr>
            <a:r>
              <a:rPr lang="en" sz="1400" b="1" u="sng">
                <a:latin typeface="Arial"/>
                <a:ea typeface="Arial"/>
                <a:cs typeface="Arial"/>
                <a:sym typeface="Arial"/>
              </a:rPr>
              <a:t>Counter-Forensics Techniques</a:t>
            </a:r>
            <a:r>
              <a:rPr lang="en" sz="1400" u="sng">
                <a:latin typeface="Arial"/>
                <a:ea typeface="Arial"/>
                <a:cs typeface="Arial"/>
                <a:sym typeface="Arial"/>
              </a:rPr>
              <a:t>:</a:t>
            </a:r>
            <a:endParaRPr sz="1400" u="sng">
              <a:latin typeface="Aria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Encryption &amp; Multi-Language Notes</a:t>
            </a:r>
            <a:r>
              <a:rPr lang="en" sz="1200">
                <a:latin typeface="Montserrat"/>
                <a:ea typeface="Montserrat"/>
                <a:cs typeface="Montserrat"/>
                <a:sym typeface="Montserrat"/>
              </a:rPr>
              <a:t>: Files were encrypted, and ransom notes in 28 languages hindered attribution.</a:t>
            </a:r>
            <a:endParaRPr sz="1200">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 sz="1200" b="1">
                <a:latin typeface="Montserrat"/>
                <a:ea typeface="Montserrat"/>
                <a:cs typeface="Montserrat"/>
                <a:sym typeface="Montserrat"/>
              </a:rPr>
              <a:t>Kill Switch</a:t>
            </a:r>
            <a:r>
              <a:rPr lang="en" sz="1200">
                <a:latin typeface="Montserrat"/>
                <a:ea typeface="Montserrat"/>
                <a:cs typeface="Montserrat"/>
                <a:sym typeface="Montserrat"/>
              </a:rPr>
              <a:t>: A hardcoded domain served as a “kill switch”, an intentional tactic to avoid reverse engineering and prevent further forensic analysis.</a:t>
            </a:r>
            <a:endParaRPr sz="1200">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 sz="1200" b="1">
                <a:latin typeface="Montserrat"/>
                <a:ea typeface="Montserrat"/>
                <a:cs typeface="Montserrat"/>
                <a:sym typeface="Montserrat"/>
              </a:rPr>
              <a:t>Code Obfuscation &amp; Self-Destruction</a:t>
            </a:r>
            <a:r>
              <a:rPr lang="en" sz="1200">
                <a:latin typeface="Montserrat"/>
                <a:ea typeface="Montserrat"/>
                <a:cs typeface="Montserrat"/>
                <a:sym typeface="Montserrat"/>
              </a:rPr>
              <a:t>: WannaCry’s code included obfuscation layers and conditional self-deletion capabilities, which made sandbox analysis challenging.</a:t>
            </a:r>
            <a:endParaRPr sz="1200">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Montserrat"/>
              <a:buChar char="●"/>
            </a:pPr>
            <a:r>
              <a:rPr lang="en" sz="1200" b="1">
                <a:latin typeface="Montserrat"/>
                <a:ea typeface="Montserrat"/>
                <a:cs typeface="Montserrat"/>
                <a:sym typeface="Montserrat"/>
              </a:rPr>
              <a:t>Decentralized Payment via Bitcoin:</a:t>
            </a:r>
            <a:r>
              <a:rPr lang="en" sz="1200">
                <a:latin typeface="Montserrat"/>
                <a:ea typeface="Montserrat"/>
                <a:cs typeface="Montserrat"/>
                <a:sym typeface="Montserrat"/>
              </a:rPr>
              <a:t> By requiring Bitcoin payments, WannaCry obscured ransom flow, complicating attempts to trace and link attackers.</a:t>
            </a:r>
            <a:endParaRPr sz="1200">
              <a:latin typeface="Montserrat"/>
              <a:ea typeface="Montserrat"/>
              <a:cs typeface="Montserrat"/>
              <a:sym typeface="Montserrat"/>
            </a:endParaRPr>
          </a:p>
        </p:txBody>
      </p:sp>
      <p:pic>
        <p:nvPicPr>
          <p:cNvPr id="4" name="slide 5">
            <a:hlinkClick r:id="" action="ppaction://media"/>
            <a:extLst>
              <a:ext uri="{FF2B5EF4-FFF2-40B4-BE49-F238E27FC236}">
                <a16:creationId xmlns:a16="http://schemas.microsoft.com/office/drawing/2014/main" id="{5DA2737A-E8D0-3654-457A-7B65074E4CB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20065" y="260676"/>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57208"/>
    </mc:Choice>
    <mc:Fallback>
      <p:transition spd="slow" advTm="572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24084"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4"/>
                </p:tgtEl>
              </p:cMediaNode>
            </p:audio>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8"/>
          <p:cNvSpPr txBox="1">
            <a:spLocks noGrp="1"/>
          </p:cNvSpPr>
          <p:nvPr>
            <p:ph type="title"/>
          </p:nvPr>
        </p:nvSpPr>
        <p:spPr>
          <a:xfrm>
            <a:off x="1136800" y="577375"/>
            <a:ext cx="7455600" cy="666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Impact On Investigation And Evidence Collection</a:t>
            </a:r>
            <a:endParaRPr/>
          </a:p>
        </p:txBody>
      </p:sp>
      <p:sp>
        <p:nvSpPr>
          <p:cNvPr id="165" name="Google Shape;165;p18"/>
          <p:cNvSpPr txBox="1">
            <a:spLocks noGrp="1"/>
          </p:cNvSpPr>
          <p:nvPr>
            <p:ph type="body" idx="1"/>
          </p:nvPr>
        </p:nvSpPr>
        <p:spPr>
          <a:xfrm>
            <a:off x="307350" y="1345100"/>
            <a:ext cx="8529300" cy="3585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sz="1400" b="1" u="sng">
                <a:latin typeface="Arial"/>
                <a:ea typeface="Arial"/>
                <a:cs typeface="Arial"/>
                <a:sym typeface="Arial"/>
              </a:rPr>
              <a:t>Challenges Encountered:</a:t>
            </a:r>
            <a:endParaRPr sz="1100" u="sng">
              <a:solidFill>
                <a:srgbClr val="000000"/>
              </a:solidFill>
              <a:latin typeface="Aria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Encryption as a Barrier</a:t>
            </a:r>
            <a:r>
              <a:rPr lang="en" sz="1200">
                <a:latin typeface="Montserrat"/>
                <a:ea typeface="Montserrat"/>
                <a:cs typeface="Montserrat"/>
                <a:sym typeface="Montserrat"/>
              </a:rPr>
              <a:t>: WannaCry used RSA-2048 and AES-128 encryption, making decryption nearly impossible without the key. It would require billions of years to crack with current technology.</a:t>
            </a:r>
            <a:endParaRPr sz="1200">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Autonomous Worm Propagation: </a:t>
            </a:r>
            <a:r>
              <a:rPr lang="en" sz="1200">
                <a:latin typeface="Montserrat"/>
                <a:ea typeface="Montserrat"/>
                <a:cs typeface="Montserrat"/>
                <a:sym typeface="Montserrat"/>
              </a:rPr>
              <a:t>The worm-like nature allowed rapid spread, increasing complexity in tracing infection origins and limiting control over the attack.</a:t>
            </a:r>
            <a:endParaRPr sz="1200">
              <a:latin typeface="Montserrat"/>
              <a:ea typeface="Montserrat"/>
              <a:cs typeface="Montserrat"/>
              <a:sym typeface="Montserrat"/>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Resource Strain: </a:t>
            </a:r>
            <a:r>
              <a:rPr lang="en" sz="1200">
                <a:latin typeface="Montserrat"/>
                <a:ea typeface="Montserrat"/>
                <a:cs typeface="Montserrat"/>
                <a:sym typeface="Montserrat"/>
              </a:rPr>
              <a:t>Traditional forensics struggled with high computational demands for decryption and analysis.</a:t>
            </a:r>
            <a:endParaRPr sz="1200">
              <a:latin typeface="Montserrat"/>
              <a:ea typeface="Montserrat"/>
              <a:cs typeface="Montserrat"/>
              <a:sym typeface="Montserrat"/>
            </a:endParaRPr>
          </a:p>
          <a:p>
            <a:pPr marL="0" lvl="0" indent="0" algn="l" rtl="0">
              <a:spcBef>
                <a:spcPts val="1200"/>
              </a:spcBef>
              <a:spcAft>
                <a:spcPts val="0"/>
              </a:spcAft>
              <a:buNone/>
            </a:pPr>
            <a:r>
              <a:rPr lang="en" sz="1400" b="1" u="sng">
                <a:latin typeface="Arial"/>
                <a:ea typeface="Arial"/>
                <a:cs typeface="Arial"/>
                <a:sym typeface="Arial"/>
              </a:rPr>
              <a:t>Counter-Forensic Success</a:t>
            </a:r>
            <a:r>
              <a:rPr lang="en" sz="1400" u="sng">
                <a:latin typeface="Arial"/>
                <a:ea typeface="Arial"/>
                <a:cs typeface="Arial"/>
                <a:sym typeface="Arial"/>
              </a:rPr>
              <a:t>:</a:t>
            </a:r>
            <a:endParaRPr sz="1400" u="sng">
              <a:latin typeface="Arial"/>
              <a:ea typeface="Arial"/>
              <a:cs typeface="Arial"/>
              <a:sym typeface="Arial"/>
            </a:endParaRPr>
          </a:p>
          <a:p>
            <a:pPr marL="457200" lvl="0" indent="-304800" algn="l" rtl="0">
              <a:spcBef>
                <a:spcPts val="0"/>
              </a:spcBef>
              <a:spcAft>
                <a:spcPts val="0"/>
              </a:spcAft>
              <a:buClr>
                <a:schemeClr val="lt1"/>
              </a:buClr>
              <a:buSzPts val="1200"/>
              <a:buFont typeface="Arial"/>
              <a:buChar char="●"/>
            </a:pPr>
            <a:r>
              <a:rPr lang="en" sz="1200" b="1">
                <a:latin typeface="Montserrat"/>
                <a:ea typeface="Montserrat"/>
                <a:cs typeface="Montserrat"/>
                <a:sym typeface="Montserrat"/>
              </a:rPr>
              <a:t>Effective Attribution Evasion</a:t>
            </a:r>
            <a:r>
              <a:rPr lang="en" sz="1200">
                <a:latin typeface="Montserrat"/>
                <a:ea typeface="Montserrat"/>
                <a:cs typeface="Montserrat"/>
                <a:sym typeface="Montserrat"/>
              </a:rPr>
              <a:t>: Broken English in Shadow Brokers’ messages, the multi-language ransom notes, strategic diversion via Kill Switch and Bitcoin payments limited investigators’ ability to conclusively link the attack to its creators and to trace the origin.</a:t>
            </a:r>
            <a:endParaRPr sz="1400">
              <a:latin typeface="Montserrat"/>
              <a:ea typeface="Montserrat"/>
              <a:cs typeface="Montserrat"/>
              <a:sym typeface="Montserrat"/>
            </a:endParaRPr>
          </a:p>
          <a:p>
            <a:pPr marL="0" lvl="0" indent="0" algn="l" rtl="0">
              <a:spcBef>
                <a:spcPts val="1200"/>
              </a:spcBef>
              <a:spcAft>
                <a:spcPts val="0"/>
              </a:spcAft>
              <a:buNone/>
            </a:pPr>
            <a:r>
              <a:rPr lang="en" sz="1400" b="1" u="sng">
                <a:latin typeface="Arial"/>
                <a:ea typeface="Arial"/>
                <a:cs typeface="Arial"/>
                <a:sym typeface="Arial"/>
              </a:rPr>
              <a:t>Implications for Future Investigations</a:t>
            </a:r>
            <a:r>
              <a:rPr lang="en" sz="1400" u="sng">
                <a:latin typeface="Arial"/>
                <a:ea typeface="Arial"/>
                <a:cs typeface="Arial"/>
                <a:sym typeface="Arial"/>
              </a:rPr>
              <a:t>:</a:t>
            </a:r>
            <a:endParaRPr sz="1400" u="sng">
              <a:latin typeface="Arial"/>
              <a:ea typeface="Arial"/>
              <a:cs typeface="Arial"/>
              <a:sym typeface="Arial"/>
            </a:endParaRPr>
          </a:p>
          <a:p>
            <a:pPr marL="457200" lvl="0" indent="-304800" algn="l" rtl="0">
              <a:spcBef>
                <a:spcPts val="0"/>
              </a:spcBef>
              <a:spcAft>
                <a:spcPts val="0"/>
              </a:spcAft>
              <a:buSzPts val="1200"/>
              <a:buFont typeface="Montserrat"/>
              <a:buChar char="●"/>
            </a:pPr>
            <a:r>
              <a:rPr lang="en" sz="1200">
                <a:latin typeface="Montserrat"/>
                <a:ea typeface="Montserrat"/>
                <a:cs typeface="Montserrat"/>
                <a:sym typeface="Montserrat"/>
              </a:rPr>
              <a:t>Emphasized the need for agile digital forensics, advanced decryption methods, automated detection of self-destruction mechanisms, and proactive backup systems to contain and mitigate impact.</a:t>
            </a:r>
            <a:endParaRPr/>
          </a:p>
        </p:txBody>
      </p:sp>
      <p:pic>
        <p:nvPicPr>
          <p:cNvPr id="2" name="newslide6">
            <a:hlinkClick r:id="" action="ppaction://media"/>
            <a:extLst>
              <a:ext uri="{FF2B5EF4-FFF2-40B4-BE49-F238E27FC236}">
                <a16:creationId xmlns:a16="http://schemas.microsoft.com/office/drawing/2014/main" id="{B36B7D03-404A-C2A3-6B36-0AC5AAA3278F}"/>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893118" y="109948"/>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009"/>
    </mc:Choice>
    <mc:Fallback>
      <p:transition spd="slow" advTm="130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00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9"/>
          <p:cNvSpPr txBox="1">
            <a:spLocks noGrp="1"/>
          </p:cNvSpPr>
          <p:nvPr>
            <p:ph type="title"/>
          </p:nvPr>
        </p:nvSpPr>
        <p:spPr>
          <a:xfrm>
            <a:off x="1369475" y="412275"/>
            <a:ext cx="7419600" cy="612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3. Impact on Digital Investigations</a:t>
            </a:r>
            <a:endParaRPr sz="2500" b="1"/>
          </a:p>
        </p:txBody>
      </p:sp>
      <p:sp>
        <p:nvSpPr>
          <p:cNvPr id="171" name="Google Shape;171;p19"/>
          <p:cNvSpPr txBox="1">
            <a:spLocks noGrp="1"/>
          </p:cNvSpPr>
          <p:nvPr>
            <p:ph type="body" idx="1"/>
          </p:nvPr>
        </p:nvSpPr>
        <p:spPr>
          <a:xfrm>
            <a:off x="372750" y="1300775"/>
            <a:ext cx="8398500" cy="36183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0" lvl="0" indent="0" algn="just" rtl="0">
              <a:spcBef>
                <a:spcPts val="0"/>
              </a:spcBef>
              <a:spcAft>
                <a:spcPts val="0"/>
              </a:spcAft>
              <a:buNone/>
            </a:pPr>
            <a:r>
              <a:rPr lang="en"/>
              <a:t>Counter-forensic techniques complicate digital investigations, requiring advanced, time-intensive methods for evidence retrieval, analysis, and attribution.</a:t>
            </a:r>
            <a:endParaRPr b="1"/>
          </a:p>
          <a:p>
            <a:pPr marL="457200" lvl="0" indent="-311150" algn="just" rtl="0">
              <a:spcBef>
                <a:spcPts val="1200"/>
              </a:spcBef>
              <a:spcAft>
                <a:spcPts val="0"/>
              </a:spcAft>
              <a:buSzPts val="1300"/>
              <a:buAutoNum type="arabicPeriod"/>
            </a:pPr>
            <a:r>
              <a:rPr lang="en" b="1"/>
              <a:t>Steganography</a:t>
            </a:r>
            <a:r>
              <a:rPr lang="en"/>
              <a:t> conceals data within image, audio, video, and network files, altering elements in ways that are imperceptible to the human eye or ear. Due to this, critical evidence may be missed, analyses are time consuming, and there is a risk of data corruption during extraction. Examples: StegHide, OpenStego. </a:t>
            </a:r>
            <a:endParaRPr/>
          </a:p>
          <a:p>
            <a:pPr marL="457200" lvl="0" indent="-311150" algn="just" rtl="0">
              <a:spcBef>
                <a:spcPts val="0"/>
              </a:spcBef>
              <a:spcAft>
                <a:spcPts val="0"/>
              </a:spcAft>
              <a:buSzPts val="1300"/>
              <a:buAutoNum type="arabicPeriod"/>
            </a:pPr>
            <a:r>
              <a:rPr lang="en" b="1"/>
              <a:t>Anti-Forensic Wiping</a:t>
            </a:r>
            <a:r>
              <a:rPr lang="en"/>
              <a:t> permanently deletes data using secure wiping methods. Causes irrecoverable loss of crucial evidence, and makes it difficult to prove intent of deletion, and impacts data integrity. </a:t>
            </a:r>
            <a:br>
              <a:rPr lang="en"/>
            </a:br>
            <a:r>
              <a:rPr lang="en"/>
              <a:t>Examples: DBAN, Eraser, Blancco Drive Eraser. </a:t>
            </a:r>
            <a:endParaRPr/>
          </a:p>
          <a:p>
            <a:pPr marL="457200" lvl="0" indent="-311150" algn="just" rtl="0">
              <a:spcBef>
                <a:spcPts val="0"/>
              </a:spcBef>
              <a:spcAft>
                <a:spcPts val="0"/>
              </a:spcAft>
              <a:buSzPts val="1300"/>
              <a:buAutoNum type="arabicPeriod"/>
            </a:pPr>
            <a:r>
              <a:rPr lang="en" b="1"/>
              <a:t>Encryption </a:t>
            </a:r>
            <a:r>
              <a:rPr lang="en"/>
              <a:t>encodes data, restricting access without the correct key. This creates barriers to evidence, and causes loss of contextual information, as well as making the decryption process time-intensive. Types: AES (Symmetric), RSA (Asymmetric), ECC. </a:t>
            </a:r>
            <a:endParaRPr/>
          </a:p>
          <a:p>
            <a:pPr marL="457200" lvl="0" indent="-311150" algn="just" rtl="0">
              <a:spcBef>
                <a:spcPts val="0"/>
              </a:spcBef>
              <a:spcAft>
                <a:spcPts val="0"/>
              </a:spcAft>
              <a:buSzPts val="1300"/>
              <a:buAutoNum type="arabicPeriod"/>
            </a:pPr>
            <a:r>
              <a:rPr lang="en" b="1"/>
              <a:t>VPNs and Network Obfuscation </a:t>
            </a:r>
            <a:r>
              <a:rPr lang="en"/>
              <a:t>masks user identity and location, complicating evidence collection. This causes difficulty in identifying sources, jurisdictional challenges for legal proceedings, and delays in tracing malicious activities. Examples: ExpressVPN, NordVPN, ProtonVPN, TunnelBear.l</a:t>
            </a:r>
            <a:endParaRPr/>
          </a:p>
        </p:txBody>
      </p:sp>
      <p:pic>
        <p:nvPicPr>
          <p:cNvPr id="2" name="newslide7 (1)">
            <a:hlinkClick r:id="" action="ppaction://media"/>
            <a:extLst>
              <a:ext uri="{FF2B5EF4-FFF2-40B4-BE49-F238E27FC236}">
                <a16:creationId xmlns:a16="http://schemas.microsoft.com/office/drawing/2014/main" id="{2BE064C3-19A9-C2D0-D08A-4B2CC1BCDA6B}"/>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747897" y="231062"/>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2695"/>
    </mc:Choice>
    <mc:Fallback>
      <p:transition spd="slow" advTm="1269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269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0"/>
          <p:cNvSpPr txBox="1">
            <a:spLocks noGrp="1"/>
          </p:cNvSpPr>
          <p:nvPr>
            <p:ph type="title"/>
          </p:nvPr>
        </p:nvSpPr>
        <p:spPr>
          <a:xfrm>
            <a:off x="1243500" y="565500"/>
            <a:ext cx="7900500" cy="509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Limitations Created by Counter-Forensic Techniques</a:t>
            </a:r>
            <a:endParaRPr/>
          </a:p>
        </p:txBody>
      </p:sp>
      <p:sp>
        <p:nvSpPr>
          <p:cNvPr id="177" name="Google Shape;177;p20"/>
          <p:cNvSpPr txBox="1">
            <a:spLocks noGrp="1"/>
          </p:cNvSpPr>
          <p:nvPr>
            <p:ph type="body" idx="1"/>
          </p:nvPr>
        </p:nvSpPr>
        <p:spPr>
          <a:xfrm>
            <a:off x="386400" y="1305625"/>
            <a:ext cx="8371200" cy="3402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p>
            <a:pPr marL="457200" lvl="0" indent="-311150" algn="just" rtl="0">
              <a:spcBef>
                <a:spcPts val="0"/>
              </a:spcBef>
              <a:spcAft>
                <a:spcPts val="0"/>
              </a:spcAft>
              <a:buSzPts val="1300"/>
              <a:buChar char="●"/>
            </a:pPr>
            <a:r>
              <a:rPr lang="en" b="1"/>
              <a:t>Increased Investigation Time &amp; Costs :</a:t>
            </a:r>
            <a:r>
              <a:rPr lang="en"/>
              <a:t> Complex evidence retrieval and decryption add significant time.  </a:t>
            </a:r>
            <a:endParaRPr/>
          </a:p>
          <a:p>
            <a:pPr marL="457200" lvl="0" indent="-311150" algn="just" rtl="0">
              <a:spcBef>
                <a:spcPts val="0"/>
              </a:spcBef>
              <a:spcAft>
                <a:spcPts val="0"/>
              </a:spcAft>
              <a:buSzPts val="1300"/>
              <a:buChar char="●"/>
            </a:pPr>
            <a:r>
              <a:rPr lang="en" b="1"/>
              <a:t>Legal and Procedural Challenges :</a:t>
            </a:r>
            <a:r>
              <a:rPr lang="en"/>
              <a:t> Missing or obscured evidence complicates prosecution efforts.  </a:t>
            </a:r>
            <a:endParaRPr/>
          </a:p>
          <a:p>
            <a:pPr marL="457200" lvl="0" indent="-311150" algn="just" rtl="0">
              <a:spcBef>
                <a:spcPts val="0"/>
              </a:spcBef>
              <a:spcAft>
                <a:spcPts val="0"/>
              </a:spcAft>
              <a:buSzPts val="1300"/>
              <a:buChar char="●"/>
            </a:pPr>
            <a:r>
              <a:rPr lang="en"/>
              <a:t>Prolonged Incident Response : Time-sensitive cases suffer due to delays in gathering clear evidence.  </a:t>
            </a:r>
            <a:endParaRPr/>
          </a:p>
          <a:p>
            <a:pPr marL="457200" lvl="0" indent="-311150" algn="just" rtl="0">
              <a:spcBef>
                <a:spcPts val="0"/>
              </a:spcBef>
              <a:spcAft>
                <a:spcPts val="0"/>
              </a:spcAft>
              <a:buSzPts val="1300"/>
              <a:buChar char="●"/>
            </a:pPr>
            <a:r>
              <a:rPr lang="en" b="1"/>
              <a:t>Data Integrity Compromise :</a:t>
            </a:r>
            <a:r>
              <a:rPr lang="en"/>
              <a:t> Wiping Tools destroy data permanently. Investigators cannot verify the original state of devices, affecting chain of custody.</a:t>
            </a:r>
            <a:endParaRPr/>
          </a:p>
          <a:p>
            <a:pPr marL="457200" lvl="0" indent="-311150" algn="just" rtl="0">
              <a:spcBef>
                <a:spcPts val="0"/>
              </a:spcBef>
              <a:spcAft>
                <a:spcPts val="0"/>
              </a:spcAft>
              <a:buSzPts val="1300"/>
              <a:buChar char="●"/>
            </a:pPr>
            <a:r>
              <a:rPr lang="en" b="1"/>
              <a:t>Hidden Data :</a:t>
            </a:r>
            <a:r>
              <a:rPr lang="en"/>
              <a:t> Steganography Tools conceal data within files. Critical evidence may be overlooked without specialized tools &amp; each file requires meticulous inspection, increasing analysis time. </a:t>
            </a:r>
            <a:endParaRPr/>
          </a:p>
          <a:p>
            <a:pPr marL="457200" lvl="0" indent="-311150" algn="just" rtl="0">
              <a:spcBef>
                <a:spcPts val="0"/>
              </a:spcBef>
              <a:spcAft>
                <a:spcPts val="0"/>
              </a:spcAft>
              <a:buSzPts val="1300"/>
              <a:buChar char="●"/>
            </a:pPr>
            <a:r>
              <a:rPr lang="en" b="1"/>
              <a:t>Lack of Attribution :</a:t>
            </a:r>
            <a:r>
              <a:rPr lang="en"/>
              <a:t> Encryption secures data, making it challenging to decrypt, and VPNs obscure IP addresses, anonymizing user identity and location. The loss of identifiable evidence causes challenges in locating cybercriminals. </a:t>
            </a:r>
            <a:endParaRPr/>
          </a:p>
          <a:p>
            <a:pPr marL="457200" lvl="0" indent="-311150" algn="just" rtl="0">
              <a:spcBef>
                <a:spcPts val="0"/>
              </a:spcBef>
              <a:spcAft>
                <a:spcPts val="0"/>
              </a:spcAft>
              <a:buSzPts val="1300"/>
              <a:buChar char="●"/>
            </a:pPr>
            <a:r>
              <a:rPr lang="en" b="1"/>
              <a:t>Loss of Digital Footprint:</a:t>
            </a:r>
            <a:r>
              <a:rPr lang="en"/>
              <a:t> Tools like Eraser permanently delete specific files. Key files are lost beyond recovery; It also hampers ability to establish activity timelines or access logs.  </a:t>
            </a:r>
            <a:endParaRPr/>
          </a:p>
          <a:p>
            <a:pPr marL="457200" lvl="0" indent="-311150" algn="just" rtl="0">
              <a:spcBef>
                <a:spcPts val="0"/>
              </a:spcBef>
              <a:spcAft>
                <a:spcPts val="0"/>
              </a:spcAft>
              <a:buSzPts val="1300"/>
              <a:buChar char="●"/>
            </a:pPr>
            <a:r>
              <a:rPr lang="en" b="1"/>
              <a:t>Obscured Network Traffic :</a:t>
            </a:r>
            <a:r>
              <a:rPr lang="en"/>
              <a:t> VPNs and Tor anonymize network paths, masking malicious activities. Tracing cyber-attacks becomes difficult and investigators face jurisdictional hurdles in tracking cybercriminals. </a:t>
            </a:r>
            <a:endParaRPr/>
          </a:p>
        </p:txBody>
      </p:sp>
      <p:pic>
        <p:nvPicPr>
          <p:cNvPr id="2" name="newslide8">
            <a:hlinkClick r:id="" action="ppaction://media"/>
            <a:extLst>
              <a:ext uri="{FF2B5EF4-FFF2-40B4-BE49-F238E27FC236}">
                <a16:creationId xmlns:a16="http://schemas.microsoft.com/office/drawing/2014/main" id="{A2182B0C-4A91-8689-229C-A87CF2EEF08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999818" y="69720"/>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3635"/>
    </mc:Choice>
    <mc:Fallback>
      <p:transition spd="slow" advTm="136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3635"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21"/>
          <p:cNvSpPr txBox="1">
            <a:spLocks noGrp="1"/>
          </p:cNvSpPr>
          <p:nvPr>
            <p:ph type="title"/>
          </p:nvPr>
        </p:nvSpPr>
        <p:spPr>
          <a:xfrm>
            <a:off x="1207075" y="156625"/>
            <a:ext cx="7038900" cy="9141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500" b="1"/>
              <a:t>4. Mitigation strategies for investigators</a:t>
            </a:r>
            <a:endParaRPr sz="2500" b="1"/>
          </a:p>
        </p:txBody>
      </p:sp>
      <p:graphicFrame>
        <p:nvGraphicFramePr>
          <p:cNvPr id="183" name="Google Shape;183;p21"/>
          <p:cNvGraphicFramePr/>
          <p:nvPr/>
        </p:nvGraphicFramePr>
        <p:xfrm>
          <a:off x="1011100" y="891950"/>
          <a:ext cx="7579000" cy="3974365"/>
        </p:xfrm>
        <a:graphic>
          <a:graphicData uri="http://schemas.openxmlformats.org/drawingml/2006/table">
            <a:tbl>
              <a:tblPr>
                <a:noFill/>
                <a:tableStyleId>{38CF6D2A-EFAA-48BC-9CAE-EE3E344B7BE7}</a:tableStyleId>
              </a:tblPr>
              <a:tblGrid>
                <a:gridCol w="1894750">
                  <a:extLst>
                    <a:ext uri="{9D8B030D-6E8A-4147-A177-3AD203B41FA5}">
                      <a16:colId xmlns:a16="http://schemas.microsoft.com/office/drawing/2014/main" val="20000"/>
                    </a:ext>
                  </a:extLst>
                </a:gridCol>
                <a:gridCol w="1894750">
                  <a:extLst>
                    <a:ext uri="{9D8B030D-6E8A-4147-A177-3AD203B41FA5}">
                      <a16:colId xmlns:a16="http://schemas.microsoft.com/office/drawing/2014/main" val="20001"/>
                    </a:ext>
                  </a:extLst>
                </a:gridCol>
                <a:gridCol w="1894750">
                  <a:extLst>
                    <a:ext uri="{9D8B030D-6E8A-4147-A177-3AD203B41FA5}">
                      <a16:colId xmlns:a16="http://schemas.microsoft.com/office/drawing/2014/main" val="20002"/>
                    </a:ext>
                  </a:extLst>
                </a:gridCol>
                <a:gridCol w="1894750">
                  <a:extLst>
                    <a:ext uri="{9D8B030D-6E8A-4147-A177-3AD203B41FA5}">
                      <a16:colId xmlns:a16="http://schemas.microsoft.com/office/drawing/2014/main" val="20003"/>
                    </a:ext>
                  </a:extLst>
                </a:gridCol>
              </a:tblGrid>
              <a:tr h="491550">
                <a:tc>
                  <a:txBody>
                    <a:bodyPr/>
                    <a:lstStyle/>
                    <a:p>
                      <a:pPr marL="0" lvl="0" indent="0" algn="l" rtl="0">
                        <a:spcBef>
                          <a:spcPts val="0"/>
                        </a:spcBef>
                        <a:spcAft>
                          <a:spcPts val="0"/>
                        </a:spcAft>
                        <a:buNone/>
                      </a:pPr>
                      <a:r>
                        <a:rPr lang="en" b="1">
                          <a:solidFill>
                            <a:schemeClr val="lt1"/>
                          </a:solidFill>
                          <a:latin typeface="Montserrat"/>
                          <a:ea typeface="Montserrat"/>
                          <a:cs typeface="Montserrat"/>
                          <a:sym typeface="Montserrat"/>
                        </a:rPr>
                        <a:t>Tool/Technique</a:t>
                      </a:r>
                      <a:endParaRPr b="1">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b="1">
                          <a:solidFill>
                            <a:schemeClr val="lt1"/>
                          </a:solidFill>
                          <a:latin typeface="Montserrat"/>
                          <a:ea typeface="Montserrat"/>
                          <a:cs typeface="Montserrat"/>
                          <a:sym typeface="Montserrat"/>
                        </a:rPr>
                        <a:t>Description</a:t>
                      </a:r>
                      <a:endParaRPr b="1">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b="1">
                          <a:solidFill>
                            <a:schemeClr val="lt1"/>
                          </a:solidFill>
                          <a:latin typeface="Montserrat"/>
                          <a:ea typeface="Montserrat"/>
                          <a:cs typeface="Montserrat"/>
                          <a:sym typeface="Montserrat"/>
                        </a:rPr>
                        <a:t>Advantage</a:t>
                      </a:r>
                      <a:endParaRPr b="1">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b="1">
                          <a:solidFill>
                            <a:schemeClr val="lt1"/>
                          </a:solidFill>
                          <a:latin typeface="Montserrat"/>
                          <a:ea typeface="Montserrat"/>
                          <a:cs typeface="Montserrat"/>
                          <a:sym typeface="Montserrat"/>
                        </a:rPr>
                        <a:t>How It Helps</a:t>
                      </a:r>
                      <a:endParaRPr b="1">
                        <a:solidFill>
                          <a:schemeClr val="lt1"/>
                        </a:solidFill>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0"/>
                  </a:ext>
                </a:extLst>
              </a:tr>
              <a:tr h="1379725">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AI-Driven Anomaly Detection</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Machine learning to spot unusual patterns, even in hidden or fragmented data.</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Detects hidden data faster	</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Bypasses traditional search limitations</a:t>
                      </a:r>
                      <a:endParaRPr>
                        <a:solidFill>
                          <a:schemeClr val="lt1"/>
                        </a:solidFill>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1"/>
                  </a:ext>
                </a:extLst>
              </a:tr>
              <a:tr h="1664375">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Advanced Decryption Tools	</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Tools (e.g., FTK, Passware) that decrypt protected files with GPU-accelerated brute-force methods.	</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Speeds up decryption for quick data access	</a:t>
                      </a:r>
                      <a:endParaRPr>
                        <a:solidFill>
                          <a:schemeClr val="lt1"/>
                        </a:solidFill>
                        <a:latin typeface="Montserrat"/>
                        <a:ea typeface="Montserrat"/>
                        <a:cs typeface="Montserrat"/>
                        <a:sym typeface="Montserrat"/>
                      </a:endParaRPr>
                    </a:p>
                  </a:txBody>
                  <a:tcPr marL="91425" marR="91425" marT="91425" marB="91425" anchor="ctr"/>
                </a:tc>
                <a:tc>
                  <a:txBody>
                    <a:bodyPr/>
                    <a:lstStyle/>
                    <a:p>
                      <a:pPr marL="0" lvl="0" indent="0" algn="l" rtl="0">
                        <a:spcBef>
                          <a:spcPts val="0"/>
                        </a:spcBef>
                        <a:spcAft>
                          <a:spcPts val="0"/>
                        </a:spcAft>
                        <a:buNone/>
                      </a:pPr>
                      <a:r>
                        <a:rPr lang="en">
                          <a:solidFill>
                            <a:schemeClr val="lt1"/>
                          </a:solidFill>
                          <a:latin typeface="Montserrat"/>
                          <a:ea typeface="Montserrat"/>
                          <a:cs typeface="Montserrat"/>
                          <a:sym typeface="Montserrat"/>
                        </a:rPr>
                        <a:t>Enables timely evidence collection</a:t>
                      </a: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p>
                      <a:pPr marL="0" lvl="0" indent="0" algn="l" rtl="0">
                        <a:spcBef>
                          <a:spcPts val="0"/>
                        </a:spcBef>
                        <a:spcAft>
                          <a:spcPts val="0"/>
                        </a:spcAft>
                        <a:buNone/>
                      </a:pPr>
                      <a:endParaRPr>
                        <a:solidFill>
                          <a:schemeClr val="lt1"/>
                        </a:solidFill>
                        <a:latin typeface="Montserrat"/>
                        <a:ea typeface="Montserrat"/>
                        <a:cs typeface="Montserrat"/>
                        <a:sym typeface="Montserrat"/>
                      </a:endParaRPr>
                    </a:p>
                  </a:txBody>
                  <a:tcPr marL="91425" marR="91425" marT="91425" marB="91425" anchor="ctr"/>
                </a:tc>
                <a:extLst>
                  <a:ext uri="{0D108BD9-81ED-4DB2-BD59-A6C34878D82A}">
                    <a16:rowId xmlns:a16="http://schemas.microsoft.com/office/drawing/2014/main" val="10002"/>
                  </a:ext>
                </a:extLst>
              </a:tr>
            </a:tbl>
          </a:graphicData>
        </a:graphic>
      </p:graphicFrame>
      <p:pic>
        <p:nvPicPr>
          <p:cNvPr id="2" name="newslide9">
            <a:hlinkClick r:id="" action="ppaction://media"/>
            <a:extLst>
              <a:ext uri="{FF2B5EF4-FFF2-40B4-BE49-F238E27FC236}">
                <a16:creationId xmlns:a16="http://schemas.microsoft.com/office/drawing/2014/main" id="{AC4E7BD9-2074-30AE-162D-6809EB69818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436009" y="1554643"/>
            <a:ext cx="487363" cy="487363"/>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advTm="19409"/>
    </mc:Choice>
    <mc:Fallback>
      <p:transition spd="slow" advTm="19409"/>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9409"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2"/>
                </p:tgtEl>
              </p:cMediaNode>
            </p:audio>
          </p:childTnLst>
        </p:cTn>
      </p:par>
    </p:tnLst>
  </p:timing>
</p:sld>
</file>

<file path=ppt/theme/theme1.xml><?xml version="1.0" encoding="utf-8"?>
<a:theme xmlns:a="http://schemas.openxmlformats.org/drawingml/2006/main"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1091</Words>
  <Application>Microsoft Office PowerPoint</Application>
  <PresentationFormat>On-screen Show (16:9)</PresentationFormat>
  <Paragraphs>95</Paragraphs>
  <Slides>11</Slides>
  <Notes>11</Notes>
  <HiddenSlides>0</HiddenSlides>
  <MMClips>11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Lato</vt:lpstr>
      <vt:lpstr>Arial</vt:lpstr>
      <vt:lpstr>Montserrat Light</vt:lpstr>
      <vt:lpstr>Roboto</vt:lpstr>
      <vt:lpstr>Montserrat</vt:lpstr>
      <vt:lpstr>Focus</vt:lpstr>
      <vt:lpstr>Counter Forensics in Digital Investigations </vt:lpstr>
      <vt:lpstr>Objective</vt:lpstr>
      <vt:lpstr>Introduction </vt:lpstr>
      <vt:lpstr>Identify Counter-Forensic Technologies</vt:lpstr>
      <vt:lpstr>2. WannaCry Decoded: A Deep Dive into Ransomware’s Clever Counter-Forensics</vt:lpstr>
      <vt:lpstr>Impact On Investigation And Evidence Collection</vt:lpstr>
      <vt:lpstr>3. Impact on Digital Investigations</vt:lpstr>
      <vt:lpstr>Limitations Created by Counter-Forensic Techniques</vt:lpstr>
      <vt:lpstr>4. Mitigation strategies for investigators</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DELL</cp:lastModifiedBy>
  <cp:revision>1</cp:revision>
  <dcterms:modified xsi:type="dcterms:W3CDTF">2024-11-06T08:08:25Z</dcterms:modified>
</cp:coreProperties>
</file>