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71" r:id="rId3"/>
    <p:sldId id="366" r:id="rId4"/>
    <p:sldId id="371" r:id="rId5"/>
    <p:sldId id="348" r:id="rId6"/>
    <p:sldId id="385" r:id="rId7"/>
    <p:sldId id="396" r:id="rId8"/>
    <p:sldId id="397" r:id="rId9"/>
    <p:sldId id="398" r:id="rId10"/>
    <p:sldId id="394" r:id="rId11"/>
    <p:sldId id="395" r:id="rId12"/>
    <p:sldId id="386" r:id="rId13"/>
    <p:sldId id="387" r:id="rId14"/>
    <p:sldId id="389" r:id="rId15"/>
    <p:sldId id="388" r:id="rId16"/>
    <p:sldId id="390" r:id="rId17"/>
    <p:sldId id="391" r:id="rId18"/>
    <p:sldId id="392" r:id="rId19"/>
    <p:sldId id="393" r:id="rId2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Stijl, gemiddeld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034E78-7F5D-4C2E-B375-FC64B27BC917}" styleName="Stijl, donker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2" d="100"/>
          <a:sy n="82" d="100"/>
        </p:scale>
        <p:origin x="9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3/15/2023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407682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3/15/2023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320085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3/15/2023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29983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3/15/2023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24977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3/15/2023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78968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3/15/2023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73303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3/15/2023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413468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3/15/2023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22729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3/15/2023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78178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3/15/2023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97817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3/15/2023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9766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3/15/2023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‹nr.›</a:t>
            </a:fld>
            <a:endParaRPr lang="en-US"/>
          </a:p>
        </p:txBody>
      </p:sp>
    </p:spTree>
    <p:extLst>
      <p:ext uri="{BB962C8B-B14F-4D97-AF65-F5344CB8AC3E}">
        <p14:creationId xmlns:p14="http://schemas.microsoft.com/office/powerpoint/2010/main" val="2579635154"/>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el 1">
            <a:extLst>
              <a:ext uri="{FF2B5EF4-FFF2-40B4-BE49-F238E27FC236}">
                <a16:creationId xmlns:a16="http://schemas.microsoft.com/office/drawing/2014/main" id="{67941073-217A-5946-BD73-E457C00C772F}"/>
              </a:ext>
            </a:extLst>
          </p:cNvPr>
          <p:cNvSpPr>
            <a:spLocks noGrp="1"/>
          </p:cNvSpPr>
          <p:nvPr>
            <p:ph type="ctrTitle"/>
          </p:nvPr>
        </p:nvSpPr>
        <p:spPr>
          <a:xfrm>
            <a:off x="5578823" y="2789853"/>
            <a:ext cx="6434569" cy="2706565"/>
          </a:xfrm>
        </p:spPr>
        <p:txBody>
          <a:bodyPr>
            <a:normAutofit/>
          </a:bodyPr>
          <a:lstStyle/>
          <a:p>
            <a:r>
              <a:rPr lang="en-US" sz="2800" dirty="0"/>
              <a:t>US ECONOMIC COMPOSITE MODEL</a:t>
            </a:r>
            <a:br>
              <a:rPr lang="en-US" sz="2800" dirty="0"/>
            </a:br>
            <a:r>
              <a:rPr lang="en-US" sz="2800" dirty="0"/>
              <a:t>update March 2023</a:t>
            </a:r>
            <a:endParaRPr lang="en-US" sz="2800" b="1" i="1" dirty="0"/>
          </a:p>
        </p:txBody>
      </p:sp>
      <p:pic>
        <p:nvPicPr>
          <p:cNvPr id="25" name="Picture 2" descr="Metal pendulum">
            <a:extLst>
              <a:ext uri="{FF2B5EF4-FFF2-40B4-BE49-F238E27FC236}">
                <a16:creationId xmlns:a16="http://schemas.microsoft.com/office/drawing/2014/main" id="{1E4A3BD6-D133-0BFF-F15E-4B7AFE2082BA}"/>
              </a:ext>
            </a:extLst>
          </p:cNvPr>
          <p:cNvPicPr>
            <a:picLocks noChangeAspect="1"/>
          </p:cNvPicPr>
          <p:nvPr/>
        </p:nvPicPr>
        <p:blipFill rotWithShape="1">
          <a:blip r:embed="rId2"/>
          <a:srcRect l="26495" r="15664"/>
          <a:stretch/>
        </p:blipFill>
        <p:spPr>
          <a:xfrm>
            <a:off x="0" y="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0" name="Freeform: Shape 9">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4" name="Tekstvak 3">
            <a:extLst>
              <a:ext uri="{FF2B5EF4-FFF2-40B4-BE49-F238E27FC236}">
                <a16:creationId xmlns:a16="http://schemas.microsoft.com/office/drawing/2014/main" id="{9F744778-639C-1D4C-E04A-B3AAF303334C}"/>
              </a:ext>
            </a:extLst>
          </p:cNvPr>
          <p:cNvSpPr txBox="1"/>
          <p:nvPr/>
        </p:nvSpPr>
        <p:spPr>
          <a:xfrm>
            <a:off x="9121611" y="324942"/>
            <a:ext cx="2865119" cy="600164"/>
          </a:xfrm>
          <a:prstGeom prst="rect">
            <a:avLst/>
          </a:prstGeom>
          <a:noFill/>
        </p:spPr>
        <p:txBody>
          <a:bodyPr wrap="square" rtlCol="0">
            <a:spAutoFit/>
          </a:bodyPr>
          <a:lstStyle/>
          <a:p>
            <a:pPr algn="r"/>
            <a:r>
              <a:rPr lang="en-US" sz="1100" dirty="0"/>
              <a:t>Hans </a:t>
            </a:r>
            <a:r>
              <a:rPr lang="en-US" sz="1100" dirty="0" err="1"/>
              <a:t>Heytens</a:t>
            </a:r>
            <a:endParaRPr lang="en-US" sz="1100" dirty="0"/>
          </a:p>
          <a:p>
            <a:pPr algn="r"/>
            <a:r>
              <a:rPr lang="en-US" sz="1100" dirty="0"/>
              <a:t>	hansheytens@hotmail.com</a:t>
            </a:r>
          </a:p>
          <a:p>
            <a:pPr algn="r"/>
            <a:r>
              <a:rPr lang="en-US" sz="1100" dirty="0"/>
              <a:t>0032 469 19 22 26</a:t>
            </a:r>
          </a:p>
        </p:txBody>
      </p:sp>
    </p:spTree>
    <p:extLst>
      <p:ext uri="{BB962C8B-B14F-4D97-AF65-F5344CB8AC3E}">
        <p14:creationId xmlns:p14="http://schemas.microsoft.com/office/powerpoint/2010/main" val="41486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Global OECD-</a:t>
            </a:r>
            <a:r>
              <a:rPr lang="nl-BE" b="1" dirty="0" err="1">
                <a:solidFill>
                  <a:schemeClr val="bg1"/>
                </a:solidFill>
              </a:rPr>
              <a:t>diffusion</a:t>
            </a:r>
            <a:r>
              <a:rPr lang="nl-BE" b="1" dirty="0">
                <a:solidFill>
                  <a:schemeClr val="bg1"/>
                </a:solidFill>
              </a:rPr>
              <a:t> model</a:t>
            </a:r>
          </a:p>
        </p:txBody>
      </p:sp>
      <p:pic>
        <p:nvPicPr>
          <p:cNvPr id="8" name="Afbeelding 7">
            <a:extLst>
              <a:ext uri="{FF2B5EF4-FFF2-40B4-BE49-F238E27FC236}">
                <a16:creationId xmlns:a16="http://schemas.microsoft.com/office/drawing/2014/main" id="{D6BEDEC6-FF0D-FDC2-39E9-6BD4DA49962D}"/>
              </a:ext>
            </a:extLst>
          </p:cNvPr>
          <p:cNvPicPr>
            <a:picLocks noChangeAspect="1"/>
          </p:cNvPicPr>
          <p:nvPr/>
        </p:nvPicPr>
        <p:blipFill>
          <a:blip r:embed="rId2"/>
          <a:stretch>
            <a:fillRect/>
          </a:stretch>
        </p:blipFill>
        <p:spPr>
          <a:xfrm>
            <a:off x="223698" y="721698"/>
            <a:ext cx="7100832" cy="5697763"/>
          </a:xfrm>
          <a:prstGeom prst="rect">
            <a:avLst/>
          </a:prstGeom>
        </p:spPr>
      </p:pic>
      <p:sp>
        <p:nvSpPr>
          <p:cNvPr id="10" name="Tekstvak 9">
            <a:extLst>
              <a:ext uri="{FF2B5EF4-FFF2-40B4-BE49-F238E27FC236}">
                <a16:creationId xmlns:a16="http://schemas.microsoft.com/office/drawing/2014/main" id="{5EB73FC9-3B1C-84AB-3F08-B10CC0BF5B8C}"/>
              </a:ext>
            </a:extLst>
          </p:cNvPr>
          <p:cNvSpPr txBox="1"/>
          <p:nvPr/>
        </p:nvSpPr>
        <p:spPr>
          <a:xfrm>
            <a:off x="7539135" y="1069128"/>
            <a:ext cx="4142792" cy="1015663"/>
          </a:xfrm>
          <a:prstGeom prst="rect">
            <a:avLst/>
          </a:prstGeom>
          <a:noFill/>
        </p:spPr>
        <p:txBody>
          <a:bodyPr wrap="square" rtlCol="0">
            <a:spAutoFit/>
          </a:bodyPr>
          <a:lstStyle/>
          <a:p>
            <a:r>
              <a:rPr lang="en-US" b="1" dirty="0">
                <a:solidFill>
                  <a:schemeClr val="bg1"/>
                </a:solidFill>
              </a:rPr>
              <a:t>Current signal?</a:t>
            </a:r>
          </a:p>
          <a:p>
            <a:endParaRPr lang="en-US" dirty="0">
              <a:solidFill>
                <a:schemeClr val="bg1"/>
              </a:solidFill>
            </a:endParaRPr>
          </a:p>
          <a:p>
            <a:pPr marL="171450" indent="-171450">
              <a:buFont typeface="Arial" panose="020B0604020202020204" pitchFamily="34" charset="0"/>
              <a:buChar char="•"/>
            </a:pPr>
            <a:r>
              <a:rPr lang="en-US" sz="1200" dirty="0">
                <a:solidFill>
                  <a:schemeClr val="bg1"/>
                </a:solidFill>
              </a:rPr>
              <a:t>% of countries with rising OECD-indicator: 29%</a:t>
            </a:r>
          </a:p>
          <a:p>
            <a:pPr marL="171450" indent="-171450">
              <a:buFont typeface="Arial" panose="020B0604020202020204" pitchFamily="34" charset="0"/>
              <a:buChar char="•"/>
            </a:pPr>
            <a:r>
              <a:rPr lang="en-US" sz="1200" dirty="0">
                <a:solidFill>
                  <a:schemeClr val="bg1"/>
                </a:solidFill>
              </a:rPr>
              <a:t>Signal: T-bills</a:t>
            </a:r>
          </a:p>
        </p:txBody>
      </p:sp>
    </p:spTree>
    <p:extLst>
      <p:ext uri="{BB962C8B-B14F-4D97-AF65-F5344CB8AC3E}">
        <p14:creationId xmlns:p14="http://schemas.microsoft.com/office/powerpoint/2010/main" val="549935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Global OECD-</a:t>
            </a:r>
            <a:r>
              <a:rPr lang="nl-BE" b="1" dirty="0" err="1">
                <a:solidFill>
                  <a:schemeClr val="bg1"/>
                </a:solidFill>
              </a:rPr>
              <a:t>diffusion</a:t>
            </a:r>
            <a:r>
              <a:rPr lang="nl-BE" b="1" dirty="0">
                <a:solidFill>
                  <a:schemeClr val="bg1"/>
                </a:solidFill>
              </a:rPr>
              <a:t> model</a:t>
            </a:r>
          </a:p>
        </p:txBody>
      </p:sp>
      <p:pic>
        <p:nvPicPr>
          <p:cNvPr id="6" name="Afbeelding 5">
            <a:extLst>
              <a:ext uri="{FF2B5EF4-FFF2-40B4-BE49-F238E27FC236}">
                <a16:creationId xmlns:a16="http://schemas.microsoft.com/office/drawing/2014/main" id="{5A4C0AEB-C262-0361-1662-6BF61F9CE82D}"/>
              </a:ext>
            </a:extLst>
          </p:cNvPr>
          <p:cNvPicPr>
            <a:picLocks noChangeAspect="1"/>
          </p:cNvPicPr>
          <p:nvPr/>
        </p:nvPicPr>
        <p:blipFill>
          <a:blip r:embed="rId2"/>
          <a:stretch>
            <a:fillRect/>
          </a:stretch>
        </p:blipFill>
        <p:spPr>
          <a:xfrm>
            <a:off x="607664" y="588986"/>
            <a:ext cx="5488336" cy="5833125"/>
          </a:xfrm>
          <a:prstGeom prst="rect">
            <a:avLst/>
          </a:prstGeom>
        </p:spPr>
      </p:pic>
      <p:pic>
        <p:nvPicPr>
          <p:cNvPr id="4" name="Afbeelding 3">
            <a:extLst>
              <a:ext uri="{FF2B5EF4-FFF2-40B4-BE49-F238E27FC236}">
                <a16:creationId xmlns:a16="http://schemas.microsoft.com/office/drawing/2014/main" id="{8EAE06E5-CD27-3E32-DE65-CD750F386D42}"/>
              </a:ext>
            </a:extLst>
          </p:cNvPr>
          <p:cNvPicPr>
            <a:picLocks noChangeAspect="1"/>
          </p:cNvPicPr>
          <p:nvPr/>
        </p:nvPicPr>
        <p:blipFill>
          <a:blip r:embed="rId3"/>
          <a:stretch>
            <a:fillRect/>
          </a:stretch>
        </p:blipFill>
        <p:spPr>
          <a:xfrm>
            <a:off x="6354064" y="942391"/>
            <a:ext cx="5122590" cy="5403129"/>
          </a:xfrm>
          <a:prstGeom prst="rect">
            <a:avLst/>
          </a:prstGeom>
        </p:spPr>
      </p:pic>
    </p:spTree>
    <p:extLst>
      <p:ext uri="{BB962C8B-B14F-4D97-AF65-F5344CB8AC3E}">
        <p14:creationId xmlns:p14="http://schemas.microsoft.com/office/powerpoint/2010/main" val="880192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US OECD Impulse + Price-trend model</a:t>
            </a:r>
          </a:p>
        </p:txBody>
      </p:sp>
      <p:pic>
        <p:nvPicPr>
          <p:cNvPr id="5" name="Afbeelding 4">
            <a:extLst>
              <a:ext uri="{FF2B5EF4-FFF2-40B4-BE49-F238E27FC236}">
                <a16:creationId xmlns:a16="http://schemas.microsoft.com/office/drawing/2014/main" id="{165BC1DF-6859-F7A7-1D79-A1D35F5A5B09}"/>
              </a:ext>
            </a:extLst>
          </p:cNvPr>
          <p:cNvPicPr>
            <a:picLocks noChangeAspect="1"/>
          </p:cNvPicPr>
          <p:nvPr/>
        </p:nvPicPr>
        <p:blipFill>
          <a:blip r:embed="rId2"/>
          <a:stretch>
            <a:fillRect/>
          </a:stretch>
        </p:blipFill>
        <p:spPr>
          <a:xfrm>
            <a:off x="313707" y="925613"/>
            <a:ext cx="6376341" cy="5006774"/>
          </a:xfrm>
          <a:prstGeom prst="rect">
            <a:avLst/>
          </a:prstGeom>
        </p:spPr>
      </p:pic>
      <p:sp>
        <p:nvSpPr>
          <p:cNvPr id="7" name="Tekstvak 6">
            <a:extLst>
              <a:ext uri="{FF2B5EF4-FFF2-40B4-BE49-F238E27FC236}">
                <a16:creationId xmlns:a16="http://schemas.microsoft.com/office/drawing/2014/main" id="{3FF1E8FA-F93C-30FE-3CC9-3E297EA6AF0D}"/>
              </a:ext>
            </a:extLst>
          </p:cNvPr>
          <p:cNvSpPr txBox="1"/>
          <p:nvPr/>
        </p:nvSpPr>
        <p:spPr>
          <a:xfrm>
            <a:off x="6969968" y="925613"/>
            <a:ext cx="4142792" cy="1384995"/>
          </a:xfrm>
          <a:prstGeom prst="rect">
            <a:avLst/>
          </a:prstGeom>
          <a:noFill/>
        </p:spPr>
        <p:txBody>
          <a:bodyPr wrap="square" rtlCol="0">
            <a:spAutoFit/>
          </a:bodyPr>
          <a:lstStyle/>
          <a:p>
            <a:r>
              <a:rPr lang="en-US" b="1" dirty="0">
                <a:solidFill>
                  <a:schemeClr val="bg1"/>
                </a:solidFill>
              </a:rPr>
              <a:t>Current signal?</a:t>
            </a:r>
          </a:p>
          <a:p>
            <a:endParaRPr lang="en-US" dirty="0">
              <a:solidFill>
                <a:schemeClr val="bg1"/>
              </a:solidFill>
            </a:endParaRPr>
          </a:p>
          <a:p>
            <a:pPr marL="171450" indent="-171450">
              <a:buFont typeface="Arial" panose="020B0604020202020204" pitchFamily="34" charset="0"/>
              <a:buChar char="•"/>
            </a:pPr>
            <a:r>
              <a:rPr lang="en-US" sz="1200" dirty="0">
                <a:solidFill>
                  <a:schemeClr val="bg1"/>
                </a:solidFill>
              </a:rPr>
              <a:t>Short-term change in US OECD: negative </a:t>
            </a:r>
            <a:r>
              <a:rPr lang="en-US" sz="1200" dirty="0">
                <a:solidFill>
                  <a:schemeClr val="bg1"/>
                </a:solidFill>
                <a:sym typeface="Wingdings" panose="05000000000000000000" pitchFamily="2" charset="2"/>
              </a:rPr>
              <a:t> trend-following modus</a:t>
            </a: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rPr>
              <a:t>S&amp;500 long-term price trend: negative</a:t>
            </a:r>
          </a:p>
          <a:p>
            <a:pPr marL="171450" indent="-171450">
              <a:buFont typeface="Arial" panose="020B0604020202020204" pitchFamily="34" charset="0"/>
              <a:buChar char="•"/>
            </a:pPr>
            <a:r>
              <a:rPr lang="en-US" sz="1200" dirty="0">
                <a:solidFill>
                  <a:schemeClr val="bg1"/>
                </a:solidFill>
              </a:rPr>
              <a:t>Signal: T-bills</a:t>
            </a:r>
          </a:p>
        </p:txBody>
      </p:sp>
    </p:spTree>
    <p:extLst>
      <p:ext uri="{BB962C8B-B14F-4D97-AF65-F5344CB8AC3E}">
        <p14:creationId xmlns:p14="http://schemas.microsoft.com/office/powerpoint/2010/main" val="337744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US OECD Impulse + Price-trend model</a:t>
            </a:r>
          </a:p>
        </p:txBody>
      </p:sp>
      <p:pic>
        <p:nvPicPr>
          <p:cNvPr id="4" name="Afbeelding 3">
            <a:extLst>
              <a:ext uri="{FF2B5EF4-FFF2-40B4-BE49-F238E27FC236}">
                <a16:creationId xmlns:a16="http://schemas.microsoft.com/office/drawing/2014/main" id="{DA3BF7EC-1120-19D4-26D2-FE4C2CD90319}"/>
              </a:ext>
            </a:extLst>
          </p:cNvPr>
          <p:cNvPicPr>
            <a:picLocks noChangeAspect="1"/>
          </p:cNvPicPr>
          <p:nvPr/>
        </p:nvPicPr>
        <p:blipFill>
          <a:blip r:embed="rId2"/>
          <a:stretch>
            <a:fillRect/>
          </a:stretch>
        </p:blipFill>
        <p:spPr>
          <a:xfrm>
            <a:off x="172320" y="790784"/>
            <a:ext cx="5777501" cy="5052498"/>
          </a:xfrm>
          <a:prstGeom prst="rect">
            <a:avLst/>
          </a:prstGeom>
        </p:spPr>
      </p:pic>
      <p:pic>
        <p:nvPicPr>
          <p:cNvPr id="8" name="Afbeelding 7">
            <a:extLst>
              <a:ext uri="{FF2B5EF4-FFF2-40B4-BE49-F238E27FC236}">
                <a16:creationId xmlns:a16="http://schemas.microsoft.com/office/drawing/2014/main" id="{5144FA13-2AC5-7A4C-1484-316C4B838126}"/>
              </a:ext>
            </a:extLst>
          </p:cNvPr>
          <p:cNvPicPr>
            <a:picLocks noChangeAspect="1"/>
          </p:cNvPicPr>
          <p:nvPr/>
        </p:nvPicPr>
        <p:blipFill>
          <a:blip r:embed="rId3"/>
          <a:stretch>
            <a:fillRect/>
          </a:stretch>
        </p:blipFill>
        <p:spPr>
          <a:xfrm>
            <a:off x="6354147" y="906813"/>
            <a:ext cx="5354335" cy="1013548"/>
          </a:xfrm>
          <a:prstGeom prst="rect">
            <a:avLst/>
          </a:prstGeom>
        </p:spPr>
      </p:pic>
    </p:spTree>
    <p:extLst>
      <p:ext uri="{BB962C8B-B14F-4D97-AF65-F5344CB8AC3E}">
        <p14:creationId xmlns:p14="http://schemas.microsoft.com/office/powerpoint/2010/main" val="31202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US </a:t>
            </a:r>
            <a:r>
              <a:rPr lang="nl-BE" b="1" dirty="0" err="1">
                <a:solidFill>
                  <a:schemeClr val="bg1"/>
                </a:solidFill>
              </a:rPr>
              <a:t>Leading</a:t>
            </a:r>
            <a:r>
              <a:rPr lang="nl-BE" b="1" dirty="0">
                <a:solidFill>
                  <a:schemeClr val="bg1"/>
                </a:solidFill>
              </a:rPr>
              <a:t> </a:t>
            </a:r>
            <a:r>
              <a:rPr lang="nl-BE" b="1" dirty="0" err="1">
                <a:solidFill>
                  <a:schemeClr val="bg1"/>
                </a:solidFill>
              </a:rPr>
              <a:t>Economic</a:t>
            </a:r>
            <a:r>
              <a:rPr lang="nl-BE" b="1" dirty="0">
                <a:solidFill>
                  <a:schemeClr val="bg1"/>
                </a:solidFill>
              </a:rPr>
              <a:t> Index (LEI) model</a:t>
            </a:r>
          </a:p>
        </p:txBody>
      </p:sp>
      <p:sp>
        <p:nvSpPr>
          <p:cNvPr id="2" name="Tekstvak 1">
            <a:extLst>
              <a:ext uri="{FF2B5EF4-FFF2-40B4-BE49-F238E27FC236}">
                <a16:creationId xmlns:a16="http://schemas.microsoft.com/office/drawing/2014/main" id="{D45FBA92-D465-1BAE-B2C6-B9B1BA0063F9}"/>
              </a:ext>
            </a:extLst>
          </p:cNvPr>
          <p:cNvSpPr txBox="1"/>
          <p:nvPr/>
        </p:nvSpPr>
        <p:spPr>
          <a:xfrm>
            <a:off x="6969968" y="925613"/>
            <a:ext cx="4142792" cy="1200329"/>
          </a:xfrm>
          <a:prstGeom prst="rect">
            <a:avLst/>
          </a:prstGeom>
          <a:noFill/>
        </p:spPr>
        <p:txBody>
          <a:bodyPr wrap="square" rtlCol="0">
            <a:spAutoFit/>
          </a:bodyPr>
          <a:lstStyle/>
          <a:p>
            <a:r>
              <a:rPr lang="en-US" b="1" dirty="0">
                <a:solidFill>
                  <a:schemeClr val="bg1"/>
                </a:solidFill>
              </a:rPr>
              <a:t>Current signal?</a:t>
            </a:r>
          </a:p>
          <a:p>
            <a:endParaRPr lang="en-US" dirty="0">
              <a:solidFill>
                <a:schemeClr val="bg1"/>
              </a:solidFill>
            </a:endParaRPr>
          </a:p>
          <a:p>
            <a:pPr marL="171450" indent="-171450">
              <a:buFont typeface="Arial" panose="020B0604020202020204" pitchFamily="34" charset="0"/>
              <a:buChar char="•"/>
            </a:pPr>
            <a:r>
              <a:rPr lang="en-US" sz="1200" dirty="0">
                <a:solidFill>
                  <a:schemeClr val="bg1"/>
                </a:solidFill>
              </a:rPr>
              <a:t>6m-change in US </a:t>
            </a:r>
            <a:r>
              <a:rPr lang="en-US" sz="1200" dirty="0" err="1">
                <a:solidFill>
                  <a:schemeClr val="bg1"/>
                </a:solidFill>
              </a:rPr>
              <a:t>LEIYoY</a:t>
            </a:r>
            <a:r>
              <a:rPr lang="en-US" sz="1200" dirty="0">
                <a:solidFill>
                  <a:schemeClr val="bg1"/>
                </a:solidFill>
              </a:rPr>
              <a:t>: negative</a:t>
            </a:r>
          </a:p>
          <a:p>
            <a:pPr marL="171450" indent="-171450">
              <a:buFont typeface="Arial" panose="020B0604020202020204" pitchFamily="34" charset="0"/>
              <a:buChar char="•"/>
            </a:pPr>
            <a:r>
              <a:rPr lang="en-US" sz="1200" dirty="0">
                <a:solidFill>
                  <a:schemeClr val="bg1"/>
                </a:solidFill>
              </a:rPr>
              <a:t>Short-term change in 6m-change: negative</a:t>
            </a:r>
          </a:p>
          <a:p>
            <a:pPr marL="171450" indent="-171450">
              <a:buFont typeface="Arial" panose="020B0604020202020204" pitchFamily="34" charset="0"/>
              <a:buChar char="•"/>
            </a:pPr>
            <a:r>
              <a:rPr lang="en-US" sz="1200" dirty="0">
                <a:solidFill>
                  <a:schemeClr val="bg1"/>
                </a:solidFill>
              </a:rPr>
              <a:t>Signal: T-bills</a:t>
            </a:r>
          </a:p>
        </p:txBody>
      </p:sp>
      <p:pic>
        <p:nvPicPr>
          <p:cNvPr id="6" name="Afbeelding 5">
            <a:extLst>
              <a:ext uri="{FF2B5EF4-FFF2-40B4-BE49-F238E27FC236}">
                <a16:creationId xmlns:a16="http://schemas.microsoft.com/office/drawing/2014/main" id="{F12EA16F-2847-0D83-7AED-44FEA23F5523}"/>
              </a:ext>
            </a:extLst>
          </p:cNvPr>
          <p:cNvPicPr>
            <a:picLocks noChangeAspect="1"/>
          </p:cNvPicPr>
          <p:nvPr/>
        </p:nvPicPr>
        <p:blipFill>
          <a:blip r:embed="rId2"/>
          <a:stretch>
            <a:fillRect/>
          </a:stretch>
        </p:blipFill>
        <p:spPr>
          <a:xfrm>
            <a:off x="246561" y="597924"/>
            <a:ext cx="6508802" cy="5662151"/>
          </a:xfrm>
          <a:prstGeom prst="rect">
            <a:avLst/>
          </a:prstGeom>
        </p:spPr>
      </p:pic>
    </p:spTree>
    <p:extLst>
      <p:ext uri="{BB962C8B-B14F-4D97-AF65-F5344CB8AC3E}">
        <p14:creationId xmlns:p14="http://schemas.microsoft.com/office/powerpoint/2010/main" val="1985188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US </a:t>
            </a:r>
            <a:r>
              <a:rPr lang="nl-BE" b="1" dirty="0" err="1">
                <a:solidFill>
                  <a:schemeClr val="bg1"/>
                </a:solidFill>
              </a:rPr>
              <a:t>Leading</a:t>
            </a:r>
            <a:r>
              <a:rPr lang="nl-BE" b="1" dirty="0">
                <a:solidFill>
                  <a:schemeClr val="bg1"/>
                </a:solidFill>
              </a:rPr>
              <a:t> </a:t>
            </a:r>
            <a:r>
              <a:rPr lang="nl-BE" b="1" dirty="0" err="1">
                <a:solidFill>
                  <a:schemeClr val="bg1"/>
                </a:solidFill>
              </a:rPr>
              <a:t>Economic</a:t>
            </a:r>
            <a:r>
              <a:rPr lang="nl-BE" b="1" dirty="0">
                <a:solidFill>
                  <a:schemeClr val="bg1"/>
                </a:solidFill>
              </a:rPr>
              <a:t> Index (LEI) model</a:t>
            </a:r>
          </a:p>
        </p:txBody>
      </p:sp>
      <p:pic>
        <p:nvPicPr>
          <p:cNvPr id="5" name="Afbeelding 4">
            <a:extLst>
              <a:ext uri="{FF2B5EF4-FFF2-40B4-BE49-F238E27FC236}">
                <a16:creationId xmlns:a16="http://schemas.microsoft.com/office/drawing/2014/main" id="{891F924A-D985-2EAA-B819-27A0A212BFBF}"/>
              </a:ext>
            </a:extLst>
          </p:cNvPr>
          <p:cNvPicPr>
            <a:picLocks noChangeAspect="1"/>
          </p:cNvPicPr>
          <p:nvPr/>
        </p:nvPicPr>
        <p:blipFill>
          <a:blip r:embed="rId2"/>
          <a:stretch>
            <a:fillRect/>
          </a:stretch>
        </p:blipFill>
        <p:spPr>
          <a:xfrm>
            <a:off x="388200" y="791901"/>
            <a:ext cx="5816657" cy="5940197"/>
          </a:xfrm>
          <a:prstGeom prst="rect">
            <a:avLst/>
          </a:prstGeom>
        </p:spPr>
      </p:pic>
      <p:pic>
        <p:nvPicPr>
          <p:cNvPr id="7" name="Afbeelding 6">
            <a:extLst>
              <a:ext uri="{FF2B5EF4-FFF2-40B4-BE49-F238E27FC236}">
                <a16:creationId xmlns:a16="http://schemas.microsoft.com/office/drawing/2014/main" id="{6792F340-430B-C216-8826-CE1BF75E8C26}"/>
              </a:ext>
            </a:extLst>
          </p:cNvPr>
          <p:cNvPicPr>
            <a:picLocks noChangeAspect="1"/>
          </p:cNvPicPr>
          <p:nvPr/>
        </p:nvPicPr>
        <p:blipFill>
          <a:blip r:embed="rId3"/>
          <a:stretch>
            <a:fillRect/>
          </a:stretch>
        </p:blipFill>
        <p:spPr>
          <a:xfrm>
            <a:off x="6400799" y="901107"/>
            <a:ext cx="5598943" cy="1752752"/>
          </a:xfrm>
          <a:prstGeom prst="rect">
            <a:avLst/>
          </a:prstGeom>
        </p:spPr>
      </p:pic>
    </p:spTree>
    <p:extLst>
      <p:ext uri="{BB962C8B-B14F-4D97-AF65-F5344CB8AC3E}">
        <p14:creationId xmlns:p14="http://schemas.microsoft.com/office/powerpoint/2010/main" val="448502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US </a:t>
            </a:r>
            <a:r>
              <a:rPr lang="nl-BE" b="1" dirty="0" err="1">
                <a:solidFill>
                  <a:schemeClr val="bg1"/>
                </a:solidFill>
              </a:rPr>
              <a:t>Yield</a:t>
            </a:r>
            <a:r>
              <a:rPr lang="nl-BE" b="1" dirty="0">
                <a:solidFill>
                  <a:schemeClr val="bg1"/>
                </a:solidFill>
              </a:rPr>
              <a:t> Curve </a:t>
            </a:r>
            <a:r>
              <a:rPr lang="nl-BE" b="1" dirty="0" err="1">
                <a:solidFill>
                  <a:schemeClr val="bg1"/>
                </a:solidFill>
              </a:rPr>
              <a:t>Diffusion</a:t>
            </a:r>
            <a:r>
              <a:rPr lang="nl-BE" b="1" dirty="0">
                <a:solidFill>
                  <a:schemeClr val="bg1"/>
                </a:solidFill>
              </a:rPr>
              <a:t> Model</a:t>
            </a:r>
          </a:p>
        </p:txBody>
      </p:sp>
      <p:sp>
        <p:nvSpPr>
          <p:cNvPr id="2" name="Tekstvak 1">
            <a:extLst>
              <a:ext uri="{FF2B5EF4-FFF2-40B4-BE49-F238E27FC236}">
                <a16:creationId xmlns:a16="http://schemas.microsoft.com/office/drawing/2014/main" id="{D45FBA92-D465-1BAE-B2C6-B9B1BA0063F9}"/>
              </a:ext>
            </a:extLst>
          </p:cNvPr>
          <p:cNvSpPr txBox="1"/>
          <p:nvPr/>
        </p:nvSpPr>
        <p:spPr>
          <a:xfrm>
            <a:off x="6288834" y="4732058"/>
            <a:ext cx="4142792" cy="1015663"/>
          </a:xfrm>
          <a:prstGeom prst="rect">
            <a:avLst/>
          </a:prstGeom>
          <a:noFill/>
        </p:spPr>
        <p:txBody>
          <a:bodyPr wrap="square" rtlCol="0">
            <a:spAutoFit/>
          </a:bodyPr>
          <a:lstStyle/>
          <a:p>
            <a:r>
              <a:rPr lang="en-US" b="1" dirty="0">
                <a:solidFill>
                  <a:schemeClr val="bg1"/>
                </a:solidFill>
              </a:rPr>
              <a:t>Current signal?</a:t>
            </a:r>
          </a:p>
          <a:p>
            <a:endParaRPr lang="en-US" dirty="0">
              <a:solidFill>
                <a:schemeClr val="bg1"/>
              </a:solidFill>
            </a:endParaRPr>
          </a:p>
          <a:p>
            <a:pPr marL="171450" indent="-171450">
              <a:buFont typeface="Arial" panose="020B0604020202020204" pitchFamily="34" charset="0"/>
              <a:buChar char="•"/>
            </a:pPr>
            <a:r>
              <a:rPr lang="en-US" sz="1200" dirty="0">
                <a:solidFill>
                  <a:schemeClr val="bg1"/>
                </a:solidFill>
              </a:rPr>
              <a:t>% of inverted yield curves &gt; 20%</a:t>
            </a:r>
          </a:p>
          <a:p>
            <a:pPr marL="171450" indent="-171450">
              <a:buFont typeface="Arial" panose="020B0604020202020204" pitchFamily="34" charset="0"/>
              <a:buChar char="•"/>
            </a:pPr>
            <a:r>
              <a:rPr lang="en-US" sz="1200" dirty="0">
                <a:solidFill>
                  <a:schemeClr val="bg1"/>
                </a:solidFill>
              </a:rPr>
              <a:t>Signal: T-bills</a:t>
            </a:r>
          </a:p>
        </p:txBody>
      </p:sp>
      <p:pic>
        <p:nvPicPr>
          <p:cNvPr id="5" name="Afbeelding 4">
            <a:extLst>
              <a:ext uri="{FF2B5EF4-FFF2-40B4-BE49-F238E27FC236}">
                <a16:creationId xmlns:a16="http://schemas.microsoft.com/office/drawing/2014/main" id="{A9C5C21B-0213-7205-A0A7-C8D6B9CD47D8}"/>
              </a:ext>
            </a:extLst>
          </p:cNvPr>
          <p:cNvPicPr>
            <a:picLocks noChangeAspect="1"/>
          </p:cNvPicPr>
          <p:nvPr/>
        </p:nvPicPr>
        <p:blipFill>
          <a:blip r:embed="rId2"/>
          <a:stretch>
            <a:fillRect/>
          </a:stretch>
        </p:blipFill>
        <p:spPr>
          <a:xfrm>
            <a:off x="97674" y="925613"/>
            <a:ext cx="9861135" cy="3337849"/>
          </a:xfrm>
          <a:prstGeom prst="rect">
            <a:avLst/>
          </a:prstGeom>
        </p:spPr>
      </p:pic>
    </p:spTree>
    <p:extLst>
      <p:ext uri="{BB962C8B-B14F-4D97-AF65-F5344CB8AC3E}">
        <p14:creationId xmlns:p14="http://schemas.microsoft.com/office/powerpoint/2010/main" val="2778554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US </a:t>
            </a:r>
            <a:r>
              <a:rPr lang="nl-BE" b="1" dirty="0" err="1">
                <a:solidFill>
                  <a:schemeClr val="bg1"/>
                </a:solidFill>
              </a:rPr>
              <a:t>Yield</a:t>
            </a:r>
            <a:r>
              <a:rPr lang="nl-BE" b="1" dirty="0">
                <a:solidFill>
                  <a:schemeClr val="bg1"/>
                </a:solidFill>
              </a:rPr>
              <a:t> Curve </a:t>
            </a:r>
            <a:r>
              <a:rPr lang="nl-BE" b="1" dirty="0" err="1">
                <a:solidFill>
                  <a:schemeClr val="bg1"/>
                </a:solidFill>
              </a:rPr>
              <a:t>Diffusion</a:t>
            </a:r>
            <a:r>
              <a:rPr lang="nl-BE" b="1" dirty="0">
                <a:solidFill>
                  <a:schemeClr val="bg1"/>
                </a:solidFill>
              </a:rPr>
              <a:t> Model</a:t>
            </a:r>
          </a:p>
        </p:txBody>
      </p:sp>
      <p:pic>
        <p:nvPicPr>
          <p:cNvPr id="4" name="Afbeelding 3">
            <a:extLst>
              <a:ext uri="{FF2B5EF4-FFF2-40B4-BE49-F238E27FC236}">
                <a16:creationId xmlns:a16="http://schemas.microsoft.com/office/drawing/2014/main" id="{E57AE15F-166E-36BA-D170-667D96AACFD8}"/>
              </a:ext>
            </a:extLst>
          </p:cNvPr>
          <p:cNvPicPr>
            <a:picLocks noChangeAspect="1"/>
          </p:cNvPicPr>
          <p:nvPr/>
        </p:nvPicPr>
        <p:blipFill>
          <a:blip r:embed="rId2"/>
          <a:stretch>
            <a:fillRect/>
          </a:stretch>
        </p:blipFill>
        <p:spPr>
          <a:xfrm>
            <a:off x="5803641" y="921802"/>
            <a:ext cx="5650454" cy="5469666"/>
          </a:xfrm>
          <a:prstGeom prst="rect">
            <a:avLst/>
          </a:prstGeom>
        </p:spPr>
      </p:pic>
      <p:pic>
        <p:nvPicPr>
          <p:cNvPr id="8" name="Afbeelding 7">
            <a:extLst>
              <a:ext uri="{FF2B5EF4-FFF2-40B4-BE49-F238E27FC236}">
                <a16:creationId xmlns:a16="http://schemas.microsoft.com/office/drawing/2014/main" id="{9E7A44FD-1A63-81CC-25E6-256B4EF068B4}"/>
              </a:ext>
            </a:extLst>
          </p:cNvPr>
          <p:cNvPicPr>
            <a:picLocks noChangeAspect="1"/>
          </p:cNvPicPr>
          <p:nvPr/>
        </p:nvPicPr>
        <p:blipFill>
          <a:blip r:embed="rId3"/>
          <a:stretch>
            <a:fillRect/>
          </a:stretch>
        </p:blipFill>
        <p:spPr>
          <a:xfrm>
            <a:off x="304669" y="840707"/>
            <a:ext cx="4808637" cy="5550761"/>
          </a:xfrm>
          <a:prstGeom prst="rect">
            <a:avLst/>
          </a:prstGeom>
        </p:spPr>
      </p:pic>
    </p:spTree>
    <p:extLst>
      <p:ext uri="{BB962C8B-B14F-4D97-AF65-F5344CB8AC3E}">
        <p14:creationId xmlns:p14="http://schemas.microsoft.com/office/powerpoint/2010/main" val="1947267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US </a:t>
            </a:r>
            <a:r>
              <a:rPr lang="nl-BE" b="1" dirty="0" err="1">
                <a:solidFill>
                  <a:schemeClr val="bg1"/>
                </a:solidFill>
              </a:rPr>
              <a:t>Sahm-rule</a:t>
            </a:r>
            <a:r>
              <a:rPr lang="nl-BE" b="1" dirty="0">
                <a:solidFill>
                  <a:schemeClr val="bg1"/>
                </a:solidFill>
              </a:rPr>
              <a:t> model + Price momentum</a:t>
            </a:r>
          </a:p>
        </p:txBody>
      </p:sp>
      <p:sp>
        <p:nvSpPr>
          <p:cNvPr id="2" name="Tekstvak 1">
            <a:extLst>
              <a:ext uri="{FF2B5EF4-FFF2-40B4-BE49-F238E27FC236}">
                <a16:creationId xmlns:a16="http://schemas.microsoft.com/office/drawing/2014/main" id="{D45FBA92-D465-1BAE-B2C6-B9B1BA0063F9}"/>
              </a:ext>
            </a:extLst>
          </p:cNvPr>
          <p:cNvSpPr txBox="1"/>
          <p:nvPr/>
        </p:nvSpPr>
        <p:spPr>
          <a:xfrm>
            <a:off x="6223520" y="1195756"/>
            <a:ext cx="4142792" cy="1015663"/>
          </a:xfrm>
          <a:prstGeom prst="rect">
            <a:avLst/>
          </a:prstGeom>
          <a:noFill/>
        </p:spPr>
        <p:txBody>
          <a:bodyPr wrap="square" rtlCol="0">
            <a:spAutoFit/>
          </a:bodyPr>
          <a:lstStyle/>
          <a:p>
            <a:r>
              <a:rPr lang="en-US" b="1" dirty="0">
                <a:solidFill>
                  <a:schemeClr val="bg1"/>
                </a:solidFill>
              </a:rPr>
              <a:t>Current signal?</a:t>
            </a:r>
          </a:p>
          <a:p>
            <a:endParaRPr lang="en-US" dirty="0">
              <a:solidFill>
                <a:schemeClr val="bg1"/>
              </a:solidFill>
            </a:endParaRPr>
          </a:p>
          <a:p>
            <a:pPr marL="171450" indent="-171450">
              <a:buFont typeface="Arial" panose="020B0604020202020204" pitchFamily="34" charset="0"/>
              <a:buChar char="•"/>
            </a:pPr>
            <a:r>
              <a:rPr lang="en-US" sz="1200" dirty="0" err="1">
                <a:solidFill>
                  <a:schemeClr val="bg1"/>
                </a:solidFill>
              </a:rPr>
              <a:t>Sahm</a:t>
            </a:r>
            <a:r>
              <a:rPr lang="en-US" sz="1200" dirty="0">
                <a:solidFill>
                  <a:schemeClr val="bg1"/>
                </a:solidFill>
              </a:rPr>
              <a:t>-rule= no recession</a:t>
            </a:r>
          </a:p>
          <a:p>
            <a:pPr marL="171450" indent="-171450">
              <a:buFont typeface="Arial" panose="020B0604020202020204" pitchFamily="34" charset="0"/>
              <a:buChar char="•"/>
            </a:pPr>
            <a:r>
              <a:rPr lang="en-US" sz="1200" dirty="0">
                <a:solidFill>
                  <a:schemeClr val="bg1"/>
                </a:solidFill>
              </a:rPr>
              <a:t>Signal: S&amp;P500</a:t>
            </a:r>
          </a:p>
        </p:txBody>
      </p:sp>
      <p:pic>
        <p:nvPicPr>
          <p:cNvPr id="6" name="Afbeelding 5">
            <a:extLst>
              <a:ext uri="{FF2B5EF4-FFF2-40B4-BE49-F238E27FC236}">
                <a16:creationId xmlns:a16="http://schemas.microsoft.com/office/drawing/2014/main" id="{35C9F29D-DF57-28F0-C3E9-92B320736233}"/>
              </a:ext>
            </a:extLst>
          </p:cNvPr>
          <p:cNvPicPr>
            <a:picLocks noChangeAspect="1"/>
          </p:cNvPicPr>
          <p:nvPr/>
        </p:nvPicPr>
        <p:blipFill>
          <a:blip r:embed="rId2"/>
          <a:stretch>
            <a:fillRect/>
          </a:stretch>
        </p:blipFill>
        <p:spPr>
          <a:xfrm>
            <a:off x="294397" y="911354"/>
            <a:ext cx="5273497" cy="4328535"/>
          </a:xfrm>
          <a:prstGeom prst="rect">
            <a:avLst/>
          </a:prstGeom>
        </p:spPr>
      </p:pic>
    </p:spTree>
    <p:extLst>
      <p:ext uri="{BB962C8B-B14F-4D97-AF65-F5344CB8AC3E}">
        <p14:creationId xmlns:p14="http://schemas.microsoft.com/office/powerpoint/2010/main" val="425399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US </a:t>
            </a:r>
            <a:r>
              <a:rPr lang="nl-BE" b="1" dirty="0" err="1">
                <a:solidFill>
                  <a:schemeClr val="bg1"/>
                </a:solidFill>
              </a:rPr>
              <a:t>Sahm-rule</a:t>
            </a:r>
            <a:r>
              <a:rPr lang="nl-BE" b="1" dirty="0">
                <a:solidFill>
                  <a:schemeClr val="bg1"/>
                </a:solidFill>
              </a:rPr>
              <a:t> model + Price momentum</a:t>
            </a:r>
          </a:p>
        </p:txBody>
      </p:sp>
      <p:pic>
        <p:nvPicPr>
          <p:cNvPr id="5" name="Afbeelding 4">
            <a:extLst>
              <a:ext uri="{FF2B5EF4-FFF2-40B4-BE49-F238E27FC236}">
                <a16:creationId xmlns:a16="http://schemas.microsoft.com/office/drawing/2014/main" id="{0FE4DE63-9FB1-9557-EA6E-3075824AD89C}"/>
              </a:ext>
            </a:extLst>
          </p:cNvPr>
          <p:cNvPicPr>
            <a:picLocks noChangeAspect="1"/>
          </p:cNvPicPr>
          <p:nvPr/>
        </p:nvPicPr>
        <p:blipFill>
          <a:blip r:embed="rId2"/>
          <a:stretch>
            <a:fillRect/>
          </a:stretch>
        </p:blipFill>
        <p:spPr>
          <a:xfrm>
            <a:off x="5421085" y="957657"/>
            <a:ext cx="6417502" cy="4793395"/>
          </a:xfrm>
          <a:prstGeom prst="rect">
            <a:avLst/>
          </a:prstGeom>
        </p:spPr>
      </p:pic>
      <p:pic>
        <p:nvPicPr>
          <p:cNvPr id="7" name="Afbeelding 6">
            <a:extLst>
              <a:ext uri="{FF2B5EF4-FFF2-40B4-BE49-F238E27FC236}">
                <a16:creationId xmlns:a16="http://schemas.microsoft.com/office/drawing/2014/main" id="{53715839-A4D3-903E-167E-01FE4F139645}"/>
              </a:ext>
            </a:extLst>
          </p:cNvPr>
          <p:cNvPicPr>
            <a:picLocks noChangeAspect="1"/>
          </p:cNvPicPr>
          <p:nvPr/>
        </p:nvPicPr>
        <p:blipFill>
          <a:blip r:embed="rId3"/>
          <a:stretch>
            <a:fillRect/>
          </a:stretch>
        </p:blipFill>
        <p:spPr>
          <a:xfrm>
            <a:off x="193241" y="767140"/>
            <a:ext cx="4938188" cy="4983912"/>
          </a:xfrm>
          <a:prstGeom prst="rect">
            <a:avLst/>
          </a:prstGeom>
        </p:spPr>
      </p:pic>
    </p:spTree>
    <p:extLst>
      <p:ext uri="{BB962C8B-B14F-4D97-AF65-F5344CB8AC3E}">
        <p14:creationId xmlns:p14="http://schemas.microsoft.com/office/powerpoint/2010/main" val="1195418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53658" y="230306"/>
            <a:ext cx="8389116" cy="369332"/>
          </a:xfrm>
          <a:prstGeom prst="rect">
            <a:avLst/>
          </a:prstGeom>
          <a:noFill/>
        </p:spPr>
        <p:txBody>
          <a:bodyPr wrap="square" rtlCol="0">
            <a:spAutoFit/>
          </a:bodyPr>
          <a:lstStyle/>
          <a:p>
            <a:r>
              <a:rPr lang="nl-BE" b="1" dirty="0">
                <a:solidFill>
                  <a:schemeClr val="bg1"/>
                </a:solidFill>
              </a:rPr>
              <a:t>HYPERLINK TO PYTHON CODE</a:t>
            </a:r>
          </a:p>
        </p:txBody>
      </p:sp>
      <p:sp>
        <p:nvSpPr>
          <p:cNvPr id="4" name="Tekstvak 3">
            <a:extLst>
              <a:ext uri="{FF2B5EF4-FFF2-40B4-BE49-F238E27FC236}">
                <a16:creationId xmlns:a16="http://schemas.microsoft.com/office/drawing/2014/main" id="{AA7C49A2-C824-7455-0393-FF62832A516E}"/>
              </a:ext>
            </a:extLst>
          </p:cNvPr>
          <p:cNvSpPr txBox="1"/>
          <p:nvPr/>
        </p:nvSpPr>
        <p:spPr>
          <a:xfrm>
            <a:off x="302078" y="773181"/>
            <a:ext cx="11587843" cy="646331"/>
          </a:xfrm>
          <a:prstGeom prst="rect">
            <a:avLst/>
          </a:prstGeom>
          <a:noFill/>
        </p:spPr>
        <p:txBody>
          <a:bodyPr wrap="square">
            <a:spAutoFit/>
          </a:bodyPr>
          <a:lstStyle/>
          <a:p>
            <a:r>
              <a:rPr lang="en-US" b="1" dirty="0" err="1">
                <a:solidFill>
                  <a:schemeClr val="bg1"/>
                </a:solidFill>
              </a:rPr>
              <a:t>DataCamp</a:t>
            </a:r>
            <a:r>
              <a:rPr lang="en-US" b="1" dirty="0">
                <a:solidFill>
                  <a:schemeClr val="bg1"/>
                </a:solidFill>
              </a:rPr>
              <a:t> (models in Python can be found here)</a:t>
            </a:r>
          </a:p>
          <a:p>
            <a:r>
              <a:rPr lang="en-US" dirty="0">
                <a:solidFill>
                  <a:schemeClr val="bg1"/>
                </a:solidFill>
              </a:rPr>
              <a:t>https://app.datacamp.com/profile/hansheytens</a:t>
            </a:r>
          </a:p>
        </p:txBody>
      </p:sp>
    </p:spTree>
    <p:extLst>
      <p:ext uri="{BB962C8B-B14F-4D97-AF65-F5344CB8AC3E}">
        <p14:creationId xmlns:p14="http://schemas.microsoft.com/office/powerpoint/2010/main" val="3374510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54F9DC1A-EFCD-B890-AB66-60A5C7F52436}"/>
              </a:ext>
            </a:extLst>
          </p:cNvPr>
          <p:cNvSpPr txBox="1"/>
          <p:nvPr/>
        </p:nvSpPr>
        <p:spPr>
          <a:xfrm>
            <a:off x="236375" y="303613"/>
            <a:ext cx="11719249" cy="6509474"/>
          </a:xfrm>
          <a:prstGeom prst="rect">
            <a:avLst/>
          </a:prstGeom>
          <a:noFill/>
        </p:spPr>
        <p:txBody>
          <a:bodyPr wrap="square" rtlCol="0">
            <a:spAutoFit/>
          </a:bodyPr>
          <a:lstStyle/>
          <a:p>
            <a:r>
              <a:rPr lang="nl-BE" b="1" dirty="0">
                <a:solidFill>
                  <a:schemeClr val="bg1"/>
                </a:solidFill>
              </a:rPr>
              <a:t>GOAL</a:t>
            </a:r>
            <a:endParaRPr lang="en-US" dirty="0">
              <a:solidFill>
                <a:schemeClr val="bg1"/>
              </a:solidFill>
            </a:endParaRPr>
          </a:p>
          <a:p>
            <a:pPr marL="285750" indent="-285750">
              <a:buFont typeface="Arial" panose="020B0604020202020204" pitchFamily="34" charset="0"/>
              <a:buChar char="•"/>
            </a:pPr>
            <a:r>
              <a:rPr lang="en-US" sz="1200" dirty="0">
                <a:solidFill>
                  <a:schemeClr val="bg1"/>
                </a:solidFill>
              </a:rPr>
              <a:t>Create a simple monthly view on the US macroeconomic situation using mainly macroeconomic indicators. Back test simple rule, no optimization of parameters afterwards.</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Straightforward, simple US monthly trading model based on 5 macroeconomic indicators: 5 sub-models (based on leading economic indicators except unemployment). Equal weight the models.</a:t>
            </a:r>
          </a:p>
          <a:p>
            <a:pPr marL="800100" lvl="1" indent="-342900">
              <a:buFont typeface="+mj-lt"/>
              <a:buAutoNum type="arabicPeriod"/>
            </a:pPr>
            <a:r>
              <a:rPr lang="en-US" sz="1200" dirty="0">
                <a:solidFill>
                  <a:schemeClr val="bg1"/>
                </a:solidFill>
              </a:rPr>
              <a:t>Global macro environment based on composite leading indicator </a:t>
            </a:r>
            <a:r>
              <a:rPr lang="en-US" sz="1200" dirty="0">
                <a:solidFill>
                  <a:schemeClr val="bg1"/>
                </a:solidFill>
                <a:sym typeface="Wingdings" panose="05000000000000000000" pitchFamily="2" charset="2"/>
              </a:rPr>
              <a:t> global OECD-diffusion model</a:t>
            </a:r>
          </a:p>
          <a:p>
            <a:pPr marL="800100" lvl="1" indent="-342900">
              <a:buFont typeface="+mj-lt"/>
              <a:buAutoNum type="arabicPeriod"/>
            </a:pPr>
            <a:r>
              <a:rPr lang="en-US" sz="1200" dirty="0">
                <a:solidFill>
                  <a:schemeClr val="bg1"/>
                </a:solidFill>
                <a:sym typeface="Wingdings" panose="05000000000000000000" pitchFamily="2" charset="2"/>
              </a:rPr>
              <a:t>US macro environment based on composite leading indicator  US OECD-impulse + price trend</a:t>
            </a:r>
          </a:p>
          <a:p>
            <a:pPr marL="800100" lvl="1" indent="-342900">
              <a:buFont typeface="+mj-lt"/>
              <a:buAutoNum type="arabicPeriod"/>
            </a:pPr>
            <a:r>
              <a:rPr lang="en-US" sz="1200" dirty="0">
                <a:solidFill>
                  <a:schemeClr val="bg1"/>
                </a:solidFill>
                <a:sym typeface="Wingdings" panose="05000000000000000000" pitchFamily="2" charset="2"/>
              </a:rPr>
              <a:t>US macro environment based on composite leading indicator  US LEI model</a:t>
            </a:r>
          </a:p>
          <a:p>
            <a:pPr marL="800100" lvl="1" indent="-342900">
              <a:buFont typeface="+mj-lt"/>
              <a:buAutoNum type="arabicPeriod"/>
            </a:pPr>
            <a:r>
              <a:rPr lang="en-US" sz="1200" dirty="0">
                <a:solidFill>
                  <a:schemeClr val="bg1"/>
                </a:solidFill>
                <a:sym typeface="Wingdings" panose="05000000000000000000" pitchFamily="2" charset="2"/>
              </a:rPr>
              <a:t>US macro environment based on the yield curve  US yield curve diffusion model</a:t>
            </a:r>
          </a:p>
          <a:p>
            <a:pPr marL="800100" lvl="1" indent="-342900">
              <a:buFont typeface="+mj-lt"/>
              <a:buAutoNum type="arabicPeriod"/>
            </a:pPr>
            <a:r>
              <a:rPr lang="en-US" sz="1200" dirty="0">
                <a:solidFill>
                  <a:schemeClr val="bg1"/>
                </a:solidFill>
                <a:sym typeface="Wingdings" panose="05000000000000000000" pitchFamily="2" charset="2"/>
              </a:rPr>
              <a:t>US macro environment based on unemployment  </a:t>
            </a:r>
            <a:r>
              <a:rPr lang="en-US" sz="1200" dirty="0" err="1">
                <a:solidFill>
                  <a:schemeClr val="bg1"/>
                </a:solidFill>
                <a:sym typeface="Wingdings" panose="05000000000000000000" pitchFamily="2" charset="2"/>
              </a:rPr>
              <a:t>Sahm</a:t>
            </a:r>
            <a:r>
              <a:rPr lang="en-US" sz="1200" dirty="0">
                <a:solidFill>
                  <a:schemeClr val="bg1"/>
                </a:solidFill>
                <a:sym typeface="Wingdings" panose="05000000000000000000" pitchFamily="2" charset="2"/>
              </a:rPr>
              <a:t>-rule model + price momentum</a:t>
            </a:r>
            <a:endParaRPr lang="en-US" sz="1200" dirty="0">
              <a:solidFill>
                <a:schemeClr val="bg1"/>
              </a:solidFill>
            </a:endParaRPr>
          </a:p>
          <a:p>
            <a:endParaRPr lang="en-US" sz="1400" dirty="0">
              <a:solidFill>
                <a:schemeClr val="bg1"/>
              </a:solidFill>
            </a:endParaRPr>
          </a:p>
          <a:p>
            <a:endParaRPr lang="en-US" sz="1400" dirty="0">
              <a:solidFill>
                <a:schemeClr val="bg1"/>
              </a:solidFill>
            </a:endParaRPr>
          </a:p>
          <a:p>
            <a:r>
              <a:rPr lang="nl-BE" b="1" dirty="0">
                <a:solidFill>
                  <a:schemeClr val="bg1"/>
                </a:solidFill>
              </a:rPr>
              <a:t>MODELS (PYTHON)</a:t>
            </a:r>
          </a:p>
          <a:p>
            <a:pPr marL="285750" indent="-285750">
              <a:buFont typeface="Arial" panose="020B0604020202020204" pitchFamily="34" charset="0"/>
              <a:buChar char="•"/>
            </a:pPr>
            <a:r>
              <a:rPr lang="en-US" sz="1100" dirty="0">
                <a:solidFill>
                  <a:schemeClr val="bg1"/>
                </a:solidFill>
              </a:rPr>
              <a:t>Composite Model: equal weight the 5 sub models below:</a:t>
            </a:r>
          </a:p>
          <a:p>
            <a:pPr marL="285750" indent="-285750">
              <a:buFont typeface="Arial" panose="020B0604020202020204" pitchFamily="34" charset="0"/>
              <a:buChar char="•"/>
            </a:pPr>
            <a:endParaRPr lang="en-US" sz="1100" dirty="0">
              <a:solidFill>
                <a:schemeClr val="bg1"/>
              </a:solidFill>
            </a:endParaRPr>
          </a:p>
          <a:p>
            <a:pPr marL="285750" indent="-285750">
              <a:buFont typeface="Arial" panose="020B0604020202020204" pitchFamily="34" charset="0"/>
              <a:buChar char="•"/>
            </a:pPr>
            <a:r>
              <a:rPr lang="en-US" sz="1100" dirty="0">
                <a:solidFill>
                  <a:schemeClr val="bg1"/>
                </a:solidFill>
              </a:rPr>
              <a:t>Global OECD Diffusion Model:</a:t>
            </a:r>
          </a:p>
          <a:p>
            <a:pPr marL="742950" lvl="1" indent="-285750">
              <a:buFont typeface="Arial" panose="020B0604020202020204" pitchFamily="34" charset="0"/>
              <a:buChar char="•"/>
            </a:pPr>
            <a:r>
              <a:rPr lang="en-US" sz="1100" dirty="0">
                <a:solidFill>
                  <a:schemeClr val="bg1"/>
                </a:solidFill>
              </a:rPr>
              <a:t>If % of countries with rising </a:t>
            </a:r>
            <a:r>
              <a:rPr lang="en-US" sz="1100" dirty="0" err="1">
                <a:solidFill>
                  <a:schemeClr val="bg1"/>
                </a:solidFill>
              </a:rPr>
              <a:t>oecd</a:t>
            </a:r>
            <a:r>
              <a:rPr lang="en-US" sz="1100" dirty="0">
                <a:solidFill>
                  <a:schemeClr val="bg1"/>
                </a:solidFill>
              </a:rPr>
              <a:t>-indicator &lt; 50%: T-bills, SPX otherwise</a:t>
            </a:r>
          </a:p>
          <a:p>
            <a:pPr marL="285750" indent="-285750">
              <a:buFont typeface="Arial" panose="020B0604020202020204" pitchFamily="34" charset="0"/>
              <a:buChar char="•"/>
            </a:pPr>
            <a:endParaRPr lang="en-US" sz="1100" dirty="0">
              <a:solidFill>
                <a:schemeClr val="bg1"/>
              </a:solidFill>
            </a:endParaRPr>
          </a:p>
          <a:p>
            <a:pPr marL="285750" indent="-285750">
              <a:buFont typeface="Arial" panose="020B0604020202020204" pitchFamily="34" charset="0"/>
              <a:buChar char="•"/>
            </a:pPr>
            <a:r>
              <a:rPr lang="en-US" sz="1100" dirty="0">
                <a:solidFill>
                  <a:schemeClr val="bg1"/>
                </a:solidFill>
              </a:rPr>
              <a:t>US OECD-impulse/Price Trend Model:</a:t>
            </a:r>
          </a:p>
          <a:p>
            <a:pPr marL="742950" lvl="1" indent="-285750">
              <a:buFont typeface="Arial" panose="020B0604020202020204" pitchFamily="34" charset="0"/>
              <a:buChar char="•"/>
            </a:pPr>
            <a:r>
              <a:rPr lang="en-US" sz="1100" dirty="0">
                <a:solidFill>
                  <a:schemeClr val="bg1"/>
                </a:solidFill>
              </a:rPr>
              <a:t>If short-term change in US OECD-indicator is negative: switch to trend-following modus. If not, stay invested in S&amp;P500</a:t>
            </a:r>
          </a:p>
          <a:p>
            <a:pPr marL="1200150" lvl="2" indent="-285750">
              <a:buFont typeface="Arial" panose="020B0604020202020204" pitchFamily="34" charset="0"/>
              <a:buChar char="•"/>
            </a:pPr>
            <a:r>
              <a:rPr lang="en-US" sz="1100" dirty="0">
                <a:solidFill>
                  <a:schemeClr val="bg1"/>
                </a:solidFill>
              </a:rPr>
              <a:t>If S&amp;P500 long-term price trend is negative: T-bills. If not: stay invested in S&amp;P500.</a:t>
            </a:r>
          </a:p>
          <a:p>
            <a:pPr marL="1200150" lvl="2" indent="-285750">
              <a:buFont typeface="Arial" panose="020B0604020202020204" pitchFamily="34" charset="0"/>
              <a:buChar char="•"/>
            </a:pPr>
            <a:endParaRPr lang="en-US" sz="1100" dirty="0">
              <a:solidFill>
                <a:schemeClr val="bg1"/>
              </a:solidFill>
            </a:endParaRPr>
          </a:p>
          <a:p>
            <a:pPr marL="285750" indent="-285750">
              <a:buFont typeface="Arial" panose="020B0604020202020204" pitchFamily="34" charset="0"/>
              <a:buChar char="•"/>
            </a:pPr>
            <a:r>
              <a:rPr lang="en-US" sz="1100" dirty="0">
                <a:solidFill>
                  <a:schemeClr val="bg1"/>
                </a:solidFill>
              </a:rPr>
              <a:t>US Leading Economic Index (LEI) Model:</a:t>
            </a:r>
          </a:p>
          <a:p>
            <a:pPr marL="742950" lvl="1" indent="-285750">
              <a:buFont typeface="Arial" panose="020B0604020202020204" pitchFamily="34" charset="0"/>
              <a:buChar char="•"/>
            </a:pPr>
            <a:r>
              <a:rPr lang="en-US" sz="1100" dirty="0">
                <a:solidFill>
                  <a:schemeClr val="bg1"/>
                </a:solidFill>
              </a:rPr>
              <a:t>If 6m-change in </a:t>
            </a:r>
            <a:r>
              <a:rPr lang="en-US" sz="1100" dirty="0" err="1">
                <a:solidFill>
                  <a:schemeClr val="bg1"/>
                </a:solidFill>
              </a:rPr>
              <a:t>LeiYoY</a:t>
            </a:r>
            <a:r>
              <a:rPr lang="en-US" sz="1100" dirty="0">
                <a:solidFill>
                  <a:schemeClr val="bg1"/>
                </a:solidFill>
              </a:rPr>
              <a:t> is positive: invest in S&amp;P500, else:</a:t>
            </a:r>
          </a:p>
          <a:p>
            <a:pPr marL="1200150" lvl="2" indent="-285750">
              <a:buFont typeface="Arial" panose="020B0604020202020204" pitchFamily="34" charset="0"/>
              <a:buChar char="•"/>
            </a:pPr>
            <a:r>
              <a:rPr lang="en-US" sz="1100" dirty="0">
                <a:solidFill>
                  <a:schemeClr val="bg1"/>
                </a:solidFill>
              </a:rPr>
              <a:t>If 6m-change is negative, but recovering (1m-change of 6m): invest in S&amp;P500</a:t>
            </a:r>
          </a:p>
          <a:p>
            <a:pPr marL="1200150" lvl="2" indent="-285750">
              <a:buFont typeface="Arial" panose="020B0604020202020204" pitchFamily="34" charset="0"/>
              <a:buChar char="•"/>
            </a:pPr>
            <a:r>
              <a:rPr lang="en-US" sz="1100" dirty="0">
                <a:solidFill>
                  <a:schemeClr val="bg1"/>
                </a:solidFill>
              </a:rPr>
              <a:t>If 6m-change is negative, but worsening (1m-change of 6m): invest in T-bills</a:t>
            </a:r>
          </a:p>
          <a:p>
            <a:pPr marL="285750" indent="-285750">
              <a:buFont typeface="Arial" panose="020B0604020202020204" pitchFamily="34" charset="0"/>
              <a:buChar char="•"/>
            </a:pPr>
            <a:endParaRPr lang="en-US" sz="1100" dirty="0">
              <a:solidFill>
                <a:schemeClr val="bg1"/>
              </a:solidFill>
            </a:endParaRPr>
          </a:p>
          <a:p>
            <a:pPr marL="285750" indent="-285750">
              <a:buFont typeface="Arial" panose="020B0604020202020204" pitchFamily="34" charset="0"/>
              <a:buChar char="•"/>
            </a:pPr>
            <a:r>
              <a:rPr lang="en-US" sz="1100" dirty="0">
                <a:solidFill>
                  <a:schemeClr val="bg1"/>
                </a:solidFill>
              </a:rPr>
              <a:t>US Yield Curve Diffusion Model:</a:t>
            </a:r>
          </a:p>
          <a:p>
            <a:pPr marL="742950" lvl="1" indent="-285750">
              <a:buFont typeface="Arial" panose="020B0604020202020204" pitchFamily="34" charset="0"/>
              <a:buChar char="•"/>
            </a:pPr>
            <a:r>
              <a:rPr lang="en-US" sz="1100" dirty="0">
                <a:solidFill>
                  <a:schemeClr val="bg1"/>
                </a:solidFill>
              </a:rPr>
              <a:t>If percentage of term spreads that are negative &gt; 20%: T-bills. Else, invest in S&amp;P500</a:t>
            </a:r>
          </a:p>
          <a:p>
            <a:pPr marL="742950" lvl="1" indent="-285750">
              <a:buFont typeface="Arial" panose="020B0604020202020204" pitchFamily="34" charset="0"/>
              <a:buChar char="•"/>
            </a:pPr>
            <a:endParaRPr lang="en-US" sz="1100" dirty="0">
              <a:solidFill>
                <a:schemeClr val="bg1"/>
              </a:solidFill>
            </a:endParaRPr>
          </a:p>
          <a:p>
            <a:pPr marL="285750" indent="-285750">
              <a:buFont typeface="Arial" panose="020B0604020202020204" pitchFamily="34" charset="0"/>
              <a:buChar char="•"/>
            </a:pPr>
            <a:r>
              <a:rPr lang="en-US" sz="1100" dirty="0">
                <a:solidFill>
                  <a:schemeClr val="bg1"/>
                </a:solidFill>
              </a:rPr>
              <a:t> </a:t>
            </a:r>
            <a:r>
              <a:rPr lang="en-US" sz="1100" dirty="0" err="1">
                <a:solidFill>
                  <a:schemeClr val="bg1"/>
                </a:solidFill>
              </a:rPr>
              <a:t>Sahm</a:t>
            </a:r>
            <a:r>
              <a:rPr lang="en-US" sz="1100" dirty="0">
                <a:solidFill>
                  <a:schemeClr val="bg1"/>
                </a:solidFill>
              </a:rPr>
              <a:t>-Rule: US Recession starts if U3 is 0.5% larger than the 12-month low in U3.</a:t>
            </a:r>
          </a:p>
          <a:p>
            <a:pPr marL="742950" lvl="1" indent="-285750">
              <a:buFont typeface="Arial" panose="020B0604020202020204" pitchFamily="34" charset="0"/>
              <a:buChar char="•"/>
            </a:pPr>
            <a:r>
              <a:rPr lang="en-US" sz="1100" dirty="0">
                <a:solidFill>
                  <a:schemeClr val="bg1"/>
                </a:solidFill>
              </a:rPr>
              <a:t>If no recession: invest in S&amp;P500</a:t>
            </a:r>
          </a:p>
          <a:p>
            <a:pPr marL="742950" lvl="1" indent="-285750">
              <a:buFont typeface="Arial" panose="020B0604020202020204" pitchFamily="34" charset="0"/>
              <a:buChar char="•"/>
            </a:pPr>
            <a:r>
              <a:rPr lang="en-US" sz="1100" dirty="0">
                <a:solidFill>
                  <a:schemeClr val="bg1"/>
                </a:solidFill>
              </a:rPr>
              <a:t>If recession: switch in momentum-modus:</a:t>
            </a:r>
          </a:p>
          <a:p>
            <a:pPr marL="1200150" lvl="2" indent="-285750">
              <a:buFont typeface="Arial" panose="020B0604020202020204" pitchFamily="34" charset="0"/>
              <a:buChar char="•"/>
            </a:pPr>
            <a:r>
              <a:rPr lang="en-US" sz="1100" dirty="0">
                <a:solidFill>
                  <a:schemeClr val="bg1"/>
                </a:solidFill>
              </a:rPr>
              <a:t>Invest in the asset class (S&amp;P500, Treasuries or T-bills) with the best composite momentum score. </a:t>
            </a:r>
            <a:endParaRPr lang="en-US" sz="1400" dirty="0">
              <a:solidFill>
                <a:schemeClr val="bg1"/>
              </a:solidFill>
            </a:endParaRPr>
          </a:p>
        </p:txBody>
      </p:sp>
    </p:spTree>
    <p:extLst>
      <p:ext uri="{BB962C8B-B14F-4D97-AF65-F5344CB8AC3E}">
        <p14:creationId xmlns:p14="http://schemas.microsoft.com/office/powerpoint/2010/main" val="347133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54F9DC1A-EFCD-B890-AB66-60A5C7F52436}"/>
              </a:ext>
            </a:extLst>
          </p:cNvPr>
          <p:cNvSpPr txBox="1"/>
          <p:nvPr/>
        </p:nvSpPr>
        <p:spPr>
          <a:xfrm>
            <a:off x="125963" y="135660"/>
            <a:ext cx="11940073" cy="6709529"/>
          </a:xfrm>
          <a:prstGeom prst="rect">
            <a:avLst/>
          </a:prstGeom>
          <a:noFill/>
        </p:spPr>
        <p:txBody>
          <a:bodyPr wrap="square" rtlCol="0">
            <a:spAutoFit/>
          </a:bodyPr>
          <a:lstStyle/>
          <a:p>
            <a:r>
              <a:rPr lang="nl-BE" b="1" dirty="0">
                <a:solidFill>
                  <a:schemeClr val="bg1"/>
                </a:solidFill>
              </a:rPr>
              <a:t>MOTIVATION </a:t>
            </a:r>
          </a:p>
          <a:p>
            <a:endParaRPr lang="nl-BE" b="1" dirty="0">
              <a:solidFill>
                <a:schemeClr val="bg1"/>
              </a:solidFill>
            </a:endParaRPr>
          </a:p>
          <a:p>
            <a:pPr marL="285750" indent="-285750">
              <a:buFont typeface="Arial" panose="020B0604020202020204" pitchFamily="34" charset="0"/>
              <a:buChar char="•"/>
            </a:pPr>
            <a:r>
              <a:rPr lang="en-US" sz="1400" dirty="0">
                <a:solidFill>
                  <a:schemeClr val="bg1"/>
                </a:solidFill>
              </a:rPr>
              <a:t>I publish my work and learning process because of the protégé effect. I also encourage my readers to check my code, logic and discuss.</a:t>
            </a:r>
          </a:p>
          <a:p>
            <a:pPr marL="285750" indent="-285750">
              <a:buFont typeface="Arial" panose="020B0604020202020204" pitchFamily="34" charset="0"/>
              <a:buChar char="•"/>
            </a:pPr>
            <a:r>
              <a:rPr lang="en-US" sz="1400" dirty="0">
                <a:solidFill>
                  <a:schemeClr val="bg1"/>
                </a:solidFill>
              </a:rPr>
              <a:t>Teaching and/or explaining a process to others is the best way to learn for myself. </a:t>
            </a:r>
          </a:p>
          <a:p>
            <a:pPr marL="285750" indent="-285750">
              <a:buFont typeface="Arial" panose="020B0604020202020204" pitchFamily="34" charset="0"/>
              <a:buChar char="•"/>
            </a:pPr>
            <a:r>
              <a:rPr lang="en-US" sz="1400" dirty="0">
                <a:solidFill>
                  <a:schemeClr val="bg1"/>
                </a:solidFill>
              </a:rPr>
              <a:t>I encourage my readers to check my code, logic and search for any errors/mistakes. </a:t>
            </a:r>
          </a:p>
          <a:p>
            <a:pPr marL="285750" indent="-285750">
              <a:buFont typeface="Arial" panose="020B0604020202020204" pitchFamily="34" charset="0"/>
              <a:buChar char="•"/>
            </a:pPr>
            <a:endParaRPr lang="en-US" sz="1400" dirty="0">
              <a:solidFill>
                <a:schemeClr val="bg1"/>
              </a:solidFill>
            </a:endParaRPr>
          </a:p>
          <a:p>
            <a:r>
              <a:rPr lang="nl-BE" b="1" dirty="0">
                <a:solidFill>
                  <a:schemeClr val="bg1"/>
                </a:solidFill>
              </a:rPr>
              <a:t>INTENDED USE</a:t>
            </a:r>
          </a:p>
          <a:p>
            <a:endParaRPr lang="nl-BE" b="1" dirty="0">
              <a:solidFill>
                <a:schemeClr val="bg1"/>
              </a:solidFill>
            </a:endParaRPr>
          </a:p>
          <a:p>
            <a:pPr marL="285750" indent="-285750">
              <a:buFont typeface="Arial" panose="020B0604020202020204" pitchFamily="34" charset="0"/>
              <a:buChar char="•"/>
            </a:pPr>
            <a:r>
              <a:rPr lang="en-US" sz="1400" dirty="0">
                <a:solidFill>
                  <a:schemeClr val="bg1"/>
                </a:solidFill>
              </a:rPr>
              <a:t>This notebook is for illustrative and education purposes only. Feel free to use this code for these purposes.</a:t>
            </a:r>
          </a:p>
          <a:p>
            <a:pPr marL="285750" indent="-285750">
              <a:buFont typeface="Arial" panose="020B0604020202020204" pitchFamily="34" charset="0"/>
              <a:buChar char="•"/>
            </a:pPr>
            <a:r>
              <a:rPr lang="en-US" sz="1400" dirty="0">
                <a:solidFill>
                  <a:schemeClr val="bg1"/>
                </a:solidFill>
              </a:rPr>
              <a:t>The logic and/or python code might contain errors. All mistakes remain the author's fault. If you find any, let me know so I can rectify</a:t>
            </a:r>
            <a:endParaRPr lang="nl-BE" sz="1400" b="1" dirty="0">
              <a:solidFill>
                <a:schemeClr val="bg1"/>
              </a:solidFill>
            </a:endParaRPr>
          </a:p>
          <a:p>
            <a:endParaRPr lang="en-US" sz="1400" dirty="0">
              <a:solidFill>
                <a:schemeClr val="bg1"/>
              </a:solidFill>
            </a:endParaRPr>
          </a:p>
          <a:p>
            <a:r>
              <a:rPr lang="nl-BE" b="1" dirty="0">
                <a:solidFill>
                  <a:schemeClr val="bg1"/>
                </a:solidFill>
              </a:rPr>
              <a:t>LIMITATIONS AND FUTURE CHALLENGES:</a:t>
            </a:r>
          </a:p>
          <a:p>
            <a:endParaRPr lang="en-US" sz="1400" b="1" dirty="0">
              <a:solidFill>
                <a:schemeClr val="bg1"/>
              </a:solidFill>
            </a:endParaRPr>
          </a:p>
          <a:p>
            <a:pPr marL="285750" indent="-285750">
              <a:buFont typeface="Arial" panose="020B0604020202020204" pitchFamily="34" charset="0"/>
              <a:buChar char="•"/>
            </a:pPr>
            <a:r>
              <a:rPr lang="en-US" sz="1400" dirty="0">
                <a:solidFill>
                  <a:schemeClr val="bg1"/>
                </a:solidFill>
              </a:rPr>
              <a:t>Add some more pure eco-indicators on other domains such as US consumer activity, US production (ISM stuff), US Housing…after back-test</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Yield curve model needs work as markets often remain volatile first year after yield-curve normalization. Signal might be adjusted to take this into account. This is however overfitting as we noticed this after running the normal model.</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err="1">
                <a:solidFill>
                  <a:schemeClr val="bg1"/>
                </a:solidFill>
              </a:rPr>
              <a:t>Sahm</a:t>
            </a:r>
            <a:r>
              <a:rPr lang="en-US" sz="1400" dirty="0">
                <a:solidFill>
                  <a:schemeClr val="bg1"/>
                </a:solidFill>
              </a:rPr>
              <a:t>-rule popular rule but international evidence shows weak signal for recessions in other countries. US dynamic labor market, hence maybe better. In any case, we might use better and faster labor indicators: jobless claims, % states with rising unemployment, manufacturing employment,…to be tested…</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Keep it simple in this composite eco-model: no multi-variate regressions or machine learning stuff. Just individual models – back-tested – on eco indicators only. Challenge is data going back far enough.</a:t>
            </a:r>
          </a:p>
          <a:p>
            <a:endParaRPr lang="en-US" sz="1400" dirty="0">
              <a:solidFill>
                <a:schemeClr val="bg1"/>
              </a:solidFill>
            </a:endParaRPr>
          </a:p>
          <a:p>
            <a:r>
              <a:rPr lang="nl-BE" b="1" dirty="0">
                <a:solidFill>
                  <a:schemeClr val="bg1"/>
                </a:solidFill>
              </a:rPr>
              <a:t>CREDITS</a:t>
            </a:r>
          </a:p>
          <a:p>
            <a:pPr marL="285750" indent="-285750">
              <a:buFont typeface="Arial" panose="020B0604020202020204" pitchFamily="34" charset="0"/>
              <a:buChar char="•"/>
            </a:pPr>
            <a:r>
              <a:rPr lang="en-US" sz="1400" dirty="0">
                <a:solidFill>
                  <a:schemeClr val="bg1"/>
                </a:solidFill>
              </a:rPr>
              <a:t>Yield curve diffusion: I first saw yield curve breath as an indicator couple of years ago in a post made by </a:t>
            </a:r>
            <a:r>
              <a:rPr lang="en-US" sz="1400" dirty="0" err="1">
                <a:solidFill>
                  <a:schemeClr val="bg1"/>
                </a:solidFill>
              </a:rPr>
              <a:t>Otavio</a:t>
            </a:r>
            <a:r>
              <a:rPr lang="en-US" sz="1400" dirty="0">
                <a:solidFill>
                  <a:schemeClr val="bg1"/>
                </a:solidFill>
              </a:rPr>
              <a:t> Costa (</a:t>
            </a:r>
            <a:r>
              <a:rPr lang="en-US" sz="1400" dirty="0" err="1">
                <a:solidFill>
                  <a:schemeClr val="bg1"/>
                </a:solidFill>
              </a:rPr>
              <a:t>Crescat</a:t>
            </a:r>
            <a:r>
              <a:rPr lang="en-US" sz="1400" dirty="0">
                <a:solidFill>
                  <a:schemeClr val="bg1"/>
                </a:solidFill>
              </a:rPr>
              <a:t> Capital)</a:t>
            </a:r>
          </a:p>
          <a:p>
            <a:pPr marL="285750" indent="-285750">
              <a:buFont typeface="Arial" panose="020B0604020202020204" pitchFamily="34" charset="0"/>
              <a:buChar char="•"/>
            </a:pPr>
            <a:r>
              <a:rPr lang="en-US" sz="1400" dirty="0" err="1">
                <a:solidFill>
                  <a:schemeClr val="bg1"/>
                </a:solidFill>
              </a:rPr>
              <a:t>Sahm</a:t>
            </a:r>
            <a:r>
              <a:rPr lang="en-US" sz="1400" dirty="0">
                <a:solidFill>
                  <a:schemeClr val="bg1"/>
                </a:solidFill>
              </a:rPr>
              <a:t>-rule: Claudia </a:t>
            </a:r>
            <a:r>
              <a:rPr lang="en-US" sz="1400" dirty="0" err="1">
                <a:solidFill>
                  <a:schemeClr val="bg1"/>
                </a:solidFill>
              </a:rPr>
              <a:t>Sahm</a:t>
            </a:r>
            <a:endParaRPr lang="en-US" sz="1400" dirty="0">
              <a:solidFill>
                <a:schemeClr val="bg1"/>
              </a:solidFill>
            </a:endParaRPr>
          </a:p>
        </p:txBody>
      </p:sp>
    </p:spTree>
    <p:extLst>
      <p:ext uri="{BB962C8B-B14F-4D97-AF65-F5344CB8AC3E}">
        <p14:creationId xmlns:p14="http://schemas.microsoft.com/office/powerpoint/2010/main" val="2121684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err="1">
                <a:solidFill>
                  <a:schemeClr val="bg1"/>
                </a:solidFill>
              </a:rPr>
              <a:t>Composite</a:t>
            </a:r>
            <a:r>
              <a:rPr lang="nl-BE" b="1" dirty="0">
                <a:solidFill>
                  <a:schemeClr val="bg1"/>
                </a:solidFill>
              </a:rPr>
              <a:t> Model (5-submodels)</a:t>
            </a:r>
          </a:p>
        </p:txBody>
      </p:sp>
      <p:sp>
        <p:nvSpPr>
          <p:cNvPr id="10" name="Tekstvak 9">
            <a:extLst>
              <a:ext uri="{FF2B5EF4-FFF2-40B4-BE49-F238E27FC236}">
                <a16:creationId xmlns:a16="http://schemas.microsoft.com/office/drawing/2014/main" id="{5EB73FC9-3B1C-84AB-3F08-B10CC0BF5B8C}"/>
              </a:ext>
            </a:extLst>
          </p:cNvPr>
          <p:cNvSpPr txBox="1"/>
          <p:nvPr/>
        </p:nvSpPr>
        <p:spPr>
          <a:xfrm>
            <a:off x="7539135" y="1069128"/>
            <a:ext cx="4142792" cy="2862322"/>
          </a:xfrm>
          <a:prstGeom prst="rect">
            <a:avLst/>
          </a:prstGeom>
          <a:noFill/>
        </p:spPr>
        <p:txBody>
          <a:bodyPr wrap="square" rtlCol="0">
            <a:spAutoFit/>
          </a:bodyPr>
          <a:lstStyle/>
          <a:p>
            <a:r>
              <a:rPr lang="en-US" b="1" dirty="0">
                <a:solidFill>
                  <a:schemeClr val="bg1"/>
                </a:solidFill>
              </a:rPr>
              <a:t>Current signal?</a:t>
            </a:r>
          </a:p>
          <a:p>
            <a:endParaRPr lang="en-US" dirty="0">
              <a:solidFill>
                <a:schemeClr val="bg1"/>
              </a:solidFill>
            </a:endParaRPr>
          </a:p>
          <a:p>
            <a:pPr marL="171450" indent="-171450">
              <a:buFont typeface="Arial" panose="020B0604020202020204" pitchFamily="34" charset="0"/>
              <a:buChar char="•"/>
            </a:pPr>
            <a:r>
              <a:rPr lang="en-US" sz="1200" dirty="0">
                <a:solidFill>
                  <a:schemeClr val="bg1"/>
                </a:solidFill>
              </a:rPr>
              <a:t>4 models Risk-off:</a:t>
            </a:r>
          </a:p>
          <a:p>
            <a:pPr marL="628650" lvl="1" indent="-171450">
              <a:buFont typeface="Arial" panose="020B0604020202020204" pitchFamily="34" charset="0"/>
              <a:buChar char="•"/>
            </a:pPr>
            <a:r>
              <a:rPr lang="en-US" sz="1200" dirty="0">
                <a:solidFill>
                  <a:schemeClr val="bg1"/>
                </a:solidFill>
              </a:rPr>
              <a:t>Global OECD diffusion</a:t>
            </a:r>
          </a:p>
          <a:p>
            <a:pPr marL="628650" lvl="1" indent="-171450">
              <a:buFont typeface="Arial" panose="020B0604020202020204" pitchFamily="34" charset="0"/>
              <a:buChar char="•"/>
            </a:pPr>
            <a:r>
              <a:rPr lang="en-US" sz="1200" dirty="0">
                <a:solidFill>
                  <a:schemeClr val="bg1"/>
                </a:solidFill>
              </a:rPr>
              <a:t>OECD Impulse + Price trend</a:t>
            </a:r>
          </a:p>
          <a:p>
            <a:pPr marL="628650" lvl="1" indent="-171450">
              <a:buFont typeface="Arial" panose="020B0604020202020204" pitchFamily="34" charset="0"/>
              <a:buChar char="•"/>
            </a:pPr>
            <a:r>
              <a:rPr lang="en-US" sz="1200" dirty="0">
                <a:solidFill>
                  <a:schemeClr val="bg1"/>
                </a:solidFill>
              </a:rPr>
              <a:t>US Lei</a:t>
            </a:r>
          </a:p>
          <a:p>
            <a:pPr marL="628650" lvl="1" indent="-171450">
              <a:buFont typeface="Arial" panose="020B0604020202020204" pitchFamily="34" charset="0"/>
              <a:buChar char="•"/>
            </a:pPr>
            <a:r>
              <a:rPr lang="en-US" sz="1200" dirty="0">
                <a:solidFill>
                  <a:schemeClr val="bg1"/>
                </a:solidFill>
              </a:rPr>
              <a:t>US Yield curve </a:t>
            </a:r>
          </a:p>
          <a:p>
            <a:pPr lvl="1"/>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rPr>
              <a:t>1 model Risk-on:</a:t>
            </a:r>
          </a:p>
          <a:p>
            <a:pPr marL="628650" lvl="1" indent="-171450">
              <a:buFont typeface="Arial" panose="020B0604020202020204" pitchFamily="34" charset="0"/>
              <a:buChar char="•"/>
            </a:pPr>
            <a:r>
              <a:rPr lang="en-US" sz="1200" dirty="0" err="1">
                <a:solidFill>
                  <a:schemeClr val="bg1"/>
                </a:solidFill>
              </a:rPr>
              <a:t>Sahm</a:t>
            </a:r>
            <a:r>
              <a:rPr lang="en-US" sz="1200" dirty="0">
                <a:solidFill>
                  <a:schemeClr val="bg1"/>
                </a:solidFill>
              </a:rPr>
              <a:t>-rule + price momentum</a:t>
            </a:r>
          </a:p>
          <a:p>
            <a:pPr marL="628650" lvl="1" indent="-171450">
              <a:buFont typeface="Arial" panose="020B0604020202020204" pitchFamily="34" charset="0"/>
              <a:buChar char="•"/>
            </a:pP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rPr>
              <a:t>Signal:</a:t>
            </a:r>
          </a:p>
          <a:p>
            <a:pPr marL="628650" lvl="1" indent="-171450">
              <a:buFont typeface="Arial" panose="020B0604020202020204" pitchFamily="34" charset="0"/>
              <a:buChar char="•"/>
            </a:pPr>
            <a:r>
              <a:rPr lang="en-US" sz="1200" dirty="0">
                <a:solidFill>
                  <a:schemeClr val="bg1"/>
                </a:solidFill>
              </a:rPr>
              <a:t>20% S&amp;P500</a:t>
            </a:r>
          </a:p>
          <a:p>
            <a:pPr marL="628650" lvl="1" indent="-171450">
              <a:buFont typeface="Arial" panose="020B0604020202020204" pitchFamily="34" charset="0"/>
              <a:buChar char="•"/>
            </a:pPr>
            <a:r>
              <a:rPr lang="en-US" sz="1200" dirty="0">
                <a:solidFill>
                  <a:schemeClr val="bg1"/>
                </a:solidFill>
              </a:rPr>
              <a:t>80% T-bills</a:t>
            </a:r>
          </a:p>
        </p:txBody>
      </p:sp>
      <p:pic>
        <p:nvPicPr>
          <p:cNvPr id="12" name="Afbeelding 11">
            <a:extLst>
              <a:ext uri="{FF2B5EF4-FFF2-40B4-BE49-F238E27FC236}">
                <a16:creationId xmlns:a16="http://schemas.microsoft.com/office/drawing/2014/main" id="{96B74B7B-BE6A-58D6-5B56-AB9DB78E0375}"/>
              </a:ext>
            </a:extLst>
          </p:cNvPr>
          <p:cNvPicPr>
            <a:picLocks noChangeAspect="1"/>
          </p:cNvPicPr>
          <p:nvPr/>
        </p:nvPicPr>
        <p:blipFill>
          <a:blip r:embed="rId2"/>
          <a:stretch>
            <a:fillRect/>
          </a:stretch>
        </p:blipFill>
        <p:spPr>
          <a:xfrm>
            <a:off x="172319" y="588986"/>
            <a:ext cx="6144506" cy="5947205"/>
          </a:xfrm>
          <a:prstGeom prst="rect">
            <a:avLst/>
          </a:prstGeom>
        </p:spPr>
      </p:pic>
    </p:spTree>
    <p:extLst>
      <p:ext uri="{BB962C8B-B14F-4D97-AF65-F5344CB8AC3E}">
        <p14:creationId xmlns:p14="http://schemas.microsoft.com/office/powerpoint/2010/main" val="2441008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err="1">
                <a:solidFill>
                  <a:schemeClr val="bg1"/>
                </a:solidFill>
              </a:rPr>
              <a:t>Composite</a:t>
            </a:r>
            <a:r>
              <a:rPr lang="nl-BE" b="1" dirty="0">
                <a:solidFill>
                  <a:schemeClr val="bg1"/>
                </a:solidFill>
              </a:rPr>
              <a:t> Model (5-submodels)</a:t>
            </a:r>
          </a:p>
        </p:txBody>
      </p:sp>
      <p:pic>
        <p:nvPicPr>
          <p:cNvPr id="7" name="Afbeelding 6">
            <a:extLst>
              <a:ext uri="{FF2B5EF4-FFF2-40B4-BE49-F238E27FC236}">
                <a16:creationId xmlns:a16="http://schemas.microsoft.com/office/drawing/2014/main" id="{B09C5EFA-C46D-B075-BA8C-B67364772EF9}"/>
              </a:ext>
            </a:extLst>
          </p:cNvPr>
          <p:cNvPicPr>
            <a:picLocks noChangeAspect="1"/>
          </p:cNvPicPr>
          <p:nvPr/>
        </p:nvPicPr>
        <p:blipFill>
          <a:blip r:embed="rId2"/>
          <a:stretch>
            <a:fillRect/>
          </a:stretch>
        </p:blipFill>
        <p:spPr>
          <a:xfrm>
            <a:off x="382554" y="864306"/>
            <a:ext cx="6587413" cy="5774040"/>
          </a:xfrm>
          <a:prstGeom prst="rect">
            <a:avLst/>
          </a:prstGeom>
        </p:spPr>
      </p:pic>
    </p:spTree>
    <p:extLst>
      <p:ext uri="{BB962C8B-B14F-4D97-AF65-F5344CB8AC3E}">
        <p14:creationId xmlns:p14="http://schemas.microsoft.com/office/powerpoint/2010/main" val="78735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err="1">
                <a:solidFill>
                  <a:schemeClr val="bg1"/>
                </a:solidFill>
              </a:rPr>
              <a:t>Composite</a:t>
            </a:r>
            <a:r>
              <a:rPr lang="nl-BE" b="1" dirty="0">
                <a:solidFill>
                  <a:schemeClr val="bg1"/>
                </a:solidFill>
              </a:rPr>
              <a:t> </a:t>
            </a:r>
            <a:r>
              <a:rPr lang="nl-BE" b="1" dirty="0" err="1">
                <a:solidFill>
                  <a:schemeClr val="bg1"/>
                </a:solidFill>
              </a:rPr>
              <a:t>Eco</a:t>
            </a:r>
            <a:r>
              <a:rPr lang="nl-BE" b="1" dirty="0">
                <a:solidFill>
                  <a:schemeClr val="bg1"/>
                </a:solidFill>
              </a:rPr>
              <a:t> Model (5-submodels)</a:t>
            </a:r>
          </a:p>
        </p:txBody>
      </p:sp>
      <p:pic>
        <p:nvPicPr>
          <p:cNvPr id="4" name="Afbeelding 3">
            <a:extLst>
              <a:ext uri="{FF2B5EF4-FFF2-40B4-BE49-F238E27FC236}">
                <a16:creationId xmlns:a16="http://schemas.microsoft.com/office/drawing/2014/main" id="{C085FF9B-135C-98F4-5B9C-E428F06906C1}"/>
              </a:ext>
            </a:extLst>
          </p:cNvPr>
          <p:cNvPicPr>
            <a:picLocks noChangeAspect="1"/>
          </p:cNvPicPr>
          <p:nvPr/>
        </p:nvPicPr>
        <p:blipFill>
          <a:blip r:embed="rId2"/>
          <a:stretch>
            <a:fillRect/>
          </a:stretch>
        </p:blipFill>
        <p:spPr>
          <a:xfrm>
            <a:off x="215810" y="774612"/>
            <a:ext cx="11186198" cy="3144245"/>
          </a:xfrm>
          <a:prstGeom prst="rect">
            <a:avLst/>
          </a:prstGeom>
        </p:spPr>
      </p:pic>
      <p:pic>
        <p:nvPicPr>
          <p:cNvPr id="6" name="Afbeelding 5">
            <a:extLst>
              <a:ext uri="{FF2B5EF4-FFF2-40B4-BE49-F238E27FC236}">
                <a16:creationId xmlns:a16="http://schemas.microsoft.com/office/drawing/2014/main" id="{BD53AB9E-309C-20CA-95F2-D873F53B5168}"/>
              </a:ext>
            </a:extLst>
          </p:cNvPr>
          <p:cNvPicPr>
            <a:picLocks noChangeAspect="1"/>
          </p:cNvPicPr>
          <p:nvPr/>
        </p:nvPicPr>
        <p:blipFill rotWithShape="1">
          <a:blip r:embed="rId3"/>
          <a:srcRect t="4320"/>
          <a:stretch/>
        </p:blipFill>
        <p:spPr>
          <a:xfrm>
            <a:off x="215810" y="4104483"/>
            <a:ext cx="11186198" cy="2664481"/>
          </a:xfrm>
          <a:prstGeom prst="rect">
            <a:avLst/>
          </a:prstGeom>
        </p:spPr>
      </p:pic>
    </p:spTree>
    <p:extLst>
      <p:ext uri="{BB962C8B-B14F-4D97-AF65-F5344CB8AC3E}">
        <p14:creationId xmlns:p14="http://schemas.microsoft.com/office/powerpoint/2010/main" val="205139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err="1">
                <a:solidFill>
                  <a:schemeClr val="bg1"/>
                </a:solidFill>
              </a:rPr>
              <a:t>Composite</a:t>
            </a:r>
            <a:r>
              <a:rPr lang="nl-BE" b="1" dirty="0">
                <a:solidFill>
                  <a:schemeClr val="bg1"/>
                </a:solidFill>
              </a:rPr>
              <a:t> </a:t>
            </a:r>
            <a:r>
              <a:rPr lang="nl-BE" b="1" dirty="0" err="1">
                <a:solidFill>
                  <a:schemeClr val="bg1"/>
                </a:solidFill>
              </a:rPr>
              <a:t>Eco</a:t>
            </a:r>
            <a:r>
              <a:rPr lang="nl-BE" b="1" dirty="0">
                <a:solidFill>
                  <a:schemeClr val="bg1"/>
                </a:solidFill>
              </a:rPr>
              <a:t> Model (5-submodels)</a:t>
            </a:r>
          </a:p>
        </p:txBody>
      </p:sp>
      <p:pic>
        <p:nvPicPr>
          <p:cNvPr id="5" name="Afbeelding 4">
            <a:extLst>
              <a:ext uri="{FF2B5EF4-FFF2-40B4-BE49-F238E27FC236}">
                <a16:creationId xmlns:a16="http://schemas.microsoft.com/office/drawing/2014/main" id="{6ECF93F1-1371-16C0-CB95-D8FFDFF6A23B}"/>
              </a:ext>
            </a:extLst>
          </p:cNvPr>
          <p:cNvPicPr>
            <a:picLocks noChangeAspect="1"/>
          </p:cNvPicPr>
          <p:nvPr/>
        </p:nvPicPr>
        <p:blipFill>
          <a:blip r:embed="rId2"/>
          <a:stretch>
            <a:fillRect/>
          </a:stretch>
        </p:blipFill>
        <p:spPr>
          <a:xfrm>
            <a:off x="187818" y="671343"/>
            <a:ext cx="11120884" cy="5917930"/>
          </a:xfrm>
          <a:prstGeom prst="rect">
            <a:avLst/>
          </a:prstGeom>
        </p:spPr>
      </p:pic>
    </p:spTree>
    <p:extLst>
      <p:ext uri="{BB962C8B-B14F-4D97-AF65-F5344CB8AC3E}">
        <p14:creationId xmlns:p14="http://schemas.microsoft.com/office/powerpoint/2010/main" val="348676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err="1">
                <a:solidFill>
                  <a:schemeClr val="bg1"/>
                </a:solidFill>
              </a:rPr>
              <a:t>Composite</a:t>
            </a:r>
            <a:r>
              <a:rPr lang="nl-BE" b="1" dirty="0">
                <a:solidFill>
                  <a:schemeClr val="bg1"/>
                </a:solidFill>
              </a:rPr>
              <a:t> </a:t>
            </a:r>
            <a:r>
              <a:rPr lang="nl-BE" b="1" dirty="0" err="1">
                <a:solidFill>
                  <a:schemeClr val="bg1"/>
                </a:solidFill>
              </a:rPr>
              <a:t>Eco</a:t>
            </a:r>
            <a:r>
              <a:rPr lang="nl-BE" b="1" dirty="0">
                <a:solidFill>
                  <a:schemeClr val="bg1"/>
                </a:solidFill>
              </a:rPr>
              <a:t> Model (5-submodels)</a:t>
            </a:r>
          </a:p>
        </p:txBody>
      </p:sp>
      <p:pic>
        <p:nvPicPr>
          <p:cNvPr id="4" name="Afbeelding 3">
            <a:extLst>
              <a:ext uri="{FF2B5EF4-FFF2-40B4-BE49-F238E27FC236}">
                <a16:creationId xmlns:a16="http://schemas.microsoft.com/office/drawing/2014/main" id="{22D04136-16AE-5732-637C-4E3EB1C3D341}"/>
              </a:ext>
            </a:extLst>
          </p:cNvPr>
          <p:cNvPicPr>
            <a:picLocks noChangeAspect="1"/>
          </p:cNvPicPr>
          <p:nvPr/>
        </p:nvPicPr>
        <p:blipFill>
          <a:blip r:embed="rId2"/>
          <a:stretch>
            <a:fillRect/>
          </a:stretch>
        </p:blipFill>
        <p:spPr>
          <a:xfrm>
            <a:off x="306625" y="795321"/>
            <a:ext cx="10655207" cy="4765724"/>
          </a:xfrm>
          <a:prstGeom prst="rect">
            <a:avLst/>
          </a:prstGeom>
        </p:spPr>
      </p:pic>
    </p:spTree>
    <p:extLst>
      <p:ext uri="{BB962C8B-B14F-4D97-AF65-F5344CB8AC3E}">
        <p14:creationId xmlns:p14="http://schemas.microsoft.com/office/powerpoint/2010/main" val="2032895928"/>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141"/>
      </a:dk2>
      <a:lt2>
        <a:srgbClr val="E8E2E2"/>
      </a:lt2>
      <a:accent1>
        <a:srgbClr val="55AEB0"/>
      </a:accent1>
      <a:accent2>
        <a:srgbClr val="5EA3DB"/>
      </a:accent2>
      <a:accent3>
        <a:srgbClr val="7B89E1"/>
      </a:accent3>
      <a:accent4>
        <a:srgbClr val="805EDB"/>
      </a:accent4>
      <a:accent5>
        <a:srgbClr val="C27BE1"/>
      </a:accent5>
      <a:accent6>
        <a:srgbClr val="DB5ECD"/>
      </a:accent6>
      <a:hlink>
        <a:srgbClr val="AE6B69"/>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5123</TotalTime>
  <Words>902</Words>
  <Application>Microsoft Office PowerPoint</Application>
  <PresentationFormat>Breedbeeld</PresentationFormat>
  <Paragraphs>115</Paragraphs>
  <Slides>19</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19</vt:i4>
      </vt:variant>
    </vt:vector>
  </HeadingPairs>
  <TitlesOfParts>
    <vt:vector size="24" baseType="lpstr">
      <vt:lpstr>Arial</vt:lpstr>
      <vt:lpstr>Avenir Next LT Pro</vt:lpstr>
      <vt:lpstr>Avenir Next LT Pro Light</vt:lpstr>
      <vt:lpstr>Sitka Subheading</vt:lpstr>
      <vt:lpstr>PebbleVTI</vt:lpstr>
      <vt:lpstr>US ECONOMIC COMPOSITE MODEL update March 2023</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 H</dc:creator>
  <cp:lastModifiedBy>H H</cp:lastModifiedBy>
  <cp:revision>21</cp:revision>
  <dcterms:created xsi:type="dcterms:W3CDTF">2023-01-08T20:54:47Z</dcterms:created>
  <dcterms:modified xsi:type="dcterms:W3CDTF">2023-03-15T13:48:10Z</dcterms:modified>
</cp:coreProperties>
</file>