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313" r:id="rId3"/>
    <p:sldId id="268" r:id="rId4"/>
    <p:sldId id="271" r:id="rId5"/>
    <p:sldId id="261" r:id="rId6"/>
    <p:sldId id="262" r:id="rId7"/>
    <p:sldId id="282" r:id="rId8"/>
    <p:sldId id="312" r:id="rId9"/>
    <p:sldId id="269" r:id="rId10"/>
    <p:sldId id="311" r:id="rId11"/>
    <p:sldId id="270" r:id="rId12"/>
    <p:sldId id="264" r:id="rId13"/>
    <p:sldId id="265" r:id="rId14"/>
    <p:sldId id="266" r:id="rId15"/>
    <p:sldId id="272" r:id="rId16"/>
    <p:sldId id="273" r:id="rId17"/>
    <p:sldId id="286" r:id="rId18"/>
    <p:sldId id="274" r:id="rId19"/>
    <p:sldId id="275" r:id="rId20"/>
    <p:sldId id="278" r:id="rId21"/>
    <p:sldId id="279" r:id="rId22"/>
    <p:sldId id="280" r:id="rId23"/>
    <p:sldId id="281" r:id="rId24"/>
    <p:sldId id="283" r:id="rId25"/>
    <p:sldId id="284" r:id="rId26"/>
    <p:sldId id="287" r:id="rId27"/>
    <p:sldId id="288" r:id="rId28"/>
    <p:sldId id="290" r:id="rId29"/>
    <p:sldId id="291" r:id="rId30"/>
    <p:sldId id="292" r:id="rId31"/>
    <p:sldId id="293" r:id="rId32"/>
    <p:sldId id="294" r:id="rId33"/>
    <p:sldId id="295" r:id="rId34"/>
    <p:sldId id="296" r:id="rId35"/>
    <p:sldId id="298" r:id="rId36"/>
    <p:sldId id="299" r:id="rId37"/>
    <p:sldId id="300" r:id="rId38"/>
    <p:sldId id="301" r:id="rId39"/>
    <p:sldId id="304" r:id="rId40"/>
    <p:sldId id="305" r:id="rId41"/>
    <p:sldId id="306" r:id="rId42"/>
    <p:sldId id="307" r:id="rId43"/>
    <p:sldId id="303" r:id="rId44"/>
    <p:sldId id="297" r:id="rId45"/>
    <p:sldId id="308" r:id="rId46"/>
    <p:sldId id="314" r:id="rId47"/>
    <p:sldId id="315" r:id="rId48"/>
    <p:sldId id="316" r:id="rId49"/>
    <p:sldId id="317" r:id="rId50"/>
    <p:sldId id="318" r:id="rId51"/>
    <p:sldId id="319" r:id="rId52"/>
    <p:sldId id="320"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40768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320085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9983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24977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8968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3303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13468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2729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78178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817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1/11/2023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66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‹nr.›</a:t>
            </a:fld>
            <a:endParaRPr lang="en-US"/>
          </a:p>
        </p:txBody>
      </p:sp>
    </p:spTree>
    <p:extLst>
      <p:ext uri="{BB962C8B-B14F-4D97-AF65-F5344CB8AC3E}">
        <p14:creationId xmlns:p14="http://schemas.microsoft.com/office/powerpoint/2010/main" val="257963515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x.doi.org/10.2139/ssrn.2126478" TargetMode="External"/><Relationship Id="rId2" Type="http://schemas.openxmlformats.org/officeDocument/2006/relationships/hyperlink" Target="https://ssrn.com/abstract=212647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el 1">
            <a:extLst>
              <a:ext uri="{FF2B5EF4-FFF2-40B4-BE49-F238E27FC236}">
                <a16:creationId xmlns:a16="http://schemas.microsoft.com/office/drawing/2014/main" id="{67941073-217A-5946-BD73-E457C00C772F}"/>
              </a:ext>
            </a:extLst>
          </p:cNvPr>
          <p:cNvSpPr>
            <a:spLocks noGrp="1"/>
          </p:cNvSpPr>
          <p:nvPr>
            <p:ph type="ctrTitle"/>
          </p:nvPr>
        </p:nvSpPr>
        <p:spPr>
          <a:xfrm>
            <a:off x="6282613" y="3508310"/>
            <a:ext cx="5704117" cy="1007708"/>
          </a:xfrm>
        </p:spPr>
        <p:txBody>
          <a:bodyPr>
            <a:normAutofit/>
          </a:bodyPr>
          <a:lstStyle/>
          <a:p>
            <a:pPr algn="l"/>
            <a:r>
              <a:rPr lang="nl-BE" sz="3200" dirty="0"/>
              <a:t>GLOBAL MULTI-ASSET</a:t>
            </a:r>
            <a:br>
              <a:rPr lang="nl-BE" sz="3200" dirty="0"/>
            </a:br>
            <a:r>
              <a:rPr lang="nl-BE" sz="3200" dirty="0"/>
              <a:t>DUAL MOMENTUM MODEL</a:t>
            </a:r>
          </a:p>
        </p:txBody>
      </p:sp>
      <p:pic>
        <p:nvPicPr>
          <p:cNvPr id="25" name="Picture 2" descr="Metal pendulum">
            <a:extLst>
              <a:ext uri="{FF2B5EF4-FFF2-40B4-BE49-F238E27FC236}">
                <a16:creationId xmlns:a16="http://schemas.microsoft.com/office/drawing/2014/main" id="{1E4A3BD6-D133-0BFF-F15E-4B7AFE2082BA}"/>
              </a:ext>
            </a:extLst>
          </p:cNvPr>
          <p:cNvPicPr>
            <a:picLocks noChangeAspect="1"/>
          </p:cNvPicPr>
          <p:nvPr/>
        </p:nvPicPr>
        <p:blipFill rotWithShape="1">
          <a:blip r:embed="rId2"/>
          <a:srcRect l="26495" r="15664"/>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0" name="Freeform: Shape 9">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Tekstvak 2">
            <a:extLst>
              <a:ext uri="{FF2B5EF4-FFF2-40B4-BE49-F238E27FC236}">
                <a16:creationId xmlns:a16="http://schemas.microsoft.com/office/drawing/2014/main" id="{CB977603-2931-F610-3235-368B2EEFE613}"/>
              </a:ext>
            </a:extLst>
          </p:cNvPr>
          <p:cNvSpPr txBox="1"/>
          <p:nvPr/>
        </p:nvSpPr>
        <p:spPr>
          <a:xfrm>
            <a:off x="4941284" y="5009015"/>
            <a:ext cx="6979920" cy="1200329"/>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t>For illustrative and educational purposes only. The python back-testing code or the logic might contain errors. All mistakes remain the author's fault. If you find any, please let me know so I can rectify. Other feedback is most welcome.</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dirty="0"/>
              <a:t>All credit to Mr. Gary Antonucci who introduced the dual momentum concept to investors through his papers and awesome book 10 years ago. </a:t>
            </a:r>
          </a:p>
        </p:txBody>
      </p:sp>
      <p:sp>
        <p:nvSpPr>
          <p:cNvPr id="4" name="Tekstvak 3">
            <a:extLst>
              <a:ext uri="{FF2B5EF4-FFF2-40B4-BE49-F238E27FC236}">
                <a16:creationId xmlns:a16="http://schemas.microsoft.com/office/drawing/2014/main" id="{9F744778-639C-1D4C-E04A-B3AAF303334C}"/>
              </a:ext>
            </a:extLst>
          </p:cNvPr>
          <p:cNvSpPr txBox="1"/>
          <p:nvPr/>
        </p:nvSpPr>
        <p:spPr>
          <a:xfrm>
            <a:off x="9121611" y="324942"/>
            <a:ext cx="2865119" cy="600164"/>
          </a:xfrm>
          <a:prstGeom prst="rect">
            <a:avLst/>
          </a:prstGeom>
          <a:noFill/>
        </p:spPr>
        <p:txBody>
          <a:bodyPr wrap="square" rtlCol="0">
            <a:spAutoFit/>
          </a:bodyPr>
          <a:lstStyle/>
          <a:p>
            <a:pPr algn="r"/>
            <a:r>
              <a:rPr lang="en-US" sz="1100" dirty="0"/>
              <a:t>Hans </a:t>
            </a:r>
            <a:r>
              <a:rPr lang="en-US" sz="1100" dirty="0" err="1"/>
              <a:t>Heytens</a:t>
            </a:r>
            <a:endParaRPr lang="en-US" sz="1100" dirty="0"/>
          </a:p>
          <a:p>
            <a:pPr algn="r"/>
            <a:r>
              <a:rPr lang="en-US" sz="1100" dirty="0"/>
              <a:t>	hansheytens@hotmail.com</a:t>
            </a:r>
          </a:p>
          <a:p>
            <a:pPr algn="r"/>
            <a:r>
              <a:rPr lang="en-US" sz="1100" dirty="0"/>
              <a:t>0032 469 19 22 26</a:t>
            </a:r>
          </a:p>
        </p:txBody>
      </p:sp>
    </p:spTree>
    <p:extLst>
      <p:ext uri="{BB962C8B-B14F-4D97-AF65-F5344CB8AC3E}">
        <p14:creationId xmlns:p14="http://schemas.microsoft.com/office/powerpoint/2010/main" val="41486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THE GLOBAL MULTI-ASSET EQUAL-WEIGHT PORTFOLIO SINCE 1970</a:t>
            </a:r>
          </a:p>
        </p:txBody>
      </p:sp>
      <p:pic>
        <p:nvPicPr>
          <p:cNvPr id="9" name="Afbeelding 8">
            <a:extLst>
              <a:ext uri="{FF2B5EF4-FFF2-40B4-BE49-F238E27FC236}">
                <a16:creationId xmlns:a16="http://schemas.microsoft.com/office/drawing/2014/main" id="{B52F8ABF-3D38-8FA1-897D-95C72E721172}"/>
              </a:ext>
            </a:extLst>
          </p:cNvPr>
          <p:cNvPicPr>
            <a:picLocks noChangeAspect="1"/>
          </p:cNvPicPr>
          <p:nvPr/>
        </p:nvPicPr>
        <p:blipFill>
          <a:blip r:embed="rId2"/>
          <a:stretch>
            <a:fillRect/>
          </a:stretch>
        </p:blipFill>
        <p:spPr>
          <a:xfrm>
            <a:off x="254275" y="654649"/>
            <a:ext cx="10784337" cy="5885570"/>
          </a:xfrm>
          <a:prstGeom prst="rect">
            <a:avLst/>
          </a:prstGeom>
        </p:spPr>
      </p:pic>
    </p:spTree>
    <p:extLst>
      <p:ext uri="{BB962C8B-B14F-4D97-AF65-F5344CB8AC3E}">
        <p14:creationId xmlns:p14="http://schemas.microsoft.com/office/powerpoint/2010/main" val="39619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THE GLOBAL MULTI-ASSET EQUAL-WEIGHT PORTFOLIO SINCE 1970</a:t>
            </a:r>
          </a:p>
        </p:txBody>
      </p:sp>
      <p:pic>
        <p:nvPicPr>
          <p:cNvPr id="4" name="Afbeelding 3">
            <a:extLst>
              <a:ext uri="{FF2B5EF4-FFF2-40B4-BE49-F238E27FC236}">
                <a16:creationId xmlns:a16="http://schemas.microsoft.com/office/drawing/2014/main" id="{314CBFB1-F261-1F14-CAE1-C9948A401B81}"/>
              </a:ext>
            </a:extLst>
          </p:cNvPr>
          <p:cNvPicPr>
            <a:picLocks noChangeAspect="1"/>
          </p:cNvPicPr>
          <p:nvPr/>
        </p:nvPicPr>
        <p:blipFill>
          <a:blip r:embed="rId2"/>
          <a:stretch>
            <a:fillRect/>
          </a:stretch>
        </p:blipFill>
        <p:spPr>
          <a:xfrm>
            <a:off x="254275" y="723821"/>
            <a:ext cx="11328456" cy="2543253"/>
          </a:xfrm>
          <a:prstGeom prst="rect">
            <a:avLst/>
          </a:prstGeom>
        </p:spPr>
      </p:pic>
      <p:sp>
        <p:nvSpPr>
          <p:cNvPr id="5" name="Tekstvak 4">
            <a:extLst>
              <a:ext uri="{FF2B5EF4-FFF2-40B4-BE49-F238E27FC236}">
                <a16:creationId xmlns:a16="http://schemas.microsoft.com/office/drawing/2014/main" id="{62C4D2FF-C05C-772A-8D6F-7BEA68DDC05B}"/>
              </a:ext>
            </a:extLst>
          </p:cNvPr>
          <p:cNvSpPr txBox="1"/>
          <p:nvPr/>
        </p:nvSpPr>
        <p:spPr>
          <a:xfrm>
            <a:off x="254275" y="3629025"/>
            <a:ext cx="11250370" cy="1169551"/>
          </a:xfrm>
          <a:prstGeom prst="rect">
            <a:avLst/>
          </a:prstGeom>
          <a:noFill/>
        </p:spPr>
        <p:txBody>
          <a:bodyPr wrap="square" rtlCol="0">
            <a:spAutoFit/>
          </a:bodyPr>
          <a:lstStyle/>
          <a:p>
            <a:r>
              <a:rPr lang="en-US" sz="1400" dirty="0">
                <a:solidFill>
                  <a:schemeClr val="bg1"/>
                </a:solidFill>
              </a:rPr>
              <a:t>*The </a:t>
            </a:r>
            <a:r>
              <a:rPr lang="en-US" sz="1400" b="1" dirty="0">
                <a:solidFill>
                  <a:schemeClr val="bg1"/>
                </a:solidFill>
              </a:rPr>
              <a:t>success ratio </a:t>
            </a:r>
            <a:r>
              <a:rPr lang="en-US" sz="1400" dirty="0">
                <a:solidFill>
                  <a:schemeClr val="bg1"/>
                </a:solidFill>
              </a:rPr>
              <a:t>shows the base-rate or the batting-average of a strategy. It shows the percentage of time a strategy is successful:</a:t>
            </a:r>
          </a:p>
          <a:p>
            <a:endParaRPr lang="en-US" sz="1400" dirty="0">
              <a:solidFill>
                <a:schemeClr val="bg1"/>
              </a:solidFill>
            </a:endParaRPr>
          </a:p>
          <a:p>
            <a:pPr marL="1085850" lvl="2" indent="-171450">
              <a:buFont typeface="Arial" panose="020B0604020202020204" pitchFamily="34" charset="0"/>
              <a:buChar char="•"/>
            </a:pPr>
            <a:r>
              <a:rPr lang="en-US" sz="1400" b="1" i="1" dirty="0">
                <a:solidFill>
                  <a:schemeClr val="bg1"/>
                </a:solidFill>
              </a:rPr>
              <a:t>Absolute success ratio: </a:t>
            </a:r>
            <a:r>
              <a:rPr lang="en-US" sz="1400" dirty="0">
                <a:solidFill>
                  <a:schemeClr val="bg1"/>
                </a:solidFill>
              </a:rPr>
              <a:t>rolling 5-year: % of all rolling 60-month periods the strategy is positive</a:t>
            </a:r>
          </a:p>
          <a:p>
            <a:pPr marL="1085850" lvl="2" indent="-171450">
              <a:buFont typeface="Arial" panose="020B0604020202020204" pitchFamily="34" charset="0"/>
              <a:buChar char="•"/>
            </a:pPr>
            <a:endParaRPr lang="en-US" sz="1400" dirty="0">
              <a:solidFill>
                <a:schemeClr val="bg1"/>
              </a:solidFill>
            </a:endParaRPr>
          </a:p>
          <a:p>
            <a:pPr marL="1085850" lvl="2" indent="-171450">
              <a:buFont typeface="Arial" panose="020B0604020202020204" pitchFamily="34" charset="0"/>
              <a:buChar char="•"/>
            </a:pPr>
            <a:r>
              <a:rPr lang="en-US" sz="1400" b="1" i="1" dirty="0">
                <a:solidFill>
                  <a:schemeClr val="bg1"/>
                </a:solidFill>
              </a:rPr>
              <a:t>Relative success ratio: </a:t>
            </a:r>
            <a:r>
              <a:rPr lang="en-US" sz="1400" dirty="0">
                <a:solidFill>
                  <a:schemeClr val="bg1"/>
                </a:solidFill>
              </a:rPr>
              <a:t>rolling 5- year: % of all rolling 60-month periods the strategy beats a benchmark </a:t>
            </a:r>
          </a:p>
        </p:txBody>
      </p:sp>
    </p:spTree>
    <p:extLst>
      <p:ext uri="{BB962C8B-B14F-4D97-AF65-F5344CB8AC3E}">
        <p14:creationId xmlns:p14="http://schemas.microsoft.com/office/powerpoint/2010/main" val="312280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THE GLOBAL MULTI-ASSET EQUAL-WEIGHT PORTFOLIO SINCE 1970</a:t>
            </a:r>
          </a:p>
        </p:txBody>
      </p:sp>
      <p:graphicFrame>
        <p:nvGraphicFramePr>
          <p:cNvPr id="7" name="Tabel 6">
            <a:extLst>
              <a:ext uri="{FF2B5EF4-FFF2-40B4-BE49-F238E27FC236}">
                <a16:creationId xmlns:a16="http://schemas.microsoft.com/office/drawing/2014/main" id="{B48B1D57-33DB-32CF-5697-31B291C63296}"/>
              </a:ext>
            </a:extLst>
          </p:cNvPr>
          <p:cNvGraphicFramePr>
            <a:graphicFrameLocks noGrp="1"/>
          </p:cNvGraphicFramePr>
          <p:nvPr>
            <p:extLst>
              <p:ext uri="{D42A27DB-BD31-4B8C-83A1-F6EECF244321}">
                <p14:modId xmlns:p14="http://schemas.microsoft.com/office/powerpoint/2010/main" val="2808110009"/>
              </p:ext>
            </p:extLst>
          </p:nvPr>
        </p:nvGraphicFramePr>
        <p:xfrm>
          <a:off x="6569452" y="814763"/>
          <a:ext cx="5505450" cy="2895600"/>
        </p:xfrm>
        <a:graphic>
          <a:graphicData uri="http://schemas.openxmlformats.org/drawingml/2006/table">
            <a:tbl>
              <a:tblPr firstRow="1" bandRow="1">
                <a:tableStyleId>{5C22544A-7EE6-4342-B048-85BDC9FD1C3A}</a:tableStyleId>
              </a:tblPr>
              <a:tblGrid>
                <a:gridCol w="917575">
                  <a:extLst>
                    <a:ext uri="{9D8B030D-6E8A-4147-A177-3AD203B41FA5}">
                      <a16:colId xmlns:a16="http://schemas.microsoft.com/office/drawing/2014/main" val="2000423711"/>
                    </a:ext>
                  </a:extLst>
                </a:gridCol>
                <a:gridCol w="917575">
                  <a:extLst>
                    <a:ext uri="{9D8B030D-6E8A-4147-A177-3AD203B41FA5}">
                      <a16:colId xmlns:a16="http://schemas.microsoft.com/office/drawing/2014/main" val="2291580088"/>
                    </a:ext>
                  </a:extLst>
                </a:gridCol>
                <a:gridCol w="917575">
                  <a:extLst>
                    <a:ext uri="{9D8B030D-6E8A-4147-A177-3AD203B41FA5}">
                      <a16:colId xmlns:a16="http://schemas.microsoft.com/office/drawing/2014/main" val="2020148900"/>
                    </a:ext>
                  </a:extLst>
                </a:gridCol>
                <a:gridCol w="917575">
                  <a:extLst>
                    <a:ext uri="{9D8B030D-6E8A-4147-A177-3AD203B41FA5}">
                      <a16:colId xmlns:a16="http://schemas.microsoft.com/office/drawing/2014/main" val="1763769590"/>
                    </a:ext>
                  </a:extLst>
                </a:gridCol>
                <a:gridCol w="1122250">
                  <a:extLst>
                    <a:ext uri="{9D8B030D-6E8A-4147-A177-3AD203B41FA5}">
                      <a16:colId xmlns:a16="http://schemas.microsoft.com/office/drawing/2014/main" val="2832383628"/>
                    </a:ext>
                  </a:extLst>
                </a:gridCol>
                <a:gridCol w="712900">
                  <a:extLst>
                    <a:ext uri="{9D8B030D-6E8A-4147-A177-3AD203B41FA5}">
                      <a16:colId xmlns:a16="http://schemas.microsoft.com/office/drawing/2014/main" val="4062558543"/>
                    </a:ext>
                  </a:extLst>
                </a:gridCol>
              </a:tblGrid>
              <a:tr h="532215">
                <a:tc>
                  <a:txBody>
                    <a:bodyPr/>
                    <a:lstStyle/>
                    <a:p>
                      <a:pPr algn="ctr"/>
                      <a:endParaRPr lang="nl-BE" sz="1100" dirty="0">
                        <a:solidFill>
                          <a:schemeClr val="tx1"/>
                        </a:solidFill>
                      </a:endParaRPr>
                    </a:p>
                  </a:txBody>
                  <a:tcPr>
                    <a:solidFill>
                      <a:schemeClr val="bg2"/>
                    </a:solidFill>
                  </a:tcPr>
                </a:tc>
                <a:tc>
                  <a:txBody>
                    <a:bodyPr/>
                    <a:lstStyle/>
                    <a:p>
                      <a:pPr algn="ctr"/>
                      <a:r>
                        <a:rPr lang="nl-BE" sz="1100" dirty="0">
                          <a:solidFill>
                            <a:schemeClr val="tx1"/>
                          </a:solidFill>
                        </a:rPr>
                        <a:t>RETURN (%)</a:t>
                      </a:r>
                    </a:p>
                  </a:txBody>
                  <a:tcPr anchor="ctr">
                    <a:solidFill>
                      <a:schemeClr val="bg2"/>
                    </a:solidFill>
                  </a:tcPr>
                </a:tc>
                <a:tc>
                  <a:txBody>
                    <a:bodyPr/>
                    <a:lstStyle/>
                    <a:p>
                      <a:pPr algn="ctr"/>
                      <a:r>
                        <a:rPr lang="nl-BE" sz="1100" dirty="0">
                          <a:solidFill>
                            <a:schemeClr val="tx1"/>
                          </a:solidFill>
                        </a:rPr>
                        <a:t>VOL </a:t>
                      </a:r>
                    </a:p>
                    <a:p>
                      <a:pPr algn="ctr"/>
                      <a:r>
                        <a:rPr lang="nl-BE" sz="1100" dirty="0">
                          <a:solidFill>
                            <a:schemeClr val="tx1"/>
                          </a:solidFill>
                        </a:rPr>
                        <a:t>(%)</a:t>
                      </a:r>
                    </a:p>
                  </a:txBody>
                  <a:tcPr anchor="ctr">
                    <a:solidFill>
                      <a:schemeClr val="bg2"/>
                    </a:solidFill>
                  </a:tcPr>
                </a:tc>
                <a:tc>
                  <a:txBody>
                    <a:bodyPr/>
                    <a:lstStyle/>
                    <a:p>
                      <a:pPr algn="ctr"/>
                      <a:r>
                        <a:rPr lang="nl-BE" sz="1100" dirty="0">
                          <a:solidFill>
                            <a:schemeClr val="tx1"/>
                          </a:solidFill>
                        </a:rPr>
                        <a:t>SHARPE RATIO</a:t>
                      </a:r>
                    </a:p>
                  </a:txBody>
                  <a:tcPr anchor="ctr">
                    <a:solidFill>
                      <a:schemeClr val="bg2"/>
                    </a:solidFill>
                  </a:tcPr>
                </a:tc>
                <a:tc>
                  <a:txBody>
                    <a:bodyPr/>
                    <a:lstStyle/>
                    <a:p>
                      <a:pPr algn="ctr"/>
                      <a:r>
                        <a:rPr lang="nl-BE" sz="1100" dirty="0">
                          <a:solidFill>
                            <a:schemeClr val="tx1"/>
                          </a:solidFill>
                        </a:rPr>
                        <a:t> MAX DRAWDOWN (%)</a:t>
                      </a:r>
                    </a:p>
                  </a:txBody>
                  <a:tcPr anchor="ctr">
                    <a:solidFill>
                      <a:schemeClr val="bg2"/>
                    </a:solidFill>
                  </a:tcPr>
                </a:tc>
                <a:tc>
                  <a:txBody>
                    <a:bodyPr/>
                    <a:lstStyle/>
                    <a:p>
                      <a:pPr algn="ctr"/>
                      <a:r>
                        <a:rPr lang="nl-BE" sz="1100" dirty="0">
                          <a:solidFill>
                            <a:schemeClr val="tx1"/>
                          </a:solidFill>
                        </a:rPr>
                        <a:t>MAR RATIO</a:t>
                      </a:r>
                    </a:p>
                  </a:txBody>
                  <a:tcPr anchor="ctr">
                    <a:solidFill>
                      <a:schemeClr val="bg2"/>
                    </a:solidFill>
                  </a:tcPr>
                </a:tc>
                <a:extLst>
                  <a:ext uri="{0D108BD9-81ED-4DB2-BD59-A6C34878D82A}">
                    <a16:rowId xmlns:a16="http://schemas.microsoft.com/office/drawing/2014/main" val="2088368648"/>
                  </a:ext>
                </a:extLst>
              </a:tr>
              <a:tr h="682326">
                <a:tc>
                  <a:txBody>
                    <a:bodyPr/>
                    <a:lstStyle/>
                    <a:p>
                      <a:r>
                        <a:rPr lang="nl-BE" sz="1100" b="1" dirty="0"/>
                        <a:t>Global </a:t>
                      </a:r>
                      <a:r>
                        <a:rPr lang="nl-BE" sz="1100" b="1" dirty="0" err="1"/>
                        <a:t>all</a:t>
                      </a:r>
                      <a:r>
                        <a:rPr lang="nl-BE" sz="1100" b="1" dirty="0"/>
                        <a:t>-assets </a:t>
                      </a:r>
                      <a:r>
                        <a:rPr lang="nl-BE" sz="1100" b="1" dirty="0" err="1"/>
                        <a:t>equal</a:t>
                      </a:r>
                      <a:r>
                        <a:rPr lang="nl-BE" sz="1100" b="1" dirty="0"/>
                        <a:t>- </a:t>
                      </a:r>
                      <a:r>
                        <a:rPr lang="nl-BE" sz="1100" b="1" dirty="0" err="1"/>
                        <a:t>weight</a:t>
                      </a:r>
                      <a:endParaRPr lang="nl-BE" sz="1100" b="1" dirty="0"/>
                    </a:p>
                  </a:txBody>
                  <a:tcPr anchor="ctr">
                    <a:solidFill>
                      <a:schemeClr val="tx1"/>
                    </a:solidFill>
                  </a:tcPr>
                </a:tc>
                <a:tc>
                  <a:txBody>
                    <a:bodyPr/>
                    <a:lstStyle/>
                    <a:p>
                      <a:pPr algn="ctr"/>
                      <a:r>
                        <a:rPr lang="nl-BE" sz="1100" b="1" dirty="0">
                          <a:solidFill>
                            <a:schemeClr val="bg1"/>
                          </a:solidFill>
                        </a:rPr>
                        <a:t>9.5%</a:t>
                      </a:r>
                    </a:p>
                  </a:txBody>
                  <a:tcPr anchor="ctr">
                    <a:solidFill>
                      <a:schemeClr val="tx1"/>
                    </a:solidFill>
                  </a:tcPr>
                </a:tc>
                <a:tc>
                  <a:txBody>
                    <a:bodyPr/>
                    <a:lstStyle/>
                    <a:p>
                      <a:pPr algn="ctr"/>
                      <a:r>
                        <a:rPr lang="nl-BE" sz="1100" b="1" dirty="0">
                          <a:solidFill>
                            <a:schemeClr val="bg1"/>
                          </a:solidFill>
                        </a:rPr>
                        <a:t>9.57%</a:t>
                      </a:r>
                    </a:p>
                  </a:txBody>
                  <a:tcPr anchor="ctr">
                    <a:solidFill>
                      <a:schemeClr val="tx1"/>
                    </a:solidFill>
                  </a:tcPr>
                </a:tc>
                <a:tc>
                  <a:txBody>
                    <a:bodyPr/>
                    <a:lstStyle/>
                    <a:p>
                      <a:pPr algn="ctr"/>
                      <a:r>
                        <a:rPr lang="nl-BE" sz="1100" b="1" dirty="0">
                          <a:solidFill>
                            <a:schemeClr val="bg1"/>
                          </a:solidFill>
                        </a:rPr>
                        <a:t>0.52</a:t>
                      </a:r>
                    </a:p>
                  </a:txBody>
                  <a:tcPr anchor="ctr">
                    <a:solidFill>
                      <a:schemeClr val="tx1"/>
                    </a:solidFill>
                  </a:tcPr>
                </a:tc>
                <a:tc>
                  <a:txBody>
                    <a:bodyPr/>
                    <a:lstStyle/>
                    <a:p>
                      <a:pPr algn="ctr"/>
                      <a:r>
                        <a:rPr lang="nl-BE" sz="1100" b="1" dirty="0">
                          <a:solidFill>
                            <a:schemeClr val="bg1"/>
                          </a:solidFill>
                        </a:rPr>
                        <a:t>-39.42%</a:t>
                      </a:r>
                    </a:p>
                  </a:txBody>
                  <a:tcPr anchor="ctr">
                    <a:solidFill>
                      <a:schemeClr val="tx1"/>
                    </a:solidFill>
                  </a:tcPr>
                </a:tc>
                <a:tc>
                  <a:txBody>
                    <a:bodyPr/>
                    <a:lstStyle/>
                    <a:p>
                      <a:pPr algn="ctr"/>
                      <a:r>
                        <a:rPr lang="nl-BE" sz="1100" b="1" dirty="0">
                          <a:solidFill>
                            <a:schemeClr val="bg1"/>
                          </a:solidFill>
                        </a:rPr>
                        <a:t>0.24</a:t>
                      </a:r>
                    </a:p>
                  </a:txBody>
                  <a:tcPr anchor="ctr">
                    <a:solidFill>
                      <a:schemeClr val="tx1"/>
                    </a:solidFill>
                  </a:tcPr>
                </a:tc>
                <a:extLst>
                  <a:ext uri="{0D108BD9-81ED-4DB2-BD59-A6C34878D82A}">
                    <a16:rowId xmlns:a16="http://schemas.microsoft.com/office/drawing/2014/main" val="1986065247"/>
                  </a:ext>
                </a:extLst>
              </a:tr>
              <a:tr h="231991">
                <a:tc>
                  <a:txBody>
                    <a:bodyPr/>
                    <a:lstStyle/>
                    <a:p>
                      <a:endParaRPr lang="nl-BE" sz="1100"/>
                    </a:p>
                  </a:txBody>
                  <a:tcPr anchor="ctr">
                    <a:solidFill>
                      <a:schemeClr val="tx1"/>
                    </a:solidFill>
                  </a:tcPr>
                </a:tc>
                <a:tc>
                  <a:txBody>
                    <a:bodyPr/>
                    <a:lstStyle/>
                    <a:p>
                      <a:pPr algn="ctr"/>
                      <a:endParaRPr lang="nl-BE" sz="1100" dirty="0">
                        <a:solidFill>
                          <a:schemeClr val="bg1"/>
                        </a:solidFill>
                      </a:endParaRPr>
                    </a:p>
                  </a:txBody>
                  <a:tcPr anchor="ctr">
                    <a:solidFill>
                      <a:schemeClr val="tx1"/>
                    </a:solidFill>
                  </a:tcPr>
                </a:tc>
                <a:tc>
                  <a:txBody>
                    <a:bodyPr/>
                    <a:lstStyle/>
                    <a:p>
                      <a:pPr algn="ctr"/>
                      <a:endParaRPr lang="nl-BE" sz="1100" dirty="0">
                        <a:solidFill>
                          <a:schemeClr val="bg1"/>
                        </a:solidFill>
                      </a:endParaRPr>
                    </a:p>
                  </a:txBody>
                  <a:tcPr anchor="ctr">
                    <a:solidFill>
                      <a:schemeClr val="tx1"/>
                    </a:solidFill>
                  </a:tcPr>
                </a:tc>
                <a:tc>
                  <a:txBody>
                    <a:bodyPr/>
                    <a:lstStyle/>
                    <a:p>
                      <a:pPr algn="ctr"/>
                      <a:endParaRPr lang="nl-BE" sz="1100" dirty="0">
                        <a:solidFill>
                          <a:schemeClr val="bg1"/>
                        </a:solidFill>
                      </a:endParaRPr>
                    </a:p>
                  </a:txBody>
                  <a:tcPr anchor="ctr">
                    <a:solidFill>
                      <a:schemeClr val="tx1"/>
                    </a:solidFill>
                  </a:tcPr>
                </a:tc>
                <a:tc>
                  <a:txBody>
                    <a:bodyPr/>
                    <a:lstStyle/>
                    <a:p>
                      <a:pPr algn="ctr"/>
                      <a:endParaRPr lang="nl-BE" sz="1100">
                        <a:solidFill>
                          <a:schemeClr val="bg1"/>
                        </a:solidFill>
                      </a:endParaRPr>
                    </a:p>
                  </a:txBody>
                  <a:tcPr anchor="ctr">
                    <a:solidFill>
                      <a:schemeClr val="tx1"/>
                    </a:solidFill>
                  </a:tcPr>
                </a:tc>
                <a:tc>
                  <a:txBody>
                    <a:bodyPr/>
                    <a:lstStyle/>
                    <a:p>
                      <a:pPr algn="ctr"/>
                      <a:endParaRPr lang="nl-BE" sz="1100">
                        <a:solidFill>
                          <a:schemeClr val="bg1"/>
                        </a:solidFill>
                      </a:endParaRPr>
                    </a:p>
                  </a:txBody>
                  <a:tcPr anchor="ctr">
                    <a:solidFill>
                      <a:schemeClr val="tx1"/>
                    </a:solidFill>
                  </a:tcPr>
                </a:tc>
                <a:extLst>
                  <a:ext uri="{0D108BD9-81ED-4DB2-BD59-A6C34878D82A}">
                    <a16:rowId xmlns:a16="http://schemas.microsoft.com/office/drawing/2014/main" val="879066624"/>
                  </a:ext>
                </a:extLst>
              </a:tr>
              <a:tr h="382103">
                <a:tc>
                  <a:txBody>
                    <a:bodyPr/>
                    <a:lstStyle/>
                    <a:p>
                      <a:r>
                        <a:rPr lang="nl-BE" sz="1100" dirty="0"/>
                        <a:t>US 60/40 portfolio</a:t>
                      </a:r>
                    </a:p>
                  </a:txBody>
                  <a:tcPr anchor="ctr">
                    <a:solidFill>
                      <a:schemeClr val="tx1"/>
                    </a:solidFill>
                  </a:tcPr>
                </a:tc>
                <a:tc>
                  <a:txBody>
                    <a:bodyPr/>
                    <a:lstStyle/>
                    <a:p>
                      <a:pPr algn="ctr"/>
                      <a:r>
                        <a:rPr lang="nl-BE" sz="1100" dirty="0">
                          <a:solidFill>
                            <a:schemeClr val="bg1"/>
                          </a:solidFill>
                        </a:rPr>
                        <a:t>8.38%</a:t>
                      </a:r>
                    </a:p>
                  </a:txBody>
                  <a:tcPr anchor="ctr">
                    <a:solidFill>
                      <a:schemeClr val="tx1"/>
                    </a:solidFill>
                  </a:tcPr>
                </a:tc>
                <a:tc>
                  <a:txBody>
                    <a:bodyPr/>
                    <a:lstStyle/>
                    <a:p>
                      <a:pPr algn="ctr"/>
                      <a:r>
                        <a:rPr lang="nl-BE" sz="1100" dirty="0">
                          <a:solidFill>
                            <a:schemeClr val="bg1"/>
                          </a:solidFill>
                        </a:rPr>
                        <a:t>9.63%</a:t>
                      </a:r>
                    </a:p>
                  </a:txBody>
                  <a:tcPr anchor="ctr">
                    <a:solidFill>
                      <a:schemeClr val="tx1"/>
                    </a:solidFill>
                  </a:tcPr>
                </a:tc>
                <a:tc>
                  <a:txBody>
                    <a:bodyPr/>
                    <a:lstStyle/>
                    <a:p>
                      <a:pPr algn="ctr"/>
                      <a:r>
                        <a:rPr lang="nl-BE" sz="1100" dirty="0">
                          <a:solidFill>
                            <a:schemeClr val="bg1"/>
                          </a:solidFill>
                        </a:rPr>
                        <a:t>0.4</a:t>
                      </a:r>
                    </a:p>
                  </a:txBody>
                  <a:tcPr anchor="ctr">
                    <a:solidFill>
                      <a:schemeClr val="tx1"/>
                    </a:solidFill>
                  </a:tcPr>
                </a:tc>
                <a:tc>
                  <a:txBody>
                    <a:bodyPr/>
                    <a:lstStyle/>
                    <a:p>
                      <a:pPr algn="ctr"/>
                      <a:r>
                        <a:rPr lang="nl-BE" sz="1100" dirty="0">
                          <a:solidFill>
                            <a:schemeClr val="bg1"/>
                          </a:solidFill>
                        </a:rPr>
                        <a:t>-30.7%</a:t>
                      </a:r>
                    </a:p>
                  </a:txBody>
                  <a:tcPr anchor="ctr">
                    <a:solidFill>
                      <a:schemeClr val="tx1"/>
                    </a:solidFill>
                  </a:tcPr>
                </a:tc>
                <a:tc>
                  <a:txBody>
                    <a:bodyPr/>
                    <a:lstStyle/>
                    <a:p>
                      <a:pPr algn="ctr"/>
                      <a:r>
                        <a:rPr lang="nl-BE" sz="1100" dirty="0">
                          <a:solidFill>
                            <a:schemeClr val="bg1"/>
                          </a:solidFill>
                        </a:rPr>
                        <a:t>0.27</a:t>
                      </a:r>
                    </a:p>
                  </a:txBody>
                  <a:tcPr anchor="ctr">
                    <a:solidFill>
                      <a:schemeClr val="tx1"/>
                    </a:solidFill>
                  </a:tcPr>
                </a:tc>
                <a:extLst>
                  <a:ext uri="{0D108BD9-81ED-4DB2-BD59-A6C34878D82A}">
                    <a16:rowId xmlns:a16="http://schemas.microsoft.com/office/drawing/2014/main" val="2315953384"/>
                  </a:ext>
                </a:extLst>
              </a:tr>
              <a:tr h="231991">
                <a:tc>
                  <a:txBody>
                    <a:bodyPr/>
                    <a:lstStyle/>
                    <a:p>
                      <a:endParaRPr lang="nl-BE" sz="1100"/>
                    </a:p>
                  </a:txBody>
                  <a:tcPr anchor="ctr">
                    <a:solidFill>
                      <a:schemeClr val="tx1"/>
                    </a:solidFill>
                  </a:tcPr>
                </a:tc>
                <a:tc>
                  <a:txBody>
                    <a:bodyPr/>
                    <a:lstStyle/>
                    <a:p>
                      <a:pPr algn="ctr"/>
                      <a:endParaRPr lang="nl-BE" sz="1100">
                        <a:solidFill>
                          <a:schemeClr val="bg1"/>
                        </a:solidFill>
                      </a:endParaRPr>
                    </a:p>
                  </a:txBody>
                  <a:tcPr anchor="ctr">
                    <a:solidFill>
                      <a:schemeClr val="tx1"/>
                    </a:solidFill>
                  </a:tcPr>
                </a:tc>
                <a:tc>
                  <a:txBody>
                    <a:bodyPr/>
                    <a:lstStyle/>
                    <a:p>
                      <a:pPr algn="ctr"/>
                      <a:endParaRPr lang="nl-BE" sz="1100">
                        <a:solidFill>
                          <a:schemeClr val="bg1"/>
                        </a:solidFill>
                      </a:endParaRPr>
                    </a:p>
                  </a:txBody>
                  <a:tcPr anchor="ctr">
                    <a:solidFill>
                      <a:schemeClr val="tx1"/>
                    </a:solidFill>
                  </a:tcPr>
                </a:tc>
                <a:tc>
                  <a:txBody>
                    <a:bodyPr/>
                    <a:lstStyle/>
                    <a:p>
                      <a:pPr algn="ctr"/>
                      <a:endParaRPr lang="nl-BE" sz="1100" dirty="0">
                        <a:solidFill>
                          <a:schemeClr val="bg1"/>
                        </a:solidFill>
                      </a:endParaRPr>
                    </a:p>
                  </a:txBody>
                  <a:tcPr anchor="ctr">
                    <a:solidFill>
                      <a:schemeClr val="tx1"/>
                    </a:solidFill>
                  </a:tcPr>
                </a:tc>
                <a:tc>
                  <a:txBody>
                    <a:bodyPr/>
                    <a:lstStyle/>
                    <a:p>
                      <a:pPr algn="ctr"/>
                      <a:endParaRPr lang="nl-BE" sz="1100" dirty="0">
                        <a:solidFill>
                          <a:schemeClr val="bg1"/>
                        </a:solidFill>
                      </a:endParaRPr>
                    </a:p>
                  </a:txBody>
                  <a:tcPr anchor="ctr">
                    <a:solidFill>
                      <a:schemeClr val="tx1"/>
                    </a:solidFill>
                  </a:tcPr>
                </a:tc>
                <a:tc>
                  <a:txBody>
                    <a:bodyPr/>
                    <a:lstStyle/>
                    <a:p>
                      <a:pPr algn="ctr"/>
                      <a:endParaRPr lang="nl-BE" sz="1100">
                        <a:solidFill>
                          <a:schemeClr val="bg1"/>
                        </a:solidFill>
                      </a:endParaRPr>
                    </a:p>
                  </a:txBody>
                  <a:tcPr anchor="ctr">
                    <a:solidFill>
                      <a:schemeClr val="tx1"/>
                    </a:solidFill>
                  </a:tcPr>
                </a:tc>
                <a:extLst>
                  <a:ext uri="{0D108BD9-81ED-4DB2-BD59-A6C34878D82A}">
                    <a16:rowId xmlns:a16="http://schemas.microsoft.com/office/drawing/2014/main" val="1439343334"/>
                  </a:ext>
                </a:extLst>
              </a:tr>
              <a:tr h="532215">
                <a:tc>
                  <a:txBody>
                    <a:bodyPr/>
                    <a:lstStyle/>
                    <a:p>
                      <a:r>
                        <a:rPr lang="nl-BE" sz="1100" dirty="0"/>
                        <a:t>US large </a:t>
                      </a:r>
                      <a:r>
                        <a:rPr lang="nl-BE" sz="1100" dirty="0" err="1"/>
                        <a:t>and</a:t>
                      </a:r>
                      <a:r>
                        <a:rPr lang="nl-BE" sz="1100" dirty="0"/>
                        <a:t> </a:t>
                      </a:r>
                      <a:r>
                        <a:rPr lang="nl-BE" sz="1100" dirty="0" err="1"/>
                        <a:t>midcaps</a:t>
                      </a:r>
                      <a:endParaRPr lang="nl-BE" sz="1100" dirty="0"/>
                    </a:p>
                  </a:txBody>
                  <a:tcPr anchor="ctr">
                    <a:solidFill>
                      <a:schemeClr val="tx1"/>
                    </a:solidFill>
                  </a:tcPr>
                </a:tc>
                <a:tc>
                  <a:txBody>
                    <a:bodyPr/>
                    <a:lstStyle/>
                    <a:p>
                      <a:pPr algn="ctr"/>
                      <a:r>
                        <a:rPr lang="nl-BE" sz="1100" dirty="0">
                          <a:solidFill>
                            <a:schemeClr val="bg1"/>
                          </a:solidFill>
                        </a:rPr>
                        <a:t>9.21%</a:t>
                      </a:r>
                    </a:p>
                  </a:txBody>
                  <a:tcPr anchor="ctr">
                    <a:solidFill>
                      <a:schemeClr val="tx1"/>
                    </a:solidFill>
                  </a:tcPr>
                </a:tc>
                <a:tc>
                  <a:txBody>
                    <a:bodyPr/>
                    <a:lstStyle/>
                    <a:p>
                      <a:pPr algn="ctr"/>
                      <a:r>
                        <a:rPr lang="nl-BE" sz="1100" dirty="0">
                          <a:solidFill>
                            <a:schemeClr val="bg1"/>
                          </a:solidFill>
                        </a:rPr>
                        <a:t>15.45%</a:t>
                      </a:r>
                    </a:p>
                  </a:txBody>
                  <a:tcPr anchor="ctr">
                    <a:solidFill>
                      <a:schemeClr val="tx1"/>
                    </a:solidFill>
                  </a:tcPr>
                </a:tc>
                <a:tc>
                  <a:txBody>
                    <a:bodyPr/>
                    <a:lstStyle/>
                    <a:p>
                      <a:pPr algn="ctr"/>
                      <a:r>
                        <a:rPr lang="nl-BE" sz="1100" dirty="0">
                          <a:solidFill>
                            <a:schemeClr val="bg1"/>
                          </a:solidFill>
                        </a:rPr>
                        <a:t>0.31</a:t>
                      </a:r>
                    </a:p>
                  </a:txBody>
                  <a:tcPr anchor="ctr">
                    <a:solidFill>
                      <a:schemeClr val="tx1"/>
                    </a:solidFill>
                  </a:tcPr>
                </a:tc>
                <a:tc>
                  <a:txBody>
                    <a:bodyPr/>
                    <a:lstStyle/>
                    <a:p>
                      <a:pPr algn="ctr"/>
                      <a:r>
                        <a:rPr lang="nl-BE" sz="1100" dirty="0">
                          <a:solidFill>
                            <a:schemeClr val="bg1"/>
                          </a:solidFill>
                        </a:rPr>
                        <a:t>-51.12%</a:t>
                      </a:r>
                    </a:p>
                  </a:txBody>
                  <a:tcPr anchor="ctr">
                    <a:solidFill>
                      <a:schemeClr val="tx1"/>
                    </a:solidFill>
                  </a:tcPr>
                </a:tc>
                <a:tc>
                  <a:txBody>
                    <a:bodyPr/>
                    <a:lstStyle/>
                    <a:p>
                      <a:pPr algn="ctr"/>
                      <a:r>
                        <a:rPr lang="nl-BE" sz="1100" dirty="0">
                          <a:solidFill>
                            <a:schemeClr val="bg1"/>
                          </a:solidFill>
                        </a:rPr>
                        <a:t>0.18</a:t>
                      </a:r>
                    </a:p>
                  </a:txBody>
                  <a:tcPr anchor="ctr">
                    <a:solidFill>
                      <a:schemeClr val="tx1"/>
                    </a:solidFill>
                  </a:tcPr>
                </a:tc>
                <a:extLst>
                  <a:ext uri="{0D108BD9-81ED-4DB2-BD59-A6C34878D82A}">
                    <a16:rowId xmlns:a16="http://schemas.microsoft.com/office/drawing/2014/main" val="2093356155"/>
                  </a:ext>
                </a:extLst>
              </a:tr>
            </a:tbl>
          </a:graphicData>
        </a:graphic>
      </p:graphicFrame>
      <p:pic>
        <p:nvPicPr>
          <p:cNvPr id="8" name="Afbeelding 7">
            <a:extLst>
              <a:ext uri="{FF2B5EF4-FFF2-40B4-BE49-F238E27FC236}">
                <a16:creationId xmlns:a16="http://schemas.microsoft.com/office/drawing/2014/main" id="{1C550D0F-7350-9517-1DC7-E0974C4080F7}"/>
              </a:ext>
            </a:extLst>
          </p:cNvPr>
          <p:cNvPicPr>
            <a:picLocks noChangeAspect="1"/>
          </p:cNvPicPr>
          <p:nvPr/>
        </p:nvPicPr>
        <p:blipFill>
          <a:blip r:embed="rId2"/>
          <a:stretch>
            <a:fillRect/>
          </a:stretch>
        </p:blipFill>
        <p:spPr>
          <a:xfrm>
            <a:off x="347770" y="654648"/>
            <a:ext cx="6042870" cy="5939191"/>
          </a:xfrm>
          <a:prstGeom prst="rect">
            <a:avLst/>
          </a:prstGeom>
        </p:spPr>
      </p:pic>
    </p:spTree>
    <p:extLst>
      <p:ext uri="{BB962C8B-B14F-4D97-AF65-F5344CB8AC3E}">
        <p14:creationId xmlns:p14="http://schemas.microsoft.com/office/powerpoint/2010/main" val="235318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THE GLOBAL MULTI-ASSET EQUAL WEIGHTED PORTFOLIO SINCE 1970</a:t>
            </a:r>
          </a:p>
        </p:txBody>
      </p:sp>
      <p:pic>
        <p:nvPicPr>
          <p:cNvPr id="8" name="Afbeelding 7">
            <a:extLst>
              <a:ext uri="{FF2B5EF4-FFF2-40B4-BE49-F238E27FC236}">
                <a16:creationId xmlns:a16="http://schemas.microsoft.com/office/drawing/2014/main" id="{E5678CB5-7645-9E50-8013-B88ADDFCF1ED}"/>
              </a:ext>
            </a:extLst>
          </p:cNvPr>
          <p:cNvPicPr>
            <a:picLocks noChangeAspect="1"/>
          </p:cNvPicPr>
          <p:nvPr/>
        </p:nvPicPr>
        <p:blipFill>
          <a:blip r:embed="rId2"/>
          <a:stretch>
            <a:fillRect/>
          </a:stretch>
        </p:blipFill>
        <p:spPr>
          <a:xfrm>
            <a:off x="254275" y="725769"/>
            <a:ext cx="9184365" cy="5746151"/>
          </a:xfrm>
          <a:prstGeom prst="rect">
            <a:avLst/>
          </a:prstGeom>
        </p:spPr>
      </p:pic>
    </p:spTree>
    <p:extLst>
      <p:ext uri="{BB962C8B-B14F-4D97-AF65-F5344CB8AC3E}">
        <p14:creationId xmlns:p14="http://schemas.microsoft.com/office/powerpoint/2010/main" val="108510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THE GLOBAL MULTI-ASSET EQUAL-WEIGHT PORTFOLIO SINCE 1970</a:t>
            </a:r>
          </a:p>
        </p:txBody>
      </p:sp>
      <p:pic>
        <p:nvPicPr>
          <p:cNvPr id="9" name="Afbeelding 8">
            <a:extLst>
              <a:ext uri="{FF2B5EF4-FFF2-40B4-BE49-F238E27FC236}">
                <a16:creationId xmlns:a16="http://schemas.microsoft.com/office/drawing/2014/main" id="{125484C7-CAEB-B08A-BDBB-47831787299A}"/>
              </a:ext>
            </a:extLst>
          </p:cNvPr>
          <p:cNvPicPr>
            <a:picLocks noChangeAspect="1"/>
          </p:cNvPicPr>
          <p:nvPr/>
        </p:nvPicPr>
        <p:blipFill>
          <a:blip r:embed="rId2"/>
          <a:stretch>
            <a:fillRect/>
          </a:stretch>
        </p:blipFill>
        <p:spPr>
          <a:xfrm>
            <a:off x="148257" y="888329"/>
            <a:ext cx="11493746" cy="4496471"/>
          </a:xfrm>
          <a:prstGeom prst="rect">
            <a:avLst/>
          </a:prstGeom>
        </p:spPr>
      </p:pic>
    </p:spTree>
    <p:extLst>
      <p:ext uri="{BB962C8B-B14F-4D97-AF65-F5344CB8AC3E}">
        <p14:creationId xmlns:p14="http://schemas.microsoft.com/office/powerpoint/2010/main" val="348847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1504B592-DC26-E451-79F9-B34B72CFC4C7}"/>
              </a:ext>
            </a:extLst>
          </p:cNvPr>
          <p:cNvSpPr txBox="1"/>
          <p:nvPr/>
        </p:nvSpPr>
        <p:spPr>
          <a:xfrm>
            <a:off x="704851" y="1837750"/>
            <a:ext cx="10944224" cy="3077766"/>
          </a:xfrm>
          <a:prstGeom prst="rect">
            <a:avLst/>
          </a:prstGeom>
          <a:noFill/>
        </p:spPr>
        <p:txBody>
          <a:bodyPr wrap="square" rtlCol="0">
            <a:spAutoFit/>
          </a:bodyPr>
          <a:lstStyle/>
          <a:p>
            <a:pPr algn="ctr"/>
            <a:r>
              <a:rPr lang="en-US" sz="3600" dirty="0"/>
              <a:t>GLOBAL MULTI-ASSET </a:t>
            </a:r>
          </a:p>
          <a:p>
            <a:pPr algn="ctr"/>
            <a:endParaRPr lang="en-US" sz="3600" dirty="0"/>
          </a:p>
          <a:p>
            <a:pPr algn="ctr"/>
            <a:r>
              <a:rPr lang="en-US" sz="3600" dirty="0"/>
              <a:t>LONG-ONLY </a:t>
            </a:r>
          </a:p>
          <a:p>
            <a:pPr algn="ctr"/>
            <a:endParaRPr lang="en-US" sz="3600" dirty="0"/>
          </a:p>
          <a:p>
            <a:pPr algn="ctr"/>
            <a:r>
              <a:rPr lang="en-US" sz="3600" dirty="0"/>
              <a:t>RELATIVE MOMENTUM</a:t>
            </a:r>
          </a:p>
          <a:p>
            <a:pPr algn="ctr"/>
            <a:r>
              <a:rPr lang="en-US" sz="1400" dirty="0"/>
              <a:t>(CROSS-SECTIONAL MOMENTUM)</a:t>
            </a:r>
          </a:p>
        </p:txBody>
      </p:sp>
    </p:spTree>
    <p:extLst>
      <p:ext uri="{BB962C8B-B14F-4D97-AF65-F5344CB8AC3E}">
        <p14:creationId xmlns:p14="http://schemas.microsoft.com/office/powerpoint/2010/main" val="58370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RELATIVE MOMENTUM MODEL (top 25% - 12m)</a:t>
            </a:r>
          </a:p>
        </p:txBody>
      </p:sp>
      <p:sp>
        <p:nvSpPr>
          <p:cNvPr id="2" name="Tekstvak 1">
            <a:extLst>
              <a:ext uri="{FF2B5EF4-FFF2-40B4-BE49-F238E27FC236}">
                <a16:creationId xmlns:a16="http://schemas.microsoft.com/office/drawing/2014/main" id="{4D06708F-5F11-06CC-85A5-C8E5D4BEE084}"/>
              </a:ext>
            </a:extLst>
          </p:cNvPr>
          <p:cNvSpPr txBox="1"/>
          <p:nvPr/>
        </p:nvSpPr>
        <p:spPr>
          <a:xfrm>
            <a:off x="333374" y="819150"/>
            <a:ext cx="10848975"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Period: </a:t>
            </a:r>
            <a:r>
              <a:rPr lang="en-US" dirty="0">
                <a:solidFill>
                  <a:schemeClr val="bg1"/>
                </a:solidFill>
              </a:rPr>
              <a:t>Jan 1971 – Dec 2022</a:t>
            </a:r>
          </a:p>
          <a:p>
            <a:pPr marL="285750" indent="-285750">
              <a:buFont typeface="Arial" panose="020B0604020202020204" pitchFamily="34" charset="0"/>
              <a:buChar char="•"/>
            </a:pPr>
            <a:r>
              <a:rPr lang="en-US" b="1" dirty="0">
                <a:solidFill>
                  <a:schemeClr val="bg1"/>
                </a:solidFill>
              </a:rPr>
              <a:t>Assets: </a:t>
            </a:r>
            <a:r>
              <a:rPr lang="en-US" dirty="0">
                <a:solidFill>
                  <a:schemeClr val="bg1"/>
                </a:solidFill>
              </a:rPr>
              <a:t>assets are appended as datasets become available through time: starting with 7,ending with 31 assets to pick from.</a:t>
            </a:r>
          </a:p>
          <a:p>
            <a:pPr marL="285750" indent="-285750">
              <a:buFont typeface="Arial" panose="020B0604020202020204" pitchFamily="34" charset="0"/>
              <a:buChar char="•"/>
            </a:pPr>
            <a:r>
              <a:rPr lang="en-US" b="1" dirty="0">
                <a:solidFill>
                  <a:schemeClr val="bg1"/>
                </a:solidFill>
              </a:rPr>
              <a:t>Systematic rules</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At the end of each month, calculate the momentum-score for all assets. By default, the momentum-score is the return over the past 12 months.</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Relative momentum: only invest -at the close of the month- in the top 25% assets with the best momentum-score. Round the number. Equal weights. (e.g.: 3 assets = 33.33% in each asset)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Rebalance: </a:t>
            </a:r>
            <a:r>
              <a:rPr lang="en-US" dirty="0">
                <a:solidFill>
                  <a:schemeClr val="bg1"/>
                </a:solidFill>
              </a:rPr>
              <a:t>monthly</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Transaction cost: </a:t>
            </a:r>
            <a:r>
              <a:rPr lang="en-US" dirty="0">
                <a:solidFill>
                  <a:schemeClr val="bg1"/>
                </a:solidFill>
              </a:rPr>
              <a:t>30 bps</a:t>
            </a:r>
          </a:p>
        </p:txBody>
      </p:sp>
    </p:spTree>
    <p:extLst>
      <p:ext uri="{BB962C8B-B14F-4D97-AF65-F5344CB8AC3E}">
        <p14:creationId xmlns:p14="http://schemas.microsoft.com/office/powerpoint/2010/main" val="3752212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9F6E3AB6-7E57-A479-A4DC-C0C7D3E672B8}"/>
              </a:ext>
            </a:extLst>
          </p:cNvPr>
          <p:cNvPicPr>
            <a:picLocks noChangeAspect="1"/>
          </p:cNvPicPr>
          <p:nvPr/>
        </p:nvPicPr>
        <p:blipFill>
          <a:blip r:embed="rId2"/>
          <a:stretch>
            <a:fillRect/>
          </a:stretch>
        </p:blipFill>
        <p:spPr>
          <a:xfrm>
            <a:off x="392098" y="661638"/>
            <a:ext cx="11027742" cy="6003378"/>
          </a:xfrm>
          <a:prstGeom prst="rect">
            <a:avLst/>
          </a:prstGeom>
        </p:spPr>
      </p:pic>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RELATIVE MOMENTUM MODEL (top 25% - 12m)</a:t>
            </a:r>
          </a:p>
        </p:txBody>
      </p:sp>
      <p:sp>
        <p:nvSpPr>
          <p:cNvPr id="5" name="Tekstvak 4">
            <a:extLst>
              <a:ext uri="{FF2B5EF4-FFF2-40B4-BE49-F238E27FC236}">
                <a16:creationId xmlns:a16="http://schemas.microsoft.com/office/drawing/2014/main" id="{98444C32-042D-B1E7-2786-135C3B571899}"/>
              </a:ext>
            </a:extLst>
          </p:cNvPr>
          <p:cNvSpPr txBox="1"/>
          <p:nvPr/>
        </p:nvSpPr>
        <p:spPr>
          <a:xfrm>
            <a:off x="1054359" y="1948152"/>
            <a:ext cx="4301412" cy="938719"/>
          </a:xfrm>
          <a:prstGeom prst="rect">
            <a:avLst/>
          </a:prstGeom>
          <a:noFill/>
          <a:ln>
            <a:solidFill>
              <a:schemeClr val="accent2"/>
            </a:solidFill>
          </a:ln>
        </p:spPr>
        <p:txBody>
          <a:bodyPr wrap="square" rtlCol="0">
            <a:spAutoFit/>
          </a:bodyPr>
          <a:lstStyle/>
          <a:p>
            <a:pPr algn="just"/>
            <a:r>
              <a:rPr lang="en-US" sz="1100" dirty="0">
                <a:solidFill>
                  <a:srgbClr val="002060"/>
                </a:solidFill>
              </a:rPr>
              <a:t>The model can pick from assets as datasets become available through time. We start out with 7 asset classes for which we have data starting in 1970 ( US large caps, EAFE, Treasuries, T-bills, Commodities, gold and the dollar index. We end up with 31 assets as of 2007.</a:t>
            </a:r>
          </a:p>
        </p:txBody>
      </p:sp>
      <p:sp>
        <p:nvSpPr>
          <p:cNvPr id="6" name="Tekstvak 5">
            <a:extLst>
              <a:ext uri="{FF2B5EF4-FFF2-40B4-BE49-F238E27FC236}">
                <a16:creationId xmlns:a16="http://schemas.microsoft.com/office/drawing/2014/main" id="{AA48CE00-FBB7-E127-AB44-BF65FCF93300}"/>
              </a:ext>
            </a:extLst>
          </p:cNvPr>
          <p:cNvSpPr txBox="1"/>
          <p:nvPr/>
        </p:nvSpPr>
        <p:spPr>
          <a:xfrm>
            <a:off x="6922691" y="3429000"/>
            <a:ext cx="4301412" cy="1277273"/>
          </a:xfrm>
          <a:prstGeom prst="rect">
            <a:avLst/>
          </a:prstGeom>
          <a:noFill/>
          <a:ln>
            <a:solidFill>
              <a:srgbClr val="FFC000"/>
            </a:solidFill>
          </a:ln>
        </p:spPr>
        <p:txBody>
          <a:bodyPr wrap="square" rtlCol="0">
            <a:spAutoFit/>
          </a:bodyPr>
          <a:lstStyle/>
          <a:p>
            <a:pPr algn="just"/>
            <a:r>
              <a:rPr lang="en-US" sz="1100" dirty="0">
                <a:solidFill>
                  <a:srgbClr val="C00000"/>
                </a:solidFill>
              </a:rPr>
              <a:t>The relative momentum model picks those assets with the best momentum score. This is the relative momentum filter. We use top25% (rounded). This is the orange line. The orange line shows the number of assets with the best momentum score out of all the available assets at that point in time (blue line). The model starts with 2 top-momentum assets in 1970 and ends up with 8 assets.</a:t>
            </a:r>
          </a:p>
        </p:txBody>
      </p:sp>
    </p:spTree>
    <p:extLst>
      <p:ext uri="{BB962C8B-B14F-4D97-AF65-F5344CB8AC3E}">
        <p14:creationId xmlns:p14="http://schemas.microsoft.com/office/powerpoint/2010/main" val="1763247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RELATIVE MOMENTUM MODEL (top 25% - 12m)</a:t>
            </a:r>
          </a:p>
        </p:txBody>
      </p:sp>
      <p:sp>
        <p:nvSpPr>
          <p:cNvPr id="6" name="Tekstvak 5">
            <a:extLst>
              <a:ext uri="{FF2B5EF4-FFF2-40B4-BE49-F238E27FC236}">
                <a16:creationId xmlns:a16="http://schemas.microsoft.com/office/drawing/2014/main" id="{9C00F783-B23C-E97E-90F9-15C213A0C4D8}"/>
              </a:ext>
            </a:extLst>
          </p:cNvPr>
          <p:cNvSpPr txBox="1"/>
          <p:nvPr/>
        </p:nvSpPr>
        <p:spPr>
          <a:xfrm>
            <a:off x="254275" y="6203351"/>
            <a:ext cx="5475965" cy="276999"/>
          </a:xfrm>
          <a:prstGeom prst="rect">
            <a:avLst/>
          </a:prstGeom>
          <a:noFill/>
        </p:spPr>
        <p:txBody>
          <a:bodyPr wrap="square" rtlCol="0">
            <a:spAutoFit/>
          </a:bodyPr>
          <a:lstStyle/>
          <a:p>
            <a:r>
              <a:rPr lang="en-US" sz="1200" b="1" dirty="0">
                <a:solidFill>
                  <a:schemeClr val="bg1"/>
                </a:solidFill>
              </a:rPr>
              <a:t>Average annual turnover Global relative momentum portfolio: 218%</a:t>
            </a:r>
          </a:p>
        </p:txBody>
      </p:sp>
      <p:pic>
        <p:nvPicPr>
          <p:cNvPr id="12" name="Afbeelding 11">
            <a:extLst>
              <a:ext uri="{FF2B5EF4-FFF2-40B4-BE49-F238E27FC236}">
                <a16:creationId xmlns:a16="http://schemas.microsoft.com/office/drawing/2014/main" id="{A6F6FCCE-108C-ECC9-0ED4-BD510F873E55}"/>
              </a:ext>
            </a:extLst>
          </p:cNvPr>
          <p:cNvPicPr>
            <a:picLocks noChangeAspect="1"/>
          </p:cNvPicPr>
          <p:nvPr/>
        </p:nvPicPr>
        <p:blipFill>
          <a:blip r:embed="rId2"/>
          <a:stretch>
            <a:fillRect/>
          </a:stretch>
        </p:blipFill>
        <p:spPr>
          <a:xfrm>
            <a:off x="385704" y="733864"/>
            <a:ext cx="10333095" cy="5366661"/>
          </a:xfrm>
          <a:prstGeom prst="rect">
            <a:avLst/>
          </a:prstGeom>
        </p:spPr>
      </p:pic>
    </p:spTree>
    <p:extLst>
      <p:ext uri="{BB962C8B-B14F-4D97-AF65-F5344CB8AC3E}">
        <p14:creationId xmlns:p14="http://schemas.microsoft.com/office/powerpoint/2010/main" val="1153653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RELATIVE MOMENTUM MODEL (top 25% - 12m)</a:t>
            </a:r>
          </a:p>
        </p:txBody>
      </p:sp>
      <p:pic>
        <p:nvPicPr>
          <p:cNvPr id="13" name="Afbeelding 12">
            <a:extLst>
              <a:ext uri="{FF2B5EF4-FFF2-40B4-BE49-F238E27FC236}">
                <a16:creationId xmlns:a16="http://schemas.microsoft.com/office/drawing/2014/main" id="{525882CE-9940-B535-55D7-3246C1E9895D}"/>
              </a:ext>
            </a:extLst>
          </p:cNvPr>
          <p:cNvPicPr>
            <a:picLocks noChangeAspect="1"/>
          </p:cNvPicPr>
          <p:nvPr/>
        </p:nvPicPr>
        <p:blipFill>
          <a:blip r:embed="rId2"/>
          <a:stretch>
            <a:fillRect/>
          </a:stretch>
        </p:blipFill>
        <p:spPr>
          <a:xfrm>
            <a:off x="254275" y="845754"/>
            <a:ext cx="11218865" cy="2491806"/>
          </a:xfrm>
          <a:prstGeom prst="rect">
            <a:avLst/>
          </a:prstGeom>
        </p:spPr>
      </p:pic>
    </p:spTree>
    <p:extLst>
      <p:ext uri="{BB962C8B-B14F-4D97-AF65-F5344CB8AC3E}">
        <p14:creationId xmlns:p14="http://schemas.microsoft.com/office/powerpoint/2010/main" val="79513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1504B592-DC26-E451-79F9-B34B72CFC4C7}"/>
              </a:ext>
            </a:extLst>
          </p:cNvPr>
          <p:cNvSpPr txBox="1"/>
          <p:nvPr/>
        </p:nvSpPr>
        <p:spPr>
          <a:xfrm>
            <a:off x="1507808" y="2174597"/>
            <a:ext cx="9972992" cy="2677656"/>
          </a:xfrm>
          <a:prstGeom prst="rect">
            <a:avLst/>
          </a:prstGeom>
          <a:noFill/>
        </p:spPr>
        <p:txBody>
          <a:bodyPr wrap="square" rtlCol="0">
            <a:spAutoFit/>
          </a:bodyPr>
          <a:lstStyle/>
          <a:p>
            <a:pPr marL="571500" indent="-571500">
              <a:buFont typeface="Wingdings" panose="05000000000000000000" pitchFamily="2" charset="2"/>
              <a:buChar char="q"/>
            </a:pPr>
            <a:r>
              <a:rPr lang="en-US" sz="2400" dirty="0"/>
              <a:t>GLOBAL MULTI-ASSET, LONG-ONLY, EQUAL WEIGHT </a:t>
            </a:r>
          </a:p>
          <a:p>
            <a:pPr marL="571500" indent="-571500">
              <a:buFont typeface="Wingdings" panose="05000000000000000000" pitchFamily="2" charset="2"/>
              <a:buChar char="q"/>
            </a:pPr>
            <a:endParaRPr lang="en-US" sz="2400" dirty="0"/>
          </a:p>
          <a:p>
            <a:pPr marL="571500" indent="-571500">
              <a:buFont typeface="Wingdings" panose="05000000000000000000" pitchFamily="2" charset="2"/>
              <a:buChar char="q"/>
            </a:pPr>
            <a:r>
              <a:rPr lang="en-US" sz="2400" dirty="0"/>
              <a:t>GLOBAL MULTI-ASSET, LONG-ONLY, RELATIVE MOMENTUM</a:t>
            </a:r>
          </a:p>
          <a:p>
            <a:pPr marL="571500" indent="-571500">
              <a:buFont typeface="Wingdings" panose="05000000000000000000" pitchFamily="2" charset="2"/>
              <a:buChar char="q"/>
            </a:pPr>
            <a:endParaRPr lang="en-US" sz="2400" dirty="0"/>
          </a:p>
          <a:p>
            <a:pPr marL="571500" indent="-571500">
              <a:buFont typeface="Wingdings" panose="05000000000000000000" pitchFamily="2" charset="2"/>
              <a:buChar char="q"/>
            </a:pPr>
            <a:r>
              <a:rPr lang="en-US" sz="2400" dirty="0"/>
              <a:t>GLOBAL MULTI-ASSET, LONG-ONLY, ABSOLUTE MOMENTUM</a:t>
            </a:r>
          </a:p>
          <a:p>
            <a:pPr marL="571500" indent="-571500">
              <a:buFont typeface="Wingdings" panose="05000000000000000000" pitchFamily="2" charset="2"/>
              <a:buChar char="q"/>
            </a:pPr>
            <a:endParaRPr lang="en-US" sz="2400" dirty="0"/>
          </a:p>
          <a:p>
            <a:pPr marL="571500" indent="-571500">
              <a:buFont typeface="Wingdings" panose="05000000000000000000" pitchFamily="2" charset="2"/>
              <a:buChar char="q"/>
            </a:pPr>
            <a:r>
              <a:rPr lang="en-US" sz="2400" dirty="0"/>
              <a:t>GLOBAL MULTI-ASSET, LONG-ONLY, DUAL MOMENTUM</a:t>
            </a:r>
          </a:p>
        </p:txBody>
      </p:sp>
      <p:sp>
        <p:nvSpPr>
          <p:cNvPr id="3" name="Titel 1">
            <a:extLst>
              <a:ext uri="{FF2B5EF4-FFF2-40B4-BE49-F238E27FC236}">
                <a16:creationId xmlns:a16="http://schemas.microsoft.com/office/drawing/2014/main" id="{77335744-D691-0DBE-2CDE-F3BC36DEE9DB}"/>
              </a:ext>
            </a:extLst>
          </p:cNvPr>
          <p:cNvSpPr txBox="1">
            <a:spLocks/>
          </p:cNvSpPr>
          <p:nvPr/>
        </p:nvSpPr>
        <p:spPr>
          <a:xfrm>
            <a:off x="217093" y="226630"/>
            <a:ext cx="5704117" cy="10077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3200"/>
              <a:t>GLOBAL MULTI-ASSET</a:t>
            </a:r>
            <a:br>
              <a:rPr lang="nl-BE" sz="3200"/>
            </a:br>
            <a:r>
              <a:rPr lang="nl-BE" sz="3200"/>
              <a:t>DUAL MOMENTUM MODEL</a:t>
            </a:r>
            <a:endParaRPr lang="nl-BE" sz="3200" dirty="0"/>
          </a:p>
        </p:txBody>
      </p:sp>
    </p:spTree>
    <p:extLst>
      <p:ext uri="{BB962C8B-B14F-4D97-AF65-F5344CB8AC3E}">
        <p14:creationId xmlns:p14="http://schemas.microsoft.com/office/powerpoint/2010/main" val="3185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RELATIVE MOMENTUM MODEL (top 25% - 12m)</a:t>
            </a:r>
          </a:p>
        </p:txBody>
      </p:sp>
      <p:pic>
        <p:nvPicPr>
          <p:cNvPr id="4" name="Afbeelding 3">
            <a:extLst>
              <a:ext uri="{FF2B5EF4-FFF2-40B4-BE49-F238E27FC236}">
                <a16:creationId xmlns:a16="http://schemas.microsoft.com/office/drawing/2014/main" id="{995A6D3A-25C2-52DD-E18E-F278C42610CE}"/>
              </a:ext>
            </a:extLst>
          </p:cNvPr>
          <p:cNvPicPr>
            <a:picLocks noChangeAspect="1"/>
          </p:cNvPicPr>
          <p:nvPr/>
        </p:nvPicPr>
        <p:blipFill>
          <a:blip r:embed="rId2"/>
          <a:stretch>
            <a:fillRect/>
          </a:stretch>
        </p:blipFill>
        <p:spPr>
          <a:xfrm>
            <a:off x="254274" y="654648"/>
            <a:ext cx="8899885" cy="5888392"/>
          </a:xfrm>
          <a:prstGeom prst="rect">
            <a:avLst/>
          </a:prstGeom>
        </p:spPr>
      </p:pic>
    </p:spTree>
    <p:extLst>
      <p:ext uri="{BB962C8B-B14F-4D97-AF65-F5344CB8AC3E}">
        <p14:creationId xmlns:p14="http://schemas.microsoft.com/office/powerpoint/2010/main" val="808442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RELATIVE MOMENTUM MODEL (top 25% - 12m)</a:t>
            </a:r>
          </a:p>
        </p:txBody>
      </p:sp>
      <p:pic>
        <p:nvPicPr>
          <p:cNvPr id="5" name="Afbeelding 4">
            <a:extLst>
              <a:ext uri="{FF2B5EF4-FFF2-40B4-BE49-F238E27FC236}">
                <a16:creationId xmlns:a16="http://schemas.microsoft.com/office/drawing/2014/main" id="{1B2B0FF9-471F-8364-AC85-DDAF33F038E7}"/>
              </a:ext>
            </a:extLst>
          </p:cNvPr>
          <p:cNvPicPr>
            <a:picLocks noChangeAspect="1"/>
          </p:cNvPicPr>
          <p:nvPr/>
        </p:nvPicPr>
        <p:blipFill>
          <a:blip r:embed="rId2"/>
          <a:stretch>
            <a:fillRect/>
          </a:stretch>
        </p:blipFill>
        <p:spPr>
          <a:xfrm>
            <a:off x="254275" y="747888"/>
            <a:ext cx="10789645" cy="4616592"/>
          </a:xfrm>
          <a:prstGeom prst="rect">
            <a:avLst/>
          </a:prstGeom>
        </p:spPr>
      </p:pic>
    </p:spTree>
    <p:extLst>
      <p:ext uri="{BB962C8B-B14F-4D97-AF65-F5344CB8AC3E}">
        <p14:creationId xmlns:p14="http://schemas.microsoft.com/office/powerpoint/2010/main" val="241701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RELATIVE MOMENTUM MODEL (top 25% - 12m)</a:t>
            </a:r>
          </a:p>
        </p:txBody>
      </p:sp>
      <p:pic>
        <p:nvPicPr>
          <p:cNvPr id="4" name="Afbeelding 3">
            <a:extLst>
              <a:ext uri="{FF2B5EF4-FFF2-40B4-BE49-F238E27FC236}">
                <a16:creationId xmlns:a16="http://schemas.microsoft.com/office/drawing/2014/main" id="{122B78F1-D63B-7C8F-852B-02B9C40F664C}"/>
              </a:ext>
            </a:extLst>
          </p:cNvPr>
          <p:cNvPicPr>
            <a:picLocks noChangeAspect="1"/>
          </p:cNvPicPr>
          <p:nvPr/>
        </p:nvPicPr>
        <p:blipFill>
          <a:blip r:embed="rId2"/>
          <a:stretch>
            <a:fillRect/>
          </a:stretch>
        </p:blipFill>
        <p:spPr>
          <a:xfrm>
            <a:off x="386355" y="773292"/>
            <a:ext cx="10749005" cy="4733428"/>
          </a:xfrm>
          <a:prstGeom prst="rect">
            <a:avLst/>
          </a:prstGeom>
        </p:spPr>
      </p:pic>
    </p:spTree>
    <p:extLst>
      <p:ext uri="{BB962C8B-B14F-4D97-AF65-F5344CB8AC3E}">
        <p14:creationId xmlns:p14="http://schemas.microsoft.com/office/powerpoint/2010/main" val="1234371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RELATIVE MOMENTUM MODEL (top 25% - 12m)</a:t>
            </a:r>
          </a:p>
        </p:txBody>
      </p:sp>
      <p:pic>
        <p:nvPicPr>
          <p:cNvPr id="5" name="Afbeelding 4">
            <a:extLst>
              <a:ext uri="{FF2B5EF4-FFF2-40B4-BE49-F238E27FC236}">
                <a16:creationId xmlns:a16="http://schemas.microsoft.com/office/drawing/2014/main" id="{3E343345-FB11-09D1-26AB-27092DD726CA}"/>
              </a:ext>
            </a:extLst>
          </p:cNvPr>
          <p:cNvPicPr>
            <a:picLocks noChangeAspect="1"/>
          </p:cNvPicPr>
          <p:nvPr/>
        </p:nvPicPr>
        <p:blipFill>
          <a:blip r:embed="rId2"/>
          <a:stretch>
            <a:fillRect/>
          </a:stretch>
        </p:blipFill>
        <p:spPr>
          <a:xfrm>
            <a:off x="414863" y="742806"/>
            <a:ext cx="10781457" cy="4946793"/>
          </a:xfrm>
          <a:prstGeom prst="rect">
            <a:avLst/>
          </a:prstGeom>
        </p:spPr>
      </p:pic>
    </p:spTree>
    <p:extLst>
      <p:ext uri="{BB962C8B-B14F-4D97-AF65-F5344CB8AC3E}">
        <p14:creationId xmlns:p14="http://schemas.microsoft.com/office/powerpoint/2010/main" val="967725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RELATIVE MOMENTUM MODEL (top 25% - 12m)</a:t>
            </a:r>
          </a:p>
        </p:txBody>
      </p:sp>
      <p:sp>
        <p:nvSpPr>
          <p:cNvPr id="2" name="Tekstvak 1">
            <a:extLst>
              <a:ext uri="{FF2B5EF4-FFF2-40B4-BE49-F238E27FC236}">
                <a16:creationId xmlns:a16="http://schemas.microsoft.com/office/drawing/2014/main" id="{74C31754-5FA5-C86F-8BDE-4C302350FC41}"/>
              </a:ext>
            </a:extLst>
          </p:cNvPr>
          <p:cNvSpPr txBox="1"/>
          <p:nvPr/>
        </p:nvSpPr>
        <p:spPr>
          <a:xfrm>
            <a:off x="254275" y="3244334"/>
            <a:ext cx="2844525" cy="369332"/>
          </a:xfrm>
          <a:prstGeom prst="rect">
            <a:avLst/>
          </a:prstGeom>
          <a:noFill/>
        </p:spPr>
        <p:txBody>
          <a:bodyPr wrap="square" rtlCol="0">
            <a:spAutoFit/>
          </a:bodyPr>
          <a:lstStyle/>
          <a:p>
            <a:r>
              <a:rPr lang="en-US" b="1" dirty="0">
                <a:solidFill>
                  <a:schemeClr val="bg1"/>
                </a:solidFill>
              </a:rPr>
              <a:t>Robust parameters?</a:t>
            </a:r>
          </a:p>
        </p:txBody>
      </p:sp>
      <p:pic>
        <p:nvPicPr>
          <p:cNvPr id="4" name="Afbeelding 3">
            <a:extLst>
              <a:ext uri="{FF2B5EF4-FFF2-40B4-BE49-F238E27FC236}">
                <a16:creationId xmlns:a16="http://schemas.microsoft.com/office/drawing/2014/main" id="{D2A3E9DA-8594-ADDB-42FC-35411125CBEB}"/>
              </a:ext>
            </a:extLst>
          </p:cNvPr>
          <p:cNvPicPr>
            <a:picLocks noChangeAspect="1"/>
          </p:cNvPicPr>
          <p:nvPr/>
        </p:nvPicPr>
        <p:blipFill>
          <a:blip r:embed="rId2"/>
          <a:stretch>
            <a:fillRect/>
          </a:stretch>
        </p:blipFill>
        <p:spPr>
          <a:xfrm>
            <a:off x="3098800" y="943175"/>
            <a:ext cx="8270240" cy="5628640"/>
          </a:xfrm>
          <a:prstGeom prst="rect">
            <a:avLst/>
          </a:prstGeom>
        </p:spPr>
      </p:pic>
    </p:spTree>
    <p:extLst>
      <p:ext uri="{BB962C8B-B14F-4D97-AF65-F5344CB8AC3E}">
        <p14:creationId xmlns:p14="http://schemas.microsoft.com/office/powerpoint/2010/main" val="1829926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RELATIVE MOMENTUM MODEL (top 25% - 12m)</a:t>
            </a:r>
          </a:p>
        </p:txBody>
      </p:sp>
      <p:sp>
        <p:nvSpPr>
          <p:cNvPr id="5" name="Tekstvak 4">
            <a:extLst>
              <a:ext uri="{FF2B5EF4-FFF2-40B4-BE49-F238E27FC236}">
                <a16:creationId xmlns:a16="http://schemas.microsoft.com/office/drawing/2014/main" id="{95DDF4E0-AF09-16C6-8590-3F4420E45D2B}"/>
              </a:ext>
            </a:extLst>
          </p:cNvPr>
          <p:cNvSpPr txBox="1"/>
          <p:nvPr/>
        </p:nvSpPr>
        <p:spPr>
          <a:xfrm>
            <a:off x="254275" y="689788"/>
            <a:ext cx="11460205" cy="5478423"/>
          </a:xfrm>
          <a:prstGeom prst="rect">
            <a:avLst/>
          </a:prstGeom>
          <a:noFill/>
        </p:spPr>
        <p:txBody>
          <a:bodyPr wrap="square" rtlCol="0">
            <a:spAutoFit/>
          </a:bodyPr>
          <a:lstStyle/>
          <a:p>
            <a:pPr marL="285750" indent="-285750" algn="just">
              <a:buFont typeface="Arial" panose="020B0604020202020204" pitchFamily="34" charset="0"/>
              <a:buChar char="•"/>
            </a:pPr>
            <a:r>
              <a:rPr lang="en-US" sz="1400" b="1" i="1" dirty="0">
                <a:solidFill>
                  <a:srgbClr val="00B050"/>
                </a:solidFill>
              </a:rPr>
              <a:t>Performance metrics look positive, but some important remarks:</a:t>
            </a:r>
          </a:p>
          <a:p>
            <a:pPr marL="285750"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This back-test was performed on total return indices. Most long only investors trade indices through ETFs or funds. ETFs/Funds have annual tracking errors, manages fees and dividend taxes. Furthermore, capital gain taxes might be an issue for investors in locations with capital gain taxes for short term profits.</a:t>
            </a:r>
          </a:p>
          <a:p>
            <a:pPr lvl="1" algn="just"/>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Relative multi-asset momentum looks to gain from:</a:t>
            </a:r>
          </a:p>
          <a:p>
            <a:pPr marL="1200150" lvl="2" indent="-285750" algn="just">
              <a:buFont typeface="Arial" panose="020B0604020202020204" pitchFamily="34" charset="0"/>
              <a:buChar char="•"/>
            </a:pPr>
            <a:r>
              <a:rPr lang="en-US" sz="1400" dirty="0">
                <a:solidFill>
                  <a:schemeClr val="bg1"/>
                </a:solidFill>
              </a:rPr>
              <a:t>Longer lookback periods. Investors who can trade at the lowest costs with minimal price-impact could use composite momentum also.</a:t>
            </a:r>
          </a:p>
          <a:p>
            <a:pPr marL="1200150" lvl="2" indent="-285750" algn="just">
              <a:buFont typeface="Arial" panose="020B0604020202020204" pitchFamily="34" charset="0"/>
              <a:buChar char="•"/>
            </a:pPr>
            <a:r>
              <a:rPr lang="en-US" sz="1400" dirty="0">
                <a:solidFill>
                  <a:schemeClr val="bg1"/>
                </a:solidFill>
              </a:rPr>
              <a:t>Moderate diversification (not too concentrated, not too diversified).</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Relative multi-asset momentum has equity-like risk when measured as vol, downside vol and value at risk. Skew is positive, however.</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Transaction costs are extremely important as turnover is high. We modelled 30 bps transaction costs which seems way too expensive for todays standards but too cheap for historical standards. Results remain robust for 50 bps but start worsening very quickly as of 80 bps and higher.</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The information ratio of 0.4 looks decent, but there can be long periods of underperformance versus a 60/40 benchmark. Visually, one can notice this in the relative performance charts. Statistically, the relative success ratio shows that 77% of all rolling excess 10-year periods (120 months) were positive. We would have expected this to be higher. Consistency in outperformance is still somewhat an open question here.</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Further investigations: We hypothesize that long-only investors might benefit somewhat further when using individual countries instead of regions as we did. Splitting up the commodities part is also a possibility as is adding more currencies. </a:t>
            </a:r>
          </a:p>
        </p:txBody>
      </p:sp>
    </p:spTree>
    <p:extLst>
      <p:ext uri="{BB962C8B-B14F-4D97-AF65-F5344CB8AC3E}">
        <p14:creationId xmlns:p14="http://schemas.microsoft.com/office/powerpoint/2010/main" val="1108674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1504B592-DC26-E451-79F9-B34B72CFC4C7}"/>
              </a:ext>
            </a:extLst>
          </p:cNvPr>
          <p:cNvSpPr txBox="1"/>
          <p:nvPr/>
        </p:nvSpPr>
        <p:spPr>
          <a:xfrm>
            <a:off x="704851" y="1837750"/>
            <a:ext cx="10944224" cy="3077766"/>
          </a:xfrm>
          <a:prstGeom prst="rect">
            <a:avLst/>
          </a:prstGeom>
          <a:noFill/>
        </p:spPr>
        <p:txBody>
          <a:bodyPr wrap="square" rtlCol="0">
            <a:spAutoFit/>
          </a:bodyPr>
          <a:lstStyle/>
          <a:p>
            <a:pPr algn="ctr"/>
            <a:r>
              <a:rPr lang="en-US" sz="3600" dirty="0"/>
              <a:t>GLOBAL MULTI-ASSET </a:t>
            </a:r>
          </a:p>
          <a:p>
            <a:pPr algn="ctr"/>
            <a:endParaRPr lang="en-US" sz="3600" dirty="0"/>
          </a:p>
          <a:p>
            <a:pPr algn="ctr"/>
            <a:r>
              <a:rPr lang="en-US" sz="3600" dirty="0"/>
              <a:t>LONG-ONLY </a:t>
            </a:r>
          </a:p>
          <a:p>
            <a:pPr algn="ctr"/>
            <a:endParaRPr lang="en-US" sz="3600" dirty="0"/>
          </a:p>
          <a:p>
            <a:pPr algn="ctr"/>
            <a:r>
              <a:rPr lang="en-US" sz="3600" dirty="0"/>
              <a:t>ABSOLUTE  MOMENTUM</a:t>
            </a:r>
          </a:p>
          <a:p>
            <a:pPr algn="ctr"/>
            <a:r>
              <a:rPr lang="en-US" sz="1400" dirty="0"/>
              <a:t>(TREND FOLLOWING – TIME SERIES MOMENTUM)</a:t>
            </a:r>
          </a:p>
        </p:txBody>
      </p:sp>
    </p:spTree>
    <p:extLst>
      <p:ext uri="{BB962C8B-B14F-4D97-AF65-F5344CB8AC3E}">
        <p14:creationId xmlns:p14="http://schemas.microsoft.com/office/powerpoint/2010/main" val="250340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ABSOLUTE MOMENTUM MODEL (12m)</a:t>
            </a:r>
          </a:p>
        </p:txBody>
      </p:sp>
      <p:sp>
        <p:nvSpPr>
          <p:cNvPr id="2" name="Tekstvak 1">
            <a:extLst>
              <a:ext uri="{FF2B5EF4-FFF2-40B4-BE49-F238E27FC236}">
                <a16:creationId xmlns:a16="http://schemas.microsoft.com/office/drawing/2014/main" id="{4D06708F-5F11-06CC-85A5-C8E5D4BEE084}"/>
              </a:ext>
            </a:extLst>
          </p:cNvPr>
          <p:cNvSpPr txBox="1"/>
          <p:nvPr/>
        </p:nvSpPr>
        <p:spPr>
          <a:xfrm>
            <a:off x="333374" y="819150"/>
            <a:ext cx="10848975"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Period: </a:t>
            </a:r>
            <a:r>
              <a:rPr lang="en-US" dirty="0">
                <a:solidFill>
                  <a:schemeClr val="bg1"/>
                </a:solidFill>
              </a:rPr>
              <a:t>Jan 1971 – Dec 2022</a:t>
            </a:r>
          </a:p>
          <a:p>
            <a:pPr marL="285750" indent="-285750">
              <a:buFont typeface="Arial" panose="020B0604020202020204" pitchFamily="34" charset="0"/>
              <a:buChar char="•"/>
            </a:pPr>
            <a:r>
              <a:rPr lang="en-US" b="1" dirty="0">
                <a:solidFill>
                  <a:schemeClr val="bg1"/>
                </a:solidFill>
              </a:rPr>
              <a:t>Assets: </a:t>
            </a:r>
            <a:r>
              <a:rPr lang="en-US" dirty="0">
                <a:solidFill>
                  <a:schemeClr val="bg1"/>
                </a:solidFill>
              </a:rPr>
              <a:t>assets are appended as datasets become available through time: starting with 7,ending with 31 assets.</a:t>
            </a:r>
          </a:p>
          <a:p>
            <a:pPr marL="285750" indent="-285750">
              <a:buFont typeface="Arial" panose="020B0604020202020204" pitchFamily="34" charset="0"/>
              <a:buChar char="•"/>
            </a:pPr>
            <a:r>
              <a:rPr lang="en-US" b="1" dirty="0">
                <a:solidFill>
                  <a:schemeClr val="bg1"/>
                </a:solidFill>
              </a:rPr>
              <a:t>Systematic rules</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At the end of each month, calculate the momentum-score for all assets. By default, the momentum-score is the return over the past 12 months.</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Absolute momentum:</a:t>
            </a:r>
          </a:p>
          <a:p>
            <a:pPr lvl="1"/>
            <a:endParaRPr lang="en-US" dirty="0">
              <a:solidFill>
                <a:schemeClr val="bg1"/>
              </a:solidFill>
            </a:endParaRPr>
          </a:p>
          <a:p>
            <a:pPr marL="1200150" lvl="2" indent="-285750">
              <a:buFont typeface="Arial" panose="020B0604020202020204" pitchFamily="34" charset="0"/>
              <a:buChar char="•"/>
            </a:pPr>
            <a:r>
              <a:rPr lang="en-US" dirty="0">
                <a:solidFill>
                  <a:schemeClr val="bg1"/>
                </a:solidFill>
              </a:rPr>
              <a:t>Only invest -at the close of the month- in assets who have a positive momentum score. Equal </a:t>
            </a:r>
            <a:r>
              <a:rPr lang="en-US" dirty="0" err="1">
                <a:solidFill>
                  <a:schemeClr val="bg1"/>
                </a:solidFill>
              </a:rPr>
              <a:t>weights.Note</a:t>
            </a:r>
            <a:r>
              <a:rPr lang="en-US" dirty="0">
                <a:solidFill>
                  <a:schemeClr val="bg1"/>
                </a:solidFill>
              </a:rPr>
              <a:t> that – in contrast to relative momentum – the absolute momentum model can be invested in all assets if all trends (momentum score) are positive (e.g.: 31 assets positive trend = 3.23% in each asset). </a:t>
            </a:r>
          </a:p>
          <a:p>
            <a:pPr lvl="2"/>
            <a:endParaRPr lang="en-US" dirty="0">
              <a:solidFill>
                <a:schemeClr val="bg1"/>
              </a:solidFill>
            </a:endParaRPr>
          </a:p>
          <a:p>
            <a:pPr marL="1200150" lvl="2" indent="-285750">
              <a:buFont typeface="Arial" panose="020B0604020202020204" pitchFamily="34" charset="0"/>
              <a:buChar char="•"/>
            </a:pPr>
            <a:r>
              <a:rPr lang="en-US" dirty="0">
                <a:solidFill>
                  <a:schemeClr val="bg1"/>
                </a:solidFill>
              </a:rPr>
              <a:t>If momentum score is negative, invest in T-bills (cash)</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Rebalance: </a:t>
            </a:r>
            <a:r>
              <a:rPr lang="en-US" dirty="0">
                <a:solidFill>
                  <a:schemeClr val="bg1"/>
                </a:solidFill>
              </a:rPr>
              <a:t>monthly</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Transaction cost: </a:t>
            </a:r>
            <a:r>
              <a:rPr lang="en-US" dirty="0">
                <a:solidFill>
                  <a:schemeClr val="bg1"/>
                </a:solidFill>
              </a:rPr>
              <a:t>30 bps</a:t>
            </a:r>
          </a:p>
        </p:txBody>
      </p:sp>
    </p:spTree>
    <p:extLst>
      <p:ext uri="{BB962C8B-B14F-4D97-AF65-F5344CB8AC3E}">
        <p14:creationId xmlns:p14="http://schemas.microsoft.com/office/powerpoint/2010/main" val="1190888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ABSOLUTE MOMENTUM MODEL (12m)</a:t>
            </a:r>
          </a:p>
        </p:txBody>
      </p:sp>
      <p:sp>
        <p:nvSpPr>
          <p:cNvPr id="6" name="Tekstvak 5">
            <a:extLst>
              <a:ext uri="{FF2B5EF4-FFF2-40B4-BE49-F238E27FC236}">
                <a16:creationId xmlns:a16="http://schemas.microsoft.com/office/drawing/2014/main" id="{9C00F783-B23C-E97E-90F9-15C213A0C4D8}"/>
              </a:ext>
            </a:extLst>
          </p:cNvPr>
          <p:cNvSpPr txBox="1"/>
          <p:nvPr/>
        </p:nvSpPr>
        <p:spPr>
          <a:xfrm>
            <a:off x="426350" y="6203352"/>
            <a:ext cx="5475965" cy="276999"/>
          </a:xfrm>
          <a:prstGeom prst="rect">
            <a:avLst/>
          </a:prstGeom>
          <a:noFill/>
        </p:spPr>
        <p:txBody>
          <a:bodyPr wrap="square" rtlCol="0">
            <a:spAutoFit/>
          </a:bodyPr>
          <a:lstStyle/>
          <a:p>
            <a:r>
              <a:rPr lang="en-US" sz="1200" b="1" dirty="0">
                <a:solidFill>
                  <a:schemeClr val="bg1"/>
                </a:solidFill>
              </a:rPr>
              <a:t>Average annual turnover Global absolute momentum portfolio: 95%</a:t>
            </a:r>
          </a:p>
        </p:txBody>
      </p:sp>
      <p:pic>
        <p:nvPicPr>
          <p:cNvPr id="7" name="Afbeelding 6">
            <a:extLst>
              <a:ext uri="{FF2B5EF4-FFF2-40B4-BE49-F238E27FC236}">
                <a16:creationId xmlns:a16="http://schemas.microsoft.com/office/drawing/2014/main" id="{85A100FC-A1F6-0863-73EF-CC6C7817CB97}"/>
              </a:ext>
            </a:extLst>
          </p:cNvPr>
          <p:cNvPicPr>
            <a:picLocks noChangeAspect="1"/>
          </p:cNvPicPr>
          <p:nvPr/>
        </p:nvPicPr>
        <p:blipFill>
          <a:blip r:embed="rId2"/>
          <a:stretch>
            <a:fillRect/>
          </a:stretch>
        </p:blipFill>
        <p:spPr>
          <a:xfrm>
            <a:off x="426350" y="710529"/>
            <a:ext cx="9113890" cy="5464704"/>
          </a:xfrm>
          <a:prstGeom prst="rect">
            <a:avLst/>
          </a:prstGeom>
        </p:spPr>
      </p:pic>
    </p:spTree>
    <p:extLst>
      <p:ext uri="{BB962C8B-B14F-4D97-AF65-F5344CB8AC3E}">
        <p14:creationId xmlns:p14="http://schemas.microsoft.com/office/powerpoint/2010/main" val="1260267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ABSOLUTE MOMENTUM MODEL (12m)</a:t>
            </a:r>
          </a:p>
        </p:txBody>
      </p:sp>
      <p:pic>
        <p:nvPicPr>
          <p:cNvPr id="6" name="Afbeelding 5">
            <a:extLst>
              <a:ext uri="{FF2B5EF4-FFF2-40B4-BE49-F238E27FC236}">
                <a16:creationId xmlns:a16="http://schemas.microsoft.com/office/drawing/2014/main" id="{5243E2A8-0F24-8C9B-70CE-797D9A798EB9}"/>
              </a:ext>
            </a:extLst>
          </p:cNvPr>
          <p:cNvPicPr>
            <a:picLocks noChangeAspect="1"/>
          </p:cNvPicPr>
          <p:nvPr/>
        </p:nvPicPr>
        <p:blipFill rotWithShape="1">
          <a:blip r:embed="rId2"/>
          <a:srcRect r="906"/>
          <a:stretch/>
        </p:blipFill>
        <p:spPr>
          <a:xfrm>
            <a:off x="396515" y="812732"/>
            <a:ext cx="11063965" cy="2428308"/>
          </a:xfrm>
          <a:prstGeom prst="rect">
            <a:avLst/>
          </a:prstGeom>
        </p:spPr>
      </p:pic>
    </p:spTree>
    <p:extLst>
      <p:ext uri="{BB962C8B-B14F-4D97-AF65-F5344CB8AC3E}">
        <p14:creationId xmlns:p14="http://schemas.microsoft.com/office/powerpoint/2010/main" val="160698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18973" y="192984"/>
            <a:ext cx="8389116" cy="461665"/>
          </a:xfrm>
          <a:prstGeom prst="rect">
            <a:avLst/>
          </a:prstGeom>
          <a:noFill/>
        </p:spPr>
        <p:txBody>
          <a:bodyPr wrap="square" rtlCol="0">
            <a:spAutoFit/>
          </a:bodyPr>
          <a:lstStyle/>
          <a:p>
            <a:r>
              <a:rPr lang="nl-BE" sz="2400" b="1" dirty="0">
                <a:solidFill>
                  <a:schemeClr val="bg1"/>
                </a:solidFill>
              </a:rPr>
              <a:t>DATA: 31 ASSET CLASSES</a:t>
            </a:r>
          </a:p>
        </p:txBody>
      </p:sp>
      <p:sp>
        <p:nvSpPr>
          <p:cNvPr id="5" name="Tekstvak 4">
            <a:extLst>
              <a:ext uri="{FF2B5EF4-FFF2-40B4-BE49-F238E27FC236}">
                <a16:creationId xmlns:a16="http://schemas.microsoft.com/office/drawing/2014/main" id="{7C374DD9-6CA5-5E65-B686-4FC9FB1C141C}"/>
              </a:ext>
            </a:extLst>
          </p:cNvPr>
          <p:cNvSpPr txBox="1"/>
          <p:nvPr/>
        </p:nvSpPr>
        <p:spPr>
          <a:xfrm>
            <a:off x="8200636" y="5699627"/>
            <a:ext cx="3690374" cy="707886"/>
          </a:xfrm>
          <a:prstGeom prst="rect">
            <a:avLst/>
          </a:prstGeom>
          <a:noFill/>
        </p:spPr>
        <p:txBody>
          <a:bodyPr wrap="square" rtlCol="0">
            <a:spAutoFit/>
          </a:bodyPr>
          <a:lstStyle/>
          <a:p>
            <a:pPr algn="just"/>
            <a:r>
              <a:rPr lang="en-US" sz="1000" dirty="0">
                <a:solidFill>
                  <a:schemeClr val="bg1"/>
                </a:solidFill>
              </a:rPr>
              <a:t>*For equities, MSCI net total return series were used except in cases where data was not available (or too short). In those cases, we used total return series from S&amp;P or Dow Jones or gross total return series from MSCI.</a:t>
            </a:r>
          </a:p>
        </p:txBody>
      </p:sp>
      <p:pic>
        <p:nvPicPr>
          <p:cNvPr id="7" name="Afbeelding 6">
            <a:extLst>
              <a:ext uri="{FF2B5EF4-FFF2-40B4-BE49-F238E27FC236}">
                <a16:creationId xmlns:a16="http://schemas.microsoft.com/office/drawing/2014/main" id="{1F3BC903-37D6-5086-635D-4231C9C65F76}"/>
              </a:ext>
            </a:extLst>
          </p:cNvPr>
          <p:cNvPicPr>
            <a:picLocks noChangeAspect="1"/>
          </p:cNvPicPr>
          <p:nvPr/>
        </p:nvPicPr>
        <p:blipFill>
          <a:blip r:embed="rId2"/>
          <a:stretch>
            <a:fillRect/>
          </a:stretch>
        </p:blipFill>
        <p:spPr>
          <a:xfrm>
            <a:off x="300990" y="654649"/>
            <a:ext cx="7499402" cy="6010367"/>
          </a:xfrm>
          <a:prstGeom prst="rect">
            <a:avLst/>
          </a:prstGeom>
        </p:spPr>
      </p:pic>
    </p:spTree>
    <p:extLst>
      <p:ext uri="{BB962C8B-B14F-4D97-AF65-F5344CB8AC3E}">
        <p14:creationId xmlns:p14="http://schemas.microsoft.com/office/powerpoint/2010/main" val="1056787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ABSOLUTE MOMENTUM MODEL (12m)</a:t>
            </a:r>
          </a:p>
        </p:txBody>
      </p:sp>
      <p:pic>
        <p:nvPicPr>
          <p:cNvPr id="4" name="Afbeelding 3">
            <a:extLst>
              <a:ext uri="{FF2B5EF4-FFF2-40B4-BE49-F238E27FC236}">
                <a16:creationId xmlns:a16="http://schemas.microsoft.com/office/drawing/2014/main" id="{E752FDBF-E1CC-E585-6119-109F8380D8E8}"/>
              </a:ext>
            </a:extLst>
          </p:cNvPr>
          <p:cNvPicPr>
            <a:picLocks noChangeAspect="1"/>
          </p:cNvPicPr>
          <p:nvPr/>
        </p:nvPicPr>
        <p:blipFill>
          <a:blip r:embed="rId2"/>
          <a:stretch>
            <a:fillRect/>
          </a:stretch>
        </p:blipFill>
        <p:spPr>
          <a:xfrm>
            <a:off x="384834" y="654649"/>
            <a:ext cx="5885337" cy="5801527"/>
          </a:xfrm>
          <a:prstGeom prst="rect">
            <a:avLst/>
          </a:prstGeom>
        </p:spPr>
      </p:pic>
    </p:spTree>
    <p:extLst>
      <p:ext uri="{BB962C8B-B14F-4D97-AF65-F5344CB8AC3E}">
        <p14:creationId xmlns:p14="http://schemas.microsoft.com/office/powerpoint/2010/main" val="366703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ABSOLUTE MOMENTUM MODEL (12m)</a:t>
            </a:r>
          </a:p>
        </p:txBody>
      </p:sp>
      <p:pic>
        <p:nvPicPr>
          <p:cNvPr id="7" name="Afbeelding 6">
            <a:extLst>
              <a:ext uri="{FF2B5EF4-FFF2-40B4-BE49-F238E27FC236}">
                <a16:creationId xmlns:a16="http://schemas.microsoft.com/office/drawing/2014/main" id="{E9D58463-7648-9151-F031-4B94DB5FEB42}"/>
              </a:ext>
            </a:extLst>
          </p:cNvPr>
          <p:cNvPicPr>
            <a:picLocks noChangeAspect="1"/>
          </p:cNvPicPr>
          <p:nvPr/>
        </p:nvPicPr>
        <p:blipFill>
          <a:blip r:embed="rId2"/>
          <a:stretch>
            <a:fillRect/>
          </a:stretch>
        </p:blipFill>
        <p:spPr>
          <a:xfrm>
            <a:off x="254275" y="822850"/>
            <a:ext cx="11531325" cy="5334110"/>
          </a:xfrm>
          <a:prstGeom prst="rect">
            <a:avLst/>
          </a:prstGeom>
        </p:spPr>
      </p:pic>
    </p:spTree>
    <p:extLst>
      <p:ext uri="{BB962C8B-B14F-4D97-AF65-F5344CB8AC3E}">
        <p14:creationId xmlns:p14="http://schemas.microsoft.com/office/powerpoint/2010/main" val="2612786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ABSOLUTE MOMENTUM MODEL (12m)</a:t>
            </a:r>
          </a:p>
        </p:txBody>
      </p:sp>
      <p:pic>
        <p:nvPicPr>
          <p:cNvPr id="9" name="Afbeelding 8">
            <a:extLst>
              <a:ext uri="{FF2B5EF4-FFF2-40B4-BE49-F238E27FC236}">
                <a16:creationId xmlns:a16="http://schemas.microsoft.com/office/drawing/2014/main" id="{18DF5753-9FAC-1EE3-44F3-63592827EF1F}"/>
              </a:ext>
            </a:extLst>
          </p:cNvPr>
          <p:cNvPicPr>
            <a:picLocks noChangeAspect="1"/>
          </p:cNvPicPr>
          <p:nvPr/>
        </p:nvPicPr>
        <p:blipFill>
          <a:blip r:embed="rId2"/>
          <a:stretch>
            <a:fillRect/>
          </a:stretch>
        </p:blipFill>
        <p:spPr>
          <a:xfrm>
            <a:off x="254275" y="876245"/>
            <a:ext cx="11399245" cy="5105509"/>
          </a:xfrm>
          <a:prstGeom prst="rect">
            <a:avLst/>
          </a:prstGeom>
        </p:spPr>
      </p:pic>
    </p:spTree>
    <p:extLst>
      <p:ext uri="{BB962C8B-B14F-4D97-AF65-F5344CB8AC3E}">
        <p14:creationId xmlns:p14="http://schemas.microsoft.com/office/powerpoint/2010/main" val="1115440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ABSOLUTE MOMENTUM MODEL (12m)</a:t>
            </a:r>
          </a:p>
        </p:txBody>
      </p:sp>
      <p:pic>
        <p:nvPicPr>
          <p:cNvPr id="7" name="Afbeelding 6">
            <a:extLst>
              <a:ext uri="{FF2B5EF4-FFF2-40B4-BE49-F238E27FC236}">
                <a16:creationId xmlns:a16="http://schemas.microsoft.com/office/drawing/2014/main" id="{EDAF98E9-E216-8D1D-A1AD-D2A5AFD67EAF}"/>
              </a:ext>
            </a:extLst>
          </p:cNvPr>
          <p:cNvPicPr>
            <a:picLocks noChangeAspect="1"/>
          </p:cNvPicPr>
          <p:nvPr/>
        </p:nvPicPr>
        <p:blipFill>
          <a:blip r:embed="rId2"/>
          <a:stretch>
            <a:fillRect/>
          </a:stretch>
        </p:blipFill>
        <p:spPr>
          <a:xfrm>
            <a:off x="137418" y="710529"/>
            <a:ext cx="11627862" cy="5156871"/>
          </a:xfrm>
          <a:prstGeom prst="rect">
            <a:avLst/>
          </a:prstGeom>
        </p:spPr>
      </p:pic>
    </p:spTree>
    <p:extLst>
      <p:ext uri="{BB962C8B-B14F-4D97-AF65-F5344CB8AC3E}">
        <p14:creationId xmlns:p14="http://schemas.microsoft.com/office/powerpoint/2010/main" val="2554460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9448525" cy="461665"/>
          </a:xfrm>
          <a:prstGeom prst="rect">
            <a:avLst/>
          </a:prstGeom>
          <a:noFill/>
        </p:spPr>
        <p:txBody>
          <a:bodyPr wrap="square" rtlCol="0">
            <a:spAutoFit/>
          </a:bodyPr>
          <a:lstStyle/>
          <a:p>
            <a:r>
              <a:rPr lang="nl-BE" sz="2400" b="1" dirty="0">
                <a:solidFill>
                  <a:schemeClr val="bg1"/>
                </a:solidFill>
              </a:rPr>
              <a:t>GLOBAL MULTI-ASSET ABSOLUTE MOMENTUM MODEL (12m)</a:t>
            </a:r>
          </a:p>
        </p:txBody>
      </p:sp>
      <p:sp>
        <p:nvSpPr>
          <p:cNvPr id="2" name="Tekstvak 1">
            <a:extLst>
              <a:ext uri="{FF2B5EF4-FFF2-40B4-BE49-F238E27FC236}">
                <a16:creationId xmlns:a16="http://schemas.microsoft.com/office/drawing/2014/main" id="{74C31754-5FA5-C86F-8BDE-4C302350FC41}"/>
              </a:ext>
            </a:extLst>
          </p:cNvPr>
          <p:cNvSpPr txBox="1"/>
          <p:nvPr/>
        </p:nvSpPr>
        <p:spPr>
          <a:xfrm>
            <a:off x="254275" y="3244334"/>
            <a:ext cx="2844525" cy="369332"/>
          </a:xfrm>
          <a:prstGeom prst="rect">
            <a:avLst/>
          </a:prstGeom>
          <a:noFill/>
        </p:spPr>
        <p:txBody>
          <a:bodyPr wrap="square" rtlCol="0">
            <a:spAutoFit/>
          </a:bodyPr>
          <a:lstStyle/>
          <a:p>
            <a:r>
              <a:rPr lang="en-US" b="1" dirty="0">
                <a:solidFill>
                  <a:schemeClr val="bg1"/>
                </a:solidFill>
              </a:rPr>
              <a:t>Robust parameters?</a:t>
            </a:r>
          </a:p>
        </p:txBody>
      </p:sp>
      <p:pic>
        <p:nvPicPr>
          <p:cNvPr id="6" name="Afbeelding 5">
            <a:extLst>
              <a:ext uri="{FF2B5EF4-FFF2-40B4-BE49-F238E27FC236}">
                <a16:creationId xmlns:a16="http://schemas.microsoft.com/office/drawing/2014/main" id="{62BEC7C6-06D3-8499-4CFE-E888CF9F6AC1}"/>
              </a:ext>
            </a:extLst>
          </p:cNvPr>
          <p:cNvPicPr>
            <a:picLocks noChangeAspect="1"/>
          </p:cNvPicPr>
          <p:nvPr/>
        </p:nvPicPr>
        <p:blipFill>
          <a:blip r:embed="rId2"/>
          <a:stretch>
            <a:fillRect/>
          </a:stretch>
        </p:blipFill>
        <p:spPr>
          <a:xfrm>
            <a:off x="3098800" y="681791"/>
            <a:ext cx="8488678" cy="5863750"/>
          </a:xfrm>
          <a:prstGeom prst="rect">
            <a:avLst/>
          </a:prstGeom>
        </p:spPr>
      </p:pic>
    </p:spTree>
    <p:extLst>
      <p:ext uri="{BB962C8B-B14F-4D97-AF65-F5344CB8AC3E}">
        <p14:creationId xmlns:p14="http://schemas.microsoft.com/office/powerpoint/2010/main" val="2469898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36125" cy="461665"/>
          </a:xfrm>
          <a:prstGeom prst="rect">
            <a:avLst/>
          </a:prstGeom>
          <a:noFill/>
        </p:spPr>
        <p:txBody>
          <a:bodyPr wrap="square" rtlCol="0">
            <a:spAutoFit/>
          </a:bodyPr>
          <a:lstStyle/>
          <a:p>
            <a:r>
              <a:rPr lang="nl-BE" sz="2400" b="1" dirty="0">
                <a:solidFill>
                  <a:schemeClr val="bg1"/>
                </a:solidFill>
              </a:rPr>
              <a:t>GLOBAL MULTI-ASSET ABSOLUTE MOMENTUM MODEL (12m): </a:t>
            </a:r>
            <a:r>
              <a:rPr lang="nl-BE" sz="2400" b="1" dirty="0">
                <a:solidFill>
                  <a:srgbClr val="FF0000"/>
                </a:solidFill>
              </a:rPr>
              <a:t>SINCE 2009</a:t>
            </a:r>
          </a:p>
        </p:txBody>
      </p:sp>
      <p:pic>
        <p:nvPicPr>
          <p:cNvPr id="8" name="Afbeelding 7">
            <a:extLst>
              <a:ext uri="{FF2B5EF4-FFF2-40B4-BE49-F238E27FC236}">
                <a16:creationId xmlns:a16="http://schemas.microsoft.com/office/drawing/2014/main" id="{B225BCDF-AD7A-3706-431A-32114C41E3F9}"/>
              </a:ext>
            </a:extLst>
          </p:cNvPr>
          <p:cNvPicPr>
            <a:picLocks noChangeAspect="1"/>
          </p:cNvPicPr>
          <p:nvPr/>
        </p:nvPicPr>
        <p:blipFill>
          <a:blip r:embed="rId2"/>
          <a:stretch>
            <a:fillRect/>
          </a:stretch>
        </p:blipFill>
        <p:spPr>
          <a:xfrm>
            <a:off x="421306" y="654649"/>
            <a:ext cx="9941894" cy="5874756"/>
          </a:xfrm>
          <a:prstGeom prst="rect">
            <a:avLst/>
          </a:prstGeom>
        </p:spPr>
      </p:pic>
    </p:spTree>
    <p:extLst>
      <p:ext uri="{BB962C8B-B14F-4D97-AF65-F5344CB8AC3E}">
        <p14:creationId xmlns:p14="http://schemas.microsoft.com/office/powerpoint/2010/main" val="3491718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36125" cy="461665"/>
          </a:xfrm>
          <a:prstGeom prst="rect">
            <a:avLst/>
          </a:prstGeom>
          <a:noFill/>
        </p:spPr>
        <p:txBody>
          <a:bodyPr wrap="square" rtlCol="0">
            <a:spAutoFit/>
          </a:bodyPr>
          <a:lstStyle/>
          <a:p>
            <a:r>
              <a:rPr lang="nl-BE" sz="2400" b="1" dirty="0">
                <a:solidFill>
                  <a:schemeClr val="bg1"/>
                </a:solidFill>
              </a:rPr>
              <a:t>GLOBAL MULTI-ASSET ABSOLUTE MOMENTUM MODEL (12m): </a:t>
            </a:r>
            <a:r>
              <a:rPr lang="nl-BE" sz="2400" b="1" dirty="0">
                <a:solidFill>
                  <a:srgbClr val="FF0000"/>
                </a:solidFill>
              </a:rPr>
              <a:t>SINCE 2009</a:t>
            </a:r>
          </a:p>
        </p:txBody>
      </p:sp>
      <p:pic>
        <p:nvPicPr>
          <p:cNvPr id="7" name="Afbeelding 6">
            <a:extLst>
              <a:ext uri="{FF2B5EF4-FFF2-40B4-BE49-F238E27FC236}">
                <a16:creationId xmlns:a16="http://schemas.microsoft.com/office/drawing/2014/main" id="{7C76EBE5-FF2C-4902-8CB5-EE753FEBCD57}"/>
              </a:ext>
            </a:extLst>
          </p:cNvPr>
          <p:cNvPicPr>
            <a:picLocks noChangeAspect="1"/>
          </p:cNvPicPr>
          <p:nvPr/>
        </p:nvPicPr>
        <p:blipFill>
          <a:blip r:embed="rId2"/>
          <a:stretch>
            <a:fillRect/>
          </a:stretch>
        </p:blipFill>
        <p:spPr>
          <a:xfrm>
            <a:off x="374308" y="829242"/>
            <a:ext cx="11355911" cy="2249238"/>
          </a:xfrm>
          <a:prstGeom prst="rect">
            <a:avLst/>
          </a:prstGeom>
        </p:spPr>
      </p:pic>
    </p:spTree>
    <p:extLst>
      <p:ext uri="{BB962C8B-B14F-4D97-AF65-F5344CB8AC3E}">
        <p14:creationId xmlns:p14="http://schemas.microsoft.com/office/powerpoint/2010/main" val="1504736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36125" cy="461665"/>
          </a:xfrm>
          <a:prstGeom prst="rect">
            <a:avLst/>
          </a:prstGeom>
          <a:noFill/>
        </p:spPr>
        <p:txBody>
          <a:bodyPr wrap="square" rtlCol="0">
            <a:spAutoFit/>
          </a:bodyPr>
          <a:lstStyle/>
          <a:p>
            <a:r>
              <a:rPr lang="nl-BE" sz="2400" b="1" dirty="0">
                <a:solidFill>
                  <a:schemeClr val="bg1"/>
                </a:solidFill>
              </a:rPr>
              <a:t>GLOBAL MULTI-ASSET ABSOLUTE MOMENTUM MODEL (12m): </a:t>
            </a:r>
            <a:r>
              <a:rPr lang="nl-BE" sz="2400" b="1" dirty="0">
                <a:solidFill>
                  <a:srgbClr val="FF0000"/>
                </a:solidFill>
              </a:rPr>
              <a:t>SINCE 2009</a:t>
            </a:r>
          </a:p>
        </p:txBody>
      </p:sp>
      <p:pic>
        <p:nvPicPr>
          <p:cNvPr id="9" name="Afbeelding 8">
            <a:extLst>
              <a:ext uri="{FF2B5EF4-FFF2-40B4-BE49-F238E27FC236}">
                <a16:creationId xmlns:a16="http://schemas.microsoft.com/office/drawing/2014/main" id="{C68778EF-EBA9-BE09-38E5-C179955DF459}"/>
              </a:ext>
            </a:extLst>
          </p:cNvPr>
          <p:cNvPicPr>
            <a:picLocks noChangeAspect="1"/>
          </p:cNvPicPr>
          <p:nvPr/>
        </p:nvPicPr>
        <p:blipFill>
          <a:blip r:embed="rId2"/>
          <a:stretch>
            <a:fillRect/>
          </a:stretch>
        </p:blipFill>
        <p:spPr>
          <a:xfrm>
            <a:off x="353993" y="654649"/>
            <a:ext cx="8647767" cy="5584133"/>
          </a:xfrm>
          <a:prstGeom prst="rect">
            <a:avLst/>
          </a:prstGeom>
        </p:spPr>
      </p:pic>
    </p:spTree>
    <p:extLst>
      <p:ext uri="{BB962C8B-B14F-4D97-AF65-F5344CB8AC3E}">
        <p14:creationId xmlns:p14="http://schemas.microsoft.com/office/powerpoint/2010/main" val="798878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36125" cy="461665"/>
          </a:xfrm>
          <a:prstGeom prst="rect">
            <a:avLst/>
          </a:prstGeom>
          <a:noFill/>
        </p:spPr>
        <p:txBody>
          <a:bodyPr wrap="square" rtlCol="0">
            <a:spAutoFit/>
          </a:bodyPr>
          <a:lstStyle/>
          <a:p>
            <a:r>
              <a:rPr lang="nl-BE" sz="2400" b="1" dirty="0">
                <a:solidFill>
                  <a:schemeClr val="bg1"/>
                </a:solidFill>
              </a:rPr>
              <a:t>GLOBAL MULTI-ASSET ABSOLUTE MOMENTUM MODEL (12m): </a:t>
            </a:r>
            <a:r>
              <a:rPr lang="nl-BE" sz="2400" b="1" dirty="0">
                <a:solidFill>
                  <a:srgbClr val="FF0000"/>
                </a:solidFill>
              </a:rPr>
              <a:t>SINCE 2009</a:t>
            </a:r>
          </a:p>
        </p:txBody>
      </p:sp>
      <p:pic>
        <p:nvPicPr>
          <p:cNvPr id="9" name="Afbeelding 8">
            <a:extLst>
              <a:ext uri="{FF2B5EF4-FFF2-40B4-BE49-F238E27FC236}">
                <a16:creationId xmlns:a16="http://schemas.microsoft.com/office/drawing/2014/main" id="{2B8FF9F0-2A7C-90DB-FA92-4A98893A4757}"/>
              </a:ext>
            </a:extLst>
          </p:cNvPr>
          <p:cNvPicPr>
            <a:picLocks noChangeAspect="1"/>
          </p:cNvPicPr>
          <p:nvPr/>
        </p:nvPicPr>
        <p:blipFill rotWithShape="1">
          <a:blip r:embed="rId2"/>
          <a:srcRect t="5179"/>
          <a:stretch/>
        </p:blipFill>
        <p:spPr>
          <a:xfrm>
            <a:off x="220273" y="654649"/>
            <a:ext cx="11595808" cy="3677920"/>
          </a:xfrm>
          <a:prstGeom prst="rect">
            <a:avLst/>
          </a:prstGeom>
        </p:spPr>
      </p:pic>
    </p:spTree>
    <p:extLst>
      <p:ext uri="{BB962C8B-B14F-4D97-AF65-F5344CB8AC3E}">
        <p14:creationId xmlns:p14="http://schemas.microsoft.com/office/powerpoint/2010/main" val="2374846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40294"/>
            <a:ext cx="11836125" cy="830997"/>
          </a:xfrm>
          <a:prstGeom prst="rect">
            <a:avLst/>
          </a:prstGeom>
          <a:noFill/>
        </p:spPr>
        <p:txBody>
          <a:bodyPr wrap="square" rtlCol="0">
            <a:spAutoFit/>
          </a:bodyPr>
          <a:lstStyle/>
          <a:p>
            <a:r>
              <a:rPr lang="nl-BE" sz="2400" b="1" dirty="0">
                <a:solidFill>
                  <a:schemeClr val="bg1"/>
                </a:solidFill>
              </a:rPr>
              <a:t>GLOBAL MULTI-ASSET ABSOLUTE MOMENTUM MODEL (12m): </a:t>
            </a:r>
            <a:r>
              <a:rPr lang="nl-BE" sz="2400" b="1" dirty="0">
                <a:solidFill>
                  <a:srgbClr val="FF0000"/>
                </a:solidFill>
              </a:rPr>
              <a:t>SINCE START SOC GEN TREND INDEX Jan 2000</a:t>
            </a:r>
          </a:p>
        </p:txBody>
      </p:sp>
      <p:pic>
        <p:nvPicPr>
          <p:cNvPr id="4" name="Afbeelding 3">
            <a:extLst>
              <a:ext uri="{FF2B5EF4-FFF2-40B4-BE49-F238E27FC236}">
                <a16:creationId xmlns:a16="http://schemas.microsoft.com/office/drawing/2014/main" id="{CE0B75FC-5E73-B98D-85EC-BA48FFD674B6}"/>
              </a:ext>
            </a:extLst>
          </p:cNvPr>
          <p:cNvPicPr>
            <a:picLocks noChangeAspect="1"/>
          </p:cNvPicPr>
          <p:nvPr/>
        </p:nvPicPr>
        <p:blipFill>
          <a:blip r:embed="rId2"/>
          <a:stretch>
            <a:fillRect/>
          </a:stretch>
        </p:blipFill>
        <p:spPr>
          <a:xfrm>
            <a:off x="335555" y="1076960"/>
            <a:ext cx="9092925" cy="5298153"/>
          </a:xfrm>
          <a:prstGeom prst="rect">
            <a:avLst/>
          </a:prstGeom>
        </p:spPr>
      </p:pic>
    </p:spTree>
    <p:extLst>
      <p:ext uri="{BB962C8B-B14F-4D97-AF65-F5344CB8AC3E}">
        <p14:creationId xmlns:p14="http://schemas.microsoft.com/office/powerpoint/2010/main" val="147245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18973" y="192984"/>
            <a:ext cx="8389116" cy="461665"/>
          </a:xfrm>
          <a:prstGeom prst="rect">
            <a:avLst/>
          </a:prstGeom>
          <a:noFill/>
        </p:spPr>
        <p:txBody>
          <a:bodyPr wrap="square" rtlCol="0">
            <a:spAutoFit/>
          </a:bodyPr>
          <a:lstStyle/>
          <a:p>
            <a:r>
              <a:rPr lang="nl-BE" sz="2400" b="1" dirty="0">
                <a:solidFill>
                  <a:schemeClr val="bg1"/>
                </a:solidFill>
              </a:rPr>
              <a:t>HYPERLINK TO PYTHON CODE</a:t>
            </a:r>
          </a:p>
        </p:txBody>
      </p:sp>
      <p:sp>
        <p:nvSpPr>
          <p:cNvPr id="4" name="Tekstvak 3">
            <a:extLst>
              <a:ext uri="{FF2B5EF4-FFF2-40B4-BE49-F238E27FC236}">
                <a16:creationId xmlns:a16="http://schemas.microsoft.com/office/drawing/2014/main" id="{141A4428-A767-FC8A-50E1-0B37ED94DDA8}"/>
              </a:ext>
            </a:extLst>
          </p:cNvPr>
          <p:cNvSpPr txBox="1"/>
          <p:nvPr/>
        </p:nvSpPr>
        <p:spPr>
          <a:xfrm>
            <a:off x="417544" y="961254"/>
            <a:ext cx="9342275" cy="646331"/>
          </a:xfrm>
          <a:prstGeom prst="rect">
            <a:avLst/>
          </a:prstGeom>
          <a:noFill/>
        </p:spPr>
        <p:txBody>
          <a:bodyPr wrap="square">
            <a:spAutoFit/>
          </a:bodyPr>
          <a:lstStyle/>
          <a:p>
            <a:r>
              <a:rPr lang="en-US" dirty="0">
                <a:solidFill>
                  <a:schemeClr val="bg1"/>
                </a:solidFill>
              </a:rPr>
              <a:t>https://app.datacamp.com/workspace/w/449a14d9-82f5-4fa8-9ed3-7a1af644199e/edit?file=notebook.ipynb</a:t>
            </a:r>
          </a:p>
        </p:txBody>
      </p:sp>
      <p:pic>
        <p:nvPicPr>
          <p:cNvPr id="8" name="Afbeelding 7">
            <a:extLst>
              <a:ext uri="{FF2B5EF4-FFF2-40B4-BE49-F238E27FC236}">
                <a16:creationId xmlns:a16="http://schemas.microsoft.com/office/drawing/2014/main" id="{B7C4D8A2-01D7-24A5-D88D-C64588BF9FA3}"/>
              </a:ext>
            </a:extLst>
          </p:cNvPr>
          <p:cNvPicPr>
            <a:picLocks noChangeAspect="1"/>
          </p:cNvPicPr>
          <p:nvPr/>
        </p:nvPicPr>
        <p:blipFill>
          <a:blip r:embed="rId2"/>
          <a:stretch>
            <a:fillRect/>
          </a:stretch>
        </p:blipFill>
        <p:spPr>
          <a:xfrm>
            <a:off x="3990975" y="1914190"/>
            <a:ext cx="7542328" cy="4242559"/>
          </a:xfrm>
          <a:prstGeom prst="rect">
            <a:avLst/>
          </a:prstGeom>
        </p:spPr>
      </p:pic>
    </p:spTree>
    <p:extLst>
      <p:ext uri="{BB962C8B-B14F-4D97-AF65-F5344CB8AC3E}">
        <p14:creationId xmlns:p14="http://schemas.microsoft.com/office/powerpoint/2010/main" val="3374510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40294"/>
            <a:ext cx="11836125" cy="830997"/>
          </a:xfrm>
          <a:prstGeom prst="rect">
            <a:avLst/>
          </a:prstGeom>
          <a:noFill/>
        </p:spPr>
        <p:txBody>
          <a:bodyPr wrap="square" rtlCol="0">
            <a:spAutoFit/>
          </a:bodyPr>
          <a:lstStyle/>
          <a:p>
            <a:r>
              <a:rPr lang="nl-BE" sz="2400" b="1" dirty="0">
                <a:solidFill>
                  <a:schemeClr val="bg1"/>
                </a:solidFill>
              </a:rPr>
              <a:t>GLOBAL MULTI-ASSET ABSOLUTE MOMENTUM MODEL (12m): </a:t>
            </a:r>
            <a:r>
              <a:rPr lang="nl-BE" sz="2400" b="1" dirty="0">
                <a:solidFill>
                  <a:srgbClr val="FF0000"/>
                </a:solidFill>
              </a:rPr>
              <a:t>SINCE START SOC GEN TREND INDEX Jan 2000</a:t>
            </a:r>
          </a:p>
        </p:txBody>
      </p:sp>
      <p:pic>
        <p:nvPicPr>
          <p:cNvPr id="5" name="Afbeelding 4">
            <a:extLst>
              <a:ext uri="{FF2B5EF4-FFF2-40B4-BE49-F238E27FC236}">
                <a16:creationId xmlns:a16="http://schemas.microsoft.com/office/drawing/2014/main" id="{BC8BF0D8-0217-D5DB-6207-BD2F6BE4B012}"/>
              </a:ext>
            </a:extLst>
          </p:cNvPr>
          <p:cNvPicPr>
            <a:picLocks noChangeAspect="1"/>
          </p:cNvPicPr>
          <p:nvPr/>
        </p:nvPicPr>
        <p:blipFill>
          <a:blip r:embed="rId2"/>
          <a:stretch>
            <a:fillRect/>
          </a:stretch>
        </p:blipFill>
        <p:spPr>
          <a:xfrm>
            <a:off x="332402" y="1070390"/>
            <a:ext cx="8293438" cy="5412644"/>
          </a:xfrm>
          <a:prstGeom prst="rect">
            <a:avLst/>
          </a:prstGeom>
        </p:spPr>
      </p:pic>
    </p:spTree>
    <p:extLst>
      <p:ext uri="{BB962C8B-B14F-4D97-AF65-F5344CB8AC3E}">
        <p14:creationId xmlns:p14="http://schemas.microsoft.com/office/powerpoint/2010/main" val="2940636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40294"/>
            <a:ext cx="11836125" cy="830997"/>
          </a:xfrm>
          <a:prstGeom prst="rect">
            <a:avLst/>
          </a:prstGeom>
          <a:noFill/>
        </p:spPr>
        <p:txBody>
          <a:bodyPr wrap="square" rtlCol="0">
            <a:spAutoFit/>
          </a:bodyPr>
          <a:lstStyle/>
          <a:p>
            <a:r>
              <a:rPr lang="nl-BE" sz="2400" b="1" dirty="0">
                <a:solidFill>
                  <a:schemeClr val="bg1"/>
                </a:solidFill>
              </a:rPr>
              <a:t>GLOBAL MULTI-ASSET ABSOLUTE MOMENTUM MODEL (12m): </a:t>
            </a:r>
            <a:r>
              <a:rPr lang="nl-BE" sz="2400" b="1" dirty="0">
                <a:solidFill>
                  <a:srgbClr val="FF0000"/>
                </a:solidFill>
              </a:rPr>
              <a:t>SINCE START SOC GEN TREND INDEX Jan 2000</a:t>
            </a:r>
          </a:p>
        </p:txBody>
      </p:sp>
      <p:pic>
        <p:nvPicPr>
          <p:cNvPr id="4" name="Afbeelding 3">
            <a:extLst>
              <a:ext uri="{FF2B5EF4-FFF2-40B4-BE49-F238E27FC236}">
                <a16:creationId xmlns:a16="http://schemas.microsoft.com/office/drawing/2014/main" id="{5463973B-6087-0E50-F889-5D4067B4CC0B}"/>
              </a:ext>
            </a:extLst>
          </p:cNvPr>
          <p:cNvPicPr>
            <a:picLocks noChangeAspect="1"/>
          </p:cNvPicPr>
          <p:nvPr/>
        </p:nvPicPr>
        <p:blipFill>
          <a:blip r:embed="rId2"/>
          <a:stretch>
            <a:fillRect/>
          </a:stretch>
        </p:blipFill>
        <p:spPr>
          <a:xfrm>
            <a:off x="254275" y="1106749"/>
            <a:ext cx="11317965" cy="4948611"/>
          </a:xfrm>
          <a:prstGeom prst="rect">
            <a:avLst/>
          </a:prstGeom>
        </p:spPr>
      </p:pic>
    </p:spTree>
    <p:extLst>
      <p:ext uri="{BB962C8B-B14F-4D97-AF65-F5344CB8AC3E}">
        <p14:creationId xmlns:p14="http://schemas.microsoft.com/office/powerpoint/2010/main" val="450384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94D5E462-D1FE-5BE4-93EB-32A5AA6BDE1E}"/>
              </a:ext>
            </a:extLst>
          </p:cNvPr>
          <p:cNvPicPr>
            <a:picLocks noChangeAspect="1"/>
          </p:cNvPicPr>
          <p:nvPr/>
        </p:nvPicPr>
        <p:blipFill>
          <a:blip r:embed="rId2"/>
          <a:stretch>
            <a:fillRect/>
          </a:stretch>
        </p:blipFill>
        <p:spPr>
          <a:xfrm>
            <a:off x="1376045" y="1148080"/>
            <a:ext cx="9439910" cy="5255624"/>
          </a:xfrm>
          <a:prstGeom prst="rect">
            <a:avLst/>
          </a:prstGeom>
        </p:spPr>
      </p:pic>
      <p:sp>
        <p:nvSpPr>
          <p:cNvPr id="3" name="Tekstvak 2">
            <a:extLst>
              <a:ext uri="{FF2B5EF4-FFF2-40B4-BE49-F238E27FC236}">
                <a16:creationId xmlns:a16="http://schemas.microsoft.com/office/drawing/2014/main" id="{66AC82D2-0805-58ED-AD87-1C24252E56D1}"/>
              </a:ext>
            </a:extLst>
          </p:cNvPr>
          <p:cNvSpPr txBox="1"/>
          <p:nvPr/>
        </p:nvSpPr>
        <p:spPr>
          <a:xfrm>
            <a:off x="254275" y="140294"/>
            <a:ext cx="11836125" cy="830997"/>
          </a:xfrm>
          <a:prstGeom prst="rect">
            <a:avLst/>
          </a:prstGeom>
          <a:noFill/>
        </p:spPr>
        <p:txBody>
          <a:bodyPr wrap="square" rtlCol="0">
            <a:spAutoFit/>
          </a:bodyPr>
          <a:lstStyle/>
          <a:p>
            <a:r>
              <a:rPr lang="nl-BE" sz="2400" b="1" dirty="0">
                <a:solidFill>
                  <a:schemeClr val="bg1"/>
                </a:solidFill>
              </a:rPr>
              <a:t>GLOBAL MULTI-ASSET ABSOLUTE MOMENTUM MODEL (12m): </a:t>
            </a:r>
            <a:r>
              <a:rPr lang="nl-BE" sz="2400" b="1" dirty="0">
                <a:solidFill>
                  <a:srgbClr val="FF0000"/>
                </a:solidFill>
              </a:rPr>
              <a:t>SINCE START SOC GEN TREND INDEX Jan 2000</a:t>
            </a:r>
          </a:p>
        </p:txBody>
      </p:sp>
    </p:spTree>
    <p:extLst>
      <p:ext uri="{BB962C8B-B14F-4D97-AF65-F5344CB8AC3E}">
        <p14:creationId xmlns:p14="http://schemas.microsoft.com/office/powerpoint/2010/main" val="647673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36125" cy="446276"/>
          </a:xfrm>
          <a:prstGeom prst="rect">
            <a:avLst/>
          </a:prstGeom>
          <a:noFill/>
        </p:spPr>
        <p:txBody>
          <a:bodyPr wrap="square" rtlCol="0">
            <a:spAutoFit/>
          </a:bodyPr>
          <a:lstStyle/>
          <a:p>
            <a:r>
              <a:rPr lang="nl-BE" sz="2300" b="1" dirty="0">
                <a:solidFill>
                  <a:schemeClr val="bg1"/>
                </a:solidFill>
              </a:rPr>
              <a:t>GLOBAL MULTI-ASSET ABSOLUTE MOMENTUM MODEL (12m): </a:t>
            </a:r>
            <a:r>
              <a:rPr lang="nl-BE" sz="2300" b="1" dirty="0">
                <a:solidFill>
                  <a:srgbClr val="FF0000"/>
                </a:solidFill>
              </a:rPr>
              <a:t>CORRELATIONS</a:t>
            </a:r>
          </a:p>
        </p:txBody>
      </p:sp>
      <p:pic>
        <p:nvPicPr>
          <p:cNvPr id="11" name="Afbeelding 10">
            <a:extLst>
              <a:ext uri="{FF2B5EF4-FFF2-40B4-BE49-F238E27FC236}">
                <a16:creationId xmlns:a16="http://schemas.microsoft.com/office/drawing/2014/main" id="{ABE59576-47A9-D0D8-42A4-BCC1BCCA575C}"/>
              </a:ext>
            </a:extLst>
          </p:cNvPr>
          <p:cNvPicPr>
            <a:picLocks noChangeAspect="1"/>
          </p:cNvPicPr>
          <p:nvPr/>
        </p:nvPicPr>
        <p:blipFill>
          <a:blip r:embed="rId2"/>
          <a:stretch>
            <a:fillRect/>
          </a:stretch>
        </p:blipFill>
        <p:spPr>
          <a:xfrm>
            <a:off x="416366" y="821102"/>
            <a:ext cx="5150831" cy="4401138"/>
          </a:xfrm>
          <a:prstGeom prst="rect">
            <a:avLst/>
          </a:prstGeom>
        </p:spPr>
      </p:pic>
      <p:pic>
        <p:nvPicPr>
          <p:cNvPr id="13" name="Afbeelding 12">
            <a:extLst>
              <a:ext uri="{FF2B5EF4-FFF2-40B4-BE49-F238E27FC236}">
                <a16:creationId xmlns:a16="http://schemas.microsoft.com/office/drawing/2014/main" id="{50F93AAD-5155-4EEF-3D9B-9DB1A3800368}"/>
              </a:ext>
            </a:extLst>
          </p:cNvPr>
          <p:cNvPicPr>
            <a:picLocks noChangeAspect="1"/>
          </p:cNvPicPr>
          <p:nvPr/>
        </p:nvPicPr>
        <p:blipFill>
          <a:blip r:embed="rId3"/>
          <a:stretch>
            <a:fillRect/>
          </a:stretch>
        </p:blipFill>
        <p:spPr>
          <a:xfrm>
            <a:off x="5999617" y="821102"/>
            <a:ext cx="5651717" cy="4521373"/>
          </a:xfrm>
          <a:prstGeom prst="rect">
            <a:avLst/>
          </a:prstGeom>
        </p:spPr>
      </p:pic>
    </p:spTree>
    <p:extLst>
      <p:ext uri="{BB962C8B-B14F-4D97-AF65-F5344CB8AC3E}">
        <p14:creationId xmlns:p14="http://schemas.microsoft.com/office/powerpoint/2010/main" val="3632908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7393"/>
            <a:ext cx="11820627" cy="461665"/>
          </a:xfrm>
          <a:prstGeom prst="rect">
            <a:avLst/>
          </a:prstGeom>
          <a:noFill/>
        </p:spPr>
        <p:txBody>
          <a:bodyPr wrap="square" rtlCol="0">
            <a:spAutoFit/>
          </a:bodyPr>
          <a:lstStyle/>
          <a:p>
            <a:r>
              <a:rPr lang="nl-BE" sz="2400" b="1" dirty="0">
                <a:solidFill>
                  <a:schemeClr val="bg1"/>
                </a:solidFill>
              </a:rPr>
              <a:t>GLOBAL MULTI-ASSET ABSOLUTE MOMENTUM MODEL (12m)</a:t>
            </a:r>
            <a:endParaRPr lang="nl-BE" sz="2400" b="1" dirty="0">
              <a:solidFill>
                <a:srgbClr val="FF0000"/>
              </a:solidFill>
            </a:endParaRPr>
          </a:p>
        </p:txBody>
      </p:sp>
      <p:sp>
        <p:nvSpPr>
          <p:cNvPr id="5" name="Tekstvak 4">
            <a:extLst>
              <a:ext uri="{FF2B5EF4-FFF2-40B4-BE49-F238E27FC236}">
                <a16:creationId xmlns:a16="http://schemas.microsoft.com/office/drawing/2014/main" id="{95DDF4E0-AF09-16C6-8590-3F4420E45D2B}"/>
              </a:ext>
            </a:extLst>
          </p:cNvPr>
          <p:cNvSpPr txBox="1"/>
          <p:nvPr/>
        </p:nvSpPr>
        <p:spPr>
          <a:xfrm>
            <a:off x="254275" y="678036"/>
            <a:ext cx="11460205" cy="5078313"/>
          </a:xfrm>
          <a:prstGeom prst="rect">
            <a:avLst/>
          </a:prstGeom>
          <a:noFill/>
        </p:spPr>
        <p:txBody>
          <a:bodyPr wrap="square" rtlCol="0">
            <a:spAutoFit/>
          </a:bodyPr>
          <a:lstStyle/>
          <a:p>
            <a:pPr marL="285750" indent="-285750" algn="just">
              <a:buFont typeface="Arial" panose="020B0604020202020204" pitchFamily="34" charset="0"/>
              <a:buChar char="•"/>
            </a:pPr>
            <a:r>
              <a:rPr lang="en-US" sz="1200" b="1" i="1" dirty="0">
                <a:solidFill>
                  <a:srgbClr val="00B050"/>
                </a:solidFill>
              </a:rPr>
              <a:t>Performance metrics look positive, but some important remarks:</a:t>
            </a:r>
          </a:p>
          <a:p>
            <a:pPr marL="285750" indent="-285750" algn="just">
              <a:buFont typeface="Arial" panose="020B0604020202020204" pitchFamily="34" charset="0"/>
              <a:buChar char="•"/>
            </a:pPr>
            <a:endParaRPr lang="en-US" sz="1200" dirty="0">
              <a:solidFill>
                <a:schemeClr val="bg1"/>
              </a:solidFill>
            </a:endParaRPr>
          </a:p>
          <a:p>
            <a:pPr marL="742950" lvl="1" indent="-285750" algn="just">
              <a:buFont typeface="Arial" panose="020B0604020202020204" pitchFamily="34" charset="0"/>
              <a:buChar char="•"/>
            </a:pPr>
            <a:r>
              <a:rPr lang="en-US" sz="1200" dirty="0">
                <a:solidFill>
                  <a:schemeClr val="bg1"/>
                </a:solidFill>
              </a:rPr>
              <a:t>This back-test was performed on total return indices. Most long only investors trade indices through ETFs or funds. ETFs/Funds have annual tracking errors, manages fees and dividend taxes. Furthermore, capital gain taxes might be an issue for investors in locations with capital gain taxes for short term profits.</a:t>
            </a:r>
          </a:p>
          <a:p>
            <a:pPr lvl="1" algn="just"/>
            <a:endParaRPr lang="en-US" sz="1200" dirty="0">
              <a:solidFill>
                <a:schemeClr val="bg1"/>
              </a:solidFill>
            </a:endParaRPr>
          </a:p>
          <a:p>
            <a:pPr marL="742950" lvl="1" indent="-285750" algn="just">
              <a:buFont typeface="Arial" panose="020B0604020202020204" pitchFamily="34" charset="0"/>
              <a:buChar char="•"/>
            </a:pPr>
            <a:r>
              <a:rPr lang="en-US" sz="1200" dirty="0">
                <a:solidFill>
                  <a:schemeClr val="bg1"/>
                </a:solidFill>
              </a:rPr>
              <a:t>Absolute multi-asset momentum has equity-like returns but with bond-like risks and sometimes less (look at this year). This is not a surprising result as our multi-asset absolute momentum model is nothing but a straight-forward diversified, long-only trend-following model. The long-term positive results  of trend-following have been documented repeatedly across and within asset classes and over very long periods of time (&gt;200 years).  In our model we see:</a:t>
            </a:r>
          </a:p>
          <a:p>
            <a:pPr marL="1200150" lvl="2" indent="-285750" algn="just">
              <a:buFont typeface="Arial" panose="020B0604020202020204" pitchFamily="34" charset="0"/>
              <a:buChar char="•"/>
            </a:pPr>
            <a:r>
              <a:rPr lang="en-US" sz="1200" dirty="0">
                <a:solidFill>
                  <a:schemeClr val="bg1"/>
                </a:solidFill>
              </a:rPr>
              <a:t>Equity like returns of +/- 9%</a:t>
            </a:r>
          </a:p>
          <a:p>
            <a:pPr marL="1200150" lvl="2" indent="-285750" algn="just">
              <a:buFont typeface="Arial" panose="020B0604020202020204" pitchFamily="34" charset="0"/>
              <a:buChar char="•"/>
            </a:pPr>
            <a:r>
              <a:rPr lang="en-US" sz="1200" dirty="0">
                <a:solidFill>
                  <a:schemeClr val="bg1"/>
                </a:solidFill>
              </a:rPr>
              <a:t>Very low risk-metrics such as 5% downside vol, -6.5% </a:t>
            </a:r>
            <a:r>
              <a:rPr lang="en-US" sz="1200" dirty="0" err="1">
                <a:solidFill>
                  <a:schemeClr val="bg1"/>
                </a:solidFill>
              </a:rPr>
              <a:t>Cvar</a:t>
            </a:r>
            <a:r>
              <a:rPr lang="en-US" sz="1200" dirty="0">
                <a:solidFill>
                  <a:schemeClr val="bg1"/>
                </a:solidFill>
              </a:rPr>
              <a:t> and a maximum drawdown of 12.69%.</a:t>
            </a:r>
          </a:p>
          <a:p>
            <a:pPr marL="1200150" lvl="2" indent="-285750" algn="just">
              <a:buFont typeface="Arial" panose="020B0604020202020204" pitchFamily="34" charset="0"/>
              <a:buChar char="•"/>
            </a:pPr>
            <a:r>
              <a:rPr lang="en-US" sz="1200" dirty="0">
                <a:solidFill>
                  <a:schemeClr val="bg1"/>
                </a:solidFill>
              </a:rPr>
              <a:t>Very consistent ,low rolling drawdowns through time. That is the main goal of trend-following: avoiding big losses. For 2022, the drawdown has been less than 5%. This is consistent with the results we have seen from the big trend followers out there . Some shops have killed it this year. </a:t>
            </a:r>
          </a:p>
          <a:p>
            <a:pPr marL="742950" lvl="1" indent="-285750" algn="just">
              <a:buFont typeface="Arial" panose="020B0604020202020204" pitchFamily="34" charset="0"/>
              <a:buChar char="•"/>
            </a:pPr>
            <a:endParaRPr lang="en-US" sz="1200" dirty="0">
              <a:solidFill>
                <a:schemeClr val="bg1"/>
              </a:solidFill>
            </a:endParaRPr>
          </a:p>
          <a:p>
            <a:pPr marL="742950" lvl="1" indent="-285750" algn="just">
              <a:buFont typeface="Arial" panose="020B0604020202020204" pitchFamily="34" charset="0"/>
              <a:buChar char="•"/>
            </a:pPr>
            <a:r>
              <a:rPr lang="en-US" sz="1200" dirty="0">
                <a:solidFill>
                  <a:schemeClr val="bg1"/>
                </a:solidFill>
              </a:rPr>
              <a:t>Transaction costs are still important, but turnover is less at around 100% average annually. We modelled 30 bps transaction costs.</a:t>
            </a:r>
          </a:p>
          <a:p>
            <a:pPr lvl="1" algn="just"/>
            <a:endParaRPr lang="en-US" sz="1200" dirty="0">
              <a:solidFill>
                <a:schemeClr val="bg1"/>
              </a:solidFill>
            </a:endParaRPr>
          </a:p>
          <a:p>
            <a:pPr marL="742950" lvl="1" indent="-285750" algn="just">
              <a:buFont typeface="Arial" panose="020B0604020202020204" pitchFamily="34" charset="0"/>
              <a:buChar char="•"/>
            </a:pPr>
            <a:r>
              <a:rPr lang="en-US" sz="1200" dirty="0">
                <a:solidFill>
                  <a:schemeClr val="bg1"/>
                </a:solidFill>
              </a:rPr>
              <a:t>As always, numbers disguise pain. Trend following has suffered over the past decade. It’s not necessarily so that trend followers have suffered big losses. No, the style continued to offer minimal drawdowns, but failed to deliver the big returns compared to the traditional benchmarks and equities. </a:t>
            </a:r>
          </a:p>
          <a:p>
            <a:pPr marL="742950" lvl="1" indent="-285750" algn="just">
              <a:buFont typeface="Arial" panose="020B0604020202020204" pitchFamily="34" charset="0"/>
              <a:buChar char="•"/>
            </a:pPr>
            <a:endParaRPr lang="en-US" sz="1200" dirty="0">
              <a:solidFill>
                <a:schemeClr val="bg1"/>
              </a:solidFill>
            </a:endParaRPr>
          </a:p>
          <a:p>
            <a:pPr marL="1200150" lvl="2" indent="-285750" algn="just">
              <a:buFont typeface="Arial" panose="020B0604020202020204" pitchFamily="34" charset="0"/>
              <a:buChar char="•"/>
            </a:pPr>
            <a:r>
              <a:rPr lang="en-US" sz="1200" dirty="0">
                <a:solidFill>
                  <a:schemeClr val="bg1"/>
                </a:solidFill>
              </a:rPr>
              <a:t>Since March 2009, the absolute model delivered 4.4% CAGR versus 9.3% for a US 60/40 benchmark and 14.22% for US large caps. Maximum drawdown remained very low at 12.7%. But even then, the style suffered in risk-adjusted terms. For example, the MAR ratio is 0.35 for absolute momentum compared to 0.46 for the US 60/40 benchmark.</a:t>
            </a:r>
          </a:p>
          <a:p>
            <a:pPr lvl="2" algn="just"/>
            <a:endParaRPr lang="en-US" sz="1200" dirty="0">
              <a:solidFill>
                <a:schemeClr val="bg1"/>
              </a:solidFill>
            </a:endParaRPr>
          </a:p>
          <a:p>
            <a:pPr marL="1200150" lvl="2" indent="-285750" algn="just">
              <a:buFont typeface="Arial" panose="020B0604020202020204" pitchFamily="34" charset="0"/>
              <a:buChar char="•"/>
            </a:pPr>
            <a:r>
              <a:rPr lang="en-US" sz="1200" dirty="0">
                <a:solidFill>
                  <a:schemeClr val="bg1"/>
                </a:solidFill>
              </a:rPr>
              <a:t>Some trend followers lost a lot of popularity (mostly unjustified) because of return-reasons. However, history proves that the style is so attractive because of lower correlations (especially long/short trend following) and lower drawdowns. This should be the main reason to invest in the trend following style. </a:t>
            </a:r>
          </a:p>
        </p:txBody>
      </p:sp>
    </p:spTree>
    <p:extLst>
      <p:ext uri="{BB962C8B-B14F-4D97-AF65-F5344CB8AC3E}">
        <p14:creationId xmlns:p14="http://schemas.microsoft.com/office/powerpoint/2010/main" val="2584513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7393"/>
            <a:ext cx="11820627" cy="461665"/>
          </a:xfrm>
          <a:prstGeom prst="rect">
            <a:avLst/>
          </a:prstGeom>
          <a:noFill/>
        </p:spPr>
        <p:txBody>
          <a:bodyPr wrap="square" rtlCol="0">
            <a:spAutoFit/>
          </a:bodyPr>
          <a:lstStyle/>
          <a:p>
            <a:r>
              <a:rPr lang="nl-BE" sz="2400" b="1" dirty="0">
                <a:solidFill>
                  <a:schemeClr val="bg1"/>
                </a:solidFill>
              </a:rPr>
              <a:t>GLOBAL MULTI-ASSET ABSOLUTE MOMENTUM MODEL (12m)</a:t>
            </a:r>
            <a:endParaRPr lang="nl-BE" sz="2400" b="1" dirty="0">
              <a:solidFill>
                <a:srgbClr val="FF0000"/>
              </a:solidFill>
            </a:endParaRPr>
          </a:p>
        </p:txBody>
      </p:sp>
      <p:sp>
        <p:nvSpPr>
          <p:cNvPr id="5" name="Tekstvak 4">
            <a:extLst>
              <a:ext uri="{FF2B5EF4-FFF2-40B4-BE49-F238E27FC236}">
                <a16:creationId xmlns:a16="http://schemas.microsoft.com/office/drawing/2014/main" id="{95DDF4E0-AF09-16C6-8590-3F4420E45D2B}"/>
              </a:ext>
            </a:extLst>
          </p:cNvPr>
          <p:cNvSpPr txBox="1"/>
          <p:nvPr/>
        </p:nvSpPr>
        <p:spPr>
          <a:xfrm>
            <a:off x="254275" y="678036"/>
            <a:ext cx="11460205"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1200" b="1" i="1" dirty="0">
                <a:solidFill>
                  <a:srgbClr val="00B050"/>
                </a:solidFill>
              </a:rPr>
              <a:t>Performance metrics look positive, but some important remarks:</a:t>
            </a:r>
          </a:p>
          <a:p>
            <a:pPr marL="285750" indent="-285750" algn="just">
              <a:buFont typeface="Arial" panose="020B0604020202020204" pitchFamily="34" charset="0"/>
              <a:buChar char="•"/>
            </a:pPr>
            <a:endParaRPr lang="en-US" sz="1200" dirty="0">
              <a:solidFill>
                <a:schemeClr val="bg1"/>
              </a:solidFill>
            </a:endParaRPr>
          </a:p>
          <a:p>
            <a:pPr marL="742950" lvl="1" indent="-285750" algn="just">
              <a:buFont typeface="Arial" panose="020B0604020202020204" pitchFamily="34" charset="0"/>
              <a:buChar char="•"/>
            </a:pPr>
            <a:endParaRPr lang="en-US" sz="1200" dirty="0">
              <a:solidFill>
                <a:schemeClr val="bg1"/>
              </a:solidFill>
            </a:endParaRPr>
          </a:p>
          <a:p>
            <a:pPr marL="742950" lvl="1" indent="-285750" algn="just">
              <a:buFont typeface="Arial" panose="020B0604020202020204" pitchFamily="34" charset="0"/>
              <a:buChar char="•"/>
            </a:pPr>
            <a:r>
              <a:rPr lang="en-US" sz="1200" dirty="0">
                <a:solidFill>
                  <a:schemeClr val="bg1"/>
                </a:solidFill>
              </a:rPr>
              <a:t>It is comforting to see that mere mortal investors can replicate a trend following style somewhat cheaply through the use of long-only ETFs. The straightforward style represented here offered slightly less return compared to the Soc Gen Trend index since start 2000 , but with much lower drawdowns. The Soc Gen Trend index represents the returns for a pool of trend following based hedge fund managers. </a:t>
            </a:r>
          </a:p>
          <a:p>
            <a:pPr marL="742950" lvl="1" indent="-285750" algn="just">
              <a:buFont typeface="Arial" panose="020B0604020202020204" pitchFamily="34" charset="0"/>
              <a:buChar char="•"/>
            </a:pPr>
            <a:endParaRPr lang="en-US" sz="1200" dirty="0">
              <a:solidFill>
                <a:schemeClr val="bg1"/>
              </a:solidFill>
            </a:endParaRPr>
          </a:p>
          <a:p>
            <a:pPr marL="742950" lvl="1" indent="-285750" algn="just">
              <a:buFont typeface="Arial" panose="020B0604020202020204" pitchFamily="34" charset="0"/>
              <a:buChar char="•"/>
            </a:pPr>
            <a:r>
              <a:rPr lang="en-US" sz="1200" dirty="0">
                <a:solidFill>
                  <a:schemeClr val="bg1"/>
                </a:solidFill>
              </a:rPr>
              <a:t>Maybe surprisingly, the overall correlation between multi-asset absolute momentum and the Soc Gen Trend index is lowish 0.4 (and fluctuates heavily between 0 and 0.7), suggesting diversification benefits between long-only trend following and more complex long-short futures programs. Big trend-followers diversify even more across futures markets and very often implement a long-short trend following approach.</a:t>
            </a:r>
          </a:p>
          <a:p>
            <a:pPr marL="742950" lvl="1" indent="-285750" algn="just">
              <a:buFont typeface="Arial" panose="020B0604020202020204" pitchFamily="34" charset="0"/>
              <a:buChar char="•"/>
            </a:pPr>
            <a:endParaRPr lang="en-US" sz="1200" dirty="0">
              <a:solidFill>
                <a:schemeClr val="bg1"/>
              </a:solidFill>
            </a:endParaRPr>
          </a:p>
          <a:p>
            <a:pPr marL="742950" lvl="1" indent="-285750" algn="just">
              <a:buFont typeface="Arial" panose="020B0604020202020204" pitchFamily="34" charset="0"/>
              <a:buChar char="•"/>
            </a:pPr>
            <a:r>
              <a:rPr lang="en-US" sz="1200" dirty="0">
                <a:solidFill>
                  <a:schemeClr val="bg1"/>
                </a:solidFill>
              </a:rPr>
              <a:t>Further investigations: We hypothesize again that long-only investors might benefit somewhat further when using individual countries instead of regions as we did. Splitting up the commodities part is also a possibility as is adding more currencies. Thematic ETFs might be included as well as thematic classes are prone to sudden trending behavior due to herding. More assets is often better for trend-following programs as it tends to smooth out the overall equity curve. More sophisticated investors should try to include short futures as well to capture heavy downside action in asset classes.  The Soc Gen Trend index even provides positive returns during bear markets (2000-2003, 2008, 2022).  This is due to the short-leg potential of most of these programs. </a:t>
            </a:r>
          </a:p>
          <a:p>
            <a:pPr marL="742950" lvl="1" indent="-285750" algn="just">
              <a:buFont typeface="Arial" panose="020B0604020202020204" pitchFamily="34" charset="0"/>
              <a:buChar char="•"/>
            </a:pPr>
            <a:endParaRPr lang="en-US" sz="1200" dirty="0">
              <a:solidFill>
                <a:schemeClr val="bg1"/>
              </a:solidFill>
            </a:endParaRPr>
          </a:p>
          <a:p>
            <a:pPr marL="742950" lvl="1" indent="-285750" algn="just">
              <a:buFont typeface="Arial" panose="020B0604020202020204" pitchFamily="34" charset="0"/>
              <a:buChar char="•"/>
            </a:pPr>
            <a:r>
              <a:rPr lang="en-US" sz="1200" dirty="0">
                <a:solidFill>
                  <a:schemeClr val="bg1"/>
                </a:solidFill>
              </a:rPr>
              <a:t>Finally, investors should do well in learning from history. Markets might indeed be more mean-reversing in nature, but every now and then they tend to trend heavily. This is when trend followers show their power. It is of no use to try to time the style. Stay invested and consider them core building blocks of a total portfolio. Lots of investors dumped trend followers over the past decade only to watch them explode again recently while their own portfolios bleed heavily. No doubt, the style will become hot again (marketing departments must be turning over hours these days for trend followers. The cycle will repeat itself.</a:t>
            </a:r>
          </a:p>
          <a:p>
            <a:pPr marL="742950" lvl="1" indent="-285750" algn="just">
              <a:buFont typeface="Arial" panose="020B0604020202020204" pitchFamily="34" charset="0"/>
              <a:buChar char="•"/>
            </a:pPr>
            <a:endParaRPr lang="en-US" sz="1200" dirty="0">
              <a:solidFill>
                <a:schemeClr val="bg1"/>
              </a:solidFill>
            </a:endParaRPr>
          </a:p>
          <a:p>
            <a:pPr marL="742950" lvl="1" indent="-285750" algn="just">
              <a:buFont typeface="Arial" panose="020B0604020202020204" pitchFamily="34" charset="0"/>
              <a:buChar char="•"/>
            </a:pPr>
            <a:r>
              <a:rPr lang="en-US" sz="1200" dirty="0">
                <a:solidFill>
                  <a:schemeClr val="bg1"/>
                </a:solidFill>
              </a:rPr>
              <a:t>Investors often wonder how to best hedge their portfolios. Trend following core programs should be the first choice. Always. Option hedging is too expensive to implement consistently, futures beta-hedging requires exact market timing and other popular risk-off asset classes such as Treasuries, gold and the dollar might surprise negatively in equity bear markets as well (2022 is an excellent example). Trend following programs could be held through time with minimal bleed in non-trending markets. All that is required is patience…</a:t>
            </a:r>
          </a:p>
        </p:txBody>
      </p:sp>
    </p:spTree>
    <p:extLst>
      <p:ext uri="{BB962C8B-B14F-4D97-AF65-F5344CB8AC3E}">
        <p14:creationId xmlns:p14="http://schemas.microsoft.com/office/powerpoint/2010/main" val="2548500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1504B592-DC26-E451-79F9-B34B72CFC4C7}"/>
              </a:ext>
            </a:extLst>
          </p:cNvPr>
          <p:cNvSpPr txBox="1"/>
          <p:nvPr/>
        </p:nvSpPr>
        <p:spPr>
          <a:xfrm>
            <a:off x="704851" y="1837750"/>
            <a:ext cx="10944224" cy="2862322"/>
          </a:xfrm>
          <a:prstGeom prst="rect">
            <a:avLst/>
          </a:prstGeom>
          <a:noFill/>
        </p:spPr>
        <p:txBody>
          <a:bodyPr wrap="square" rtlCol="0">
            <a:spAutoFit/>
          </a:bodyPr>
          <a:lstStyle/>
          <a:p>
            <a:pPr algn="ctr"/>
            <a:r>
              <a:rPr lang="en-US" sz="3600" dirty="0"/>
              <a:t>GLOBAL MULTI-ASSET </a:t>
            </a:r>
          </a:p>
          <a:p>
            <a:pPr algn="ctr"/>
            <a:endParaRPr lang="en-US" sz="3600" dirty="0"/>
          </a:p>
          <a:p>
            <a:pPr algn="ctr"/>
            <a:r>
              <a:rPr lang="en-US" sz="3600" dirty="0"/>
              <a:t>LONG-ONLY </a:t>
            </a:r>
          </a:p>
          <a:p>
            <a:pPr algn="ctr"/>
            <a:endParaRPr lang="en-US" sz="3600" dirty="0"/>
          </a:p>
          <a:p>
            <a:pPr algn="ctr"/>
            <a:r>
              <a:rPr lang="en-US" sz="3600" dirty="0"/>
              <a:t>DUAL  MOMENTUM</a:t>
            </a:r>
          </a:p>
        </p:txBody>
      </p:sp>
    </p:spTree>
    <p:extLst>
      <p:ext uri="{BB962C8B-B14F-4D97-AF65-F5344CB8AC3E}">
        <p14:creationId xmlns:p14="http://schemas.microsoft.com/office/powerpoint/2010/main" val="4035598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DUAL MOMENTUM MODEL (top25% - 12m)</a:t>
            </a:r>
          </a:p>
        </p:txBody>
      </p:sp>
      <p:sp>
        <p:nvSpPr>
          <p:cNvPr id="2" name="Tekstvak 1">
            <a:extLst>
              <a:ext uri="{FF2B5EF4-FFF2-40B4-BE49-F238E27FC236}">
                <a16:creationId xmlns:a16="http://schemas.microsoft.com/office/drawing/2014/main" id="{4D06708F-5F11-06CC-85A5-C8E5D4BEE084}"/>
              </a:ext>
            </a:extLst>
          </p:cNvPr>
          <p:cNvSpPr txBox="1"/>
          <p:nvPr/>
        </p:nvSpPr>
        <p:spPr>
          <a:xfrm>
            <a:off x="333374" y="819150"/>
            <a:ext cx="10848975"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Period: </a:t>
            </a:r>
            <a:r>
              <a:rPr lang="en-US" dirty="0">
                <a:solidFill>
                  <a:schemeClr val="bg1"/>
                </a:solidFill>
              </a:rPr>
              <a:t>Jan 1971 – Dec 2022</a:t>
            </a:r>
          </a:p>
          <a:p>
            <a:pPr marL="285750" indent="-285750">
              <a:buFont typeface="Arial" panose="020B0604020202020204" pitchFamily="34" charset="0"/>
              <a:buChar char="•"/>
            </a:pPr>
            <a:r>
              <a:rPr lang="en-US" b="1" dirty="0">
                <a:solidFill>
                  <a:schemeClr val="bg1"/>
                </a:solidFill>
              </a:rPr>
              <a:t>Assets: </a:t>
            </a:r>
            <a:r>
              <a:rPr lang="en-US" dirty="0">
                <a:solidFill>
                  <a:schemeClr val="bg1"/>
                </a:solidFill>
              </a:rPr>
              <a:t>assets are appended as datasets become available through time: starting with 7,ending with 31 assets.</a:t>
            </a:r>
          </a:p>
          <a:p>
            <a:pPr marL="285750" indent="-285750">
              <a:buFont typeface="Arial" panose="020B0604020202020204" pitchFamily="34" charset="0"/>
              <a:buChar char="•"/>
            </a:pPr>
            <a:r>
              <a:rPr lang="en-US" b="1" dirty="0">
                <a:solidFill>
                  <a:schemeClr val="bg1"/>
                </a:solidFill>
              </a:rPr>
              <a:t>Systematic rules</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At the end of each month, calculate the momentum-score for all assets. By default, the momentum-score is the return over the past 12 months.</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Relative momentum + Absolute momentum</a:t>
            </a:r>
          </a:p>
          <a:p>
            <a:pPr marL="1200150" lvl="2" indent="-285750">
              <a:buFont typeface="Arial" panose="020B0604020202020204" pitchFamily="34" charset="0"/>
              <a:buChar char="•"/>
            </a:pPr>
            <a:r>
              <a:rPr lang="en-US" dirty="0">
                <a:solidFill>
                  <a:schemeClr val="bg1"/>
                </a:solidFill>
              </a:rPr>
              <a:t>Invest in the top 25% assets, only if the momentum-score is positive.</a:t>
            </a:r>
          </a:p>
          <a:p>
            <a:pPr marL="1200150" lvl="2" indent="-285750">
              <a:buFont typeface="Arial" panose="020B0604020202020204" pitchFamily="34" charset="0"/>
              <a:buChar char="•"/>
            </a:pPr>
            <a:r>
              <a:rPr lang="en-US" dirty="0">
                <a:solidFill>
                  <a:schemeClr val="bg1"/>
                </a:solidFill>
              </a:rPr>
              <a:t>If top momentum-score is negative, switch the top momentum asset into T-bills (cash)</a:t>
            </a:r>
          </a:p>
          <a:p>
            <a:pPr lvl="1"/>
            <a:endParaRPr lang="en-US" dirty="0">
              <a:solidFill>
                <a:schemeClr val="bg1"/>
              </a:solidFill>
            </a:endParaRP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Rebalance: </a:t>
            </a:r>
            <a:r>
              <a:rPr lang="en-US" dirty="0">
                <a:solidFill>
                  <a:schemeClr val="bg1"/>
                </a:solidFill>
              </a:rPr>
              <a:t>monthly</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Transaction cost: </a:t>
            </a:r>
            <a:r>
              <a:rPr lang="en-US" dirty="0">
                <a:solidFill>
                  <a:schemeClr val="bg1"/>
                </a:solidFill>
              </a:rPr>
              <a:t>30 bps</a:t>
            </a:r>
          </a:p>
        </p:txBody>
      </p:sp>
    </p:spTree>
    <p:extLst>
      <p:ext uri="{BB962C8B-B14F-4D97-AF65-F5344CB8AC3E}">
        <p14:creationId xmlns:p14="http://schemas.microsoft.com/office/powerpoint/2010/main" val="2956093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DUAL MOMENTUM MODEL (top25% - 12m)</a:t>
            </a:r>
          </a:p>
        </p:txBody>
      </p:sp>
      <p:sp>
        <p:nvSpPr>
          <p:cNvPr id="6" name="Tekstvak 5">
            <a:extLst>
              <a:ext uri="{FF2B5EF4-FFF2-40B4-BE49-F238E27FC236}">
                <a16:creationId xmlns:a16="http://schemas.microsoft.com/office/drawing/2014/main" id="{9C00F783-B23C-E97E-90F9-15C213A0C4D8}"/>
              </a:ext>
            </a:extLst>
          </p:cNvPr>
          <p:cNvSpPr txBox="1"/>
          <p:nvPr/>
        </p:nvSpPr>
        <p:spPr>
          <a:xfrm>
            <a:off x="340241" y="6240674"/>
            <a:ext cx="5475965" cy="276999"/>
          </a:xfrm>
          <a:prstGeom prst="rect">
            <a:avLst/>
          </a:prstGeom>
          <a:noFill/>
        </p:spPr>
        <p:txBody>
          <a:bodyPr wrap="square" rtlCol="0">
            <a:spAutoFit/>
          </a:bodyPr>
          <a:lstStyle/>
          <a:p>
            <a:r>
              <a:rPr lang="en-US" sz="1200" b="1" dirty="0">
                <a:solidFill>
                  <a:schemeClr val="bg1"/>
                </a:solidFill>
              </a:rPr>
              <a:t>Average annual turnover Global dual momentum portfolio: 213%</a:t>
            </a:r>
          </a:p>
        </p:txBody>
      </p:sp>
      <p:pic>
        <p:nvPicPr>
          <p:cNvPr id="4" name="Afbeelding 3">
            <a:extLst>
              <a:ext uri="{FF2B5EF4-FFF2-40B4-BE49-F238E27FC236}">
                <a16:creationId xmlns:a16="http://schemas.microsoft.com/office/drawing/2014/main" id="{E19561CB-1C7A-7FEC-BC82-B4D708F846B7}"/>
              </a:ext>
            </a:extLst>
          </p:cNvPr>
          <p:cNvPicPr>
            <a:picLocks noChangeAspect="1"/>
          </p:cNvPicPr>
          <p:nvPr/>
        </p:nvPicPr>
        <p:blipFill>
          <a:blip r:embed="rId2"/>
          <a:stretch>
            <a:fillRect/>
          </a:stretch>
        </p:blipFill>
        <p:spPr>
          <a:xfrm>
            <a:off x="426349" y="730935"/>
            <a:ext cx="10779715" cy="5394152"/>
          </a:xfrm>
          <a:prstGeom prst="rect">
            <a:avLst/>
          </a:prstGeom>
        </p:spPr>
      </p:pic>
    </p:spTree>
    <p:extLst>
      <p:ext uri="{BB962C8B-B14F-4D97-AF65-F5344CB8AC3E}">
        <p14:creationId xmlns:p14="http://schemas.microsoft.com/office/powerpoint/2010/main" val="2481416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DUAL MOMENTUM MODEL (top25% - 12m)</a:t>
            </a:r>
          </a:p>
        </p:txBody>
      </p:sp>
      <p:pic>
        <p:nvPicPr>
          <p:cNvPr id="5" name="Afbeelding 4">
            <a:extLst>
              <a:ext uri="{FF2B5EF4-FFF2-40B4-BE49-F238E27FC236}">
                <a16:creationId xmlns:a16="http://schemas.microsoft.com/office/drawing/2014/main" id="{77F6F37C-2782-5C04-32AC-5EDBDAEECC3C}"/>
              </a:ext>
            </a:extLst>
          </p:cNvPr>
          <p:cNvPicPr>
            <a:picLocks noChangeAspect="1"/>
          </p:cNvPicPr>
          <p:nvPr/>
        </p:nvPicPr>
        <p:blipFill>
          <a:blip r:embed="rId2"/>
          <a:stretch>
            <a:fillRect/>
          </a:stretch>
        </p:blipFill>
        <p:spPr>
          <a:xfrm>
            <a:off x="340241" y="719963"/>
            <a:ext cx="11076254" cy="1836624"/>
          </a:xfrm>
          <a:prstGeom prst="rect">
            <a:avLst/>
          </a:prstGeom>
        </p:spPr>
      </p:pic>
    </p:spTree>
    <p:extLst>
      <p:ext uri="{BB962C8B-B14F-4D97-AF65-F5344CB8AC3E}">
        <p14:creationId xmlns:p14="http://schemas.microsoft.com/office/powerpoint/2010/main" val="316175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40A6E8AB-DAE6-0BC4-36C7-866C591914BB}"/>
              </a:ext>
            </a:extLst>
          </p:cNvPr>
          <p:cNvPicPr>
            <a:picLocks noChangeAspect="1"/>
          </p:cNvPicPr>
          <p:nvPr/>
        </p:nvPicPr>
        <p:blipFill>
          <a:blip r:embed="rId2"/>
          <a:stretch>
            <a:fillRect/>
          </a:stretch>
        </p:blipFill>
        <p:spPr>
          <a:xfrm>
            <a:off x="218973" y="699741"/>
            <a:ext cx="11430338" cy="5690899"/>
          </a:xfrm>
          <a:prstGeom prst="rect">
            <a:avLst/>
          </a:prstGeom>
        </p:spPr>
      </p:pic>
      <p:sp>
        <p:nvSpPr>
          <p:cNvPr id="3" name="Tekstvak 2">
            <a:extLst>
              <a:ext uri="{FF2B5EF4-FFF2-40B4-BE49-F238E27FC236}">
                <a16:creationId xmlns:a16="http://schemas.microsoft.com/office/drawing/2014/main" id="{66AC82D2-0805-58ED-AD87-1C24252E56D1}"/>
              </a:ext>
            </a:extLst>
          </p:cNvPr>
          <p:cNvSpPr txBox="1"/>
          <p:nvPr/>
        </p:nvSpPr>
        <p:spPr>
          <a:xfrm>
            <a:off x="218973" y="192984"/>
            <a:ext cx="8389116" cy="461665"/>
          </a:xfrm>
          <a:prstGeom prst="rect">
            <a:avLst/>
          </a:prstGeom>
          <a:noFill/>
        </p:spPr>
        <p:txBody>
          <a:bodyPr wrap="square" rtlCol="0">
            <a:spAutoFit/>
          </a:bodyPr>
          <a:lstStyle/>
          <a:p>
            <a:r>
              <a:rPr lang="nl-BE" sz="2400" b="1" dirty="0">
                <a:solidFill>
                  <a:schemeClr val="bg1"/>
                </a:solidFill>
              </a:rPr>
              <a:t>DATA: 31 ASSET CLASSES</a:t>
            </a:r>
          </a:p>
        </p:txBody>
      </p:sp>
      <p:sp>
        <p:nvSpPr>
          <p:cNvPr id="4" name="Tekstvak 3">
            <a:extLst>
              <a:ext uri="{FF2B5EF4-FFF2-40B4-BE49-F238E27FC236}">
                <a16:creationId xmlns:a16="http://schemas.microsoft.com/office/drawing/2014/main" id="{5D76281E-FD60-C247-4FF5-4F8331548C87}"/>
              </a:ext>
            </a:extLst>
          </p:cNvPr>
          <p:cNvSpPr txBox="1"/>
          <p:nvPr/>
        </p:nvSpPr>
        <p:spPr>
          <a:xfrm>
            <a:off x="1054359" y="1948152"/>
            <a:ext cx="4301412" cy="938719"/>
          </a:xfrm>
          <a:prstGeom prst="rect">
            <a:avLst/>
          </a:prstGeom>
          <a:noFill/>
          <a:ln>
            <a:solidFill>
              <a:schemeClr val="accent2"/>
            </a:solidFill>
          </a:ln>
        </p:spPr>
        <p:txBody>
          <a:bodyPr wrap="square" rtlCol="0">
            <a:spAutoFit/>
          </a:bodyPr>
          <a:lstStyle/>
          <a:p>
            <a:pPr algn="just"/>
            <a:r>
              <a:rPr lang="en-US" sz="1100" dirty="0">
                <a:solidFill>
                  <a:srgbClr val="002060"/>
                </a:solidFill>
              </a:rPr>
              <a:t>The model can pick from assets as datasets become available through time. We start out with 7 asset classes for which we have data starting in 1970 ( US large caps, EAFE, Treasuries, </a:t>
            </a:r>
            <a:r>
              <a:rPr lang="en-US" sz="1100" dirty="0" err="1">
                <a:solidFill>
                  <a:srgbClr val="002060"/>
                </a:solidFill>
              </a:rPr>
              <a:t>Tbills</a:t>
            </a:r>
            <a:r>
              <a:rPr lang="en-US" sz="1100" dirty="0">
                <a:solidFill>
                  <a:srgbClr val="002060"/>
                </a:solidFill>
              </a:rPr>
              <a:t>, Commodities, gold and the </a:t>
            </a:r>
            <a:r>
              <a:rPr lang="en-US" sz="1100" dirty="0" err="1">
                <a:solidFill>
                  <a:srgbClr val="002060"/>
                </a:solidFill>
              </a:rPr>
              <a:t>dollarindex</a:t>
            </a:r>
            <a:r>
              <a:rPr lang="en-US" sz="1100" dirty="0">
                <a:solidFill>
                  <a:srgbClr val="002060"/>
                </a:solidFill>
              </a:rPr>
              <a:t>. We end up with 31 assets as of 2007.</a:t>
            </a:r>
          </a:p>
        </p:txBody>
      </p:sp>
    </p:spTree>
    <p:extLst>
      <p:ext uri="{BB962C8B-B14F-4D97-AF65-F5344CB8AC3E}">
        <p14:creationId xmlns:p14="http://schemas.microsoft.com/office/powerpoint/2010/main" val="3172519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DUAL MOMENTUM MODEL (top25% - 12m)</a:t>
            </a:r>
          </a:p>
        </p:txBody>
      </p:sp>
      <p:pic>
        <p:nvPicPr>
          <p:cNvPr id="4" name="Afbeelding 3">
            <a:extLst>
              <a:ext uri="{FF2B5EF4-FFF2-40B4-BE49-F238E27FC236}">
                <a16:creationId xmlns:a16="http://schemas.microsoft.com/office/drawing/2014/main" id="{092A8EB4-957C-F44A-E336-B1A7593CA7D0}"/>
              </a:ext>
            </a:extLst>
          </p:cNvPr>
          <p:cNvPicPr>
            <a:picLocks noChangeAspect="1"/>
          </p:cNvPicPr>
          <p:nvPr/>
        </p:nvPicPr>
        <p:blipFill>
          <a:blip r:embed="rId2"/>
          <a:stretch>
            <a:fillRect/>
          </a:stretch>
        </p:blipFill>
        <p:spPr>
          <a:xfrm>
            <a:off x="223336" y="654649"/>
            <a:ext cx="8780705" cy="5715502"/>
          </a:xfrm>
          <a:prstGeom prst="rect">
            <a:avLst/>
          </a:prstGeom>
        </p:spPr>
      </p:pic>
    </p:spTree>
    <p:extLst>
      <p:ext uri="{BB962C8B-B14F-4D97-AF65-F5344CB8AC3E}">
        <p14:creationId xmlns:p14="http://schemas.microsoft.com/office/powerpoint/2010/main" val="9457049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GLOBAL MULTI-ASSET DUAL MOMENTUM MODEL (top25% - 12m)</a:t>
            </a:r>
          </a:p>
        </p:txBody>
      </p:sp>
      <p:pic>
        <p:nvPicPr>
          <p:cNvPr id="5" name="Afbeelding 4">
            <a:extLst>
              <a:ext uri="{FF2B5EF4-FFF2-40B4-BE49-F238E27FC236}">
                <a16:creationId xmlns:a16="http://schemas.microsoft.com/office/drawing/2014/main" id="{D120CD1D-ECE1-FDE4-C655-A12F94AF519C}"/>
              </a:ext>
            </a:extLst>
          </p:cNvPr>
          <p:cNvPicPr>
            <a:picLocks noChangeAspect="1"/>
          </p:cNvPicPr>
          <p:nvPr/>
        </p:nvPicPr>
        <p:blipFill>
          <a:blip r:embed="rId2"/>
          <a:stretch>
            <a:fillRect/>
          </a:stretch>
        </p:blipFill>
        <p:spPr>
          <a:xfrm>
            <a:off x="254275" y="744008"/>
            <a:ext cx="11354798" cy="3613388"/>
          </a:xfrm>
          <a:prstGeom prst="rect">
            <a:avLst/>
          </a:prstGeom>
        </p:spPr>
      </p:pic>
    </p:spTree>
    <p:extLst>
      <p:ext uri="{BB962C8B-B14F-4D97-AF65-F5344CB8AC3E}">
        <p14:creationId xmlns:p14="http://schemas.microsoft.com/office/powerpoint/2010/main" val="1605031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74063" y="244046"/>
            <a:ext cx="11820627" cy="461665"/>
          </a:xfrm>
          <a:prstGeom prst="rect">
            <a:avLst/>
          </a:prstGeom>
          <a:noFill/>
        </p:spPr>
        <p:txBody>
          <a:bodyPr wrap="square" rtlCol="0">
            <a:spAutoFit/>
          </a:bodyPr>
          <a:lstStyle/>
          <a:p>
            <a:r>
              <a:rPr lang="nl-BE" sz="2400" b="1" dirty="0">
                <a:solidFill>
                  <a:schemeClr val="bg1"/>
                </a:solidFill>
              </a:rPr>
              <a:t>GLOBAL MULTI-ASSET DUAL MOMENTUM MODEL (top25% - 12m)</a:t>
            </a:r>
            <a:endParaRPr lang="nl-BE" sz="2400" b="1" dirty="0">
              <a:solidFill>
                <a:srgbClr val="FF0000"/>
              </a:solidFill>
            </a:endParaRPr>
          </a:p>
        </p:txBody>
      </p:sp>
      <p:sp>
        <p:nvSpPr>
          <p:cNvPr id="5" name="Tekstvak 4">
            <a:extLst>
              <a:ext uri="{FF2B5EF4-FFF2-40B4-BE49-F238E27FC236}">
                <a16:creationId xmlns:a16="http://schemas.microsoft.com/office/drawing/2014/main" id="{95DDF4E0-AF09-16C6-8590-3F4420E45D2B}"/>
              </a:ext>
            </a:extLst>
          </p:cNvPr>
          <p:cNvSpPr txBox="1"/>
          <p:nvPr/>
        </p:nvSpPr>
        <p:spPr>
          <a:xfrm>
            <a:off x="74063" y="771025"/>
            <a:ext cx="11460205"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1200" b="1" i="1" dirty="0">
                <a:solidFill>
                  <a:srgbClr val="00B050"/>
                </a:solidFill>
              </a:rPr>
              <a:t>Results look good once again. But maybe surprisingly, we find no extra benefit from dual momentum versus relative momentum-only</a:t>
            </a:r>
          </a:p>
          <a:p>
            <a:pPr marL="285750" indent="-285750" algn="just">
              <a:buFont typeface="Arial" panose="020B0604020202020204" pitchFamily="34" charset="0"/>
              <a:buChar char="•"/>
            </a:pPr>
            <a:endParaRPr lang="en-US" sz="1200" dirty="0">
              <a:solidFill>
                <a:schemeClr val="bg1"/>
              </a:solidFill>
            </a:endParaRPr>
          </a:p>
          <a:p>
            <a:pPr marL="742950" lvl="1" indent="-285750" algn="just">
              <a:buFont typeface="Arial" panose="020B0604020202020204" pitchFamily="34" charset="0"/>
              <a:buChar char="•"/>
            </a:pPr>
            <a:endParaRPr lang="en-US" sz="1200" dirty="0">
              <a:solidFill>
                <a:schemeClr val="bg1"/>
              </a:solidFill>
            </a:endParaRPr>
          </a:p>
          <a:p>
            <a:pPr marL="742950" lvl="1" indent="-285750" algn="just">
              <a:buFont typeface="Arial" panose="020B0604020202020204" pitchFamily="34" charset="0"/>
              <a:buChar char="•"/>
            </a:pPr>
            <a:r>
              <a:rPr lang="en-US" sz="1200" dirty="0">
                <a:solidFill>
                  <a:schemeClr val="bg1"/>
                </a:solidFill>
              </a:rPr>
              <a:t>Dual momentum has about the same returns and risk-adjusted metrics as relative momentum. Dual momentum did not provide extra cushion on the downside versus relative momentum only. Why is this?</a:t>
            </a:r>
          </a:p>
          <a:p>
            <a:pPr marL="742950" lvl="1" indent="-285750" algn="just">
              <a:buFont typeface="Arial" panose="020B0604020202020204" pitchFamily="34" charset="0"/>
              <a:buChar char="•"/>
            </a:pPr>
            <a:endParaRPr lang="en-US" sz="1200" dirty="0">
              <a:solidFill>
                <a:schemeClr val="bg1"/>
              </a:solidFill>
            </a:endParaRPr>
          </a:p>
          <a:p>
            <a:pPr marL="1200150" lvl="2" indent="-285750" algn="just">
              <a:buFont typeface="Arial" panose="020B0604020202020204" pitchFamily="34" charset="0"/>
              <a:buChar char="•"/>
            </a:pPr>
            <a:r>
              <a:rPr lang="en-US" sz="1200" dirty="0">
                <a:solidFill>
                  <a:schemeClr val="bg1"/>
                </a:solidFill>
              </a:rPr>
              <a:t>Our relative momentum model can already pick from risk-off assets such as treasuries, T-bills, gold, dollar index, trend,…Overlaying a trend filter through absolute momentum did not provide benefits in this case. Extra trend filters - when risk-off assets are already in place (in the relative model) - can lead to </a:t>
            </a:r>
            <a:r>
              <a:rPr lang="en-US" sz="1200" b="1" dirty="0">
                <a:solidFill>
                  <a:schemeClr val="bg1"/>
                </a:solidFill>
              </a:rPr>
              <a:t>more whipsaw transactions</a:t>
            </a:r>
            <a:r>
              <a:rPr lang="en-US" sz="1200" dirty="0">
                <a:solidFill>
                  <a:schemeClr val="bg1"/>
                </a:solidFill>
              </a:rPr>
              <a:t>.</a:t>
            </a:r>
          </a:p>
          <a:p>
            <a:pPr marL="1200150" lvl="2" indent="-285750" algn="just">
              <a:buFont typeface="Arial" panose="020B0604020202020204" pitchFamily="34" charset="0"/>
              <a:buChar char="•"/>
            </a:pPr>
            <a:endParaRPr lang="en-US" sz="1200" dirty="0">
              <a:solidFill>
                <a:schemeClr val="bg1"/>
              </a:solidFill>
            </a:endParaRPr>
          </a:p>
          <a:p>
            <a:pPr marL="1200150" lvl="2" indent="-285750" algn="just">
              <a:buFont typeface="Arial" panose="020B0604020202020204" pitchFamily="34" charset="0"/>
              <a:buChar char="•"/>
            </a:pPr>
            <a:r>
              <a:rPr lang="en-US" sz="1200" dirty="0">
                <a:solidFill>
                  <a:schemeClr val="bg1"/>
                </a:solidFill>
              </a:rPr>
              <a:t>Top ranked momentum assets are often the most volatile assets. The momentum score is somewhat less stable for high performers compared to for example more stable performers which have positive momentum but not the top-momentum.  The more volatile momentum score of top-momentum assets can once again lead to more whipsaw transactions when an extra trend filter is used on relative momentum.</a:t>
            </a:r>
          </a:p>
          <a:p>
            <a:pPr marL="1200150" lvl="2" indent="-285750" algn="just">
              <a:buFont typeface="Arial" panose="020B0604020202020204" pitchFamily="34" charset="0"/>
              <a:buChar char="•"/>
            </a:pPr>
            <a:endParaRPr lang="en-US" sz="1200" dirty="0">
              <a:solidFill>
                <a:schemeClr val="bg1"/>
              </a:solidFill>
            </a:endParaRPr>
          </a:p>
          <a:p>
            <a:pPr marL="1200150" lvl="2" indent="-285750" algn="just">
              <a:buFont typeface="Arial" panose="020B0604020202020204" pitchFamily="34" charset="0"/>
              <a:buChar char="•"/>
            </a:pPr>
            <a:r>
              <a:rPr lang="en-US" sz="1200" dirty="0">
                <a:solidFill>
                  <a:schemeClr val="bg1"/>
                </a:solidFill>
              </a:rPr>
              <a:t>In defense of dual momentum:</a:t>
            </a:r>
          </a:p>
          <a:p>
            <a:pPr marL="1657350" lvl="3" indent="-285750" algn="just">
              <a:buFont typeface="Arial" panose="020B0604020202020204" pitchFamily="34" charset="0"/>
              <a:buChar char="•"/>
            </a:pPr>
            <a:r>
              <a:rPr lang="en-US" sz="1200" dirty="0">
                <a:solidFill>
                  <a:schemeClr val="bg1"/>
                </a:solidFill>
              </a:rPr>
              <a:t>The original concept – popularized in the paper by Mr. Gary Antonucci – is more straightforward in nature using only a few broad asset classes. Mr. </a:t>
            </a:r>
            <a:r>
              <a:rPr lang="en-US" sz="1200" dirty="0" err="1">
                <a:solidFill>
                  <a:schemeClr val="bg1"/>
                </a:solidFill>
              </a:rPr>
              <a:t>Antonacci</a:t>
            </a:r>
            <a:r>
              <a:rPr lang="en-US" sz="1200" dirty="0">
                <a:solidFill>
                  <a:schemeClr val="bg1"/>
                </a:solidFill>
              </a:rPr>
              <a:t> himself pointed to the fact that using more asset classes (sectors instead of one big equity benchmark for example) can lead to higher volatility and loss of diversification benefits for relative momentum.</a:t>
            </a:r>
          </a:p>
          <a:p>
            <a:pPr marL="1657350" lvl="3" indent="-285750" algn="just">
              <a:buFont typeface="Arial" panose="020B0604020202020204" pitchFamily="34" charset="0"/>
              <a:buChar char="•"/>
            </a:pPr>
            <a:endParaRPr lang="en-US" sz="1200" dirty="0">
              <a:solidFill>
                <a:schemeClr val="bg1"/>
              </a:solidFill>
            </a:endParaRPr>
          </a:p>
          <a:p>
            <a:pPr marL="1657350" lvl="3" indent="-285750" algn="just">
              <a:buFont typeface="Arial" panose="020B0604020202020204" pitchFamily="34" charset="0"/>
              <a:buChar char="•"/>
            </a:pPr>
            <a:r>
              <a:rPr lang="en-US" sz="1200" dirty="0">
                <a:solidFill>
                  <a:schemeClr val="bg1"/>
                </a:solidFill>
              </a:rPr>
              <a:t>Lots of other studies do find extra benefit from using dual momentum with lots of asset classes. One paper we liked for example is </a:t>
            </a:r>
            <a:r>
              <a:rPr lang="en-US" sz="1200" b="0" i="0" dirty="0">
                <a:solidFill>
                  <a:srgbClr val="111111"/>
                </a:solidFill>
                <a:effectLst/>
                <a:latin typeface="Roboto" panose="020B0604020202020204" pitchFamily="2" charset="0"/>
              </a:rPr>
              <a:t>The Trend is Our Friend: Risk Parity, Momentum and Trend Following in Global Asset Allocation which also uses volatility-adjusted momentum.</a:t>
            </a:r>
            <a:endParaRPr lang="en-US" sz="1200" dirty="0">
              <a:solidFill>
                <a:schemeClr val="bg1"/>
              </a:solidFill>
            </a:endParaRPr>
          </a:p>
        </p:txBody>
      </p:sp>
      <p:sp>
        <p:nvSpPr>
          <p:cNvPr id="7" name="Tekstvak 6">
            <a:extLst>
              <a:ext uri="{FF2B5EF4-FFF2-40B4-BE49-F238E27FC236}">
                <a16:creationId xmlns:a16="http://schemas.microsoft.com/office/drawing/2014/main" id="{683586DB-5AD2-14C3-D3A1-AB742AFCDA88}"/>
              </a:ext>
            </a:extLst>
          </p:cNvPr>
          <p:cNvSpPr txBox="1"/>
          <p:nvPr/>
        </p:nvSpPr>
        <p:spPr>
          <a:xfrm>
            <a:off x="1539552" y="5661172"/>
            <a:ext cx="9412254" cy="646331"/>
          </a:xfrm>
          <a:prstGeom prst="rect">
            <a:avLst/>
          </a:prstGeom>
          <a:noFill/>
        </p:spPr>
        <p:txBody>
          <a:bodyPr wrap="square">
            <a:spAutoFit/>
          </a:bodyPr>
          <a:lstStyle/>
          <a:p>
            <a:r>
              <a:rPr lang="en-US" sz="1200" b="0" i="0" dirty="0">
                <a:solidFill>
                  <a:srgbClr val="505050"/>
                </a:solidFill>
                <a:effectLst/>
                <a:latin typeface="NexusSansWebPro"/>
              </a:rPr>
              <a:t>Clare, Andrew D. and Seaton, James and Smith, Peter N. and Thomas, Stephen H., The Trend is Our Friend: Risk Parity, Momentum and Trend Following in Global Asset Allocation (July 31st, 2015). Available at SSRN: </a:t>
            </a:r>
            <a:r>
              <a:rPr lang="en-US" sz="1200" b="0" i="0" u="sng" dirty="0">
                <a:solidFill>
                  <a:srgbClr val="505050"/>
                </a:solidFill>
                <a:effectLst/>
                <a:latin typeface="NexusSansWebPro"/>
                <a:hlinkClick r:id="rId2"/>
              </a:rPr>
              <a:t>https://ssrn.com/abstract=2126478</a:t>
            </a:r>
            <a:r>
              <a:rPr lang="en-US" sz="1200" b="0" i="0" dirty="0">
                <a:solidFill>
                  <a:srgbClr val="505050"/>
                </a:solidFill>
                <a:effectLst/>
                <a:latin typeface="NexusSansWebPro"/>
              </a:rPr>
              <a:t> or </a:t>
            </a:r>
            <a:r>
              <a:rPr lang="en-US" sz="1200" b="0" i="0" u="sng" dirty="0">
                <a:solidFill>
                  <a:srgbClr val="505050"/>
                </a:solidFill>
                <a:effectLst/>
                <a:latin typeface="NexusSansWebPro"/>
                <a:hlinkClick r:id="rId3"/>
              </a:rPr>
              <a:t>http://dx.doi.org/10.2139/ssrn.2126478</a:t>
            </a:r>
            <a:endParaRPr lang="en-US" sz="1200" dirty="0"/>
          </a:p>
        </p:txBody>
      </p:sp>
    </p:spTree>
    <p:extLst>
      <p:ext uri="{BB962C8B-B14F-4D97-AF65-F5344CB8AC3E}">
        <p14:creationId xmlns:p14="http://schemas.microsoft.com/office/powerpoint/2010/main" val="222396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DATA: 31 ASSET CLASSES – RISK/RETURN – RANKED ON MAR</a:t>
            </a:r>
          </a:p>
        </p:txBody>
      </p:sp>
      <p:pic>
        <p:nvPicPr>
          <p:cNvPr id="4" name="Afbeelding 3">
            <a:extLst>
              <a:ext uri="{FF2B5EF4-FFF2-40B4-BE49-F238E27FC236}">
                <a16:creationId xmlns:a16="http://schemas.microsoft.com/office/drawing/2014/main" id="{3B01155F-70A3-5435-95BA-08BDAAB0CC7D}"/>
              </a:ext>
            </a:extLst>
          </p:cNvPr>
          <p:cNvPicPr>
            <a:picLocks noChangeAspect="1"/>
          </p:cNvPicPr>
          <p:nvPr/>
        </p:nvPicPr>
        <p:blipFill>
          <a:blip r:embed="rId2"/>
          <a:stretch>
            <a:fillRect/>
          </a:stretch>
        </p:blipFill>
        <p:spPr>
          <a:xfrm>
            <a:off x="328416" y="822960"/>
            <a:ext cx="5458975" cy="5471072"/>
          </a:xfrm>
          <a:prstGeom prst="rect">
            <a:avLst/>
          </a:prstGeom>
        </p:spPr>
      </p:pic>
      <p:sp>
        <p:nvSpPr>
          <p:cNvPr id="5" name="Tekstvak 4">
            <a:extLst>
              <a:ext uri="{FF2B5EF4-FFF2-40B4-BE49-F238E27FC236}">
                <a16:creationId xmlns:a16="http://schemas.microsoft.com/office/drawing/2014/main" id="{A89EBF1D-3484-1752-626B-491D91A7F7A2}"/>
              </a:ext>
            </a:extLst>
          </p:cNvPr>
          <p:cNvSpPr txBox="1"/>
          <p:nvPr/>
        </p:nvSpPr>
        <p:spPr>
          <a:xfrm>
            <a:off x="5939050" y="733425"/>
            <a:ext cx="6067261" cy="2893100"/>
          </a:xfrm>
          <a:prstGeom prst="rect">
            <a:avLst/>
          </a:prstGeom>
          <a:noFill/>
        </p:spPr>
        <p:txBody>
          <a:bodyPr wrap="square" rtlCol="0">
            <a:spAutoFit/>
          </a:bodyPr>
          <a:lstStyle/>
          <a:p>
            <a:r>
              <a:rPr lang="en-US" sz="1400" b="1" dirty="0">
                <a:solidFill>
                  <a:schemeClr val="bg1"/>
                </a:solidFill>
              </a:rPr>
              <a:t>Global all-asset equal-weight: </a:t>
            </a:r>
            <a:r>
              <a:rPr lang="en-US" sz="1400" dirty="0">
                <a:solidFill>
                  <a:schemeClr val="bg1"/>
                </a:solidFill>
              </a:rPr>
              <a:t>equal weight portfolio of all the assets as they become available in the data-set. Starting with 7 in 1970 and ending with 31 assets as from 2007.</a:t>
            </a:r>
          </a:p>
          <a:p>
            <a:endParaRPr lang="en-US" sz="1400" dirty="0">
              <a:solidFill>
                <a:schemeClr val="bg1"/>
              </a:solidFill>
            </a:endParaRPr>
          </a:p>
          <a:p>
            <a:r>
              <a:rPr lang="en-US" sz="1400" b="1" dirty="0" err="1">
                <a:solidFill>
                  <a:schemeClr val="bg1"/>
                </a:solidFill>
              </a:rPr>
              <a:t>Bench_tr</a:t>
            </a:r>
            <a:r>
              <a:rPr lang="en-US" sz="1400" b="1" dirty="0">
                <a:solidFill>
                  <a:schemeClr val="bg1"/>
                </a:solidFill>
              </a:rPr>
              <a:t> (60/40): </a:t>
            </a:r>
            <a:r>
              <a:rPr lang="en-US" sz="1400" dirty="0">
                <a:solidFill>
                  <a:schemeClr val="bg1"/>
                </a:solidFill>
              </a:rPr>
              <a:t>60% US large and mid caps + 40% US Treasuries</a:t>
            </a:r>
          </a:p>
          <a:p>
            <a:endParaRPr lang="en-US" sz="1400" dirty="0">
              <a:solidFill>
                <a:schemeClr val="bg1"/>
              </a:solidFill>
            </a:endParaRPr>
          </a:p>
          <a:p>
            <a:r>
              <a:rPr lang="en-US" sz="1400" b="1" dirty="0" err="1">
                <a:solidFill>
                  <a:schemeClr val="bg1"/>
                </a:solidFill>
              </a:rPr>
              <a:t>US_large</a:t>
            </a:r>
            <a:r>
              <a:rPr lang="en-US" sz="1400" b="1" dirty="0">
                <a:solidFill>
                  <a:schemeClr val="bg1"/>
                </a:solidFill>
              </a:rPr>
              <a:t>: </a:t>
            </a:r>
            <a:r>
              <a:rPr lang="en-US" sz="1400" dirty="0">
                <a:solidFill>
                  <a:schemeClr val="bg1"/>
                </a:solidFill>
              </a:rPr>
              <a:t>100% MSCI USA Large and Midcaps</a:t>
            </a:r>
          </a:p>
          <a:p>
            <a:endParaRPr lang="en-US" sz="1400" b="1" dirty="0">
              <a:solidFill>
                <a:schemeClr val="bg1"/>
              </a:solidFill>
            </a:endParaRPr>
          </a:p>
          <a:p>
            <a:r>
              <a:rPr lang="en-US" sz="1400" b="1" dirty="0">
                <a:solidFill>
                  <a:schemeClr val="bg1"/>
                </a:solidFill>
              </a:rPr>
              <a:t>Sharpe ratio: </a:t>
            </a:r>
            <a:r>
              <a:rPr lang="en-US" sz="1400" dirty="0">
                <a:solidFill>
                  <a:schemeClr val="bg1"/>
                </a:solidFill>
              </a:rPr>
              <a:t>(annualized return asset class– annualized </a:t>
            </a:r>
            <a:r>
              <a:rPr lang="en-US" sz="1400" dirty="0" err="1">
                <a:solidFill>
                  <a:schemeClr val="bg1"/>
                </a:solidFill>
              </a:rPr>
              <a:t>retrurn</a:t>
            </a:r>
            <a:r>
              <a:rPr lang="en-US" sz="1400" dirty="0">
                <a:solidFill>
                  <a:schemeClr val="bg1"/>
                </a:solidFill>
              </a:rPr>
              <a:t> </a:t>
            </a:r>
            <a:r>
              <a:rPr lang="en-US" sz="1400" dirty="0" err="1">
                <a:solidFill>
                  <a:schemeClr val="bg1"/>
                </a:solidFill>
              </a:rPr>
              <a:t>Tbills</a:t>
            </a:r>
            <a:r>
              <a:rPr lang="en-US" sz="1400" dirty="0">
                <a:solidFill>
                  <a:schemeClr val="bg1"/>
                </a:solidFill>
              </a:rPr>
              <a:t>)/ volatility asset class</a:t>
            </a:r>
          </a:p>
          <a:p>
            <a:endParaRPr lang="en-US" sz="1400" dirty="0">
              <a:solidFill>
                <a:schemeClr val="bg1"/>
              </a:solidFill>
            </a:endParaRPr>
          </a:p>
          <a:p>
            <a:r>
              <a:rPr lang="en-US" sz="1400" b="1" dirty="0">
                <a:solidFill>
                  <a:schemeClr val="bg1"/>
                </a:solidFill>
              </a:rPr>
              <a:t>MAR ratio: </a:t>
            </a:r>
            <a:r>
              <a:rPr lang="en-US" sz="1400" dirty="0">
                <a:solidFill>
                  <a:schemeClr val="bg1"/>
                </a:solidFill>
              </a:rPr>
              <a:t>annualized return asset class/absolute value (maximum drawdown)</a:t>
            </a:r>
          </a:p>
        </p:txBody>
      </p:sp>
      <p:graphicFrame>
        <p:nvGraphicFramePr>
          <p:cNvPr id="6" name="Tabel 6">
            <a:extLst>
              <a:ext uri="{FF2B5EF4-FFF2-40B4-BE49-F238E27FC236}">
                <a16:creationId xmlns:a16="http://schemas.microsoft.com/office/drawing/2014/main" id="{3F502EC1-14A7-E9BB-D367-6F223B0E2AEB}"/>
              </a:ext>
            </a:extLst>
          </p:cNvPr>
          <p:cNvGraphicFramePr>
            <a:graphicFrameLocks noGrp="1"/>
          </p:cNvGraphicFramePr>
          <p:nvPr>
            <p:extLst>
              <p:ext uri="{D42A27DB-BD31-4B8C-83A1-F6EECF244321}">
                <p14:modId xmlns:p14="http://schemas.microsoft.com/office/powerpoint/2010/main" val="2912453986"/>
              </p:ext>
            </p:extLst>
          </p:nvPr>
        </p:nvGraphicFramePr>
        <p:xfrm>
          <a:off x="6016566" y="3699220"/>
          <a:ext cx="5912227" cy="2895600"/>
        </p:xfrm>
        <a:graphic>
          <a:graphicData uri="http://schemas.openxmlformats.org/drawingml/2006/table">
            <a:tbl>
              <a:tblPr firstRow="1" bandRow="1">
                <a:tableStyleId>{5C22544A-7EE6-4342-B048-85BDC9FD1C3A}</a:tableStyleId>
              </a:tblPr>
              <a:tblGrid>
                <a:gridCol w="985371">
                  <a:extLst>
                    <a:ext uri="{9D8B030D-6E8A-4147-A177-3AD203B41FA5}">
                      <a16:colId xmlns:a16="http://schemas.microsoft.com/office/drawing/2014/main" val="2000423711"/>
                    </a:ext>
                  </a:extLst>
                </a:gridCol>
                <a:gridCol w="985371">
                  <a:extLst>
                    <a:ext uri="{9D8B030D-6E8A-4147-A177-3AD203B41FA5}">
                      <a16:colId xmlns:a16="http://schemas.microsoft.com/office/drawing/2014/main" val="2291580088"/>
                    </a:ext>
                  </a:extLst>
                </a:gridCol>
                <a:gridCol w="985371">
                  <a:extLst>
                    <a:ext uri="{9D8B030D-6E8A-4147-A177-3AD203B41FA5}">
                      <a16:colId xmlns:a16="http://schemas.microsoft.com/office/drawing/2014/main" val="2020148900"/>
                    </a:ext>
                  </a:extLst>
                </a:gridCol>
                <a:gridCol w="985371">
                  <a:extLst>
                    <a:ext uri="{9D8B030D-6E8A-4147-A177-3AD203B41FA5}">
                      <a16:colId xmlns:a16="http://schemas.microsoft.com/office/drawing/2014/main" val="1763769590"/>
                    </a:ext>
                  </a:extLst>
                </a:gridCol>
                <a:gridCol w="1205169">
                  <a:extLst>
                    <a:ext uri="{9D8B030D-6E8A-4147-A177-3AD203B41FA5}">
                      <a16:colId xmlns:a16="http://schemas.microsoft.com/office/drawing/2014/main" val="2832383628"/>
                    </a:ext>
                  </a:extLst>
                </a:gridCol>
                <a:gridCol w="765574">
                  <a:extLst>
                    <a:ext uri="{9D8B030D-6E8A-4147-A177-3AD203B41FA5}">
                      <a16:colId xmlns:a16="http://schemas.microsoft.com/office/drawing/2014/main" val="4062558543"/>
                    </a:ext>
                  </a:extLst>
                </a:gridCol>
              </a:tblGrid>
              <a:tr h="481756">
                <a:tc>
                  <a:txBody>
                    <a:bodyPr/>
                    <a:lstStyle/>
                    <a:p>
                      <a:pPr algn="ctr"/>
                      <a:endParaRPr lang="nl-BE" sz="1100" dirty="0">
                        <a:solidFill>
                          <a:schemeClr val="tx1"/>
                        </a:solidFill>
                      </a:endParaRPr>
                    </a:p>
                  </a:txBody>
                  <a:tcPr>
                    <a:solidFill>
                      <a:schemeClr val="bg2"/>
                    </a:solidFill>
                  </a:tcPr>
                </a:tc>
                <a:tc>
                  <a:txBody>
                    <a:bodyPr/>
                    <a:lstStyle/>
                    <a:p>
                      <a:pPr algn="ctr"/>
                      <a:r>
                        <a:rPr lang="nl-BE" sz="1100" dirty="0">
                          <a:solidFill>
                            <a:schemeClr val="tx1"/>
                          </a:solidFill>
                        </a:rPr>
                        <a:t>RETURN (%)</a:t>
                      </a:r>
                    </a:p>
                  </a:txBody>
                  <a:tcPr anchor="ctr">
                    <a:solidFill>
                      <a:schemeClr val="bg2"/>
                    </a:solidFill>
                  </a:tcPr>
                </a:tc>
                <a:tc>
                  <a:txBody>
                    <a:bodyPr/>
                    <a:lstStyle/>
                    <a:p>
                      <a:pPr algn="ctr"/>
                      <a:r>
                        <a:rPr lang="nl-BE" sz="1100" dirty="0">
                          <a:solidFill>
                            <a:schemeClr val="tx1"/>
                          </a:solidFill>
                        </a:rPr>
                        <a:t>VOL </a:t>
                      </a:r>
                    </a:p>
                    <a:p>
                      <a:pPr algn="ctr"/>
                      <a:r>
                        <a:rPr lang="nl-BE" sz="1100" dirty="0">
                          <a:solidFill>
                            <a:schemeClr val="tx1"/>
                          </a:solidFill>
                        </a:rPr>
                        <a:t>(%)</a:t>
                      </a:r>
                    </a:p>
                  </a:txBody>
                  <a:tcPr anchor="ctr">
                    <a:solidFill>
                      <a:schemeClr val="bg2"/>
                    </a:solidFill>
                  </a:tcPr>
                </a:tc>
                <a:tc>
                  <a:txBody>
                    <a:bodyPr/>
                    <a:lstStyle/>
                    <a:p>
                      <a:pPr algn="ctr"/>
                      <a:r>
                        <a:rPr lang="nl-BE" sz="1100" dirty="0">
                          <a:solidFill>
                            <a:schemeClr val="tx1"/>
                          </a:solidFill>
                        </a:rPr>
                        <a:t>SHARPE RATIO</a:t>
                      </a:r>
                    </a:p>
                  </a:txBody>
                  <a:tcPr anchor="ctr">
                    <a:solidFill>
                      <a:schemeClr val="bg2"/>
                    </a:solidFill>
                  </a:tcPr>
                </a:tc>
                <a:tc>
                  <a:txBody>
                    <a:bodyPr/>
                    <a:lstStyle/>
                    <a:p>
                      <a:pPr algn="ctr"/>
                      <a:r>
                        <a:rPr lang="nl-BE" sz="1100" dirty="0">
                          <a:solidFill>
                            <a:schemeClr val="tx1"/>
                          </a:solidFill>
                        </a:rPr>
                        <a:t> MAX DRAWDOWN (%)</a:t>
                      </a:r>
                    </a:p>
                  </a:txBody>
                  <a:tcPr anchor="ctr">
                    <a:solidFill>
                      <a:schemeClr val="bg2"/>
                    </a:solidFill>
                  </a:tcPr>
                </a:tc>
                <a:tc>
                  <a:txBody>
                    <a:bodyPr/>
                    <a:lstStyle/>
                    <a:p>
                      <a:pPr algn="ctr"/>
                      <a:r>
                        <a:rPr lang="nl-BE" sz="1100" dirty="0">
                          <a:solidFill>
                            <a:schemeClr val="tx1"/>
                          </a:solidFill>
                        </a:rPr>
                        <a:t>MAR RATIO</a:t>
                      </a:r>
                    </a:p>
                  </a:txBody>
                  <a:tcPr anchor="ctr">
                    <a:solidFill>
                      <a:schemeClr val="bg2"/>
                    </a:solidFill>
                  </a:tcPr>
                </a:tc>
                <a:extLst>
                  <a:ext uri="{0D108BD9-81ED-4DB2-BD59-A6C34878D82A}">
                    <a16:rowId xmlns:a16="http://schemas.microsoft.com/office/drawing/2014/main" val="2088368648"/>
                  </a:ext>
                </a:extLst>
              </a:tr>
              <a:tr h="617636">
                <a:tc>
                  <a:txBody>
                    <a:bodyPr/>
                    <a:lstStyle/>
                    <a:p>
                      <a:r>
                        <a:rPr lang="nl-BE" sz="1100" b="1" dirty="0"/>
                        <a:t>Global </a:t>
                      </a:r>
                      <a:r>
                        <a:rPr lang="nl-BE" sz="1100" b="1" dirty="0" err="1"/>
                        <a:t>all</a:t>
                      </a:r>
                      <a:r>
                        <a:rPr lang="nl-BE" sz="1100" b="1" dirty="0"/>
                        <a:t>-assets </a:t>
                      </a:r>
                      <a:r>
                        <a:rPr lang="nl-BE" sz="1100" b="1" dirty="0" err="1"/>
                        <a:t>equal</a:t>
                      </a:r>
                      <a:r>
                        <a:rPr lang="nl-BE" sz="1100" b="1" dirty="0"/>
                        <a:t>- </a:t>
                      </a:r>
                      <a:r>
                        <a:rPr lang="nl-BE" sz="1100" b="1" dirty="0" err="1"/>
                        <a:t>weight</a:t>
                      </a:r>
                      <a:endParaRPr lang="nl-BE" sz="1100" b="1" dirty="0"/>
                    </a:p>
                  </a:txBody>
                  <a:tcPr anchor="ctr">
                    <a:solidFill>
                      <a:schemeClr val="tx1"/>
                    </a:solidFill>
                  </a:tcPr>
                </a:tc>
                <a:tc>
                  <a:txBody>
                    <a:bodyPr/>
                    <a:lstStyle/>
                    <a:p>
                      <a:pPr algn="ctr"/>
                      <a:r>
                        <a:rPr lang="nl-BE" sz="1100" b="1" dirty="0">
                          <a:solidFill>
                            <a:schemeClr val="bg1"/>
                          </a:solidFill>
                        </a:rPr>
                        <a:t>9.5%</a:t>
                      </a:r>
                    </a:p>
                  </a:txBody>
                  <a:tcPr anchor="ctr">
                    <a:solidFill>
                      <a:schemeClr val="tx1"/>
                    </a:solidFill>
                  </a:tcPr>
                </a:tc>
                <a:tc>
                  <a:txBody>
                    <a:bodyPr/>
                    <a:lstStyle/>
                    <a:p>
                      <a:pPr algn="ctr"/>
                      <a:r>
                        <a:rPr lang="nl-BE" sz="1100" b="1" dirty="0">
                          <a:solidFill>
                            <a:schemeClr val="bg1"/>
                          </a:solidFill>
                        </a:rPr>
                        <a:t>9.57%</a:t>
                      </a:r>
                    </a:p>
                  </a:txBody>
                  <a:tcPr anchor="ctr">
                    <a:solidFill>
                      <a:schemeClr val="tx1"/>
                    </a:solidFill>
                  </a:tcPr>
                </a:tc>
                <a:tc>
                  <a:txBody>
                    <a:bodyPr/>
                    <a:lstStyle/>
                    <a:p>
                      <a:pPr algn="ctr"/>
                      <a:r>
                        <a:rPr lang="nl-BE" sz="1100" b="1" dirty="0">
                          <a:solidFill>
                            <a:schemeClr val="bg1"/>
                          </a:solidFill>
                        </a:rPr>
                        <a:t>0.52</a:t>
                      </a:r>
                    </a:p>
                  </a:txBody>
                  <a:tcPr anchor="ctr">
                    <a:solidFill>
                      <a:schemeClr val="tx1"/>
                    </a:solidFill>
                  </a:tcPr>
                </a:tc>
                <a:tc>
                  <a:txBody>
                    <a:bodyPr/>
                    <a:lstStyle/>
                    <a:p>
                      <a:pPr algn="ctr"/>
                      <a:r>
                        <a:rPr lang="nl-BE" sz="1100" b="1" dirty="0">
                          <a:solidFill>
                            <a:schemeClr val="bg1"/>
                          </a:solidFill>
                        </a:rPr>
                        <a:t>-39.42%</a:t>
                      </a:r>
                    </a:p>
                  </a:txBody>
                  <a:tcPr anchor="ctr">
                    <a:solidFill>
                      <a:schemeClr val="tx1"/>
                    </a:solidFill>
                  </a:tcPr>
                </a:tc>
                <a:tc>
                  <a:txBody>
                    <a:bodyPr/>
                    <a:lstStyle/>
                    <a:p>
                      <a:pPr algn="ctr"/>
                      <a:r>
                        <a:rPr lang="nl-BE" sz="1100" b="1" dirty="0">
                          <a:solidFill>
                            <a:schemeClr val="bg1"/>
                          </a:solidFill>
                        </a:rPr>
                        <a:t>0.24</a:t>
                      </a:r>
                    </a:p>
                  </a:txBody>
                  <a:tcPr anchor="ctr">
                    <a:solidFill>
                      <a:schemeClr val="tx1"/>
                    </a:solidFill>
                  </a:tcPr>
                </a:tc>
                <a:extLst>
                  <a:ext uri="{0D108BD9-81ED-4DB2-BD59-A6C34878D82A}">
                    <a16:rowId xmlns:a16="http://schemas.microsoft.com/office/drawing/2014/main" val="1986065247"/>
                  </a:ext>
                </a:extLst>
              </a:tr>
              <a:tr h="209996">
                <a:tc>
                  <a:txBody>
                    <a:bodyPr/>
                    <a:lstStyle/>
                    <a:p>
                      <a:endParaRPr lang="nl-BE" sz="1100"/>
                    </a:p>
                  </a:txBody>
                  <a:tcPr anchor="ctr">
                    <a:solidFill>
                      <a:schemeClr val="tx1"/>
                    </a:solidFill>
                  </a:tcPr>
                </a:tc>
                <a:tc>
                  <a:txBody>
                    <a:bodyPr/>
                    <a:lstStyle/>
                    <a:p>
                      <a:pPr algn="ctr"/>
                      <a:endParaRPr lang="nl-BE" sz="1100" dirty="0">
                        <a:solidFill>
                          <a:schemeClr val="bg1"/>
                        </a:solidFill>
                      </a:endParaRPr>
                    </a:p>
                  </a:txBody>
                  <a:tcPr anchor="ctr">
                    <a:solidFill>
                      <a:schemeClr val="tx1"/>
                    </a:solidFill>
                  </a:tcPr>
                </a:tc>
                <a:tc>
                  <a:txBody>
                    <a:bodyPr/>
                    <a:lstStyle/>
                    <a:p>
                      <a:pPr algn="ctr"/>
                      <a:endParaRPr lang="nl-BE" sz="1100" dirty="0">
                        <a:solidFill>
                          <a:schemeClr val="bg1"/>
                        </a:solidFill>
                      </a:endParaRPr>
                    </a:p>
                  </a:txBody>
                  <a:tcPr anchor="ctr">
                    <a:solidFill>
                      <a:schemeClr val="tx1"/>
                    </a:solidFill>
                  </a:tcPr>
                </a:tc>
                <a:tc>
                  <a:txBody>
                    <a:bodyPr/>
                    <a:lstStyle/>
                    <a:p>
                      <a:pPr algn="ctr"/>
                      <a:endParaRPr lang="nl-BE" sz="1100" dirty="0">
                        <a:solidFill>
                          <a:schemeClr val="bg1"/>
                        </a:solidFill>
                      </a:endParaRPr>
                    </a:p>
                  </a:txBody>
                  <a:tcPr anchor="ctr">
                    <a:solidFill>
                      <a:schemeClr val="tx1"/>
                    </a:solidFill>
                  </a:tcPr>
                </a:tc>
                <a:tc>
                  <a:txBody>
                    <a:bodyPr/>
                    <a:lstStyle/>
                    <a:p>
                      <a:pPr algn="ctr"/>
                      <a:endParaRPr lang="nl-BE" sz="1100">
                        <a:solidFill>
                          <a:schemeClr val="bg1"/>
                        </a:solidFill>
                      </a:endParaRPr>
                    </a:p>
                  </a:txBody>
                  <a:tcPr anchor="ctr">
                    <a:solidFill>
                      <a:schemeClr val="tx1"/>
                    </a:solidFill>
                  </a:tcPr>
                </a:tc>
                <a:tc>
                  <a:txBody>
                    <a:bodyPr/>
                    <a:lstStyle/>
                    <a:p>
                      <a:pPr algn="ctr"/>
                      <a:endParaRPr lang="nl-BE" sz="1100">
                        <a:solidFill>
                          <a:schemeClr val="bg1"/>
                        </a:solidFill>
                      </a:endParaRPr>
                    </a:p>
                  </a:txBody>
                  <a:tcPr anchor="ctr">
                    <a:solidFill>
                      <a:schemeClr val="tx1"/>
                    </a:solidFill>
                  </a:tcPr>
                </a:tc>
                <a:extLst>
                  <a:ext uri="{0D108BD9-81ED-4DB2-BD59-A6C34878D82A}">
                    <a16:rowId xmlns:a16="http://schemas.microsoft.com/office/drawing/2014/main" val="879066624"/>
                  </a:ext>
                </a:extLst>
              </a:tr>
              <a:tr h="345876">
                <a:tc>
                  <a:txBody>
                    <a:bodyPr/>
                    <a:lstStyle/>
                    <a:p>
                      <a:r>
                        <a:rPr lang="nl-BE" sz="1100" dirty="0"/>
                        <a:t>US 60/40 portfolio</a:t>
                      </a:r>
                    </a:p>
                  </a:txBody>
                  <a:tcPr anchor="ctr">
                    <a:solidFill>
                      <a:schemeClr val="tx1"/>
                    </a:solidFill>
                  </a:tcPr>
                </a:tc>
                <a:tc>
                  <a:txBody>
                    <a:bodyPr/>
                    <a:lstStyle/>
                    <a:p>
                      <a:pPr algn="ctr"/>
                      <a:r>
                        <a:rPr lang="nl-BE" sz="1100" dirty="0">
                          <a:solidFill>
                            <a:schemeClr val="bg1"/>
                          </a:solidFill>
                        </a:rPr>
                        <a:t>8.38%</a:t>
                      </a:r>
                    </a:p>
                  </a:txBody>
                  <a:tcPr anchor="ctr">
                    <a:solidFill>
                      <a:schemeClr val="tx1"/>
                    </a:solidFill>
                  </a:tcPr>
                </a:tc>
                <a:tc>
                  <a:txBody>
                    <a:bodyPr/>
                    <a:lstStyle/>
                    <a:p>
                      <a:pPr algn="ctr"/>
                      <a:r>
                        <a:rPr lang="nl-BE" sz="1100" dirty="0">
                          <a:solidFill>
                            <a:schemeClr val="bg1"/>
                          </a:solidFill>
                        </a:rPr>
                        <a:t>9.63%</a:t>
                      </a:r>
                    </a:p>
                  </a:txBody>
                  <a:tcPr anchor="ctr">
                    <a:solidFill>
                      <a:schemeClr val="tx1"/>
                    </a:solidFill>
                  </a:tcPr>
                </a:tc>
                <a:tc>
                  <a:txBody>
                    <a:bodyPr/>
                    <a:lstStyle/>
                    <a:p>
                      <a:pPr algn="ctr"/>
                      <a:r>
                        <a:rPr lang="nl-BE" sz="1100" dirty="0">
                          <a:solidFill>
                            <a:schemeClr val="bg1"/>
                          </a:solidFill>
                        </a:rPr>
                        <a:t>0.4</a:t>
                      </a:r>
                    </a:p>
                  </a:txBody>
                  <a:tcPr anchor="ctr">
                    <a:solidFill>
                      <a:schemeClr val="tx1"/>
                    </a:solidFill>
                  </a:tcPr>
                </a:tc>
                <a:tc>
                  <a:txBody>
                    <a:bodyPr/>
                    <a:lstStyle/>
                    <a:p>
                      <a:pPr algn="ctr"/>
                      <a:r>
                        <a:rPr lang="nl-BE" sz="1100" dirty="0">
                          <a:solidFill>
                            <a:schemeClr val="bg1"/>
                          </a:solidFill>
                        </a:rPr>
                        <a:t>-30.7%</a:t>
                      </a:r>
                    </a:p>
                  </a:txBody>
                  <a:tcPr anchor="ctr">
                    <a:solidFill>
                      <a:schemeClr val="tx1"/>
                    </a:solidFill>
                  </a:tcPr>
                </a:tc>
                <a:tc>
                  <a:txBody>
                    <a:bodyPr/>
                    <a:lstStyle/>
                    <a:p>
                      <a:pPr algn="ctr"/>
                      <a:r>
                        <a:rPr lang="nl-BE" sz="1100" dirty="0">
                          <a:solidFill>
                            <a:schemeClr val="bg1"/>
                          </a:solidFill>
                        </a:rPr>
                        <a:t>0.27</a:t>
                      </a:r>
                    </a:p>
                  </a:txBody>
                  <a:tcPr anchor="ctr">
                    <a:solidFill>
                      <a:schemeClr val="tx1"/>
                    </a:solidFill>
                  </a:tcPr>
                </a:tc>
                <a:extLst>
                  <a:ext uri="{0D108BD9-81ED-4DB2-BD59-A6C34878D82A}">
                    <a16:rowId xmlns:a16="http://schemas.microsoft.com/office/drawing/2014/main" val="2315953384"/>
                  </a:ext>
                </a:extLst>
              </a:tr>
              <a:tr h="209996">
                <a:tc>
                  <a:txBody>
                    <a:bodyPr/>
                    <a:lstStyle/>
                    <a:p>
                      <a:endParaRPr lang="nl-BE" sz="1100"/>
                    </a:p>
                  </a:txBody>
                  <a:tcPr anchor="ctr">
                    <a:solidFill>
                      <a:schemeClr val="tx1"/>
                    </a:solidFill>
                  </a:tcPr>
                </a:tc>
                <a:tc>
                  <a:txBody>
                    <a:bodyPr/>
                    <a:lstStyle/>
                    <a:p>
                      <a:pPr algn="ctr"/>
                      <a:endParaRPr lang="nl-BE" sz="1100">
                        <a:solidFill>
                          <a:schemeClr val="bg1"/>
                        </a:solidFill>
                      </a:endParaRPr>
                    </a:p>
                  </a:txBody>
                  <a:tcPr anchor="ctr">
                    <a:solidFill>
                      <a:schemeClr val="tx1"/>
                    </a:solidFill>
                  </a:tcPr>
                </a:tc>
                <a:tc>
                  <a:txBody>
                    <a:bodyPr/>
                    <a:lstStyle/>
                    <a:p>
                      <a:pPr algn="ctr"/>
                      <a:endParaRPr lang="nl-BE" sz="1100">
                        <a:solidFill>
                          <a:schemeClr val="bg1"/>
                        </a:solidFill>
                      </a:endParaRPr>
                    </a:p>
                  </a:txBody>
                  <a:tcPr anchor="ctr">
                    <a:solidFill>
                      <a:schemeClr val="tx1"/>
                    </a:solidFill>
                  </a:tcPr>
                </a:tc>
                <a:tc>
                  <a:txBody>
                    <a:bodyPr/>
                    <a:lstStyle/>
                    <a:p>
                      <a:pPr algn="ctr"/>
                      <a:endParaRPr lang="nl-BE" sz="1100" dirty="0">
                        <a:solidFill>
                          <a:schemeClr val="bg1"/>
                        </a:solidFill>
                      </a:endParaRPr>
                    </a:p>
                  </a:txBody>
                  <a:tcPr anchor="ctr">
                    <a:solidFill>
                      <a:schemeClr val="tx1"/>
                    </a:solidFill>
                  </a:tcPr>
                </a:tc>
                <a:tc>
                  <a:txBody>
                    <a:bodyPr/>
                    <a:lstStyle/>
                    <a:p>
                      <a:pPr algn="ctr"/>
                      <a:endParaRPr lang="nl-BE" sz="1100" dirty="0">
                        <a:solidFill>
                          <a:schemeClr val="bg1"/>
                        </a:solidFill>
                      </a:endParaRPr>
                    </a:p>
                  </a:txBody>
                  <a:tcPr anchor="ctr">
                    <a:solidFill>
                      <a:schemeClr val="tx1"/>
                    </a:solidFill>
                  </a:tcPr>
                </a:tc>
                <a:tc>
                  <a:txBody>
                    <a:bodyPr/>
                    <a:lstStyle/>
                    <a:p>
                      <a:pPr algn="ctr"/>
                      <a:endParaRPr lang="nl-BE" sz="1100">
                        <a:solidFill>
                          <a:schemeClr val="bg1"/>
                        </a:solidFill>
                      </a:endParaRPr>
                    </a:p>
                  </a:txBody>
                  <a:tcPr anchor="ctr">
                    <a:solidFill>
                      <a:schemeClr val="tx1"/>
                    </a:solidFill>
                  </a:tcPr>
                </a:tc>
                <a:extLst>
                  <a:ext uri="{0D108BD9-81ED-4DB2-BD59-A6C34878D82A}">
                    <a16:rowId xmlns:a16="http://schemas.microsoft.com/office/drawing/2014/main" val="1439343334"/>
                  </a:ext>
                </a:extLst>
              </a:tr>
              <a:tr h="481756">
                <a:tc>
                  <a:txBody>
                    <a:bodyPr/>
                    <a:lstStyle/>
                    <a:p>
                      <a:r>
                        <a:rPr lang="nl-BE" sz="1100" dirty="0"/>
                        <a:t>US large </a:t>
                      </a:r>
                      <a:r>
                        <a:rPr lang="nl-BE" sz="1100" dirty="0" err="1"/>
                        <a:t>and</a:t>
                      </a:r>
                      <a:r>
                        <a:rPr lang="nl-BE" sz="1100" dirty="0"/>
                        <a:t> </a:t>
                      </a:r>
                      <a:r>
                        <a:rPr lang="nl-BE" sz="1100" dirty="0" err="1"/>
                        <a:t>midcaps</a:t>
                      </a:r>
                      <a:endParaRPr lang="nl-BE" sz="1100" dirty="0"/>
                    </a:p>
                  </a:txBody>
                  <a:tcPr anchor="ctr">
                    <a:solidFill>
                      <a:schemeClr val="tx1"/>
                    </a:solidFill>
                  </a:tcPr>
                </a:tc>
                <a:tc>
                  <a:txBody>
                    <a:bodyPr/>
                    <a:lstStyle/>
                    <a:p>
                      <a:pPr algn="ctr"/>
                      <a:r>
                        <a:rPr lang="nl-BE" sz="1100" dirty="0">
                          <a:solidFill>
                            <a:schemeClr val="bg1"/>
                          </a:solidFill>
                        </a:rPr>
                        <a:t>9.21%</a:t>
                      </a:r>
                    </a:p>
                  </a:txBody>
                  <a:tcPr anchor="ctr">
                    <a:solidFill>
                      <a:schemeClr val="tx1"/>
                    </a:solidFill>
                  </a:tcPr>
                </a:tc>
                <a:tc>
                  <a:txBody>
                    <a:bodyPr/>
                    <a:lstStyle/>
                    <a:p>
                      <a:pPr algn="ctr"/>
                      <a:r>
                        <a:rPr lang="nl-BE" sz="1100" dirty="0">
                          <a:solidFill>
                            <a:schemeClr val="bg1"/>
                          </a:solidFill>
                        </a:rPr>
                        <a:t>15.45%</a:t>
                      </a:r>
                    </a:p>
                  </a:txBody>
                  <a:tcPr anchor="ctr">
                    <a:solidFill>
                      <a:schemeClr val="tx1"/>
                    </a:solidFill>
                  </a:tcPr>
                </a:tc>
                <a:tc>
                  <a:txBody>
                    <a:bodyPr/>
                    <a:lstStyle/>
                    <a:p>
                      <a:pPr algn="ctr"/>
                      <a:r>
                        <a:rPr lang="nl-BE" sz="1100" dirty="0">
                          <a:solidFill>
                            <a:schemeClr val="bg1"/>
                          </a:solidFill>
                        </a:rPr>
                        <a:t>0.31</a:t>
                      </a:r>
                    </a:p>
                  </a:txBody>
                  <a:tcPr anchor="ctr">
                    <a:solidFill>
                      <a:schemeClr val="tx1"/>
                    </a:solidFill>
                  </a:tcPr>
                </a:tc>
                <a:tc>
                  <a:txBody>
                    <a:bodyPr/>
                    <a:lstStyle/>
                    <a:p>
                      <a:pPr algn="ctr"/>
                      <a:r>
                        <a:rPr lang="nl-BE" sz="1100" dirty="0">
                          <a:solidFill>
                            <a:schemeClr val="bg1"/>
                          </a:solidFill>
                        </a:rPr>
                        <a:t>-51.12%</a:t>
                      </a:r>
                    </a:p>
                  </a:txBody>
                  <a:tcPr anchor="ctr">
                    <a:solidFill>
                      <a:schemeClr val="tx1"/>
                    </a:solidFill>
                  </a:tcPr>
                </a:tc>
                <a:tc>
                  <a:txBody>
                    <a:bodyPr/>
                    <a:lstStyle/>
                    <a:p>
                      <a:pPr algn="ctr"/>
                      <a:r>
                        <a:rPr lang="nl-BE" sz="1100" dirty="0">
                          <a:solidFill>
                            <a:schemeClr val="bg1"/>
                          </a:solidFill>
                        </a:rPr>
                        <a:t>0.18</a:t>
                      </a:r>
                    </a:p>
                  </a:txBody>
                  <a:tcPr anchor="ctr">
                    <a:solidFill>
                      <a:schemeClr val="tx1"/>
                    </a:solidFill>
                  </a:tcPr>
                </a:tc>
                <a:extLst>
                  <a:ext uri="{0D108BD9-81ED-4DB2-BD59-A6C34878D82A}">
                    <a16:rowId xmlns:a16="http://schemas.microsoft.com/office/drawing/2014/main" val="2093356155"/>
                  </a:ext>
                </a:extLst>
              </a:tr>
            </a:tbl>
          </a:graphicData>
        </a:graphic>
      </p:graphicFrame>
      <p:sp>
        <p:nvSpPr>
          <p:cNvPr id="2" name="Tekstvak 1">
            <a:extLst>
              <a:ext uri="{FF2B5EF4-FFF2-40B4-BE49-F238E27FC236}">
                <a16:creationId xmlns:a16="http://schemas.microsoft.com/office/drawing/2014/main" id="{20ACABDE-C826-A381-C71D-2700353F3AC6}"/>
              </a:ext>
            </a:extLst>
          </p:cNvPr>
          <p:cNvSpPr txBox="1"/>
          <p:nvPr/>
        </p:nvSpPr>
        <p:spPr>
          <a:xfrm>
            <a:off x="254274" y="6355587"/>
            <a:ext cx="5458975" cy="400110"/>
          </a:xfrm>
          <a:prstGeom prst="rect">
            <a:avLst/>
          </a:prstGeom>
          <a:noFill/>
        </p:spPr>
        <p:txBody>
          <a:bodyPr wrap="square" rtlCol="0">
            <a:spAutoFit/>
          </a:bodyPr>
          <a:lstStyle/>
          <a:p>
            <a:pPr algn="just"/>
            <a:r>
              <a:rPr lang="en-US" sz="1000" dirty="0">
                <a:solidFill>
                  <a:schemeClr val="bg1"/>
                </a:solidFill>
              </a:rPr>
              <a:t>*Bloomberg US treasury index data starts from Jan-73. The 60/40 portfolio starts in 1970 as we use T-bill data for the first 3 years instead </a:t>
            </a:r>
            <a:r>
              <a:rPr lang="en-US" sz="1000" dirty="0" err="1">
                <a:solidFill>
                  <a:schemeClr val="bg1"/>
                </a:solidFill>
              </a:rPr>
              <a:t>fo</a:t>
            </a:r>
            <a:r>
              <a:rPr lang="en-US" sz="1000" dirty="0">
                <a:solidFill>
                  <a:schemeClr val="bg1"/>
                </a:solidFill>
              </a:rPr>
              <a:t> Treasury data.</a:t>
            </a:r>
          </a:p>
        </p:txBody>
      </p:sp>
    </p:spTree>
    <p:extLst>
      <p:ext uri="{BB962C8B-B14F-4D97-AF65-F5344CB8AC3E}">
        <p14:creationId xmlns:p14="http://schemas.microsoft.com/office/powerpoint/2010/main" val="408480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DATA: 31 ASSET CLASSES – RISK/RETURN – RANKED ON MAR</a:t>
            </a:r>
          </a:p>
        </p:txBody>
      </p:sp>
      <p:pic>
        <p:nvPicPr>
          <p:cNvPr id="10" name="Afbeelding 9">
            <a:extLst>
              <a:ext uri="{FF2B5EF4-FFF2-40B4-BE49-F238E27FC236}">
                <a16:creationId xmlns:a16="http://schemas.microsoft.com/office/drawing/2014/main" id="{C05786B0-6653-D06E-D58B-76223C8FFF15}"/>
              </a:ext>
            </a:extLst>
          </p:cNvPr>
          <p:cNvPicPr>
            <a:picLocks noChangeAspect="1"/>
          </p:cNvPicPr>
          <p:nvPr/>
        </p:nvPicPr>
        <p:blipFill>
          <a:blip r:embed="rId2"/>
          <a:stretch>
            <a:fillRect/>
          </a:stretch>
        </p:blipFill>
        <p:spPr>
          <a:xfrm>
            <a:off x="254275" y="747837"/>
            <a:ext cx="10063222" cy="5774883"/>
          </a:xfrm>
          <a:prstGeom prst="rect">
            <a:avLst/>
          </a:prstGeom>
        </p:spPr>
      </p:pic>
    </p:spTree>
    <p:extLst>
      <p:ext uri="{BB962C8B-B14F-4D97-AF65-F5344CB8AC3E}">
        <p14:creationId xmlns:p14="http://schemas.microsoft.com/office/powerpoint/2010/main" val="214830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1504B592-DC26-E451-79F9-B34B72CFC4C7}"/>
              </a:ext>
            </a:extLst>
          </p:cNvPr>
          <p:cNvSpPr txBox="1"/>
          <p:nvPr/>
        </p:nvSpPr>
        <p:spPr>
          <a:xfrm>
            <a:off x="806451" y="1997839"/>
            <a:ext cx="10944224" cy="2862322"/>
          </a:xfrm>
          <a:prstGeom prst="rect">
            <a:avLst/>
          </a:prstGeom>
          <a:noFill/>
        </p:spPr>
        <p:txBody>
          <a:bodyPr wrap="square" rtlCol="0">
            <a:spAutoFit/>
          </a:bodyPr>
          <a:lstStyle/>
          <a:p>
            <a:pPr algn="ctr"/>
            <a:r>
              <a:rPr lang="en-US" sz="3600" dirty="0"/>
              <a:t>GLOBAL MULTI-ASSET </a:t>
            </a:r>
          </a:p>
          <a:p>
            <a:pPr algn="ctr"/>
            <a:endParaRPr lang="en-US" sz="3600" dirty="0"/>
          </a:p>
          <a:p>
            <a:pPr algn="ctr"/>
            <a:r>
              <a:rPr lang="en-US" sz="3600" dirty="0"/>
              <a:t>LONG-ONLY </a:t>
            </a:r>
          </a:p>
          <a:p>
            <a:pPr algn="ctr"/>
            <a:endParaRPr lang="en-US" sz="3600" dirty="0"/>
          </a:p>
          <a:p>
            <a:pPr algn="ctr"/>
            <a:r>
              <a:rPr lang="en-US" sz="3600" dirty="0"/>
              <a:t>EQUAL-WEIGHT</a:t>
            </a:r>
            <a:endParaRPr lang="en-US" sz="1400" dirty="0"/>
          </a:p>
        </p:txBody>
      </p:sp>
    </p:spTree>
    <p:extLst>
      <p:ext uri="{BB962C8B-B14F-4D97-AF65-F5344CB8AC3E}">
        <p14:creationId xmlns:p14="http://schemas.microsoft.com/office/powerpoint/2010/main" val="393371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254275" y="192984"/>
            <a:ext cx="11820627" cy="461665"/>
          </a:xfrm>
          <a:prstGeom prst="rect">
            <a:avLst/>
          </a:prstGeom>
          <a:noFill/>
        </p:spPr>
        <p:txBody>
          <a:bodyPr wrap="square" rtlCol="0">
            <a:spAutoFit/>
          </a:bodyPr>
          <a:lstStyle/>
          <a:p>
            <a:r>
              <a:rPr lang="nl-BE" sz="2400" b="1" dirty="0">
                <a:solidFill>
                  <a:schemeClr val="bg1"/>
                </a:solidFill>
              </a:rPr>
              <a:t>THE GLOBAL MULTI-ASSET EQUAL-WEIGHT PORTFOLIO SINCE 1970</a:t>
            </a:r>
          </a:p>
        </p:txBody>
      </p:sp>
      <p:sp>
        <p:nvSpPr>
          <p:cNvPr id="2" name="Tekstvak 1">
            <a:extLst>
              <a:ext uri="{FF2B5EF4-FFF2-40B4-BE49-F238E27FC236}">
                <a16:creationId xmlns:a16="http://schemas.microsoft.com/office/drawing/2014/main" id="{4DDDAACB-5B96-E29C-B4C8-5E7DB2FE31DC}"/>
              </a:ext>
            </a:extLst>
          </p:cNvPr>
          <p:cNvSpPr txBox="1"/>
          <p:nvPr/>
        </p:nvSpPr>
        <p:spPr>
          <a:xfrm>
            <a:off x="333374" y="819150"/>
            <a:ext cx="10848975"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Period: </a:t>
            </a:r>
            <a:r>
              <a:rPr lang="en-US" dirty="0">
                <a:solidFill>
                  <a:schemeClr val="bg1"/>
                </a:solidFill>
              </a:rPr>
              <a:t>Jan 1970 – Dec 2022</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Assets: </a:t>
            </a:r>
            <a:r>
              <a:rPr lang="en-US" dirty="0">
                <a:solidFill>
                  <a:schemeClr val="bg1"/>
                </a:solidFill>
              </a:rPr>
              <a:t>assets are appended as datasets become available through time: starting with 7,ending with 31 assets</a:t>
            </a:r>
          </a:p>
          <a:p>
            <a:r>
              <a:rPr lang="en-US" dirty="0">
                <a:solidFill>
                  <a:schemeClr val="bg1"/>
                </a:solidFill>
              </a:rPr>
              <a:t>.</a:t>
            </a:r>
          </a:p>
          <a:p>
            <a:pPr marL="285750" indent="-285750">
              <a:buFont typeface="Arial" panose="020B0604020202020204" pitchFamily="34" charset="0"/>
              <a:buChar char="•"/>
            </a:pPr>
            <a:r>
              <a:rPr lang="en-US" b="1" dirty="0">
                <a:solidFill>
                  <a:schemeClr val="bg1"/>
                </a:solidFill>
              </a:rPr>
              <a:t>Systematic rules</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Invest in all assets. Starting with 7 in 1970, ending with 31 assets.</a:t>
            </a:r>
          </a:p>
          <a:p>
            <a:pPr marL="742950" lvl="1" indent="-285750">
              <a:buFont typeface="Arial" panose="020B0604020202020204" pitchFamily="34" charset="0"/>
              <a:buChar char="•"/>
            </a:pPr>
            <a:r>
              <a:rPr lang="en-US" dirty="0">
                <a:solidFill>
                  <a:schemeClr val="bg1"/>
                </a:solidFill>
              </a:rPr>
              <a:t>Equal weight.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Rebalance: </a:t>
            </a:r>
            <a:r>
              <a:rPr lang="en-US" dirty="0">
                <a:solidFill>
                  <a:schemeClr val="bg1"/>
                </a:solidFill>
              </a:rPr>
              <a:t>monthly</a:t>
            </a:r>
          </a:p>
        </p:txBody>
      </p:sp>
    </p:spTree>
    <p:extLst>
      <p:ext uri="{BB962C8B-B14F-4D97-AF65-F5344CB8AC3E}">
        <p14:creationId xmlns:p14="http://schemas.microsoft.com/office/powerpoint/2010/main" val="3190874359"/>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141"/>
      </a:dk2>
      <a:lt2>
        <a:srgbClr val="E8E2E2"/>
      </a:lt2>
      <a:accent1>
        <a:srgbClr val="55AEB0"/>
      </a:accent1>
      <a:accent2>
        <a:srgbClr val="5EA3DB"/>
      </a:accent2>
      <a:accent3>
        <a:srgbClr val="7B89E1"/>
      </a:accent3>
      <a:accent4>
        <a:srgbClr val="805EDB"/>
      </a:accent4>
      <a:accent5>
        <a:srgbClr val="C27BE1"/>
      </a:accent5>
      <a:accent6>
        <a:srgbClr val="DB5ECD"/>
      </a:accent6>
      <a:hlink>
        <a:srgbClr val="AE6B6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2246</TotalTime>
  <Words>3176</Words>
  <Application>Microsoft Office PowerPoint</Application>
  <PresentationFormat>Breedbeeld</PresentationFormat>
  <Paragraphs>263</Paragraphs>
  <Slides>52</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52</vt:i4>
      </vt:variant>
    </vt:vector>
  </HeadingPairs>
  <TitlesOfParts>
    <vt:vector size="60" baseType="lpstr">
      <vt:lpstr>Arial</vt:lpstr>
      <vt:lpstr>Avenir Next LT Pro</vt:lpstr>
      <vt:lpstr>Avenir Next LT Pro Light</vt:lpstr>
      <vt:lpstr>NexusSansWebPro</vt:lpstr>
      <vt:lpstr>Roboto</vt:lpstr>
      <vt:lpstr>Sitka Subheading</vt:lpstr>
      <vt:lpstr>Wingdings</vt:lpstr>
      <vt:lpstr>PebbleVTI</vt:lpstr>
      <vt:lpstr>GLOBAL MULTI-ASSET DUAL MOMENTUM MODEL</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 H</dc:creator>
  <cp:lastModifiedBy>H H</cp:lastModifiedBy>
  <cp:revision>7</cp:revision>
  <dcterms:created xsi:type="dcterms:W3CDTF">2023-01-08T20:54:47Z</dcterms:created>
  <dcterms:modified xsi:type="dcterms:W3CDTF">2023-01-11T11:19:23Z</dcterms:modified>
</cp:coreProperties>
</file>