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1" r:id="rId3"/>
    <p:sldId id="312" r:id="rId4"/>
    <p:sldId id="321" r:id="rId5"/>
    <p:sldId id="322" r:id="rId6"/>
    <p:sldId id="324" r:id="rId7"/>
    <p:sldId id="325" r:id="rId8"/>
    <p:sldId id="326" r:id="rId9"/>
    <p:sldId id="273" r:id="rId10"/>
    <p:sldId id="274" r:id="rId11"/>
    <p:sldId id="327" r:id="rId12"/>
    <p:sldId id="278" r:id="rId13"/>
    <p:sldId id="328" r:id="rId14"/>
    <p:sldId id="32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datacamp.com/workspace/w/f1f28abb-fe40-40a1-86ad-6ff324ba77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941073-217A-5946-BD73-E457C00C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582956"/>
            <a:ext cx="5704117" cy="1007708"/>
          </a:xfrm>
        </p:spPr>
        <p:txBody>
          <a:bodyPr>
            <a:normAutofit fontScale="90000"/>
          </a:bodyPr>
          <a:lstStyle/>
          <a:p>
            <a:pPr algn="l"/>
            <a:r>
              <a:rPr lang="nl-BE" sz="3200" dirty="0"/>
              <a:t>GLOBAL MULTI-ASSET</a:t>
            </a:r>
            <a:br>
              <a:rPr lang="nl-BE" sz="3200" dirty="0"/>
            </a:br>
            <a:r>
              <a:rPr lang="nl-BE" sz="3200" dirty="0"/>
              <a:t>RELATIVE  MOMENTUM MODEL</a:t>
            </a:r>
          </a:p>
        </p:txBody>
      </p:sp>
      <p:pic>
        <p:nvPicPr>
          <p:cNvPr id="25" name="Picture 2" descr="Metal pendulum">
            <a:extLst>
              <a:ext uri="{FF2B5EF4-FFF2-40B4-BE49-F238E27FC236}">
                <a16:creationId xmlns:a16="http://schemas.microsoft.com/office/drawing/2014/main" id="{1E4A3BD6-D133-0BFF-F15E-4B7AFE2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5" r="1566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744778-639C-1D4C-E04A-B3AAF303334C}"/>
              </a:ext>
            </a:extLst>
          </p:cNvPr>
          <p:cNvSpPr txBox="1"/>
          <p:nvPr/>
        </p:nvSpPr>
        <p:spPr>
          <a:xfrm>
            <a:off x="9121611" y="324942"/>
            <a:ext cx="2865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Hans </a:t>
            </a:r>
            <a:r>
              <a:rPr lang="en-US" sz="1100" dirty="0" err="1"/>
              <a:t>Heytens</a:t>
            </a:r>
            <a:endParaRPr lang="en-US" sz="1100" dirty="0"/>
          </a:p>
          <a:p>
            <a:pPr algn="r"/>
            <a:r>
              <a:rPr lang="en-US" sz="1100" dirty="0"/>
              <a:t>	hansheytens@hotmail.com</a:t>
            </a:r>
          </a:p>
          <a:p>
            <a:pPr algn="r"/>
            <a:r>
              <a:rPr lang="en-US" sz="1100" dirty="0"/>
              <a:t>0032 469 19 22 26</a:t>
            </a:r>
          </a:p>
        </p:txBody>
      </p:sp>
    </p:spTree>
    <p:extLst>
      <p:ext uri="{BB962C8B-B14F-4D97-AF65-F5344CB8AC3E}">
        <p14:creationId xmlns:p14="http://schemas.microsoft.com/office/powerpoint/2010/main" val="41486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54275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1m/3m/6m/12m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00F783-B23C-E97E-90F9-15C213A0C4D8}"/>
              </a:ext>
            </a:extLst>
          </p:cNvPr>
          <p:cNvSpPr txBox="1"/>
          <p:nvPr/>
        </p:nvSpPr>
        <p:spPr>
          <a:xfrm>
            <a:off x="188961" y="6175359"/>
            <a:ext cx="92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Average annual turnover Global relative momentum portfolio ETFs: 247% @momentum-score= 1m/3m/6m/12m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21819B-B963-5A50-A381-1806C17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5" y="755117"/>
            <a:ext cx="8777758" cy="51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54275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1m/3m/6m/12m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DFF4C0F-D655-27D1-745F-C9B582C0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5" y="738555"/>
            <a:ext cx="10984063" cy="56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54275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1m/3m/6m/12m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30C1E9-B9CA-CF13-FD4A-5CA45EE9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5" y="737384"/>
            <a:ext cx="10690533" cy="56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54275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12m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00F783-B23C-E97E-90F9-15C213A0C4D8}"/>
              </a:ext>
            </a:extLst>
          </p:cNvPr>
          <p:cNvSpPr txBox="1"/>
          <p:nvPr/>
        </p:nvSpPr>
        <p:spPr>
          <a:xfrm>
            <a:off x="188961" y="6175359"/>
            <a:ext cx="92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Average annual turnover Global relative momentum portfolio ETFs: 185% @momentum-score= 12m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4AF748D-6178-F8AD-566E-44CB637E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3" y="775878"/>
            <a:ext cx="10318320" cy="5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54275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6m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00F783-B23C-E97E-90F9-15C213A0C4D8}"/>
              </a:ext>
            </a:extLst>
          </p:cNvPr>
          <p:cNvSpPr txBox="1"/>
          <p:nvPr/>
        </p:nvSpPr>
        <p:spPr>
          <a:xfrm>
            <a:off x="188961" y="6175359"/>
            <a:ext cx="92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Average annual turnover Global relative momentum portfolio ETFs: 270% @momentum-score= 6m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C92E6A-C135-137E-7025-4E0C71B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9" y="797960"/>
            <a:ext cx="9879921" cy="50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3" y="192984"/>
            <a:ext cx="838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HYPERLINK TO PYTHON CODE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41A4428-A767-FC8A-50E1-0B37ED94DDA8}"/>
              </a:ext>
            </a:extLst>
          </p:cNvPr>
          <p:cNvSpPr txBox="1"/>
          <p:nvPr/>
        </p:nvSpPr>
        <p:spPr>
          <a:xfrm>
            <a:off x="342899" y="923932"/>
            <a:ext cx="934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https://app.datacamp.com/workspace/w/f1f28abb-fe40-40a1-86ad-6ff324ba7764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9371B-61CA-BBED-EAA3-FEFC0706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8" y="1405766"/>
            <a:ext cx="7737411" cy="5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504B592-DC26-E451-79F9-B34B72CFC4C7}"/>
              </a:ext>
            </a:extLst>
          </p:cNvPr>
          <p:cNvSpPr txBox="1"/>
          <p:nvPr/>
        </p:nvSpPr>
        <p:spPr>
          <a:xfrm>
            <a:off x="623888" y="2706965"/>
            <a:ext cx="1094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GLOBAL RELATIVE MOMENTUM OP ETFs</a:t>
            </a:r>
          </a:p>
          <a:p>
            <a:pPr algn="ctr"/>
            <a:r>
              <a:rPr lang="en-US" sz="3600" dirty="0"/>
              <a:t>2016 - 2022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371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97675" y="219654"/>
            <a:ext cx="838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DATA: 9 ACTIVAKLASSEN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558714A-8B24-8B8D-E746-AFBEE5D9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2" y="799477"/>
            <a:ext cx="11410412" cy="248489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FED7D74-6B25-2DF7-7812-55DA25B17506}"/>
              </a:ext>
            </a:extLst>
          </p:cNvPr>
          <p:cNvSpPr txBox="1"/>
          <p:nvPr/>
        </p:nvSpPr>
        <p:spPr>
          <a:xfrm>
            <a:off x="144480" y="3722915"/>
            <a:ext cx="1151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chemeClr val="bg1"/>
                </a:solidFill>
              </a:rPr>
              <a:t>Back-test: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Op de </a:t>
            </a:r>
            <a:r>
              <a:rPr lang="nl-NL" dirty="0" err="1">
                <a:solidFill>
                  <a:schemeClr val="bg1"/>
                </a:solidFill>
              </a:rPr>
              <a:t>total</a:t>
            </a:r>
            <a:r>
              <a:rPr lang="nl-NL" dirty="0">
                <a:solidFill>
                  <a:schemeClr val="bg1"/>
                </a:solidFill>
              </a:rPr>
              <a:t> return indices in EUR:	2006 - 2022</a:t>
            </a:r>
          </a:p>
          <a:p>
            <a:pPr lvl="2"/>
            <a:endParaRPr lang="nl-NL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Op de </a:t>
            </a:r>
            <a:r>
              <a:rPr lang="nl-NL" dirty="0" err="1">
                <a:solidFill>
                  <a:schemeClr val="bg1"/>
                </a:solidFill>
              </a:rPr>
              <a:t>ETFs</a:t>
            </a:r>
            <a:r>
              <a:rPr lang="nl-NL" dirty="0">
                <a:solidFill>
                  <a:schemeClr val="bg1"/>
                </a:solidFill>
              </a:rPr>
              <a:t> in EUR:		2016 - 2022</a:t>
            </a:r>
            <a:r>
              <a:rPr lang="nl-NL" sz="1000" dirty="0">
                <a:solidFill>
                  <a:schemeClr val="bg1"/>
                </a:solidFill>
              </a:rPr>
              <a:t>(dividend worden herbelegd in de ETF  indien distributie-versie)</a:t>
            </a:r>
          </a:p>
        </p:txBody>
      </p:sp>
    </p:spTree>
    <p:extLst>
      <p:ext uri="{BB962C8B-B14F-4D97-AF65-F5344CB8AC3E}">
        <p14:creationId xmlns:p14="http://schemas.microsoft.com/office/powerpoint/2010/main" val="36764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188960" y="194810"/>
            <a:ext cx="94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DATA: 9 EXCHANGE TRADED FUNDS (</a:t>
            </a:r>
            <a:r>
              <a:rPr lang="nl-BE" sz="2400" b="1" dirty="0" err="1">
                <a:solidFill>
                  <a:schemeClr val="bg1"/>
                </a:solidFill>
              </a:rPr>
              <a:t>ETFs</a:t>
            </a:r>
            <a:r>
              <a:rPr lang="nl-BE" sz="2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DE0FD61-5F49-8B52-B54A-4B3E25C4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9" y="755263"/>
            <a:ext cx="11623595" cy="587042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FB7CD42-74AE-F0DF-4B43-A50E6D07E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"/>
          <a:stretch/>
        </p:blipFill>
        <p:spPr>
          <a:xfrm>
            <a:off x="2780521" y="1726163"/>
            <a:ext cx="4310744" cy="12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5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188960" y="194810"/>
            <a:ext cx="94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DATA: 9 EXCHANGE TRADED FUNDS (</a:t>
            </a:r>
            <a:r>
              <a:rPr lang="nl-BE" sz="2400" b="1" dirty="0" err="1">
                <a:solidFill>
                  <a:schemeClr val="bg1"/>
                </a:solidFill>
              </a:rPr>
              <a:t>ETFs</a:t>
            </a:r>
            <a:r>
              <a:rPr lang="nl-BE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05EE30D-A713-E818-F607-FDA20EFAED78}"/>
              </a:ext>
            </a:extLst>
          </p:cNvPr>
          <p:cNvSpPr txBox="1"/>
          <p:nvPr/>
        </p:nvSpPr>
        <p:spPr>
          <a:xfrm>
            <a:off x="188960" y="1017037"/>
            <a:ext cx="262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chemeClr val="bg1"/>
                </a:solidFill>
              </a:rPr>
              <a:t>Sinds</a:t>
            </a:r>
            <a:r>
              <a:rPr lang="en-US" b="1" u="sng" dirty="0">
                <a:solidFill>
                  <a:schemeClr val="bg1"/>
                </a:solidFill>
              </a:rPr>
              <a:t> 2016: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713587-6380-3790-E5C6-B257C43DEF39}"/>
              </a:ext>
            </a:extLst>
          </p:cNvPr>
          <p:cNvSpPr txBox="1"/>
          <p:nvPr/>
        </p:nvSpPr>
        <p:spPr>
          <a:xfrm>
            <a:off x="282265" y="4597140"/>
            <a:ext cx="1115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</a:t>
            </a:r>
            <a:r>
              <a:rPr lang="en-US" sz="1000" dirty="0" err="1">
                <a:solidFill>
                  <a:schemeClr val="bg1"/>
                </a:solidFill>
              </a:rPr>
              <a:t>annual_return</a:t>
            </a:r>
            <a:r>
              <a:rPr lang="en-US" sz="1000" dirty="0">
                <a:solidFill>
                  <a:schemeClr val="bg1"/>
                </a:solidFill>
              </a:rPr>
              <a:t>= </a:t>
            </a:r>
            <a:r>
              <a:rPr lang="en-US" sz="1000" dirty="0" err="1">
                <a:solidFill>
                  <a:schemeClr val="bg1"/>
                </a:solidFill>
              </a:rPr>
              <a:t>dividenden</a:t>
            </a:r>
            <a:r>
              <a:rPr lang="en-US" sz="1000" dirty="0">
                <a:solidFill>
                  <a:schemeClr val="bg1"/>
                </a:solidFill>
              </a:rPr>
              <a:t> van de ETF (</a:t>
            </a:r>
            <a:r>
              <a:rPr lang="en-US" sz="1000" dirty="0" err="1">
                <a:solidFill>
                  <a:schemeClr val="bg1"/>
                </a:solidFill>
              </a:rPr>
              <a:t>indien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distributie</a:t>
            </a:r>
            <a:r>
              <a:rPr lang="en-US" sz="1000" dirty="0">
                <a:solidFill>
                  <a:schemeClr val="bg1"/>
                </a:solidFill>
              </a:rPr>
              <a:t>) </a:t>
            </a:r>
            <a:r>
              <a:rPr lang="en-US" sz="1000" dirty="0" err="1">
                <a:solidFill>
                  <a:schemeClr val="bg1"/>
                </a:solidFill>
              </a:rPr>
              <a:t>herbelegd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** </a:t>
            </a:r>
            <a:r>
              <a:rPr lang="en-US" sz="1000" dirty="0" err="1">
                <a:solidFill>
                  <a:schemeClr val="bg1"/>
                </a:solidFill>
              </a:rPr>
              <a:t>sharpe_ratio</a:t>
            </a:r>
            <a:r>
              <a:rPr lang="en-US" sz="1000" dirty="0">
                <a:solidFill>
                  <a:schemeClr val="bg1"/>
                </a:solidFill>
              </a:rPr>
              <a:t>= (</a:t>
            </a:r>
            <a:r>
              <a:rPr lang="en-US" sz="1000" dirty="0" err="1">
                <a:solidFill>
                  <a:schemeClr val="bg1"/>
                </a:solidFill>
              </a:rPr>
              <a:t>annual_return</a:t>
            </a:r>
            <a:r>
              <a:rPr lang="en-US" sz="1000" dirty="0">
                <a:solidFill>
                  <a:schemeClr val="bg1"/>
                </a:solidFill>
              </a:rPr>
              <a:t> – </a:t>
            </a:r>
            <a:r>
              <a:rPr lang="en-US" sz="1000" dirty="0" err="1">
                <a:solidFill>
                  <a:schemeClr val="bg1"/>
                </a:solidFill>
              </a:rPr>
              <a:t>risk_free_rate</a:t>
            </a:r>
            <a:r>
              <a:rPr lang="en-US" sz="1000" dirty="0">
                <a:solidFill>
                  <a:schemeClr val="bg1"/>
                </a:solidFill>
              </a:rPr>
              <a:t> over de period)/</a:t>
            </a:r>
            <a:r>
              <a:rPr lang="en-US" sz="1000" dirty="0" err="1">
                <a:solidFill>
                  <a:schemeClr val="bg1"/>
                </a:solidFill>
              </a:rPr>
              <a:t>annual_vol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7FEFB47-0164-2E76-507F-1836AC36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4" y="1386369"/>
            <a:ext cx="11618166" cy="30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F32456D-8A1B-51E3-3890-34BA12E3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8" y="735620"/>
            <a:ext cx="10814362" cy="5639975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188960" y="194810"/>
            <a:ext cx="1128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GELIJKGEWOGEN PORTEFEUILLE: 9 EXCHANGE TRADED FUNDS (</a:t>
            </a:r>
            <a:r>
              <a:rPr lang="nl-BE" sz="2400" b="1" dirty="0" err="1">
                <a:solidFill>
                  <a:schemeClr val="bg1"/>
                </a:solidFill>
              </a:rPr>
              <a:t>ETFs</a:t>
            </a:r>
            <a:r>
              <a:rPr lang="nl-BE" sz="2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75FA9C-67E5-DB43-E115-CEBC2296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70" y="1589996"/>
            <a:ext cx="5749012" cy="4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188960" y="194810"/>
            <a:ext cx="1143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GELIJKGEWOGEN PORTEFEUILLE: 9 EXCHANGE TRADED FUNDS (</a:t>
            </a:r>
            <a:r>
              <a:rPr lang="nl-BE" sz="2400" b="1" dirty="0" err="1">
                <a:solidFill>
                  <a:schemeClr val="bg1"/>
                </a:solidFill>
              </a:rPr>
              <a:t>ETFs</a:t>
            </a:r>
            <a:r>
              <a:rPr lang="nl-BE" sz="2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A4117DC-0175-9719-8FD8-67FF125B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0" y="760245"/>
            <a:ext cx="7001119" cy="57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185686" y="192984"/>
            <a:ext cx="118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ETF RELATIEF MOMENTUM MODEL: top 3 selectie – lookback:</a:t>
            </a:r>
            <a:r>
              <a:rPr lang="nl-BE" sz="2000" b="1" dirty="0">
                <a:solidFill>
                  <a:schemeClr val="bg1"/>
                </a:solidFill>
              </a:rPr>
              <a:t>1m/3m/6m/12m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D06708F-5F11-06CC-85A5-C8E5D4BEE084}"/>
              </a:ext>
            </a:extLst>
          </p:cNvPr>
          <p:cNvSpPr txBox="1"/>
          <p:nvPr/>
        </p:nvSpPr>
        <p:spPr>
          <a:xfrm>
            <a:off x="118770" y="1028343"/>
            <a:ext cx="10848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Periode: </a:t>
            </a:r>
            <a:r>
              <a:rPr lang="nl-NL" dirty="0">
                <a:solidFill>
                  <a:schemeClr val="bg1"/>
                </a:solidFill>
              </a:rPr>
              <a:t>2016 – 2022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Assets: </a:t>
            </a:r>
            <a:r>
              <a:rPr lang="nl-NL" dirty="0">
                <a:solidFill>
                  <a:schemeClr val="bg1"/>
                </a:solidFill>
              </a:rPr>
              <a:t>9 </a:t>
            </a:r>
            <a:r>
              <a:rPr lang="nl-NL" dirty="0" err="1">
                <a:solidFill>
                  <a:schemeClr val="bg1"/>
                </a:solidFill>
              </a:rPr>
              <a:t>ETFs</a:t>
            </a:r>
            <a:r>
              <a:rPr lang="nl-NL" dirty="0">
                <a:solidFill>
                  <a:schemeClr val="bg1"/>
                </a:solidFill>
              </a:rPr>
              <a:t> (2 </a:t>
            </a:r>
            <a:r>
              <a:rPr lang="nl-NL" dirty="0" err="1">
                <a:solidFill>
                  <a:schemeClr val="bg1"/>
                </a:solidFill>
              </a:rPr>
              <a:t>fixed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income</a:t>
            </a:r>
            <a:r>
              <a:rPr lang="nl-NL" dirty="0">
                <a:solidFill>
                  <a:schemeClr val="bg1"/>
                </a:solidFill>
              </a:rPr>
              <a:t>, 4 </a:t>
            </a:r>
            <a:r>
              <a:rPr lang="nl-NL" dirty="0" err="1">
                <a:solidFill>
                  <a:schemeClr val="bg1"/>
                </a:solidFill>
              </a:rPr>
              <a:t>equity</a:t>
            </a:r>
            <a:r>
              <a:rPr lang="nl-NL" dirty="0">
                <a:solidFill>
                  <a:schemeClr val="bg1"/>
                </a:solidFill>
              </a:rPr>
              <a:t>, 3 </a:t>
            </a:r>
            <a:r>
              <a:rPr lang="nl-NL" dirty="0" err="1">
                <a:solidFill>
                  <a:schemeClr val="bg1"/>
                </a:solidFill>
              </a:rPr>
              <a:t>alternatives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Algoritme (regels):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Op het einde van de maand, bereken een momentum-score voor alle activa: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standaard: momentum-score = gemiddelde van de return over de voorbij 1m,3m,6m en 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Relatief momentum: investeer enkel – tegen de slotkoers van de maand – in de top 3 activa met de hoogste momentum-score.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bg1"/>
                </a:solidFill>
              </a:rPr>
              <a:t>Rebalance</a:t>
            </a:r>
            <a:r>
              <a:rPr lang="nl-NL" b="1" dirty="0">
                <a:solidFill>
                  <a:schemeClr val="bg1"/>
                </a:solidFill>
              </a:rPr>
              <a:t>: </a:t>
            </a:r>
            <a:r>
              <a:rPr lang="nl-NL" dirty="0">
                <a:solidFill>
                  <a:schemeClr val="bg1"/>
                </a:solidFill>
              </a:rPr>
              <a:t>maandelijks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kosten: </a:t>
            </a:r>
            <a:r>
              <a:rPr lang="nl-NL" dirty="0">
                <a:solidFill>
                  <a:schemeClr val="bg1"/>
                </a:solidFill>
              </a:rPr>
              <a:t>10 bps transactiekosten</a:t>
            </a:r>
          </a:p>
        </p:txBody>
      </p:sp>
    </p:spTree>
    <p:extLst>
      <p:ext uri="{BB962C8B-B14F-4D97-AF65-F5344CB8AC3E}">
        <p14:creationId xmlns:p14="http://schemas.microsoft.com/office/powerpoint/2010/main" val="375221298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55AEB0"/>
      </a:accent1>
      <a:accent2>
        <a:srgbClr val="5EA3DB"/>
      </a:accent2>
      <a:accent3>
        <a:srgbClr val="7B89E1"/>
      </a:accent3>
      <a:accent4>
        <a:srgbClr val="805EDB"/>
      </a:accent4>
      <a:accent5>
        <a:srgbClr val="C27BE1"/>
      </a:accent5>
      <a:accent6>
        <a:srgbClr val="DB5ECD"/>
      </a:accent6>
      <a:hlink>
        <a:srgbClr val="AE6B6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394</Words>
  <Application>Microsoft Office PowerPoint</Application>
  <PresentationFormat>Breedbeeld</PresentationFormat>
  <Paragraphs>43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GLOBAL MULTI-ASSET RELATIVE  MOMENTUM 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 H</dc:creator>
  <cp:lastModifiedBy>H H</cp:lastModifiedBy>
  <cp:revision>8</cp:revision>
  <dcterms:created xsi:type="dcterms:W3CDTF">2023-01-08T20:54:47Z</dcterms:created>
  <dcterms:modified xsi:type="dcterms:W3CDTF">2023-02-14T19:43:42Z</dcterms:modified>
</cp:coreProperties>
</file>