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43" r:id="rId3"/>
    <p:sldId id="271" r:id="rId4"/>
    <p:sldId id="342" r:id="rId5"/>
    <p:sldId id="321" r:id="rId6"/>
    <p:sldId id="330" r:id="rId7"/>
    <p:sldId id="322" r:id="rId8"/>
    <p:sldId id="324" r:id="rId9"/>
    <p:sldId id="325" r:id="rId10"/>
    <p:sldId id="326" r:id="rId11"/>
    <p:sldId id="273" r:id="rId12"/>
    <p:sldId id="274" r:id="rId13"/>
    <p:sldId id="327" r:id="rId14"/>
    <p:sldId id="278" r:id="rId15"/>
    <p:sldId id="344" r:id="rId16"/>
    <p:sldId id="328" r:id="rId17"/>
    <p:sldId id="329" r:id="rId18"/>
    <p:sldId id="341" r:id="rId19"/>
    <p:sldId id="331" r:id="rId20"/>
    <p:sldId id="332" r:id="rId21"/>
    <p:sldId id="333" r:id="rId22"/>
    <p:sldId id="334" r:id="rId23"/>
    <p:sldId id="335" r:id="rId24"/>
    <p:sldId id="336" r:id="rId25"/>
    <p:sldId id="337" r:id="rId26"/>
    <p:sldId id="338" r:id="rId27"/>
    <p:sldId id="345" r:id="rId28"/>
    <p:sldId id="339" r:id="rId29"/>
    <p:sldId id="340" r:id="rId3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2/15/2023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2/15/2023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datacamp.com/workspace/w/f1f28abb-fe40-40a1-86ad-6ff324ba776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6095999" y="3582956"/>
            <a:ext cx="5704117" cy="1007708"/>
          </a:xfrm>
        </p:spPr>
        <p:txBody>
          <a:bodyPr>
            <a:normAutofit fontScale="90000"/>
          </a:bodyPr>
          <a:lstStyle/>
          <a:p>
            <a:pPr algn="l"/>
            <a:r>
              <a:rPr lang="nl-BE" sz="3200" dirty="0"/>
              <a:t>GLOBAL MULTI-ASSET</a:t>
            </a:r>
            <a:br>
              <a:rPr lang="nl-BE" sz="3200" dirty="0"/>
            </a:br>
            <a:r>
              <a:rPr lang="nl-BE" sz="3200" dirty="0"/>
              <a:t>RELATIVE  MOMENTUM MODEL</a:t>
            </a:r>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600164"/>
          </a:xfrm>
          <a:prstGeom prst="rect">
            <a:avLst/>
          </a:prstGeom>
          <a:noFill/>
        </p:spPr>
        <p:txBody>
          <a:bodyPr wrap="square" rtlCol="0">
            <a:spAutoFit/>
          </a:bodyPr>
          <a:lstStyle/>
          <a:p>
            <a:pPr algn="r"/>
            <a:r>
              <a:rPr lang="en-US" sz="1100" dirty="0"/>
              <a:t>Hans </a:t>
            </a:r>
            <a:r>
              <a:rPr lang="en-US" sz="1100" dirty="0" err="1"/>
              <a:t>Heytens</a:t>
            </a:r>
            <a:endParaRPr lang="en-US" sz="1100" dirty="0"/>
          </a:p>
          <a:p>
            <a:pPr algn="r"/>
            <a:r>
              <a:rPr lang="en-US" sz="1100" dirty="0"/>
              <a:t>	hansheytens@hotmail.com</a:t>
            </a:r>
          </a:p>
          <a:p>
            <a:pPr algn="r"/>
            <a:r>
              <a:rPr lang="en-US" sz="1100" dirty="0"/>
              <a:t>0032 469 19 22 26</a:t>
            </a:r>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11436983" cy="461665"/>
          </a:xfrm>
          <a:prstGeom prst="rect">
            <a:avLst/>
          </a:prstGeom>
          <a:noFill/>
        </p:spPr>
        <p:txBody>
          <a:bodyPr wrap="square" rtlCol="0">
            <a:spAutoFit/>
          </a:bodyPr>
          <a:lstStyle/>
          <a:p>
            <a:r>
              <a:rPr lang="nl-BE" sz="2400" b="1" dirty="0">
                <a:solidFill>
                  <a:schemeClr val="bg1"/>
                </a:solidFill>
              </a:rPr>
              <a:t>GELIJKGEWOGEN PORTEFEUILLE: 9 EXCHANGE TRADED FUNDS (</a:t>
            </a:r>
            <a:r>
              <a:rPr lang="nl-BE" sz="2400" b="1" dirty="0" err="1">
                <a:solidFill>
                  <a:schemeClr val="bg1"/>
                </a:solidFill>
              </a:rPr>
              <a:t>ETFs</a:t>
            </a:r>
            <a:r>
              <a:rPr lang="nl-BE" sz="2400" b="1" dirty="0">
                <a:solidFill>
                  <a:schemeClr val="bg1"/>
                </a:solidFill>
              </a:rPr>
              <a:t>)</a:t>
            </a:r>
          </a:p>
        </p:txBody>
      </p:sp>
      <p:pic>
        <p:nvPicPr>
          <p:cNvPr id="10" name="Afbeelding 9">
            <a:extLst>
              <a:ext uri="{FF2B5EF4-FFF2-40B4-BE49-F238E27FC236}">
                <a16:creationId xmlns:a16="http://schemas.microsoft.com/office/drawing/2014/main" id="{AA4117DC-0175-9719-8FD8-67FF125B93A0}"/>
              </a:ext>
            </a:extLst>
          </p:cNvPr>
          <p:cNvPicPr>
            <a:picLocks noChangeAspect="1"/>
          </p:cNvPicPr>
          <p:nvPr/>
        </p:nvPicPr>
        <p:blipFill>
          <a:blip r:embed="rId2"/>
          <a:stretch>
            <a:fillRect/>
          </a:stretch>
        </p:blipFill>
        <p:spPr>
          <a:xfrm>
            <a:off x="300280" y="760245"/>
            <a:ext cx="7001119" cy="5715199"/>
          </a:xfrm>
          <a:prstGeom prst="rect">
            <a:avLst/>
          </a:prstGeom>
        </p:spPr>
      </p:pic>
    </p:spTree>
    <p:extLst>
      <p:ext uri="{BB962C8B-B14F-4D97-AF65-F5344CB8AC3E}">
        <p14:creationId xmlns:p14="http://schemas.microsoft.com/office/powerpoint/2010/main" val="29251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5686"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1m/3m/6m/12m</a:t>
            </a:r>
          </a:p>
        </p:txBody>
      </p:sp>
      <p:sp>
        <p:nvSpPr>
          <p:cNvPr id="2" name="Tekstvak 1">
            <a:extLst>
              <a:ext uri="{FF2B5EF4-FFF2-40B4-BE49-F238E27FC236}">
                <a16:creationId xmlns:a16="http://schemas.microsoft.com/office/drawing/2014/main" id="{4D06708F-5F11-06CC-85A5-C8E5D4BEE084}"/>
              </a:ext>
            </a:extLst>
          </p:cNvPr>
          <p:cNvSpPr txBox="1"/>
          <p:nvPr/>
        </p:nvSpPr>
        <p:spPr>
          <a:xfrm>
            <a:off x="118770" y="1028343"/>
            <a:ext cx="10848975" cy="4524315"/>
          </a:xfrm>
          <a:prstGeom prst="rect">
            <a:avLst/>
          </a:prstGeom>
          <a:noFill/>
        </p:spPr>
        <p:txBody>
          <a:bodyPr wrap="square" rtlCol="0">
            <a:spAutoFit/>
          </a:bodyPr>
          <a:lstStyle/>
          <a:p>
            <a:pPr marL="285750" indent="-285750">
              <a:buFont typeface="Arial" panose="020B0604020202020204" pitchFamily="34" charset="0"/>
              <a:buChar char="•"/>
            </a:pPr>
            <a:r>
              <a:rPr lang="nl-NL" b="1" dirty="0">
                <a:solidFill>
                  <a:schemeClr val="bg1"/>
                </a:solidFill>
              </a:rPr>
              <a:t>Periode: </a:t>
            </a:r>
            <a:r>
              <a:rPr lang="nl-NL" dirty="0">
                <a:solidFill>
                  <a:schemeClr val="bg1"/>
                </a:solidFill>
              </a:rPr>
              <a:t>2016 – 2022</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Assets: </a:t>
            </a:r>
            <a:r>
              <a:rPr lang="nl-NL" dirty="0">
                <a:solidFill>
                  <a:schemeClr val="bg1"/>
                </a:solidFill>
              </a:rPr>
              <a:t>9 </a:t>
            </a:r>
            <a:r>
              <a:rPr lang="nl-NL" dirty="0" err="1">
                <a:solidFill>
                  <a:schemeClr val="bg1"/>
                </a:solidFill>
              </a:rPr>
              <a:t>ETFs</a:t>
            </a:r>
            <a:r>
              <a:rPr lang="nl-NL" dirty="0">
                <a:solidFill>
                  <a:schemeClr val="bg1"/>
                </a:solidFill>
              </a:rPr>
              <a:t> (2 </a:t>
            </a:r>
            <a:r>
              <a:rPr lang="nl-NL" dirty="0" err="1">
                <a:solidFill>
                  <a:schemeClr val="bg1"/>
                </a:solidFill>
              </a:rPr>
              <a:t>fixed</a:t>
            </a:r>
            <a:r>
              <a:rPr lang="nl-NL" dirty="0">
                <a:solidFill>
                  <a:schemeClr val="bg1"/>
                </a:solidFill>
              </a:rPr>
              <a:t> </a:t>
            </a:r>
            <a:r>
              <a:rPr lang="nl-NL" dirty="0" err="1">
                <a:solidFill>
                  <a:schemeClr val="bg1"/>
                </a:solidFill>
              </a:rPr>
              <a:t>income</a:t>
            </a:r>
            <a:r>
              <a:rPr lang="nl-NL" dirty="0">
                <a:solidFill>
                  <a:schemeClr val="bg1"/>
                </a:solidFill>
              </a:rPr>
              <a:t>, 4 </a:t>
            </a:r>
            <a:r>
              <a:rPr lang="nl-NL" dirty="0" err="1">
                <a:solidFill>
                  <a:schemeClr val="bg1"/>
                </a:solidFill>
              </a:rPr>
              <a:t>equity</a:t>
            </a:r>
            <a:r>
              <a:rPr lang="nl-NL" dirty="0">
                <a:solidFill>
                  <a:schemeClr val="bg1"/>
                </a:solidFill>
              </a:rPr>
              <a:t>, 3 </a:t>
            </a:r>
            <a:r>
              <a:rPr lang="nl-NL" dirty="0" err="1">
                <a:solidFill>
                  <a:schemeClr val="bg1"/>
                </a:solidFill>
              </a:rPr>
              <a:t>alternatives</a:t>
            </a:r>
            <a:r>
              <a:rPr lang="nl-NL" dirty="0">
                <a:solidFill>
                  <a:schemeClr val="bg1"/>
                </a:solidFill>
              </a:rPr>
              <a:t>)</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Algoritme (regels):</a:t>
            </a:r>
            <a:endParaRPr lang="nl-NL" dirty="0">
              <a:solidFill>
                <a:schemeClr val="bg1"/>
              </a:solidFill>
            </a:endParaRPr>
          </a:p>
          <a:p>
            <a:pPr marL="285750"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Op het einde van de maand, bereken een momentum-score voor alle activa:</a:t>
            </a:r>
          </a:p>
          <a:p>
            <a:pPr marL="1200150" lvl="2" indent="-285750">
              <a:buFont typeface="Arial" panose="020B0604020202020204" pitchFamily="34" charset="0"/>
              <a:buChar char="•"/>
            </a:pPr>
            <a:r>
              <a:rPr lang="nl-NL" dirty="0">
                <a:solidFill>
                  <a:schemeClr val="bg1"/>
                </a:solidFill>
              </a:rPr>
              <a:t>standaard: momentum-score = gemiddelde van de return over de voorbij 1m,3m,6m en 12m</a:t>
            </a:r>
          </a:p>
          <a:p>
            <a:pPr marL="742950" lvl="1"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Relatief momentum: investeer enkel – tegen de slotkoers van de maand – in de top 3 activa met de hoogste momentum-score. </a:t>
            </a:r>
          </a:p>
          <a:p>
            <a:pPr marL="742950" lvl="1" indent="-285750">
              <a:buFont typeface="Arial" panose="020B0604020202020204" pitchFamily="34" charset="0"/>
              <a:buChar char="•"/>
            </a:pPr>
            <a:endParaRPr lang="nl-NL" dirty="0">
              <a:solidFill>
                <a:schemeClr val="bg1"/>
              </a:solidFill>
            </a:endParaRPr>
          </a:p>
          <a:p>
            <a:pPr marL="285750" indent="-285750">
              <a:buFont typeface="Arial" panose="020B0604020202020204" pitchFamily="34" charset="0"/>
              <a:buChar char="•"/>
            </a:pPr>
            <a:r>
              <a:rPr lang="nl-NL" b="1" dirty="0" err="1">
                <a:solidFill>
                  <a:schemeClr val="bg1"/>
                </a:solidFill>
              </a:rPr>
              <a:t>Rebalance</a:t>
            </a:r>
            <a:r>
              <a:rPr lang="nl-NL" b="1" dirty="0">
                <a:solidFill>
                  <a:schemeClr val="bg1"/>
                </a:solidFill>
              </a:rPr>
              <a:t>: </a:t>
            </a:r>
            <a:r>
              <a:rPr lang="nl-NL" dirty="0">
                <a:solidFill>
                  <a:schemeClr val="bg1"/>
                </a:solidFill>
              </a:rPr>
              <a:t>maandelijks</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kosten: </a:t>
            </a:r>
            <a:r>
              <a:rPr lang="nl-NL" dirty="0">
                <a:solidFill>
                  <a:schemeClr val="bg1"/>
                </a:solidFill>
              </a:rPr>
              <a:t>10 bps transactiekosten</a:t>
            </a:r>
          </a:p>
        </p:txBody>
      </p:sp>
    </p:spTree>
    <p:extLst>
      <p:ext uri="{BB962C8B-B14F-4D97-AF65-F5344CB8AC3E}">
        <p14:creationId xmlns:p14="http://schemas.microsoft.com/office/powerpoint/2010/main" val="375221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1m/3m/6m/12m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188961" y="6175359"/>
            <a:ext cx="9244288" cy="276999"/>
          </a:xfrm>
          <a:prstGeom prst="rect">
            <a:avLst/>
          </a:prstGeom>
          <a:noFill/>
        </p:spPr>
        <p:txBody>
          <a:bodyPr wrap="square" rtlCol="0">
            <a:spAutoFit/>
          </a:bodyPr>
          <a:lstStyle/>
          <a:p>
            <a:r>
              <a:rPr lang="en-US" sz="1200" b="1" dirty="0">
                <a:solidFill>
                  <a:schemeClr val="bg1"/>
                </a:solidFill>
              </a:rPr>
              <a:t>Average annual turnover Global relative momentum portfolio ETFs: 247% @momentum-score= 1m/3m/6m/12m</a:t>
            </a:r>
          </a:p>
        </p:txBody>
      </p:sp>
      <p:pic>
        <p:nvPicPr>
          <p:cNvPr id="4" name="Afbeelding 3">
            <a:extLst>
              <a:ext uri="{FF2B5EF4-FFF2-40B4-BE49-F238E27FC236}">
                <a16:creationId xmlns:a16="http://schemas.microsoft.com/office/drawing/2014/main" id="{4921819B-B963-5A50-A381-1806C17F9CD2}"/>
              </a:ext>
            </a:extLst>
          </p:cNvPr>
          <p:cNvPicPr>
            <a:picLocks noChangeAspect="1"/>
          </p:cNvPicPr>
          <p:nvPr/>
        </p:nvPicPr>
        <p:blipFill>
          <a:blip r:embed="rId2"/>
          <a:stretch>
            <a:fillRect/>
          </a:stretch>
        </p:blipFill>
        <p:spPr>
          <a:xfrm>
            <a:off x="254275" y="755117"/>
            <a:ext cx="8777758" cy="5157258"/>
          </a:xfrm>
          <a:prstGeom prst="rect">
            <a:avLst/>
          </a:prstGeom>
        </p:spPr>
      </p:pic>
    </p:spTree>
    <p:extLst>
      <p:ext uri="{BB962C8B-B14F-4D97-AF65-F5344CB8AC3E}">
        <p14:creationId xmlns:p14="http://schemas.microsoft.com/office/powerpoint/2010/main" val="115365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1m/3m/6m/12m</a:t>
            </a:r>
          </a:p>
        </p:txBody>
      </p:sp>
      <p:pic>
        <p:nvPicPr>
          <p:cNvPr id="5" name="Afbeelding 4">
            <a:extLst>
              <a:ext uri="{FF2B5EF4-FFF2-40B4-BE49-F238E27FC236}">
                <a16:creationId xmlns:a16="http://schemas.microsoft.com/office/drawing/2014/main" id="{9DFF4C0F-D655-27D1-745F-C9B582C04831}"/>
              </a:ext>
            </a:extLst>
          </p:cNvPr>
          <p:cNvPicPr>
            <a:picLocks noChangeAspect="1"/>
          </p:cNvPicPr>
          <p:nvPr/>
        </p:nvPicPr>
        <p:blipFill>
          <a:blip r:embed="rId2"/>
          <a:stretch>
            <a:fillRect/>
          </a:stretch>
        </p:blipFill>
        <p:spPr>
          <a:xfrm>
            <a:off x="254275" y="738555"/>
            <a:ext cx="10984063" cy="5694369"/>
          </a:xfrm>
          <a:prstGeom prst="rect">
            <a:avLst/>
          </a:prstGeom>
        </p:spPr>
      </p:pic>
    </p:spTree>
    <p:extLst>
      <p:ext uri="{BB962C8B-B14F-4D97-AF65-F5344CB8AC3E}">
        <p14:creationId xmlns:p14="http://schemas.microsoft.com/office/powerpoint/2010/main" val="398297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1m/3m/6m/12m</a:t>
            </a:r>
          </a:p>
        </p:txBody>
      </p:sp>
      <p:pic>
        <p:nvPicPr>
          <p:cNvPr id="5" name="Afbeelding 4">
            <a:extLst>
              <a:ext uri="{FF2B5EF4-FFF2-40B4-BE49-F238E27FC236}">
                <a16:creationId xmlns:a16="http://schemas.microsoft.com/office/drawing/2014/main" id="{5A30C1E9-B9CA-CF13-FD4A-5CA45EE9E543}"/>
              </a:ext>
            </a:extLst>
          </p:cNvPr>
          <p:cNvPicPr>
            <a:picLocks noChangeAspect="1"/>
          </p:cNvPicPr>
          <p:nvPr/>
        </p:nvPicPr>
        <p:blipFill>
          <a:blip r:embed="rId2"/>
          <a:stretch>
            <a:fillRect/>
          </a:stretch>
        </p:blipFill>
        <p:spPr>
          <a:xfrm>
            <a:off x="254275" y="737384"/>
            <a:ext cx="10690533" cy="5623665"/>
          </a:xfrm>
          <a:prstGeom prst="rect">
            <a:avLst/>
          </a:prstGeom>
        </p:spPr>
      </p:pic>
    </p:spTree>
    <p:extLst>
      <p:ext uri="{BB962C8B-B14F-4D97-AF65-F5344CB8AC3E}">
        <p14:creationId xmlns:p14="http://schemas.microsoft.com/office/powerpoint/2010/main" val="80844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5202" y="228800"/>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1m/3m/6m/12m</a:t>
            </a:r>
          </a:p>
        </p:txBody>
      </p:sp>
      <p:pic>
        <p:nvPicPr>
          <p:cNvPr id="4" name="Afbeelding 3">
            <a:extLst>
              <a:ext uri="{FF2B5EF4-FFF2-40B4-BE49-F238E27FC236}">
                <a16:creationId xmlns:a16="http://schemas.microsoft.com/office/drawing/2014/main" id="{D6EA3A31-A739-9536-ADC6-6F1FE396F4B3}"/>
              </a:ext>
            </a:extLst>
          </p:cNvPr>
          <p:cNvPicPr>
            <a:picLocks noChangeAspect="1"/>
          </p:cNvPicPr>
          <p:nvPr/>
        </p:nvPicPr>
        <p:blipFill>
          <a:blip r:embed="rId2"/>
          <a:stretch>
            <a:fillRect/>
          </a:stretch>
        </p:blipFill>
        <p:spPr>
          <a:xfrm>
            <a:off x="165202" y="878941"/>
            <a:ext cx="11779658" cy="5279264"/>
          </a:xfrm>
          <a:prstGeom prst="rect">
            <a:avLst/>
          </a:prstGeom>
        </p:spPr>
      </p:pic>
    </p:spTree>
    <p:extLst>
      <p:ext uri="{BB962C8B-B14F-4D97-AF65-F5344CB8AC3E}">
        <p14:creationId xmlns:p14="http://schemas.microsoft.com/office/powerpoint/2010/main" val="246126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188961" y="6175359"/>
            <a:ext cx="9244288" cy="276999"/>
          </a:xfrm>
          <a:prstGeom prst="rect">
            <a:avLst/>
          </a:prstGeom>
          <a:noFill/>
        </p:spPr>
        <p:txBody>
          <a:bodyPr wrap="square" rtlCol="0">
            <a:spAutoFit/>
          </a:bodyPr>
          <a:lstStyle/>
          <a:p>
            <a:r>
              <a:rPr lang="en-US" sz="1200" b="1" dirty="0">
                <a:solidFill>
                  <a:schemeClr val="bg1"/>
                </a:solidFill>
              </a:rPr>
              <a:t>Average annual turnover Global relative momentum portfolio ETFs: 185% @momentum-score= 12m</a:t>
            </a:r>
          </a:p>
        </p:txBody>
      </p:sp>
      <p:pic>
        <p:nvPicPr>
          <p:cNvPr id="5" name="Afbeelding 4">
            <a:extLst>
              <a:ext uri="{FF2B5EF4-FFF2-40B4-BE49-F238E27FC236}">
                <a16:creationId xmlns:a16="http://schemas.microsoft.com/office/drawing/2014/main" id="{B4AF748D-6178-F8AD-566E-44CB637EC419}"/>
              </a:ext>
            </a:extLst>
          </p:cNvPr>
          <p:cNvPicPr>
            <a:picLocks noChangeAspect="1"/>
          </p:cNvPicPr>
          <p:nvPr/>
        </p:nvPicPr>
        <p:blipFill>
          <a:blip r:embed="rId2"/>
          <a:stretch>
            <a:fillRect/>
          </a:stretch>
        </p:blipFill>
        <p:spPr>
          <a:xfrm>
            <a:off x="402553" y="775878"/>
            <a:ext cx="10318320" cy="5270637"/>
          </a:xfrm>
          <a:prstGeom prst="rect">
            <a:avLst/>
          </a:prstGeom>
        </p:spPr>
      </p:pic>
    </p:spTree>
    <p:extLst>
      <p:ext uri="{BB962C8B-B14F-4D97-AF65-F5344CB8AC3E}">
        <p14:creationId xmlns:p14="http://schemas.microsoft.com/office/powerpoint/2010/main" val="368934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6m</a:t>
            </a:r>
          </a:p>
        </p:txBody>
      </p:sp>
      <p:sp>
        <p:nvSpPr>
          <p:cNvPr id="6" name="Tekstvak 5">
            <a:extLst>
              <a:ext uri="{FF2B5EF4-FFF2-40B4-BE49-F238E27FC236}">
                <a16:creationId xmlns:a16="http://schemas.microsoft.com/office/drawing/2014/main" id="{9C00F783-B23C-E97E-90F9-15C213A0C4D8}"/>
              </a:ext>
            </a:extLst>
          </p:cNvPr>
          <p:cNvSpPr txBox="1"/>
          <p:nvPr/>
        </p:nvSpPr>
        <p:spPr>
          <a:xfrm>
            <a:off x="188961" y="6175359"/>
            <a:ext cx="9244288" cy="276999"/>
          </a:xfrm>
          <a:prstGeom prst="rect">
            <a:avLst/>
          </a:prstGeom>
          <a:noFill/>
        </p:spPr>
        <p:txBody>
          <a:bodyPr wrap="square" rtlCol="0">
            <a:spAutoFit/>
          </a:bodyPr>
          <a:lstStyle/>
          <a:p>
            <a:r>
              <a:rPr lang="en-US" sz="1200" b="1" dirty="0">
                <a:solidFill>
                  <a:schemeClr val="bg1"/>
                </a:solidFill>
              </a:rPr>
              <a:t>Average annual turnover Global relative momentum portfolio ETFs: 270% @momentum-score= 6m</a:t>
            </a:r>
          </a:p>
        </p:txBody>
      </p:sp>
      <p:pic>
        <p:nvPicPr>
          <p:cNvPr id="4" name="Afbeelding 3">
            <a:extLst>
              <a:ext uri="{FF2B5EF4-FFF2-40B4-BE49-F238E27FC236}">
                <a16:creationId xmlns:a16="http://schemas.microsoft.com/office/drawing/2014/main" id="{B5C92E6A-C135-137E-7025-4E0C71B0382D}"/>
              </a:ext>
            </a:extLst>
          </p:cNvPr>
          <p:cNvPicPr>
            <a:picLocks noChangeAspect="1"/>
          </p:cNvPicPr>
          <p:nvPr/>
        </p:nvPicPr>
        <p:blipFill>
          <a:blip r:embed="rId2"/>
          <a:stretch>
            <a:fillRect/>
          </a:stretch>
        </p:blipFill>
        <p:spPr>
          <a:xfrm>
            <a:off x="344859" y="797960"/>
            <a:ext cx="9879921" cy="5089656"/>
          </a:xfrm>
          <a:prstGeom prst="rect">
            <a:avLst/>
          </a:prstGeom>
        </p:spPr>
      </p:pic>
    </p:spTree>
    <p:extLst>
      <p:ext uri="{BB962C8B-B14F-4D97-AF65-F5344CB8AC3E}">
        <p14:creationId xmlns:p14="http://schemas.microsoft.com/office/powerpoint/2010/main" val="243132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623888" y="2147128"/>
            <a:ext cx="10944224" cy="2492990"/>
          </a:xfrm>
          <a:prstGeom prst="rect">
            <a:avLst/>
          </a:prstGeom>
          <a:noFill/>
        </p:spPr>
        <p:txBody>
          <a:bodyPr wrap="square" rtlCol="0">
            <a:spAutoFit/>
          </a:bodyPr>
          <a:lstStyle/>
          <a:p>
            <a:pPr algn="ctr"/>
            <a:r>
              <a:rPr lang="en-US" sz="3600" dirty="0"/>
              <a:t>GLOBAL RELATIVE MOMENTUM </a:t>
            </a:r>
          </a:p>
          <a:p>
            <a:pPr algn="ctr"/>
            <a:endParaRPr lang="en-US" sz="3600" dirty="0"/>
          </a:p>
          <a:p>
            <a:pPr algn="ctr"/>
            <a:r>
              <a:rPr lang="en-US" sz="2400" i="1" dirty="0"/>
              <a:t>OP TOTAL RETURN INDICES IN EUR</a:t>
            </a:r>
          </a:p>
          <a:p>
            <a:pPr algn="ctr"/>
            <a:endParaRPr lang="en-US" sz="3600" dirty="0"/>
          </a:p>
          <a:p>
            <a:pPr algn="ctr"/>
            <a:r>
              <a:rPr lang="en-US" sz="2400" dirty="0"/>
              <a:t>2006 - 2022</a:t>
            </a:r>
          </a:p>
        </p:txBody>
      </p:sp>
    </p:spTree>
    <p:extLst>
      <p:ext uri="{BB962C8B-B14F-4D97-AF65-F5344CB8AC3E}">
        <p14:creationId xmlns:p14="http://schemas.microsoft.com/office/powerpoint/2010/main" val="86419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9412239" cy="461665"/>
          </a:xfrm>
          <a:prstGeom prst="rect">
            <a:avLst/>
          </a:prstGeom>
          <a:noFill/>
        </p:spPr>
        <p:txBody>
          <a:bodyPr wrap="square" rtlCol="0">
            <a:spAutoFit/>
          </a:bodyPr>
          <a:lstStyle/>
          <a:p>
            <a:r>
              <a:rPr lang="nl-BE" sz="2400" b="1" dirty="0">
                <a:solidFill>
                  <a:schemeClr val="bg1"/>
                </a:solidFill>
              </a:rPr>
              <a:t>DATA: 9 TOTAL RETURN INDICES IN EUR</a:t>
            </a:r>
          </a:p>
        </p:txBody>
      </p:sp>
      <p:pic>
        <p:nvPicPr>
          <p:cNvPr id="10" name="Afbeelding 9">
            <a:extLst>
              <a:ext uri="{FF2B5EF4-FFF2-40B4-BE49-F238E27FC236}">
                <a16:creationId xmlns:a16="http://schemas.microsoft.com/office/drawing/2014/main" id="{BDFFD001-8BAB-1245-DE84-30D4C0039653}"/>
              </a:ext>
            </a:extLst>
          </p:cNvPr>
          <p:cNvPicPr>
            <a:picLocks noChangeAspect="1"/>
          </p:cNvPicPr>
          <p:nvPr/>
        </p:nvPicPr>
        <p:blipFill>
          <a:blip r:embed="rId2"/>
          <a:stretch>
            <a:fillRect/>
          </a:stretch>
        </p:blipFill>
        <p:spPr>
          <a:xfrm>
            <a:off x="188960" y="656475"/>
            <a:ext cx="10964427" cy="5697672"/>
          </a:xfrm>
          <a:prstGeom prst="rect">
            <a:avLst/>
          </a:prstGeom>
        </p:spPr>
      </p:pic>
    </p:spTree>
    <p:extLst>
      <p:ext uri="{BB962C8B-B14F-4D97-AF65-F5344CB8AC3E}">
        <p14:creationId xmlns:p14="http://schemas.microsoft.com/office/powerpoint/2010/main" val="4922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1041" y="211646"/>
            <a:ext cx="11820627" cy="461665"/>
          </a:xfrm>
          <a:prstGeom prst="rect">
            <a:avLst/>
          </a:prstGeom>
          <a:noFill/>
        </p:spPr>
        <p:txBody>
          <a:bodyPr wrap="square" rtlCol="0">
            <a:spAutoFit/>
          </a:bodyPr>
          <a:lstStyle/>
          <a:p>
            <a:r>
              <a:rPr lang="nl-BE" sz="2400" b="1" dirty="0">
                <a:solidFill>
                  <a:schemeClr val="bg1"/>
                </a:solidFill>
              </a:rPr>
              <a:t>DISCLAIMER</a:t>
            </a:r>
            <a:endParaRPr lang="nl-BE" sz="2000" b="1" dirty="0">
              <a:solidFill>
                <a:schemeClr val="bg1"/>
              </a:solidFill>
            </a:endParaRPr>
          </a:p>
        </p:txBody>
      </p:sp>
      <p:sp>
        <p:nvSpPr>
          <p:cNvPr id="6" name="Tekstvak 5">
            <a:extLst>
              <a:ext uri="{FF2B5EF4-FFF2-40B4-BE49-F238E27FC236}">
                <a16:creationId xmlns:a16="http://schemas.microsoft.com/office/drawing/2014/main" id="{D98B6C62-9959-04C2-A4C5-6BFFADD557F1}"/>
              </a:ext>
            </a:extLst>
          </p:cNvPr>
          <p:cNvSpPr txBox="1"/>
          <p:nvPr/>
        </p:nvSpPr>
        <p:spPr>
          <a:xfrm>
            <a:off x="111041" y="738625"/>
            <a:ext cx="11533562" cy="378565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nl-NL" altLang="nl-BE" sz="1600" b="0" i="0" u="none" strike="noStrike" cap="none" normalizeH="0" baseline="0" dirty="0">
                <a:ln>
                  <a:noFill/>
                </a:ln>
                <a:solidFill>
                  <a:schemeClr val="bg1"/>
                </a:solidFill>
                <a:effectLst/>
                <a:latin typeface="inherit"/>
              </a:rPr>
              <a:t>Houd er rekening mee dat resultaten uit het verleden mogelijk geen indicatie zijn voor toekomstige resultaten. Verschillende soorten beleggingen brengen verschillende risicograden met zich mee en er kan geen garantie worden gegeven dat de toekomstige prestaties van een specifieke belegging, beleggingsstrategie of product, of alle inhoud waarnaar in dit stuk direct of indirect wordt verwezen, zal winstgevend zijn, gelijk zal zijn aan de overeenkomstige aangegeven historische prestatieniveau(s) of geschikt is voor uw portefeuille.</a:t>
            </a:r>
          </a:p>
          <a:p>
            <a:pPr marL="0" marR="0" lvl="0" indent="0" algn="just" defTabSz="914400" rtl="0" eaLnBrk="0" fontAlgn="base" latinLnBrk="0" hangingPunct="0">
              <a:lnSpc>
                <a:spcPct val="100000"/>
              </a:lnSpc>
              <a:spcBef>
                <a:spcPct val="0"/>
              </a:spcBef>
              <a:spcAft>
                <a:spcPct val="0"/>
              </a:spcAft>
              <a:buClrTx/>
              <a:buSzTx/>
              <a:buFontTx/>
              <a:buNone/>
              <a:tabLst/>
            </a:pPr>
            <a:endParaRPr lang="nl-NL" altLang="nl-BE" sz="1600" dirty="0">
              <a:solidFill>
                <a:schemeClr val="bg1"/>
              </a:solidFill>
              <a:latin typeface="inheri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nl-NL" altLang="nl-BE" sz="1600" dirty="0">
              <a:solidFill>
                <a:schemeClr val="bg1"/>
              </a:solidFill>
              <a:latin typeface="inheri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altLang="nl-BE" sz="1600" b="0" i="0" u="none" strike="noStrike" cap="none" normalizeH="0" baseline="0" dirty="0">
                <a:ln>
                  <a:noFill/>
                </a:ln>
                <a:solidFill>
                  <a:schemeClr val="bg1"/>
                </a:solidFill>
                <a:effectLst/>
                <a:latin typeface="inherit"/>
              </a:rPr>
              <a:t>Vanwege verschillende factoren, waaronder veranderende marktomstandigheden en/of toepasselijke wetgeving, is het mogelijk dat de inhoud niet langer de huidige meningen of standpunten weergeeft. Hierin gepubliceerde beleggingsresultaten zijn exclusief betaalde beleggingsadviesvergoedingen of andere gerelateerde accountkosten. Prestatieresultaten zijn niet onafhankelijk geverifieerd en weerspiegelen niet de impact van belastingen op niet-gekwalificeerde rekeningen. Historische prestatieresultaten voor beleggingsindexen (uitsluitend voor algemene vergelijkingsdoeleinden), strategieën, modellen en/of indicatoren weerspiegelen over het algemeen niet de aftrek van een vergoeding voor beleggingsbeheer, noch de impact van belastingen, waarvan het ontstaan ​​een dalend effect zou hebben historische prestatieresultaten. Er mag niet van worden uitgegaan dat uw rekeningtegoeden rechtstreeks overeenkomen met vergelijkende indices. Voor zover een lezer vragen heeft over de toepasbaarheid van een specifieke kwestie die hierboven is besproken op zijn/haar individuele situatie, wordt hij/zij aangemoedigd om de professionele adviseur van zijn/haar keuze te raadplegen.</a:t>
            </a:r>
            <a:r>
              <a:rPr kumimoji="0" lang="nl-NL" altLang="nl-BE" sz="1600" b="0" i="0" u="none" strike="noStrike" cap="none" normalizeH="0" baseline="0" dirty="0">
                <a:ln>
                  <a:noFill/>
                </a:ln>
                <a:solidFill>
                  <a:schemeClr val="bg1"/>
                </a:solidFill>
                <a:effectLst/>
              </a:rPr>
              <a:t> </a:t>
            </a:r>
          </a:p>
        </p:txBody>
      </p:sp>
    </p:spTree>
    <p:extLst>
      <p:ext uri="{BB962C8B-B14F-4D97-AF65-F5344CB8AC3E}">
        <p14:creationId xmlns:p14="http://schemas.microsoft.com/office/powerpoint/2010/main" val="231692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9412239" cy="461665"/>
          </a:xfrm>
          <a:prstGeom prst="rect">
            <a:avLst/>
          </a:prstGeom>
          <a:noFill/>
        </p:spPr>
        <p:txBody>
          <a:bodyPr wrap="square" rtlCol="0">
            <a:spAutoFit/>
          </a:bodyPr>
          <a:lstStyle/>
          <a:p>
            <a:r>
              <a:rPr lang="nl-BE" sz="2400" b="1" dirty="0">
                <a:solidFill>
                  <a:schemeClr val="bg1"/>
                </a:solidFill>
              </a:rPr>
              <a:t>DATA: 9 TOTAL RETURN INDICES IN EUR</a:t>
            </a:r>
          </a:p>
        </p:txBody>
      </p:sp>
      <p:pic>
        <p:nvPicPr>
          <p:cNvPr id="8" name="Afbeelding 7">
            <a:extLst>
              <a:ext uri="{FF2B5EF4-FFF2-40B4-BE49-F238E27FC236}">
                <a16:creationId xmlns:a16="http://schemas.microsoft.com/office/drawing/2014/main" id="{66727539-1766-0337-10D6-2B9A12D4045B}"/>
              </a:ext>
            </a:extLst>
          </p:cNvPr>
          <p:cNvPicPr>
            <a:picLocks noChangeAspect="1"/>
          </p:cNvPicPr>
          <p:nvPr/>
        </p:nvPicPr>
        <p:blipFill>
          <a:blip r:embed="rId2"/>
          <a:stretch>
            <a:fillRect/>
          </a:stretch>
        </p:blipFill>
        <p:spPr>
          <a:xfrm>
            <a:off x="327321" y="1461013"/>
            <a:ext cx="11417074" cy="3055003"/>
          </a:xfrm>
          <a:prstGeom prst="rect">
            <a:avLst/>
          </a:prstGeom>
        </p:spPr>
      </p:pic>
      <p:sp>
        <p:nvSpPr>
          <p:cNvPr id="10" name="Tekstvak 9">
            <a:extLst>
              <a:ext uri="{FF2B5EF4-FFF2-40B4-BE49-F238E27FC236}">
                <a16:creationId xmlns:a16="http://schemas.microsoft.com/office/drawing/2014/main" id="{2462BCA6-163D-0C95-4674-913D54E304F0}"/>
              </a:ext>
            </a:extLst>
          </p:cNvPr>
          <p:cNvSpPr txBox="1"/>
          <p:nvPr/>
        </p:nvSpPr>
        <p:spPr>
          <a:xfrm>
            <a:off x="254275" y="1153236"/>
            <a:ext cx="1651794" cy="307777"/>
          </a:xfrm>
          <a:prstGeom prst="rect">
            <a:avLst/>
          </a:prstGeom>
          <a:noFill/>
        </p:spPr>
        <p:txBody>
          <a:bodyPr wrap="square" rtlCol="0">
            <a:spAutoFit/>
          </a:bodyPr>
          <a:lstStyle/>
          <a:p>
            <a:r>
              <a:rPr lang="nl-NL" sz="1400" b="1" u="sng" dirty="0">
                <a:solidFill>
                  <a:schemeClr val="bg1"/>
                </a:solidFill>
              </a:rPr>
              <a:t>sinds 2006:</a:t>
            </a:r>
          </a:p>
        </p:txBody>
      </p:sp>
    </p:spTree>
    <p:extLst>
      <p:ext uri="{BB962C8B-B14F-4D97-AF65-F5344CB8AC3E}">
        <p14:creationId xmlns:p14="http://schemas.microsoft.com/office/powerpoint/2010/main" val="160068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11287693" cy="461665"/>
          </a:xfrm>
          <a:prstGeom prst="rect">
            <a:avLst/>
          </a:prstGeom>
          <a:noFill/>
        </p:spPr>
        <p:txBody>
          <a:bodyPr wrap="square" rtlCol="0">
            <a:spAutoFit/>
          </a:bodyPr>
          <a:lstStyle/>
          <a:p>
            <a:r>
              <a:rPr lang="nl-BE" sz="2400" b="1" dirty="0">
                <a:solidFill>
                  <a:schemeClr val="bg1"/>
                </a:solidFill>
              </a:rPr>
              <a:t>GELIJKGEWOGEN PORTEFEUILLE: 9 TOTAL RETURN INDICES IN EUR</a:t>
            </a:r>
          </a:p>
        </p:txBody>
      </p:sp>
      <p:pic>
        <p:nvPicPr>
          <p:cNvPr id="4" name="Afbeelding 3">
            <a:extLst>
              <a:ext uri="{FF2B5EF4-FFF2-40B4-BE49-F238E27FC236}">
                <a16:creationId xmlns:a16="http://schemas.microsoft.com/office/drawing/2014/main" id="{DD9B3983-335C-CD8C-673C-340E202B498D}"/>
              </a:ext>
            </a:extLst>
          </p:cNvPr>
          <p:cNvPicPr>
            <a:picLocks noChangeAspect="1"/>
          </p:cNvPicPr>
          <p:nvPr/>
        </p:nvPicPr>
        <p:blipFill>
          <a:blip r:embed="rId2"/>
          <a:stretch>
            <a:fillRect/>
          </a:stretch>
        </p:blipFill>
        <p:spPr>
          <a:xfrm>
            <a:off x="319268" y="740449"/>
            <a:ext cx="11044108" cy="5679011"/>
          </a:xfrm>
          <a:prstGeom prst="rect">
            <a:avLst/>
          </a:prstGeom>
        </p:spPr>
      </p:pic>
      <p:pic>
        <p:nvPicPr>
          <p:cNvPr id="5" name="Afbeelding 4">
            <a:extLst>
              <a:ext uri="{FF2B5EF4-FFF2-40B4-BE49-F238E27FC236}">
                <a16:creationId xmlns:a16="http://schemas.microsoft.com/office/drawing/2014/main" id="{7E211EF9-A680-46D8-C452-A0D4529063F8}"/>
              </a:ext>
            </a:extLst>
          </p:cNvPr>
          <p:cNvPicPr>
            <a:picLocks noChangeAspect="1"/>
          </p:cNvPicPr>
          <p:nvPr/>
        </p:nvPicPr>
        <p:blipFill>
          <a:blip r:embed="rId3"/>
          <a:stretch>
            <a:fillRect/>
          </a:stretch>
        </p:blipFill>
        <p:spPr>
          <a:xfrm>
            <a:off x="1231641" y="1448325"/>
            <a:ext cx="6148874" cy="343153"/>
          </a:xfrm>
          <a:prstGeom prst="rect">
            <a:avLst/>
          </a:prstGeom>
        </p:spPr>
      </p:pic>
    </p:spTree>
    <p:extLst>
      <p:ext uri="{BB962C8B-B14F-4D97-AF65-F5344CB8AC3E}">
        <p14:creationId xmlns:p14="http://schemas.microsoft.com/office/powerpoint/2010/main" val="41069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11436983" cy="461665"/>
          </a:xfrm>
          <a:prstGeom prst="rect">
            <a:avLst/>
          </a:prstGeom>
          <a:noFill/>
        </p:spPr>
        <p:txBody>
          <a:bodyPr wrap="square" rtlCol="0">
            <a:spAutoFit/>
          </a:bodyPr>
          <a:lstStyle/>
          <a:p>
            <a:r>
              <a:rPr lang="nl-BE" sz="2400" b="1" dirty="0">
                <a:solidFill>
                  <a:schemeClr val="bg1"/>
                </a:solidFill>
              </a:rPr>
              <a:t>GELIJKGEWOGEN PORTEFEUILLE: 9 TOTAL RETURN INDICES IN EUR</a:t>
            </a:r>
          </a:p>
        </p:txBody>
      </p:sp>
      <p:pic>
        <p:nvPicPr>
          <p:cNvPr id="6" name="Afbeelding 5">
            <a:extLst>
              <a:ext uri="{FF2B5EF4-FFF2-40B4-BE49-F238E27FC236}">
                <a16:creationId xmlns:a16="http://schemas.microsoft.com/office/drawing/2014/main" id="{5E1DC6E7-AD0E-A660-700F-38981C9CB472}"/>
              </a:ext>
            </a:extLst>
          </p:cNvPr>
          <p:cNvPicPr>
            <a:picLocks noChangeAspect="1"/>
          </p:cNvPicPr>
          <p:nvPr/>
        </p:nvPicPr>
        <p:blipFill>
          <a:blip r:embed="rId2"/>
          <a:stretch>
            <a:fillRect/>
          </a:stretch>
        </p:blipFill>
        <p:spPr>
          <a:xfrm>
            <a:off x="349681" y="1035699"/>
            <a:ext cx="8859632" cy="5496142"/>
          </a:xfrm>
          <a:prstGeom prst="rect">
            <a:avLst/>
          </a:prstGeom>
        </p:spPr>
      </p:pic>
      <p:sp>
        <p:nvSpPr>
          <p:cNvPr id="7" name="Tekstvak 6">
            <a:extLst>
              <a:ext uri="{FF2B5EF4-FFF2-40B4-BE49-F238E27FC236}">
                <a16:creationId xmlns:a16="http://schemas.microsoft.com/office/drawing/2014/main" id="{2084308D-B2C0-97D2-C3E2-55AF71929D0B}"/>
              </a:ext>
            </a:extLst>
          </p:cNvPr>
          <p:cNvSpPr txBox="1"/>
          <p:nvPr/>
        </p:nvSpPr>
        <p:spPr>
          <a:xfrm>
            <a:off x="263606" y="727922"/>
            <a:ext cx="1651794" cy="307777"/>
          </a:xfrm>
          <a:prstGeom prst="rect">
            <a:avLst/>
          </a:prstGeom>
          <a:noFill/>
        </p:spPr>
        <p:txBody>
          <a:bodyPr wrap="square" rtlCol="0">
            <a:spAutoFit/>
          </a:bodyPr>
          <a:lstStyle/>
          <a:p>
            <a:r>
              <a:rPr lang="nl-NL" sz="1400" b="1" u="sng" dirty="0">
                <a:solidFill>
                  <a:schemeClr val="bg1"/>
                </a:solidFill>
              </a:rPr>
              <a:t>sinds 2006:</a:t>
            </a:r>
          </a:p>
        </p:txBody>
      </p:sp>
    </p:spTree>
    <p:extLst>
      <p:ext uri="{BB962C8B-B14F-4D97-AF65-F5344CB8AC3E}">
        <p14:creationId xmlns:p14="http://schemas.microsoft.com/office/powerpoint/2010/main" val="91700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5686" y="192984"/>
            <a:ext cx="11820627" cy="461665"/>
          </a:xfrm>
          <a:prstGeom prst="rect">
            <a:avLst/>
          </a:prstGeom>
          <a:noFill/>
        </p:spPr>
        <p:txBody>
          <a:bodyPr wrap="square" rtlCol="0">
            <a:spAutoFit/>
          </a:bodyPr>
          <a:lstStyle/>
          <a:p>
            <a:r>
              <a:rPr lang="nl-BE" sz="2400" b="1" dirty="0">
                <a:solidFill>
                  <a:schemeClr val="bg1"/>
                </a:solidFill>
              </a:rPr>
              <a:t>INDEX RELATIEF MOMENTUM MODEL: top 3 selectie – </a:t>
            </a:r>
            <a:r>
              <a:rPr lang="nl-BE" sz="2000" b="1" dirty="0">
                <a:solidFill>
                  <a:schemeClr val="bg1"/>
                </a:solidFill>
              </a:rPr>
              <a:t>lookback:1m/3m/6m/12m</a:t>
            </a:r>
          </a:p>
        </p:txBody>
      </p:sp>
      <p:sp>
        <p:nvSpPr>
          <p:cNvPr id="2" name="Tekstvak 1">
            <a:extLst>
              <a:ext uri="{FF2B5EF4-FFF2-40B4-BE49-F238E27FC236}">
                <a16:creationId xmlns:a16="http://schemas.microsoft.com/office/drawing/2014/main" id="{4D06708F-5F11-06CC-85A5-C8E5D4BEE084}"/>
              </a:ext>
            </a:extLst>
          </p:cNvPr>
          <p:cNvSpPr txBox="1"/>
          <p:nvPr/>
        </p:nvSpPr>
        <p:spPr>
          <a:xfrm>
            <a:off x="185686" y="869722"/>
            <a:ext cx="10848975" cy="4524315"/>
          </a:xfrm>
          <a:prstGeom prst="rect">
            <a:avLst/>
          </a:prstGeom>
          <a:noFill/>
        </p:spPr>
        <p:txBody>
          <a:bodyPr wrap="square" rtlCol="0">
            <a:spAutoFit/>
          </a:bodyPr>
          <a:lstStyle/>
          <a:p>
            <a:pPr marL="285750" indent="-285750">
              <a:buFont typeface="Arial" panose="020B0604020202020204" pitchFamily="34" charset="0"/>
              <a:buChar char="•"/>
            </a:pPr>
            <a:r>
              <a:rPr lang="nl-NL" b="1" dirty="0">
                <a:solidFill>
                  <a:schemeClr val="bg1"/>
                </a:solidFill>
              </a:rPr>
              <a:t>Periode: </a:t>
            </a:r>
            <a:r>
              <a:rPr lang="nl-NL" dirty="0">
                <a:solidFill>
                  <a:schemeClr val="bg1"/>
                </a:solidFill>
              </a:rPr>
              <a:t>2006 – 2022</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Assets: </a:t>
            </a:r>
            <a:r>
              <a:rPr lang="nl-NL" dirty="0">
                <a:solidFill>
                  <a:schemeClr val="bg1"/>
                </a:solidFill>
              </a:rPr>
              <a:t>9 </a:t>
            </a:r>
            <a:r>
              <a:rPr lang="nl-NL" dirty="0" err="1">
                <a:solidFill>
                  <a:schemeClr val="bg1"/>
                </a:solidFill>
              </a:rPr>
              <a:t>total</a:t>
            </a:r>
            <a:r>
              <a:rPr lang="nl-NL" dirty="0">
                <a:solidFill>
                  <a:schemeClr val="bg1"/>
                </a:solidFill>
              </a:rPr>
              <a:t> return indices (2 </a:t>
            </a:r>
            <a:r>
              <a:rPr lang="nl-NL" dirty="0" err="1">
                <a:solidFill>
                  <a:schemeClr val="bg1"/>
                </a:solidFill>
              </a:rPr>
              <a:t>fixed</a:t>
            </a:r>
            <a:r>
              <a:rPr lang="nl-NL" dirty="0">
                <a:solidFill>
                  <a:schemeClr val="bg1"/>
                </a:solidFill>
              </a:rPr>
              <a:t> </a:t>
            </a:r>
            <a:r>
              <a:rPr lang="nl-NL" dirty="0" err="1">
                <a:solidFill>
                  <a:schemeClr val="bg1"/>
                </a:solidFill>
              </a:rPr>
              <a:t>income</a:t>
            </a:r>
            <a:r>
              <a:rPr lang="nl-NL" dirty="0">
                <a:solidFill>
                  <a:schemeClr val="bg1"/>
                </a:solidFill>
              </a:rPr>
              <a:t>, 4 </a:t>
            </a:r>
            <a:r>
              <a:rPr lang="nl-NL" dirty="0" err="1">
                <a:solidFill>
                  <a:schemeClr val="bg1"/>
                </a:solidFill>
              </a:rPr>
              <a:t>equity</a:t>
            </a:r>
            <a:r>
              <a:rPr lang="nl-NL" dirty="0">
                <a:solidFill>
                  <a:schemeClr val="bg1"/>
                </a:solidFill>
              </a:rPr>
              <a:t>, 3 </a:t>
            </a:r>
            <a:r>
              <a:rPr lang="nl-NL" dirty="0" err="1">
                <a:solidFill>
                  <a:schemeClr val="bg1"/>
                </a:solidFill>
              </a:rPr>
              <a:t>alternatives</a:t>
            </a:r>
            <a:r>
              <a:rPr lang="nl-NL" dirty="0">
                <a:solidFill>
                  <a:schemeClr val="bg1"/>
                </a:solidFill>
              </a:rPr>
              <a:t>)</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Algoritme (regels):</a:t>
            </a:r>
            <a:endParaRPr lang="nl-NL" dirty="0">
              <a:solidFill>
                <a:schemeClr val="bg1"/>
              </a:solidFill>
            </a:endParaRPr>
          </a:p>
          <a:p>
            <a:pPr marL="285750"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Op het einde van de maand, bereken een momentum-score voor alle activa:</a:t>
            </a:r>
          </a:p>
          <a:p>
            <a:pPr marL="1200150" lvl="2" indent="-285750">
              <a:buFont typeface="Arial" panose="020B0604020202020204" pitchFamily="34" charset="0"/>
              <a:buChar char="•"/>
            </a:pPr>
            <a:r>
              <a:rPr lang="nl-NL" dirty="0">
                <a:solidFill>
                  <a:schemeClr val="bg1"/>
                </a:solidFill>
              </a:rPr>
              <a:t>standaard: momentum-score = gemiddelde van de return over de voorbij 1m,3m,6m en 12m</a:t>
            </a:r>
          </a:p>
          <a:p>
            <a:pPr marL="742950" lvl="1"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Relatief momentum: investeer enkel – tegen de slotkoers van de maand – in de top 3 activa met de hoogste momentum-score. </a:t>
            </a:r>
          </a:p>
          <a:p>
            <a:pPr marL="742950" lvl="1" indent="-285750">
              <a:buFont typeface="Arial" panose="020B0604020202020204" pitchFamily="34" charset="0"/>
              <a:buChar char="•"/>
            </a:pPr>
            <a:endParaRPr lang="nl-NL" dirty="0">
              <a:solidFill>
                <a:schemeClr val="bg1"/>
              </a:solidFill>
            </a:endParaRPr>
          </a:p>
          <a:p>
            <a:pPr marL="285750" indent="-285750">
              <a:buFont typeface="Arial" panose="020B0604020202020204" pitchFamily="34" charset="0"/>
              <a:buChar char="•"/>
            </a:pPr>
            <a:r>
              <a:rPr lang="nl-NL" b="1" dirty="0" err="1">
                <a:solidFill>
                  <a:schemeClr val="bg1"/>
                </a:solidFill>
              </a:rPr>
              <a:t>Rebalance</a:t>
            </a:r>
            <a:r>
              <a:rPr lang="nl-NL" b="1" dirty="0">
                <a:solidFill>
                  <a:schemeClr val="bg1"/>
                </a:solidFill>
              </a:rPr>
              <a:t>: </a:t>
            </a:r>
            <a:r>
              <a:rPr lang="nl-NL" dirty="0">
                <a:solidFill>
                  <a:schemeClr val="bg1"/>
                </a:solidFill>
              </a:rPr>
              <a:t>maandelijks</a:t>
            </a:r>
          </a:p>
          <a:p>
            <a:endParaRPr lang="nl-NL" dirty="0">
              <a:solidFill>
                <a:schemeClr val="bg1"/>
              </a:solidFill>
            </a:endParaRPr>
          </a:p>
          <a:p>
            <a:pPr marL="285750" indent="-285750">
              <a:buFont typeface="Arial" panose="020B0604020202020204" pitchFamily="34" charset="0"/>
              <a:buChar char="•"/>
            </a:pPr>
            <a:r>
              <a:rPr lang="nl-NL" b="1" dirty="0">
                <a:solidFill>
                  <a:schemeClr val="bg1"/>
                </a:solidFill>
              </a:rPr>
              <a:t>kosten: </a:t>
            </a:r>
            <a:r>
              <a:rPr lang="nl-NL" dirty="0">
                <a:solidFill>
                  <a:schemeClr val="bg1"/>
                </a:solidFill>
              </a:rPr>
              <a:t>10 bps transactiekosten</a:t>
            </a:r>
          </a:p>
        </p:txBody>
      </p:sp>
    </p:spTree>
    <p:extLst>
      <p:ext uri="{BB962C8B-B14F-4D97-AF65-F5344CB8AC3E}">
        <p14:creationId xmlns:p14="http://schemas.microsoft.com/office/powerpoint/2010/main" val="173412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INDEX RELATIEF MOMENTUM MODEL: top 3 selectie – </a:t>
            </a:r>
            <a:r>
              <a:rPr lang="nl-BE" b="1" dirty="0">
                <a:solidFill>
                  <a:schemeClr val="bg1"/>
                </a:solidFill>
              </a:rPr>
              <a:t>lookback:1m/3m/6m/12m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254275" y="6307696"/>
            <a:ext cx="10737186" cy="276999"/>
          </a:xfrm>
          <a:prstGeom prst="rect">
            <a:avLst/>
          </a:prstGeom>
          <a:noFill/>
        </p:spPr>
        <p:txBody>
          <a:bodyPr wrap="square" rtlCol="0">
            <a:spAutoFit/>
          </a:bodyPr>
          <a:lstStyle/>
          <a:p>
            <a:r>
              <a:rPr lang="en-US" sz="1200" b="1" dirty="0">
                <a:solidFill>
                  <a:schemeClr val="bg1"/>
                </a:solidFill>
              </a:rPr>
              <a:t>Average annual turnover Global relative momentum portfolio total return indices : 237% @momentum-score= 1m/3m/6m/12m</a:t>
            </a:r>
          </a:p>
        </p:txBody>
      </p:sp>
      <p:pic>
        <p:nvPicPr>
          <p:cNvPr id="5" name="Afbeelding 4">
            <a:extLst>
              <a:ext uri="{FF2B5EF4-FFF2-40B4-BE49-F238E27FC236}">
                <a16:creationId xmlns:a16="http://schemas.microsoft.com/office/drawing/2014/main" id="{3F8B0A63-30C1-91F4-9E29-B13BF08CDC60}"/>
              </a:ext>
            </a:extLst>
          </p:cNvPr>
          <p:cNvPicPr>
            <a:picLocks noChangeAspect="1"/>
          </p:cNvPicPr>
          <p:nvPr/>
        </p:nvPicPr>
        <p:blipFill>
          <a:blip r:embed="rId2"/>
          <a:stretch>
            <a:fillRect/>
          </a:stretch>
        </p:blipFill>
        <p:spPr>
          <a:xfrm>
            <a:off x="363618" y="1212980"/>
            <a:ext cx="9909386" cy="4997669"/>
          </a:xfrm>
          <a:prstGeom prst="rect">
            <a:avLst/>
          </a:prstGeom>
        </p:spPr>
      </p:pic>
      <p:sp>
        <p:nvSpPr>
          <p:cNvPr id="7" name="Tekstvak 6">
            <a:extLst>
              <a:ext uri="{FF2B5EF4-FFF2-40B4-BE49-F238E27FC236}">
                <a16:creationId xmlns:a16="http://schemas.microsoft.com/office/drawing/2014/main" id="{9AA9773C-6B47-AF91-3B99-F9E63A23D6CB}"/>
              </a:ext>
            </a:extLst>
          </p:cNvPr>
          <p:cNvSpPr txBox="1"/>
          <p:nvPr/>
        </p:nvSpPr>
        <p:spPr>
          <a:xfrm>
            <a:off x="254275" y="856679"/>
            <a:ext cx="1651794" cy="307777"/>
          </a:xfrm>
          <a:prstGeom prst="rect">
            <a:avLst/>
          </a:prstGeom>
          <a:noFill/>
        </p:spPr>
        <p:txBody>
          <a:bodyPr wrap="square" rtlCol="0">
            <a:spAutoFit/>
          </a:bodyPr>
          <a:lstStyle/>
          <a:p>
            <a:r>
              <a:rPr lang="nl-NL" sz="1400" b="1" u="sng" dirty="0">
                <a:solidFill>
                  <a:schemeClr val="bg1"/>
                </a:solidFill>
              </a:rPr>
              <a:t>sinds 2006:</a:t>
            </a:r>
          </a:p>
        </p:txBody>
      </p:sp>
    </p:spTree>
    <p:extLst>
      <p:ext uri="{BB962C8B-B14F-4D97-AF65-F5344CB8AC3E}">
        <p14:creationId xmlns:p14="http://schemas.microsoft.com/office/powerpoint/2010/main" val="4232495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INDEX RELATIEF MOMENTUM MODEL: top 3 selectie – </a:t>
            </a:r>
            <a:r>
              <a:rPr lang="nl-BE" b="1" dirty="0">
                <a:solidFill>
                  <a:schemeClr val="bg1"/>
                </a:solidFill>
              </a:rPr>
              <a:t>lookback:1m/3m/6m/12m</a:t>
            </a:r>
          </a:p>
        </p:txBody>
      </p:sp>
      <p:pic>
        <p:nvPicPr>
          <p:cNvPr id="4" name="Afbeelding 3">
            <a:extLst>
              <a:ext uri="{FF2B5EF4-FFF2-40B4-BE49-F238E27FC236}">
                <a16:creationId xmlns:a16="http://schemas.microsoft.com/office/drawing/2014/main" id="{8820D5F7-D5FC-04C0-6E80-934B29F096D2}"/>
              </a:ext>
            </a:extLst>
          </p:cNvPr>
          <p:cNvPicPr>
            <a:picLocks noChangeAspect="1"/>
          </p:cNvPicPr>
          <p:nvPr/>
        </p:nvPicPr>
        <p:blipFill>
          <a:blip r:embed="rId2"/>
          <a:stretch>
            <a:fillRect/>
          </a:stretch>
        </p:blipFill>
        <p:spPr>
          <a:xfrm>
            <a:off x="254274" y="813591"/>
            <a:ext cx="11110411" cy="5706136"/>
          </a:xfrm>
          <a:prstGeom prst="rect">
            <a:avLst/>
          </a:prstGeom>
        </p:spPr>
      </p:pic>
    </p:spTree>
    <p:extLst>
      <p:ext uri="{BB962C8B-B14F-4D97-AF65-F5344CB8AC3E}">
        <p14:creationId xmlns:p14="http://schemas.microsoft.com/office/powerpoint/2010/main" val="1567252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INDEX RELATIEF MOMENTUM MODEL: top 3 selectie – </a:t>
            </a:r>
            <a:r>
              <a:rPr lang="nl-BE" sz="2000" b="1" dirty="0">
                <a:solidFill>
                  <a:schemeClr val="bg1"/>
                </a:solidFill>
              </a:rPr>
              <a:t>lookback:1m/3m/6m/12m</a:t>
            </a:r>
          </a:p>
        </p:txBody>
      </p:sp>
      <p:pic>
        <p:nvPicPr>
          <p:cNvPr id="4" name="Afbeelding 3">
            <a:extLst>
              <a:ext uri="{FF2B5EF4-FFF2-40B4-BE49-F238E27FC236}">
                <a16:creationId xmlns:a16="http://schemas.microsoft.com/office/drawing/2014/main" id="{8441F4D1-F12A-E0C8-2D79-B73481D683B8}"/>
              </a:ext>
            </a:extLst>
          </p:cNvPr>
          <p:cNvPicPr>
            <a:picLocks noChangeAspect="1"/>
          </p:cNvPicPr>
          <p:nvPr/>
        </p:nvPicPr>
        <p:blipFill>
          <a:blip r:embed="rId2"/>
          <a:stretch>
            <a:fillRect/>
          </a:stretch>
        </p:blipFill>
        <p:spPr>
          <a:xfrm>
            <a:off x="254275" y="725068"/>
            <a:ext cx="10821162" cy="5566248"/>
          </a:xfrm>
          <a:prstGeom prst="rect">
            <a:avLst/>
          </a:prstGeom>
        </p:spPr>
      </p:pic>
    </p:spTree>
    <p:extLst>
      <p:ext uri="{BB962C8B-B14F-4D97-AF65-F5344CB8AC3E}">
        <p14:creationId xmlns:p14="http://schemas.microsoft.com/office/powerpoint/2010/main" val="2745975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5202" y="228800"/>
            <a:ext cx="11820627" cy="461665"/>
          </a:xfrm>
          <a:prstGeom prst="rect">
            <a:avLst/>
          </a:prstGeom>
          <a:noFill/>
        </p:spPr>
        <p:txBody>
          <a:bodyPr wrap="square" rtlCol="0">
            <a:spAutoFit/>
          </a:bodyPr>
          <a:lstStyle/>
          <a:p>
            <a:r>
              <a:rPr lang="nl-BE" sz="2400" b="1" dirty="0">
                <a:solidFill>
                  <a:schemeClr val="bg1"/>
                </a:solidFill>
              </a:rPr>
              <a:t>INDEX RELATIEF MOMENTUM MODEL: top 3 selectie – </a:t>
            </a:r>
            <a:r>
              <a:rPr lang="nl-BE" sz="2000" b="1" dirty="0">
                <a:solidFill>
                  <a:schemeClr val="bg1"/>
                </a:solidFill>
              </a:rPr>
              <a:t>lookback:1m/3m/6m/12m</a:t>
            </a:r>
          </a:p>
        </p:txBody>
      </p:sp>
      <p:pic>
        <p:nvPicPr>
          <p:cNvPr id="5" name="Afbeelding 4">
            <a:extLst>
              <a:ext uri="{FF2B5EF4-FFF2-40B4-BE49-F238E27FC236}">
                <a16:creationId xmlns:a16="http://schemas.microsoft.com/office/drawing/2014/main" id="{A5DD4F26-E142-7131-F6C0-28AA6181F8C8}"/>
              </a:ext>
            </a:extLst>
          </p:cNvPr>
          <p:cNvPicPr>
            <a:picLocks noChangeAspect="1"/>
          </p:cNvPicPr>
          <p:nvPr/>
        </p:nvPicPr>
        <p:blipFill>
          <a:blip r:embed="rId2"/>
          <a:stretch>
            <a:fillRect/>
          </a:stretch>
        </p:blipFill>
        <p:spPr>
          <a:xfrm>
            <a:off x="165202" y="886809"/>
            <a:ext cx="11641513" cy="4954154"/>
          </a:xfrm>
          <a:prstGeom prst="rect">
            <a:avLst/>
          </a:prstGeom>
        </p:spPr>
      </p:pic>
    </p:spTree>
    <p:extLst>
      <p:ext uri="{BB962C8B-B14F-4D97-AF65-F5344CB8AC3E}">
        <p14:creationId xmlns:p14="http://schemas.microsoft.com/office/powerpoint/2010/main" val="226593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254275" y="6268665"/>
            <a:ext cx="9244288" cy="276999"/>
          </a:xfrm>
          <a:prstGeom prst="rect">
            <a:avLst/>
          </a:prstGeom>
          <a:noFill/>
        </p:spPr>
        <p:txBody>
          <a:bodyPr wrap="square" rtlCol="0">
            <a:spAutoFit/>
          </a:bodyPr>
          <a:lstStyle/>
          <a:p>
            <a:r>
              <a:rPr lang="en-US" sz="1200" b="1" dirty="0">
                <a:solidFill>
                  <a:schemeClr val="bg1"/>
                </a:solidFill>
              </a:rPr>
              <a:t>Average annual turnover Global relative momentum portfolio total return indices: 162% @momentum-score= 12m</a:t>
            </a:r>
          </a:p>
        </p:txBody>
      </p:sp>
      <p:pic>
        <p:nvPicPr>
          <p:cNvPr id="4" name="Afbeelding 3">
            <a:extLst>
              <a:ext uri="{FF2B5EF4-FFF2-40B4-BE49-F238E27FC236}">
                <a16:creationId xmlns:a16="http://schemas.microsoft.com/office/drawing/2014/main" id="{630C8BB6-CF7F-8AAC-5D6A-3EC53D2DA31C}"/>
              </a:ext>
            </a:extLst>
          </p:cNvPr>
          <p:cNvPicPr>
            <a:picLocks noChangeAspect="1"/>
          </p:cNvPicPr>
          <p:nvPr/>
        </p:nvPicPr>
        <p:blipFill>
          <a:blip r:embed="rId2"/>
          <a:stretch>
            <a:fillRect/>
          </a:stretch>
        </p:blipFill>
        <p:spPr>
          <a:xfrm>
            <a:off x="254275" y="1138335"/>
            <a:ext cx="9731027" cy="5130330"/>
          </a:xfrm>
          <a:prstGeom prst="rect">
            <a:avLst/>
          </a:prstGeom>
        </p:spPr>
      </p:pic>
    </p:spTree>
    <p:extLst>
      <p:ext uri="{BB962C8B-B14F-4D97-AF65-F5344CB8AC3E}">
        <p14:creationId xmlns:p14="http://schemas.microsoft.com/office/powerpoint/2010/main" val="61294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ETF RELATIEF MOMENTUM MODEL: top 3 selectie – lookback:</a:t>
            </a:r>
            <a:r>
              <a:rPr lang="nl-BE" sz="2000" b="1" dirty="0">
                <a:solidFill>
                  <a:schemeClr val="bg1"/>
                </a:solidFill>
              </a:rPr>
              <a:t>6m</a:t>
            </a:r>
          </a:p>
        </p:txBody>
      </p:sp>
      <p:sp>
        <p:nvSpPr>
          <p:cNvPr id="6" name="Tekstvak 5">
            <a:extLst>
              <a:ext uri="{FF2B5EF4-FFF2-40B4-BE49-F238E27FC236}">
                <a16:creationId xmlns:a16="http://schemas.microsoft.com/office/drawing/2014/main" id="{9C00F783-B23C-E97E-90F9-15C213A0C4D8}"/>
              </a:ext>
            </a:extLst>
          </p:cNvPr>
          <p:cNvSpPr txBox="1"/>
          <p:nvPr/>
        </p:nvSpPr>
        <p:spPr>
          <a:xfrm>
            <a:off x="277878" y="6194020"/>
            <a:ext cx="9244288" cy="276999"/>
          </a:xfrm>
          <a:prstGeom prst="rect">
            <a:avLst/>
          </a:prstGeom>
          <a:noFill/>
        </p:spPr>
        <p:txBody>
          <a:bodyPr wrap="square" rtlCol="0">
            <a:spAutoFit/>
          </a:bodyPr>
          <a:lstStyle/>
          <a:p>
            <a:r>
              <a:rPr lang="en-US" sz="1200" b="1" dirty="0">
                <a:solidFill>
                  <a:schemeClr val="bg1"/>
                </a:solidFill>
              </a:rPr>
              <a:t>Average annual turnover Global relative momentum portfolio total return indices: 236% @momentum-score= 6m</a:t>
            </a:r>
          </a:p>
        </p:txBody>
      </p:sp>
      <p:sp>
        <p:nvSpPr>
          <p:cNvPr id="2" name="Tekstvak 1">
            <a:extLst>
              <a:ext uri="{FF2B5EF4-FFF2-40B4-BE49-F238E27FC236}">
                <a16:creationId xmlns:a16="http://schemas.microsoft.com/office/drawing/2014/main" id="{04D1668E-F627-928A-2FFD-250EC41BEEF4}"/>
              </a:ext>
            </a:extLst>
          </p:cNvPr>
          <p:cNvSpPr txBox="1"/>
          <p:nvPr/>
        </p:nvSpPr>
        <p:spPr>
          <a:xfrm>
            <a:off x="188960" y="762423"/>
            <a:ext cx="1651794" cy="307777"/>
          </a:xfrm>
          <a:prstGeom prst="rect">
            <a:avLst/>
          </a:prstGeom>
          <a:noFill/>
        </p:spPr>
        <p:txBody>
          <a:bodyPr wrap="square" rtlCol="0">
            <a:spAutoFit/>
          </a:bodyPr>
          <a:lstStyle/>
          <a:p>
            <a:r>
              <a:rPr lang="nl-NL" sz="1400" b="1" u="sng" dirty="0">
                <a:solidFill>
                  <a:schemeClr val="bg1"/>
                </a:solidFill>
              </a:rPr>
              <a:t>sinds 2006:</a:t>
            </a:r>
          </a:p>
        </p:txBody>
      </p:sp>
      <p:pic>
        <p:nvPicPr>
          <p:cNvPr id="7" name="Afbeelding 6">
            <a:extLst>
              <a:ext uri="{FF2B5EF4-FFF2-40B4-BE49-F238E27FC236}">
                <a16:creationId xmlns:a16="http://schemas.microsoft.com/office/drawing/2014/main" id="{668E1F65-CD20-15E5-E0D5-C4D223EA2A1E}"/>
              </a:ext>
            </a:extLst>
          </p:cNvPr>
          <p:cNvPicPr>
            <a:picLocks noChangeAspect="1"/>
          </p:cNvPicPr>
          <p:nvPr/>
        </p:nvPicPr>
        <p:blipFill>
          <a:blip r:embed="rId2"/>
          <a:stretch>
            <a:fillRect/>
          </a:stretch>
        </p:blipFill>
        <p:spPr>
          <a:xfrm>
            <a:off x="277878" y="1070200"/>
            <a:ext cx="9066453" cy="4878772"/>
          </a:xfrm>
          <a:prstGeom prst="rect">
            <a:avLst/>
          </a:prstGeom>
        </p:spPr>
      </p:pic>
    </p:spTree>
    <p:extLst>
      <p:ext uri="{BB962C8B-B14F-4D97-AF65-F5344CB8AC3E}">
        <p14:creationId xmlns:p14="http://schemas.microsoft.com/office/powerpoint/2010/main" val="33801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18973" y="192984"/>
            <a:ext cx="8389116" cy="461665"/>
          </a:xfrm>
          <a:prstGeom prst="rect">
            <a:avLst/>
          </a:prstGeom>
          <a:noFill/>
        </p:spPr>
        <p:txBody>
          <a:bodyPr wrap="square" rtlCol="0">
            <a:spAutoFit/>
          </a:bodyPr>
          <a:lstStyle/>
          <a:p>
            <a:r>
              <a:rPr lang="nl-BE" sz="2400" b="1" dirty="0">
                <a:solidFill>
                  <a:schemeClr val="bg1"/>
                </a:solidFill>
              </a:rPr>
              <a:t>HYPERLINK TO PYTHON CODE</a:t>
            </a:r>
          </a:p>
        </p:txBody>
      </p:sp>
      <p:sp>
        <p:nvSpPr>
          <p:cNvPr id="4" name="Tekstvak 3">
            <a:extLst>
              <a:ext uri="{FF2B5EF4-FFF2-40B4-BE49-F238E27FC236}">
                <a16:creationId xmlns:a16="http://schemas.microsoft.com/office/drawing/2014/main" id="{141A4428-A767-FC8A-50E1-0B37ED94DDA8}"/>
              </a:ext>
            </a:extLst>
          </p:cNvPr>
          <p:cNvSpPr txBox="1"/>
          <p:nvPr/>
        </p:nvSpPr>
        <p:spPr>
          <a:xfrm>
            <a:off x="218973" y="759435"/>
            <a:ext cx="9342275" cy="646331"/>
          </a:xfrm>
          <a:prstGeom prst="rect">
            <a:avLst/>
          </a:prstGeom>
          <a:noFill/>
        </p:spPr>
        <p:txBody>
          <a:bodyPr wrap="square">
            <a:spAutoFit/>
          </a:bodyPr>
          <a:lstStyle/>
          <a:p>
            <a:r>
              <a:rPr lang="nl-BE" b="0" i="0" dirty="0">
                <a:solidFill>
                  <a:srgbClr val="05192D"/>
                </a:solidFill>
                <a:effectLst/>
                <a:latin typeface="Studio-Feixen-Sans"/>
                <a:hlinkClick r:id="rId2"/>
              </a:rPr>
              <a:t>https://app.datacamp.com/workspace/w/f1f28abb-fe40-40a1-86ad-6ff324ba7764</a:t>
            </a:r>
            <a:endParaRPr lang="nl-BE" b="0" i="0" dirty="0">
              <a:solidFill>
                <a:srgbClr val="05192D"/>
              </a:solidFill>
              <a:effectLst/>
              <a:latin typeface="Studio-Feixen-Sans"/>
            </a:endParaRPr>
          </a:p>
          <a:p>
            <a:endParaRPr lang="en-US" dirty="0">
              <a:solidFill>
                <a:schemeClr val="bg1"/>
              </a:solidFill>
            </a:endParaRPr>
          </a:p>
        </p:txBody>
      </p:sp>
      <p:pic>
        <p:nvPicPr>
          <p:cNvPr id="5" name="Afbeelding 4">
            <a:extLst>
              <a:ext uri="{FF2B5EF4-FFF2-40B4-BE49-F238E27FC236}">
                <a16:creationId xmlns:a16="http://schemas.microsoft.com/office/drawing/2014/main" id="{4609371B-61CA-BBED-EAA3-FEFC07061A4A}"/>
              </a:ext>
            </a:extLst>
          </p:cNvPr>
          <p:cNvPicPr>
            <a:picLocks noChangeAspect="1"/>
          </p:cNvPicPr>
          <p:nvPr/>
        </p:nvPicPr>
        <p:blipFill>
          <a:blip r:embed="rId3"/>
          <a:stretch>
            <a:fillRect/>
          </a:stretch>
        </p:blipFill>
        <p:spPr>
          <a:xfrm>
            <a:off x="342898" y="1405766"/>
            <a:ext cx="7737411" cy="5218565"/>
          </a:xfrm>
          <a:prstGeom prst="rect">
            <a:avLst/>
          </a:prstGeom>
        </p:spPr>
      </p:pic>
    </p:spTree>
    <p:extLst>
      <p:ext uri="{BB962C8B-B14F-4D97-AF65-F5344CB8AC3E}">
        <p14:creationId xmlns:p14="http://schemas.microsoft.com/office/powerpoint/2010/main" val="337451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1041" y="211646"/>
            <a:ext cx="11820627" cy="461665"/>
          </a:xfrm>
          <a:prstGeom prst="rect">
            <a:avLst/>
          </a:prstGeom>
          <a:noFill/>
        </p:spPr>
        <p:txBody>
          <a:bodyPr wrap="square" rtlCol="0">
            <a:spAutoFit/>
          </a:bodyPr>
          <a:lstStyle/>
          <a:p>
            <a:r>
              <a:rPr lang="nl-BE" sz="2400" b="1" dirty="0">
                <a:solidFill>
                  <a:schemeClr val="bg1"/>
                </a:solidFill>
              </a:rPr>
              <a:t>VERKLARING VAN GEBRUIKTE TERMEN</a:t>
            </a:r>
            <a:endParaRPr lang="nl-BE" sz="2000" b="1" dirty="0">
              <a:solidFill>
                <a:schemeClr val="bg1"/>
              </a:solidFill>
            </a:endParaRPr>
          </a:p>
        </p:txBody>
      </p:sp>
      <p:sp>
        <p:nvSpPr>
          <p:cNvPr id="4" name="Tekstvak 3">
            <a:extLst>
              <a:ext uri="{FF2B5EF4-FFF2-40B4-BE49-F238E27FC236}">
                <a16:creationId xmlns:a16="http://schemas.microsoft.com/office/drawing/2014/main" id="{0B3C38CA-A762-BE67-D4BC-089C657E212F}"/>
              </a:ext>
            </a:extLst>
          </p:cNvPr>
          <p:cNvSpPr txBox="1"/>
          <p:nvPr/>
        </p:nvSpPr>
        <p:spPr>
          <a:xfrm>
            <a:off x="111041" y="831932"/>
            <a:ext cx="11157065" cy="4893647"/>
          </a:xfrm>
          <a:prstGeom prst="rect">
            <a:avLst/>
          </a:prstGeom>
          <a:noFill/>
        </p:spPr>
        <p:txBody>
          <a:bodyPr wrap="square" rtlCol="0">
            <a:spAutoFit/>
          </a:bodyPr>
          <a:lstStyle/>
          <a:p>
            <a:pPr marL="171450" indent="-171450">
              <a:buFont typeface="Arial" panose="020B0604020202020204" pitchFamily="34" charset="0"/>
              <a:buChar char="•"/>
            </a:pPr>
            <a:r>
              <a:rPr lang="nl-NL" sz="1200" b="1" dirty="0" err="1">
                <a:solidFill>
                  <a:schemeClr val="bg1"/>
                </a:solidFill>
              </a:rPr>
              <a:t>Annual_return</a:t>
            </a:r>
            <a:r>
              <a:rPr lang="nl-NL" sz="1200" b="1" dirty="0">
                <a:solidFill>
                  <a:schemeClr val="bg1"/>
                </a:solidFill>
              </a:rPr>
              <a:t> (CAGR):	</a:t>
            </a:r>
            <a:r>
              <a:rPr lang="nl-NL" sz="1200" dirty="0">
                <a:solidFill>
                  <a:schemeClr val="bg1"/>
                </a:solidFill>
              </a:rPr>
              <a:t>Jaarlijks samengesteld rendement.</a:t>
            </a:r>
          </a:p>
          <a:p>
            <a:pPr marL="171450" indent="-171450">
              <a:buFont typeface="Arial" panose="020B0604020202020204" pitchFamily="34" charset="0"/>
              <a:buChar char="•"/>
            </a:pPr>
            <a:endParaRPr lang="nl-NL" sz="1200" b="1" dirty="0">
              <a:solidFill>
                <a:schemeClr val="bg1"/>
              </a:solidFill>
            </a:endParaRPr>
          </a:p>
          <a:p>
            <a:pPr marL="171450" indent="-171450">
              <a:buFont typeface="Arial" panose="020B0604020202020204" pitchFamily="34" charset="0"/>
              <a:buChar char="•"/>
            </a:pPr>
            <a:r>
              <a:rPr lang="nl-NL" sz="1200" b="1" dirty="0" err="1">
                <a:solidFill>
                  <a:schemeClr val="bg1"/>
                </a:solidFill>
              </a:rPr>
              <a:t>Volatility</a:t>
            </a:r>
            <a:r>
              <a:rPr lang="nl-NL" sz="1200" b="1" dirty="0">
                <a:solidFill>
                  <a:schemeClr val="bg1"/>
                </a:solidFill>
              </a:rPr>
              <a:t>:			</a:t>
            </a:r>
            <a:r>
              <a:rPr lang="nl-NL" sz="1200" dirty="0">
                <a:solidFill>
                  <a:schemeClr val="bg1"/>
                </a:solidFill>
              </a:rPr>
              <a:t>Jaarlijkse volatiliteit (schommeling rond jaarlijks rendement 68% van de gevallen).</a:t>
            </a:r>
          </a:p>
          <a:p>
            <a:pPr marL="171450" indent="-171450">
              <a:buFont typeface="Arial" panose="020B0604020202020204" pitchFamily="34" charset="0"/>
              <a:buChar char="•"/>
            </a:pPr>
            <a:endParaRPr lang="nl-NL" sz="1200" dirty="0">
              <a:solidFill>
                <a:schemeClr val="bg1"/>
              </a:solidFill>
            </a:endParaRPr>
          </a:p>
          <a:p>
            <a:pPr marL="171450" indent="-171450">
              <a:buFont typeface="Arial" panose="020B0604020202020204" pitchFamily="34" charset="0"/>
              <a:buChar char="•"/>
            </a:pPr>
            <a:r>
              <a:rPr lang="nl-NL" sz="1200" b="1" dirty="0">
                <a:solidFill>
                  <a:schemeClr val="bg1"/>
                </a:solidFill>
              </a:rPr>
              <a:t>Downside </a:t>
            </a:r>
            <a:r>
              <a:rPr lang="nl-NL" sz="1200" b="1" dirty="0" err="1">
                <a:solidFill>
                  <a:schemeClr val="bg1"/>
                </a:solidFill>
              </a:rPr>
              <a:t>Volatility</a:t>
            </a:r>
            <a:r>
              <a:rPr lang="nl-NL" sz="1200" b="1" dirty="0">
                <a:solidFill>
                  <a:schemeClr val="bg1"/>
                </a:solidFill>
              </a:rPr>
              <a:t>:		</a:t>
            </a:r>
            <a:r>
              <a:rPr lang="nl-NL" sz="1200" dirty="0">
                <a:solidFill>
                  <a:schemeClr val="bg1"/>
                </a:solidFill>
              </a:rPr>
              <a:t>Jaarlijkse neerwaartse volatiliteit. Volatiliteit tijdens negatieve periodes.</a:t>
            </a:r>
          </a:p>
          <a:p>
            <a:pPr marL="171450" indent="-171450">
              <a:buFont typeface="Arial" panose="020B0604020202020204" pitchFamily="34" charset="0"/>
              <a:buChar char="•"/>
            </a:pPr>
            <a:endParaRPr lang="nl-NL" sz="1200" dirty="0">
              <a:solidFill>
                <a:schemeClr val="bg1"/>
              </a:solidFill>
            </a:endParaRPr>
          </a:p>
          <a:p>
            <a:pPr marL="171450" indent="-171450">
              <a:buFont typeface="Arial" panose="020B0604020202020204" pitchFamily="34" charset="0"/>
              <a:buChar char="•"/>
            </a:pPr>
            <a:r>
              <a:rPr lang="nl-NL" sz="1200" b="1" dirty="0" err="1">
                <a:solidFill>
                  <a:schemeClr val="bg1"/>
                </a:solidFill>
              </a:rPr>
              <a:t>Max_drawdown</a:t>
            </a:r>
            <a:r>
              <a:rPr lang="nl-NL" sz="1200" b="1" dirty="0">
                <a:solidFill>
                  <a:schemeClr val="bg1"/>
                </a:solidFill>
              </a:rPr>
              <a:t>:		</a:t>
            </a:r>
            <a:r>
              <a:rPr lang="nl-NL" sz="1200" dirty="0">
                <a:solidFill>
                  <a:schemeClr val="bg1"/>
                </a:solidFill>
              </a:rPr>
              <a:t>Neerwaarts risico: grootste daling tussen een piek en bodem over de gemeten periode. </a:t>
            </a:r>
          </a:p>
          <a:p>
            <a:pPr marL="171450" indent="-171450">
              <a:buFont typeface="Arial" panose="020B0604020202020204" pitchFamily="34" charset="0"/>
              <a:buChar char="•"/>
            </a:pPr>
            <a:endParaRPr lang="nl-NL" sz="1200" dirty="0">
              <a:solidFill>
                <a:schemeClr val="bg1"/>
              </a:solidFill>
            </a:endParaRPr>
          </a:p>
          <a:p>
            <a:pPr marL="171450" indent="-171450">
              <a:buFont typeface="Arial" panose="020B0604020202020204" pitchFamily="34" charset="0"/>
              <a:buChar char="•"/>
            </a:pPr>
            <a:r>
              <a:rPr lang="nl-NL" sz="1200" b="1" dirty="0" err="1">
                <a:solidFill>
                  <a:schemeClr val="bg1"/>
                </a:solidFill>
              </a:rPr>
              <a:t>Sharpe_ratio</a:t>
            </a:r>
            <a:r>
              <a:rPr lang="nl-NL" sz="1200" b="1" dirty="0">
                <a:solidFill>
                  <a:schemeClr val="bg1"/>
                </a:solidFill>
              </a:rPr>
              <a:t>		</a:t>
            </a:r>
            <a:r>
              <a:rPr lang="nl-NL" sz="1200" dirty="0">
                <a:solidFill>
                  <a:schemeClr val="bg1"/>
                </a:solidFill>
              </a:rPr>
              <a:t>Risico-gecorrigeerde performance maatstaf die het rendement afzet t.o.v. de volatiliteit: 	</a:t>
            </a:r>
          </a:p>
          <a:p>
            <a:pPr lvl="4"/>
            <a:r>
              <a:rPr lang="nl-NL" sz="1200" dirty="0">
                <a:solidFill>
                  <a:schemeClr val="bg1"/>
                </a:solidFill>
              </a:rPr>
              <a:t>	(jaarlijks rendement – risicovrije  rente)/jaarlijkse volatiliteit.</a:t>
            </a:r>
          </a:p>
          <a:p>
            <a:pPr lvl="4"/>
            <a:endParaRPr lang="nl-NL" sz="1200" dirty="0">
              <a:solidFill>
                <a:schemeClr val="bg1"/>
              </a:solidFill>
            </a:endParaRPr>
          </a:p>
          <a:p>
            <a:pPr marL="171450" indent="-171450">
              <a:buFont typeface="Arial" panose="020B0604020202020204" pitchFamily="34" charset="0"/>
              <a:buChar char="•"/>
            </a:pPr>
            <a:r>
              <a:rPr lang="nl-NL" sz="1200" b="1" dirty="0" err="1">
                <a:solidFill>
                  <a:schemeClr val="bg1"/>
                </a:solidFill>
              </a:rPr>
              <a:t>Sortino_ratio</a:t>
            </a:r>
            <a:r>
              <a:rPr lang="nl-NL" sz="1200" b="1" dirty="0">
                <a:solidFill>
                  <a:schemeClr val="bg1"/>
                </a:solidFill>
              </a:rPr>
              <a:t>		</a:t>
            </a:r>
            <a:r>
              <a:rPr lang="nl-NL" sz="1200" dirty="0">
                <a:solidFill>
                  <a:schemeClr val="bg1"/>
                </a:solidFill>
              </a:rPr>
              <a:t>Risico-gecorrigeerde performance maatstaf die het rendement afzet t.o.v. de neerwaartse volatiliteit: 	</a:t>
            </a:r>
          </a:p>
          <a:p>
            <a:pPr lvl="4"/>
            <a:r>
              <a:rPr lang="nl-NL" sz="1200" dirty="0">
                <a:solidFill>
                  <a:schemeClr val="bg1"/>
                </a:solidFill>
              </a:rPr>
              <a:t>	(jaarlijks rendement – risicovrije  rente)/jaarlijkse neerwaartse volatiliteit. </a:t>
            </a:r>
            <a:r>
              <a:rPr lang="nl-NL" sz="1200" dirty="0" err="1">
                <a:solidFill>
                  <a:schemeClr val="bg1"/>
                </a:solidFill>
              </a:rPr>
              <a:t>Sortino</a:t>
            </a:r>
            <a:r>
              <a:rPr lang="nl-NL" sz="1200" dirty="0">
                <a:solidFill>
                  <a:schemeClr val="bg1"/>
                </a:solidFill>
              </a:rPr>
              <a:t> = </a:t>
            </a:r>
            <a:r>
              <a:rPr lang="nl-NL" sz="1200" dirty="0" err="1">
                <a:solidFill>
                  <a:schemeClr val="bg1"/>
                </a:solidFill>
              </a:rPr>
              <a:t>Sharpe</a:t>
            </a:r>
            <a:r>
              <a:rPr lang="nl-NL" sz="1200" dirty="0">
                <a:solidFill>
                  <a:schemeClr val="bg1"/>
                </a:solidFill>
              </a:rPr>
              <a:t> met downside vol.</a:t>
            </a:r>
          </a:p>
          <a:p>
            <a:endParaRPr lang="nl-NL" sz="1200" dirty="0">
              <a:solidFill>
                <a:schemeClr val="bg1"/>
              </a:solidFill>
            </a:endParaRPr>
          </a:p>
          <a:p>
            <a:pPr marL="171450" indent="-171450">
              <a:buFont typeface="Arial" panose="020B0604020202020204" pitchFamily="34" charset="0"/>
              <a:buChar char="•"/>
            </a:pPr>
            <a:r>
              <a:rPr lang="nl-NL" sz="1200" b="1" dirty="0" err="1">
                <a:solidFill>
                  <a:schemeClr val="bg1"/>
                </a:solidFill>
              </a:rPr>
              <a:t>MAR_ratio</a:t>
            </a:r>
            <a:r>
              <a:rPr lang="nl-NL" sz="1200" b="1" dirty="0">
                <a:solidFill>
                  <a:schemeClr val="bg1"/>
                </a:solidFill>
              </a:rPr>
              <a:t>		</a:t>
            </a:r>
            <a:r>
              <a:rPr lang="nl-NL" sz="1200" dirty="0">
                <a:solidFill>
                  <a:schemeClr val="bg1"/>
                </a:solidFill>
              </a:rPr>
              <a:t>Risico-gecorrigeerde performance maatstaf die het rendement afzet t.o.v. de maximale </a:t>
            </a:r>
            <a:r>
              <a:rPr lang="nl-NL" sz="1200" dirty="0" err="1">
                <a:solidFill>
                  <a:schemeClr val="bg1"/>
                </a:solidFill>
              </a:rPr>
              <a:t>drawdown</a:t>
            </a:r>
            <a:r>
              <a:rPr lang="nl-NL" sz="1200" dirty="0">
                <a:solidFill>
                  <a:schemeClr val="bg1"/>
                </a:solidFill>
              </a:rPr>
              <a:t>: 	</a:t>
            </a:r>
          </a:p>
          <a:p>
            <a:pPr lvl="4"/>
            <a:r>
              <a:rPr lang="nl-NL" sz="1200" dirty="0">
                <a:solidFill>
                  <a:schemeClr val="bg1"/>
                </a:solidFill>
              </a:rPr>
              <a:t>	jaarlijks rendement/</a:t>
            </a:r>
            <a:r>
              <a:rPr lang="nl-NL" sz="1200" dirty="0" err="1">
                <a:solidFill>
                  <a:schemeClr val="bg1"/>
                </a:solidFill>
              </a:rPr>
              <a:t>absolute_waarde</a:t>
            </a:r>
            <a:r>
              <a:rPr lang="nl-NL" sz="1200" dirty="0">
                <a:solidFill>
                  <a:schemeClr val="bg1"/>
                </a:solidFill>
              </a:rPr>
              <a:t>(</a:t>
            </a:r>
            <a:r>
              <a:rPr lang="nl-NL" sz="1200" dirty="0" err="1">
                <a:solidFill>
                  <a:schemeClr val="bg1"/>
                </a:solidFill>
              </a:rPr>
              <a:t>max_drawdown</a:t>
            </a:r>
            <a:r>
              <a:rPr lang="nl-NL" sz="1200" dirty="0">
                <a:solidFill>
                  <a:schemeClr val="bg1"/>
                </a:solidFill>
              </a:rPr>
              <a:t>). </a:t>
            </a:r>
          </a:p>
          <a:p>
            <a:pPr lvl="4"/>
            <a:endParaRPr lang="nl-NL" sz="1200" dirty="0">
              <a:solidFill>
                <a:schemeClr val="bg1"/>
              </a:solidFill>
            </a:endParaRPr>
          </a:p>
          <a:p>
            <a:pPr lvl="4"/>
            <a:endParaRPr lang="nl-NL" sz="1200" dirty="0">
              <a:solidFill>
                <a:schemeClr val="bg1"/>
              </a:solidFill>
            </a:endParaRPr>
          </a:p>
          <a:p>
            <a:pPr marL="171450" indent="-171450">
              <a:buFont typeface="Arial" panose="020B0604020202020204" pitchFamily="34" charset="0"/>
              <a:buChar char="•"/>
            </a:pPr>
            <a:r>
              <a:rPr lang="nl-NL" sz="1200" b="1" dirty="0" err="1">
                <a:solidFill>
                  <a:schemeClr val="bg1"/>
                </a:solidFill>
              </a:rPr>
              <a:t>success_ratio</a:t>
            </a:r>
            <a:r>
              <a:rPr lang="nl-NL" sz="1200" b="1" dirty="0">
                <a:solidFill>
                  <a:schemeClr val="bg1"/>
                </a:solidFill>
              </a:rPr>
              <a:t>		</a:t>
            </a:r>
            <a:r>
              <a:rPr lang="nl-NL" sz="1200" dirty="0">
                <a:solidFill>
                  <a:schemeClr val="bg1"/>
                </a:solidFill>
              </a:rPr>
              <a:t>Percentage van alle rollende periodes met positieve returns.</a:t>
            </a:r>
          </a:p>
          <a:p>
            <a:pPr marL="171450" indent="-171450">
              <a:buFont typeface="Arial" panose="020B0604020202020204" pitchFamily="34" charset="0"/>
              <a:buChar char="•"/>
            </a:pPr>
            <a:endParaRPr lang="nl-NL" sz="1200" dirty="0">
              <a:solidFill>
                <a:schemeClr val="bg1"/>
              </a:solidFill>
            </a:endParaRPr>
          </a:p>
          <a:p>
            <a:pPr marL="171450" indent="-171450">
              <a:buFont typeface="Arial" panose="020B0604020202020204" pitchFamily="34" charset="0"/>
              <a:buChar char="•"/>
            </a:pPr>
            <a:r>
              <a:rPr lang="nl-NL" sz="1200" b="1" dirty="0">
                <a:solidFill>
                  <a:schemeClr val="bg1"/>
                </a:solidFill>
              </a:rPr>
              <a:t>VAR1%			</a:t>
            </a:r>
            <a:r>
              <a:rPr lang="nl-NL" sz="1200" dirty="0">
                <a:solidFill>
                  <a:schemeClr val="bg1"/>
                </a:solidFill>
              </a:rPr>
              <a:t>Value at risk in % voor de periode. VAR1%= -10% met maandelijkse frequentie </a:t>
            </a:r>
            <a:r>
              <a:rPr lang="nl-NL" sz="1200" dirty="0">
                <a:solidFill>
                  <a:schemeClr val="bg1"/>
                </a:solidFill>
                <a:sym typeface="Wingdings" panose="05000000000000000000" pitchFamily="2" charset="2"/>
              </a:rPr>
              <a:t> In 1% van de maanden zal er verlies 				plaatsvinden die de 10%-grens overschrijdt.</a:t>
            </a:r>
          </a:p>
          <a:p>
            <a:pPr marL="171450" indent="-171450">
              <a:buFont typeface="Arial" panose="020B0604020202020204" pitchFamily="34" charset="0"/>
              <a:buChar char="•"/>
            </a:pPr>
            <a:endParaRPr lang="nl-NL" sz="1200" dirty="0">
              <a:solidFill>
                <a:schemeClr val="bg1"/>
              </a:solidFill>
              <a:sym typeface="Wingdings" panose="05000000000000000000" pitchFamily="2" charset="2"/>
            </a:endParaRPr>
          </a:p>
          <a:p>
            <a:pPr marL="171450" indent="-171450">
              <a:buFont typeface="Arial" panose="020B0604020202020204" pitchFamily="34" charset="0"/>
              <a:buChar char="•"/>
            </a:pPr>
            <a:r>
              <a:rPr lang="nl-NL" sz="1200" b="1" dirty="0">
                <a:solidFill>
                  <a:schemeClr val="bg1"/>
                </a:solidFill>
                <a:sym typeface="Wingdings" panose="05000000000000000000" pitchFamily="2" charset="2"/>
              </a:rPr>
              <a:t>CVAR1%</a:t>
            </a:r>
            <a:r>
              <a:rPr lang="nl-NL" sz="1200" dirty="0">
                <a:solidFill>
                  <a:schemeClr val="bg1"/>
                </a:solidFill>
                <a:sym typeface="Wingdings" panose="05000000000000000000" pitchFamily="2" charset="2"/>
              </a:rPr>
              <a:t>			</a:t>
            </a:r>
            <a:r>
              <a:rPr lang="nl-NL" sz="1200" dirty="0" err="1">
                <a:solidFill>
                  <a:schemeClr val="bg1"/>
                </a:solidFill>
                <a:sym typeface="Wingdings" panose="05000000000000000000" pitchFamily="2" charset="2"/>
              </a:rPr>
              <a:t>Conditional</a:t>
            </a:r>
            <a:r>
              <a:rPr lang="nl-NL" sz="1200" dirty="0">
                <a:solidFill>
                  <a:schemeClr val="bg1"/>
                </a:solidFill>
              </a:rPr>
              <a:t> Value at risk in % voor de periode. CVAR1%= -14% met maandelijkse frequentie </a:t>
            </a:r>
            <a:r>
              <a:rPr lang="nl-NL" sz="1200" dirty="0">
                <a:solidFill>
                  <a:schemeClr val="bg1"/>
                </a:solidFill>
                <a:sym typeface="Wingdings" panose="05000000000000000000" pitchFamily="2" charset="2"/>
              </a:rPr>
              <a:t> Als de 1% zich 				voordoet, bedraagt het maandelijks verlies gemiddeld 14%.</a:t>
            </a:r>
            <a:endParaRPr lang="nl-NL" sz="1200" dirty="0">
              <a:solidFill>
                <a:schemeClr val="bg1"/>
              </a:solidFill>
            </a:endParaRPr>
          </a:p>
        </p:txBody>
      </p:sp>
    </p:spTree>
    <p:extLst>
      <p:ext uri="{BB962C8B-B14F-4D97-AF65-F5344CB8AC3E}">
        <p14:creationId xmlns:p14="http://schemas.microsoft.com/office/powerpoint/2010/main" val="361041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5" y="219654"/>
            <a:ext cx="8389116" cy="461665"/>
          </a:xfrm>
          <a:prstGeom prst="rect">
            <a:avLst/>
          </a:prstGeom>
          <a:noFill/>
        </p:spPr>
        <p:txBody>
          <a:bodyPr wrap="square" rtlCol="0">
            <a:spAutoFit/>
          </a:bodyPr>
          <a:lstStyle/>
          <a:p>
            <a:r>
              <a:rPr lang="nl-BE" sz="2400" b="1" dirty="0">
                <a:solidFill>
                  <a:schemeClr val="bg1"/>
                </a:solidFill>
              </a:rPr>
              <a:t>DATA: 9 ACTIVAKLASSEN</a:t>
            </a:r>
          </a:p>
        </p:txBody>
      </p:sp>
      <p:pic>
        <p:nvPicPr>
          <p:cNvPr id="2" name="Afbeelding 1">
            <a:extLst>
              <a:ext uri="{FF2B5EF4-FFF2-40B4-BE49-F238E27FC236}">
                <a16:creationId xmlns:a16="http://schemas.microsoft.com/office/drawing/2014/main" id="{E558714A-8B24-8B8D-E746-AFBEE5D9529B}"/>
              </a:ext>
            </a:extLst>
          </p:cNvPr>
          <p:cNvPicPr>
            <a:picLocks noChangeAspect="1"/>
          </p:cNvPicPr>
          <p:nvPr/>
        </p:nvPicPr>
        <p:blipFill>
          <a:blip r:embed="rId2"/>
          <a:stretch>
            <a:fillRect/>
          </a:stretch>
        </p:blipFill>
        <p:spPr>
          <a:xfrm>
            <a:off x="200312" y="799477"/>
            <a:ext cx="11410412" cy="2484897"/>
          </a:xfrm>
          <a:prstGeom prst="rect">
            <a:avLst/>
          </a:prstGeom>
        </p:spPr>
      </p:pic>
      <p:sp>
        <p:nvSpPr>
          <p:cNvPr id="4" name="Tekstvak 3">
            <a:extLst>
              <a:ext uri="{FF2B5EF4-FFF2-40B4-BE49-F238E27FC236}">
                <a16:creationId xmlns:a16="http://schemas.microsoft.com/office/drawing/2014/main" id="{9FED7D74-6B25-2DF7-7812-55DA25B17506}"/>
              </a:ext>
            </a:extLst>
          </p:cNvPr>
          <p:cNvSpPr txBox="1"/>
          <p:nvPr/>
        </p:nvSpPr>
        <p:spPr>
          <a:xfrm>
            <a:off x="144480" y="3722915"/>
            <a:ext cx="11513049" cy="1754326"/>
          </a:xfrm>
          <a:prstGeom prst="rect">
            <a:avLst/>
          </a:prstGeom>
          <a:noFill/>
        </p:spPr>
        <p:txBody>
          <a:bodyPr wrap="square" rtlCol="0">
            <a:spAutoFit/>
          </a:bodyPr>
          <a:lstStyle/>
          <a:p>
            <a:r>
              <a:rPr lang="nl-NL" b="1" u="sng" dirty="0">
                <a:solidFill>
                  <a:schemeClr val="bg1"/>
                </a:solidFill>
              </a:rPr>
              <a:t>Back-test:</a:t>
            </a:r>
          </a:p>
          <a:p>
            <a:pPr marL="742950" lvl="1"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Op de </a:t>
            </a:r>
            <a:r>
              <a:rPr lang="nl-NL" dirty="0" err="1">
                <a:solidFill>
                  <a:schemeClr val="bg1"/>
                </a:solidFill>
              </a:rPr>
              <a:t>ETFs</a:t>
            </a:r>
            <a:r>
              <a:rPr lang="nl-NL" dirty="0">
                <a:solidFill>
                  <a:schemeClr val="bg1"/>
                </a:solidFill>
              </a:rPr>
              <a:t> in EUR:		2016 - 2022</a:t>
            </a:r>
            <a:r>
              <a:rPr lang="nl-NL" sz="1400" dirty="0">
                <a:solidFill>
                  <a:schemeClr val="bg1"/>
                </a:solidFill>
              </a:rPr>
              <a:t>(dividend worden herbelegd in de ETF  indien distributie-versie)</a:t>
            </a:r>
          </a:p>
          <a:p>
            <a:pPr marL="742950" lvl="1" indent="-285750">
              <a:buFont typeface="Arial" panose="020B0604020202020204" pitchFamily="34" charset="0"/>
              <a:buChar char="•"/>
            </a:pPr>
            <a:endParaRPr lang="nl-NL" dirty="0">
              <a:solidFill>
                <a:schemeClr val="bg1"/>
              </a:solidFill>
            </a:endParaRPr>
          </a:p>
          <a:p>
            <a:pPr marL="742950" lvl="1" indent="-285750">
              <a:buFont typeface="Arial" panose="020B0604020202020204" pitchFamily="34" charset="0"/>
              <a:buChar char="•"/>
            </a:pPr>
            <a:r>
              <a:rPr lang="nl-NL" dirty="0">
                <a:solidFill>
                  <a:schemeClr val="bg1"/>
                </a:solidFill>
              </a:rPr>
              <a:t>Op de </a:t>
            </a:r>
            <a:r>
              <a:rPr lang="nl-NL" dirty="0" err="1">
                <a:solidFill>
                  <a:schemeClr val="bg1"/>
                </a:solidFill>
              </a:rPr>
              <a:t>total</a:t>
            </a:r>
            <a:r>
              <a:rPr lang="nl-NL" dirty="0">
                <a:solidFill>
                  <a:schemeClr val="bg1"/>
                </a:solidFill>
              </a:rPr>
              <a:t> return indices in EUR:	2006 - 2022</a:t>
            </a:r>
          </a:p>
          <a:p>
            <a:pPr lvl="2"/>
            <a:endParaRPr lang="nl-NL" dirty="0">
              <a:solidFill>
                <a:schemeClr val="bg1"/>
              </a:solidFill>
            </a:endParaRPr>
          </a:p>
        </p:txBody>
      </p:sp>
    </p:spTree>
    <p:extLst>
      <p:ext uri="{BB962C8B-B14F-4D97-AF65-F5344CB8AC3E}">
        <p14:creationId xmlns:p14="http://schemas.microsoft.com/office/powerpoint/2010/main" val="367646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623888" y="2147128"/>
            <a:ext cx="10944224" cy="2492990"/>
          </a:xfrm>
          <a:prstGeom prst="rect">
            <a:avLst/>
          </a:prstGeom>
          <a:noFill/>
        </p:spPr>
        <p:txBody>
          <a:bodyPr wrap="square" rtlCol="0">
            <a:spAutoFit/>
          </a:bodyPr>
          <a:lstStyle/>
          <a:p>
            <a:pPr algn="ctr"/>
            <a:r>
              <a:rPr lang="en-US" sz="3600" dirty="0"/>
              <a:t>GLOBAL RELATIVE MOMENTUM </a:t>
            </a:r>
          </a:p>
          <a:p>
            <a:pPr algn="ctr"/>
            <a:endParaRPr lang="en-US" sz="3600" dirty="0"/>
          </a:p>
          <a:p>
            <a:pPr algn="ctr"/>
            <a:r>
              <a:rPr lang="en-US" sz="2400" i="1" dirty="0"/>
              <a:t>OP ETFs IN EUR</a:t>
            </a:r>
          </a:p>
          <a:p>
            <a:pPr algn="ctr"/>
            <a:endParaRPr lang="en-US" sz="3600" dirty="0"/>
          </a:p>
          <a:p>
            <a:pPr algn="ctr"/>
            <a:r>
              <a:rPr lang="en-US" sz="2400" dirty="0"/>
              <a:t>2016 - 2022</a:t>
            </a:r>
          </a:p>
        </p:txBody>
      </p:sp>
    </p:spTree>
    <p:extLst>
      <p:ext uri="{BB962C8B-B14F-4D97-AF65-F5344CB8AC3E}">
        <p14:creationId xmlns:p14="http://schemas.microsoft.com/office/powerpoint/2010/main" val="245720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9412239" cy="461665"/>
          </a:xfrm>
          <a:prstGeom prst="rect">
            <a:avLst/>
          </a:prstGeom>
          <a:noFill/>
        </p:spPr>
        <p:txBody>
          <a:bodyPr wrap="square" rtlCol="0">
            <a:spAutoFit/>
          </a:bodyPr>
          <a:lstStyle/>
          <a:p>
            <a:r>
              <a:rPr lang="nl-BE" sz="2400" b="1" dirty="0">
                <a:solidFill>
                  <a:schemeClr val="bg1"/>
                </a:solidFill>
              </a:rPr>
              <a:t>DATA: 9 EXCHANGE TRADED FUNDS (</a:t>
            </a:r>
            <a:r>
              <a:rPr lang="nl-BE" sz="2400" b="1" dirty="0" err="1">
                <a:solidFill>
                  <a:schemeClr val="bg1"/>
                </a:solidFill>
              </a:rPr>
              <a:t>ETFs</a:t>
            </a:r>
            <a:r>
              <a:rPr lang="nl-BE" sz="2400" b="1" dirty="0">
                <a:solidFill>
                  <a:schemeClr val="bg1"/>
                </a:solidFill>
              </a:rPr>
              <a:t>)</a:t>
            </a:r>
          </a:p>
        </p:txBody>
      </p:sp>
      <p:pic>
        <p:nvPicPr>
          <p:cNvPr id="8" name="Afbeelding 7">
            <a:extLst>
              <a:ext uri="{FF2B5EF4-FFF2-40B4-BE49-F238E27FC236}">
                <a16:creationId xmlns:a16="http://schemas.microsoft.com/office/drawing/2014/main" id="{BDE0FD61-5F49-8B52-B54A-4B3E25C4BC48}"/>
              </a:ext>
            </a:extLst>
          </p:cNvPr>
          <p:cNvPicPr>
            <a:picLocks noChangeAspect="1"/>
          </p:cNvPicPr>
          <p:nvPr/>
        </p:nvPicPr>
        <p:blipFill>
          <a:blip r:embed="rId2"/>
          <a:stretch>
            <a:fillRect/>
          </a:stretch>
        </p:blipFill>
        <p:spPr>
          <a:xfrm>
            <a:off x="188959" y="755263"/>
            <a:ext cx="11623595" cy="5870429"/>
          </a:xfrm>
          <a:prstGeom prst="rect">
            <a:avLst/>
          </a:prstGeom>
        </p:spPr>
      </p:pic>
      <p:pic>
        <p:nvPicPr>
          <p:cNvPr id="11" name="Afbeelding 10">
            <a:extLst>
              <a:ext uri="{FF2B5EF4-FFF2-40B4-BE49-F238E27FC236}">
                <a16:creationId xmlns:a16="http://schemas.microsoft.com/office/drawing/2014/main" id="{EFB7CD42-74AE-F0DF-4B43-A50E6D07E54C}"/>
              </a:ext>
            </a:extLst>
          </p:cNvPr>
          <p:cNvPicPr>
            <a:picLocks noChangeAspect="1"/>
          </p:cNvPicPr>
          <p:nvPr/>
        </p:nvPicPr>
        <p:blipFill rotWithShape="1">
          <a:blip r:embed="rId3"/>
          <a:srcRect r="713"/>
          <a:stretch/>
        </p:blipFill>
        <p:spPr>
          <a:xfrm>
            <a:off x="2780521" y="1726163"/>
            <a:ext cx="4310744" cy="1296955"/>
          </a:xfrm>
          <a:prstGeom prst="rect">
            <a:avLst/>
          </a:prstGeom>
        </p:spPr>
      </p:pic>
    </p:spTree>
    <p:extLst>
      <p:ext uri="{BB962C8B-B14F-4D97-AF65-F5344CB8AC3E}">
        <p14:creationId xmlns:p14="http://schemas.microsoft.com/office/powerpoint/2010/main" val="138435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9412239" cy="461665"/>
          </a:xfrm>
          <a:prstGeom prst="rect">
            <a:avLst/>
          </a:prstGeom>
          <a:noFill/>
        </p:spPr>
        <p:txBody>
          <a:bodyPr wrap="square" rtlCol="0">
            <a:spAutoFit/>
          </a:bodyPr>
          <a:lstStyle/>
          <a:p>
            <a:r>
              <a:rPr lang="nl-BE" sz="2400" b="1" dirty="0">
                <a:solidFill>
                  <a:schemeClr val="bg1"/>
                </a:solidFill>
              </a:rPr>
              <a:t>DATA: 9 EXCHANGE TRADED FUNDS (</a:t>
            </a:r>
            <a:r>
              <a:rPr lang="nl-BE" sz="2400" b="1" dirty="0" err="1">
                <a:solidFill>
                  <a:schemeClr val="bg1"/>
                </a:solidFill>
              </a:rPr>
              <a:t>ETFs</a:t>
            </a:r>
            <a:r>
              <a:rPr lang="nl-BE" sz="2400" b="1" dirty="0">
                <a:solidFill>
                  <a:schemeClr val="bg1"/>
                </a:solidFill>
              </a:rPr>
              <a:t>)</a:t>
            </a:r>
          </a:p>
        </p:txBody>
      </p:sp>
      <p:sp>
        <p:nvSpPr>
          <p:cNvPr id="2" name="Tekstvak 1">
            <a:extLst>
              <a:ext uri="{FF2B5EF4-FFF2-40B4-BE49-F238E27FC236}">
                <a16:creationId xmlns:a16="http://schemas.microsoft.com/office/drawing/2014/main" id="{605EE30D-A713-E818-F607-FDA20EFAED78}"/>
              </a:ext>
            </a:extLst>
          </p:cNvPr>
          <p:cNvSpPr txBox="1"/>
          <p:nvPr/>
        </p:nvSpPr>
        <p:spPr>
          <a:xfrm>
            <a:off x="188960" y="1017037"/>
            <a:ext cx="2628885" cy="369332"/>
          </a:xfrm>
          <a:prstGeom prst="rect">
            <a:avLst/>
          </a:prstGeom>
          <a:noFill/>
        </p:spPr>
        <p:txBody>
          <a:bodyPr wrap="square" rtlCol="0">
            <a:spAutoFit/>
          </a:bodyPr>
          <a:lstStyle/>
          <a:p>
            <a:r>
              <a:rPr lang="en-US" b="1" u="sng" dirty="0" err="1">
                <a:solidFill>
                  <a:schemeClr val="bg1"/>
                </a:solidFill>
              </a:rPr>
              <a:t>Sinds</a:t>
            </a:r>
            <a:r>
              <a:rPr lang="en-US" b="1" u="sng" dirty="0">
                <a:solidFill>
                  <a:schemeClr val="bg1"/>
                </a:solidFill>
              </a:rPr>
              <a:t> 2016:</a:t>
            </a:r>
          </a:p>
        </p:txBody>
      </p:sp>
      <p:pic>
        <p:nvPicPr>
          <p:cNvPr id="9" name="Afbeelding 8">
            <a:extLst>
              <a:ext uri="{FF2B5EF4-FFF2-40B4-BE49-F238E27FC236}">
                <a16:creationId xmlns:a16="http://schemas.microsoft.com/office/drawing/2014/main" id="{D7FEFB47-0164-2E76-507F-1836AC369123}"/>
              </a:ext>
            </a:extLst>
          </p:cNvPr>
          <p:cNvPicPr>
            <a:picLocks noChangeAspect="1"/>
          </p:cNvPicPr>
          <p:nvPr/>
        </p:nvPicPr>
        <p:blipFill>
          <a:blip r:embed="rId2"/>
          <a:stretch>
            <a:fillRect/>
          </a:stretch>
        </p:blipFill>
        <p:spPr>
          <a:xfrm>
            <a:off x="384874" y="1386369"/>
            <a:ext cx="11618166" cy="3087660"/>
          </a:xfrm>
          <a:prstGeom prst="rect">
            <a:avLst/>
          </a:prstGeom>
        </p:spPr>
      </p:pic>
    </p:spTree>
    <p:extLst>
      <p:ext uri="{BB962C8B-B14F-4D97-AF65-F5344CB8AC3E}">
        <p14:creationId xmlns:p14="http://schemas.microsoft.com/office/powerpoint/2010/main" val="352933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F32456D-8A1B-51E3-3890-34BA12E3FA6B}"/>
              </a:ext>
            </a:extLst>
          </p:cNvPr>
          <p:cNvPicPr>
            <a:picLocks noChangeAspect="1"/>
          </p:cNvPicPr>
          <p:nvPr/>
        </p:nvPicPr>
        <p:blipFill>
          <a:blip r:embed="rId2"/>
          <a:stretch>
            <a:fillRect/>
          </a:stretch>
        </p:blipFill>
        <p:spPr>
          <a:xfrm>
            <a:off x="240658" y="735620"/>
            <a:ext cx="10814362" cy="5639975"/>
          </a:xfrm>
          <a:prstGeom prst="rect">
            <a:avLst/>
          </a:prstGeom>
        </p:spPr>
      </p:pic>
      <p:sp>
        <p:nvSpPr>
          <p:cNvPr id="3" name="Tekstvak 2">
            <a:extLst>
              <a:ext uri="{FF2B5EF4-FFF2-40B4-BE49-F238E27FC236}">
                <a16:creationId xmlns:a16="http://schemas.microsoft.com/office/drawing/2014/main" id="{66AC82D2-0805-58ED-AD87-1C24252E56D1}"/>
              </a:ext>
            </a:extLst>
          </p:cNvPr>
          <p:cNvSpPr txBox="1"/>
          <p:nvPr/>
        </p:nvSpPr>
        <p:spPr>
          <a:xfrm>
            <a:off x="188960" y="194810"/>
            <a:ext cx="11287693" cy="461665"/>
          </a:xfrm>
          <a:prstGeom prst="rect">
            <a:avLst/>
          </a:prstGeom>
          <a:noFill/>
        </p:spPr>
        <p:txBody>
          <a:bodyPr wrap="square" rtlCol="0">
            <a:spAutoFit/>
          </a:bodyPr>
          <a:lstStyle/>
          <a:p>
            <a:r>
              <a:rPr lang="nl-BE" sz="2400" b="1" dirty="0">
                <a:solidFill>
                  <a:schemeClr val="bg1"/>
                </a:solidFill>
              </a:rPr>
              <a:t>GELIJKGEWOGEN PORTEFEUILLE: 9 EXCHANGE TRADED FUNDS (</a:t>
            </a:r>
            <a:r>
              <a:rPr lang="nl-BE" sz="2400" b="1" dirty="0" err="1">
                <a:solidFill>
                  <a:schemeClr val="bg1"/>
                </a:solidFill>
              </a:rPr>
              <a:t>ETFs</a:t>
            </a:r>
            <a:r>
              <a:rPr lang="nl-BE" sz="2400" b="1" dirty="0">
                <a:solidFill>
                  <a:schemeClr val="bg1"/>
                </a:solidFill>
              </a:rPr>
              <a:t>)</a:t>
            </a:r>
          </a:p>
        </p:txBody>
      </p:sp>
      <p:pic>
        <p:nvPicPr>
          <p:cNvPr id="8" name="Afbeelding 7">
            <a:extLst>
              <a:ext uri="{FF2B5EF4-FFF2-40B4-BE49-F238E27FC236}">
                <a16:creationId xmlns:a16="http://schemas.microsoft.com/office/drawing/2014/main" id="{4475FA9C-67E5-DB43-E115-CEBC2296BF7D}"/>
              </a:ext>
            </a:extLst>
          </p:cNvPr>
          <p:cNvPicPr>
            <a:picLocks noChangeAspect="1"/>
          </p:cNvPicPr>
          <p:nvPr/>
        </p:nvPicPr>
        <p:blipFill>
          <a:blip r:embed="rId3"/>
          <a:stretch>
            <a:fillRect/>
          </a:stretch>
        </p:blipFill>
        <p:spPr>
          <a:xfrm>
            <a:off x="1286270" y="1589996"/>
            <a:ext cx="5749012" cy="402576"/>
          </a:xfrm>
          <a:prstGeom prst="rect">
            <a:avLst/>
          </a:prstGeom>
        </p:spPr>
      </p:pic>
    </p:spTree>
    <p:extLst>
      <p:ext uri="{BB962C8B-B14F-4D97-AF65-F5344CB8AC3E}">
        <p14:creationId xmlns:p14="http://schemas.microsoft.com/office/powerpoint/2010/main" val="405692525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4010</TotalTime>
  <Words>1217</Words>
  <Application>Microsoft Office PowerPoint</Application>
  <PresentationFormat>Breedbeeld</PresentationFormat>
  <Paragraphs>112</Paragraphs>
  <Slides>29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29</vt:i4>
      </vt:variant>
    </vt:vector>
  </HeadingPairs>
  <TitlesOfParts>
    <vt:vector size="36" baseType="lpstr">
      <vt:lpstr>Arial</vt:lpstr>
      <vt:lpstr>Avenir Next LT Pro</vt:lpstr>
      <vt:lpstr>Avenir Next LT Pro Light</vt:lpstr>
      <vt:lpstr>inherit</vt:lpstr>
      <vt:lpstr>Sitka Subheading</vt:lpstr>
      <vt:lpstr>Studio-Feixen-Sans</vt:lpstr>
      <vt:lpstr>PebbleVTI</vt:lpstr>
      <vt:lpstr>GLOBAL MULTI-ASSET RELATIVE  MOMENTUM MODEL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11</cp:revision>
  <dcterms:created xsi:type="dcterms:W3CDTF">2023-01-08T20:54:47Z</dcterms:created>
  <dcterms:modified xsi:type="dcterms:W3CDTF">2023-02-15T13:28:28Z</dcterms:modified>
</cp:coreProperties>
</file>