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1" r:id="rId3"/>
    <p:sldId id="26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datacamp.com/workspace/w/c129a063-9871-43f1-82fe-2111c22851f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941073-217A-5946-BD73-E457C00C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087" y="3429000"/>
            <a:ext cx="5704117" cy="923732"/>
          </a:xfrm>
        </p:spPr>
        <p:txBody>
          <a:bodyPr>
            <a:normAutofit fontScale="90000"/>
          </a:bodyPr>
          <a:lstStyle/>
          <a:p>
            <a:pPr algn="l"/>
            <a:r>
              <a:rPr lang="nl-BE" sz="3200" dirty="0"/>
              <a:t>US SECTOR PERFORMANCE BY MACRO REGIME SINCE 1955</a:t>
            </a:r>
          </a:p>
        </p:txBody>
      </p:sp>
      <p:pic>
        <p:nvPicPr>
          <p:cNvPr id="25" name="Picture 2" descr="Metal pendulum">
            <a:extLst>
              <a:ext uri="{FF2B5EF4-FFF2-40B4-BE49-F238E27FC236}">
                <a16:creationId xmlns:a16="http://schemas.microsoft.com/office/drawing/2014/main" id="{1E4A3BD6-D133-0BFF-F15E-4B7AFE208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5" r="15664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B977603-2931-F610-3235-368B2EEFE613}"/>
              </a:ext>
            </a:extLst>
          </p:cNvPr>
          <p:cNvSpPr txBox="1"/>
          <p:nvPr/>
        </p:nvSpPr>
        <p:spPr>
          <a:xfrm>
            <a:off x="4941284" y="5449669"/>
            <a:ext cx="697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For illustrative and educational purposes only. The code or the logic might contain errors. All mistakes remain the author's fault. If you find any, please let me know so I can rectify. Other feedback is most welcome.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744778-639C-1D4C-E04A-B3AAF303334C}"/>
              </a:ext>
            </a:extLst>
          </p:cNvPr>
          <p:cNvSpPr txBox="1"/>
          <p:nvPr/>
        </p:nvSpPr>
        <p:spPr>
          <a:xfrm>
            <a:off x="9121611" y="324942"/>
            <a:ext cx="28651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Hans </a:t>
            </a:r>
            <a:r>
              <a:rPr lang="en-US" sz="1100" dirty="0" err="1"/>
              <a:t>Heytens</a:t>
            </a:r>
            <a:endParaRPr lang="en-US" sz="1100" dirty="0"/>
          </a:p>
          <a:p>
            <a:pPr algn="r"/>
            <a:r>
              <a:rPr lang="en-US" sz="1100" dirty="0"/>
              <a:t>	hansheytens@hotmail.com</a:t>
            </a:r>
          </a:p>
          <a:p>
            <a:pPr algn="r"/>
            <a:r>
              <a:rPr lang="en-US" sz="1100" dirty="0"/>
              <a:t>0032 469 19 22 26</a:t>
            </a:r>
          </a:p>
        </p:txBody>
      </p:sp>
    </p:spTree>
    <p:extLst>
      <p:ext uri="{BB962C8B-B14F-4D97-AF65-F5344CB8AC3E}">
        <p14:creationId xmlns:p14="http://schemas.microsoft.com/office/powerpoint/2010/main" val="41486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3" y="192984"/>
            <a:ext cx="838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HYPERLINK TO PYTHON CODE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C0161D2-C1B5-64A6-B6EA-DA1A343469C2}"/>
              </a:ext>
            </a:extLst>
          </p:cNvPr>
          <p:cNvSpPr txBox="1"/>
          <p:nvPr/>
        </p:nvSpPr>
        <p:spPr>
          <a:xfrm>
            <a:off x="706405" y="1081092"/>
            <a:ext cx="1077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https://app.datacamp.com/workspace/w/c129a063-9871-43f1-82fe-2111c22851ff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467400F-FB28-9846-DDA7-7B0285D8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50" y="1950098"/>
            <a:ext cx="6240137" cy="42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3" y="192984"/>
            <a:ext cx="838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US MACRO INDICATOR BASED ON 11 VARIABLES*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1EC5FDD-54E7-5672-FCA9-9C812AAB4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 r="3839" b="10943"/>
          <a:stretch/>
        </p:blipFill>
        <p:spPr>
          <a:xfrm>
            <a:off x="218973" y="727986"/>
            <a:ext cx="11145713" cy="451581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95FA22E-76F5-6A9C-A5E8-F72423EF81C8}"/>
              </a:ext>
            </a:extLst>
          </p:cNvPr>
          <p:cNvSpPr txBox="1"/>
          <p:nvPr/>
        </p:nvSpPr>
        <p:spPr>
          <a:xfrm>
            <a:off x="265777" y="5317140"/>
            <a:ext cx="10501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*Variables: normalized, PCA-analysis to look for contribution, averaged and smoothed via HP-filter.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Composites: US Lei 6m, US OECD, US Chicago Fed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Market &amp; monetary: Baa credit spread, 10-3m term spread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Production: ISM manufacturing, Manufacturing hours worked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Consumer: Michigan consumer confidence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Labor: Part-time employment for economic reasons, 4-week moving average of jobless claims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Housing: total units housing permits, total units housing starts	 </a:t>
            </a:r>
          </a:p>
        </p:txBody>
      </p:sp>
    </p:spTree>
    <p:extLst>
      <p:ext uri="{BB962C8B-B14F-4D97-AF65-F5344CB8AC3E}">
        <p14:creationId xmlns:p14="http://schemas.microsoft.com/office/powerpoint/2010/main" val="317251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3" y="192984"/>
            <a:ext cx="838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US MACRO INDICATOR VERSUS S&amp;P500 </a:t>
            </a:r>
            <a:r>
              <a:rPr lang="nl-BE" sz="2400" b="1" dirty="0" err="1">
                <a:solidFill>
                  <a:schemeClr val="bg1"/>
                </a:solidFill>
              </a:rPr>
              <a:t>YoY</a:t>
            </a:r>
            <a:endParaRPr lang="nl-BE" sz="2400" b="1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A12AC96-7FFF-8E89-BB01-B7A973264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" y="654649"/>
            <a:ext cx="10630522" cy="59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2" y="192984"/>
            <a:ext cx="110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AVERAGE US INDUSTRY MONTHLY PERFORMANCE BY MACRO-REGIME</a:t>
            </a:r>
          </a:p>
        </p:txBody>
      </p:sp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A72C6EF3-42B0-E59E-B314-00B3A83C7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9"/>
          <a:stretch/>
        </p:blipFill>
        <p:spPr>
          <a:xfrm>
            <a:off x="218972" y="681610"/>
            <a:ext cx="5020872" cy="598340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8812DB1-4A21-8BC8-F4BA-5313CB3511AB}"/>
              </a:ext>
            </a:extLst>
          </p:cNvPr>
          <p:cNvSpPr txBox="1"/>
          <p:nvPr/>
        </p:nvSpPr>
        <p:spPr>
          <a:xfrm>
            <a:off x="5402424" y="715040"/>
            <a:ext cx="555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FamaFrench</a:t>
            </a:r>
            <a:r>
              <a:rPr lang="en-US" dirty="0">
                <a:solidFill>
                  <a:schemeClr val="bg1"/>
                </a:solidFill>
              </a:rPr>
              <a:t> 17 industries database</a:t>
            </a:r>
          </a:p>
        </p:txBody>
      </p:sp>
    </p:spTree>
    <p:extLst>
      <p:ext uri="{BB962C8B-B14F-4D97-AF65-F5344CB8AC3E}">
        <p14:creationId xmlns:p14="http://schemas.microsoft.com/office/powerpoint/2010/main" val="367913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2" y="192984"/>
            <a:ext cx="110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AVERAGE US INDUSTRY MONTHLY PERFORMANCE BY MACRO-REGIME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597A85D-06B1-31A4-95BF-5F269EDA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1" y="836937"/>
            <a:ext cx="10777575" cy="54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66AC82D2-0805-58ED-AD87-1C24252E56D1}"/>
              </a:ext>
            </a:extLst>
          </p:cNvPr>
          <p:cNvSpPr txBox="1"/>
          <p:nvPr/>
        </p:nvSpPr>
        <p:spPr>
          <a:xfrm>
            <a:off x="218972" y="192984"/>
            <a:ext cx="1106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bg1"/>
                </a:solidFill>
              </a:rPr>
              <a:t>AVERAGE US INDUSTRY MONTHLY PERFORMANCE BY MACRO-REGIME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767029F-80B9-C92A-775C-A4341614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2" y="786326"/>
            <a:ext cx="11046597" cy="54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742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2"/>
      </a:lt2>
      <a:accent1>
        <a:srgbClr val="55AEB0"/>
      </a:accent1>
      <a:accent2>
        <a:srgbClr val="5EA3DB"/>
      </a:accent2>
      <a:accent3>
        <a:srgbClr val="7B89E1"/>
      </a:accent3>
      <a:accent4>
        <a:srgbClr val="805EDB"/>
      </a:accent4>
      <a:accent5>
        <a:srgbClr val="C27BE1"/>
      </a:accent5>
      <a:accent6>
        <a:srgbClr val="DB5ECD"/>
      </a:accent6>
      <a:hlink>
        <a:srgbClr val="AE6B6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203</Words>
  <Application>Microsoft Office PowerPoint</Application>
  <PresentationFormat>Breedbeeld</PresentationFormat>
  <Paragraphs>20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Sitka Subheading</vt:lpstr>
      <vt:lpstr>PebbleVTI</vt:lpstr>
      <vt:lpstr>US SECTOR PERFORMANCE BY MACRO REGIME SINCE 1955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 H</dc:creator>
  <cp:lastModifiedBy>H H</cp:lastModifiedBy>
  <cp:revision>8</cp:revision>
  <dcterms:created xsi:type="dcterms:W3CDTF">2023-01-08T20:54:47Z</dcterms:created>
  <dcterms:modified xsi:type="dcterms:W3CDTF">2023-01-26T18:17:43Z</dcterms:modified>
</cp:coreProperties>
</file>