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1" r:id="rId3"/>
    <p:sldId id="400" r:id="rId4"/>
    <p:sldId id="371" r:id="rId5"/>
    <p:sldId id="399" r:id="rId6"/>
    <p:sldId id="348" r:id="rId7"/>
    <p:sldId id="402" r:id="rId8"/>
    <p:sldId id="403" r:id="rId9"/>
    <p:sldId id="405" r:id="rId10"/>
    <p:sldId id="406" r:id="rId11"/>
    <p:sldId id="401" r:id="rId12"/>
    <p:sldId id="404" r:id="rId13"/>
    <p:sldId id="409" r:id="rId14"/>
    <p:sldId id="408" r:id="rId15"/>
    <p:sldId id="407" r:id="rId16"/>
    <p:sldId id="411" r:id="rId17"/>
    <p:sldId id="410" r:id="rId18"/>
    <p:sldId id="412" r:id="rId19"/>
    <p:sldId id="413" r:id="rId20"/>
    <p:sldId id="414" r:id="rId21"/>
    <p:sldId id="415" r:id="rId22"/>
    <p:sldId id="416" r:id="rId2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40768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320085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9983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24977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8968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3303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13468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2729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78178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817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3/17/2023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66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3/17/2023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‹nr.›</a:t>
            </a:fld>
            <a:endParaRPr lang="en-US"/>
          </a:p>
        </p:txBody>
      </p:sp>
    </p:spTree>
    <p:extLst>
      <p:ext uri="{BB962C8B-B14F-4D97-AF65-F5344CB8AC3E}">
        <p14:creationId xmlns:p14="http://schemas.microsoft.com/office/powerpoint/2010/main" val="257963515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el 1">
            <a:extLst>
              <a:ext uri="{FF2B5EF4-FFF2-40B4-BE49-F238E27FC236}">
                <a16:creationId xmlns:a16="http://schemas.microsoft.com/office/drawing/2014/main" id="{67941073-217A-5946-BD73-E457C00C772F}"/>
              </a:ext>
            </a:extLst>
          </p:cNvPr>
          <p:cNvSpPr>
            <a:spLocks noGrp="1"/>
          </p:cNvSpPr>
          <p:nvPr>
            <p:ph type="ctrTitle"/>
          </p:nvPr>
        </p:nvSpPr>
        <p:spPr>
          <a:xfrm>
            <a:off x="5578823" y="2789853"/>
            <a:ext cx="6434569" cy="2706565"/>
          </a:xfrm>
        </p:spPr>
        <p:txBody>
          <a:bodyPr>
            <a:normAutofit/>
          </a:bodyPr>
          <a:lstStyle/>
          <a:p>
            <a:r>
              <a:rPr lang="en-US" sz="2800" dirty="0"/>
              <a:t>A LOOK AT THE VALUATION OF G12 FX</a:t>
            </a:r>
            <a:br>
              <a:rPr lang="en-US" sz="2800" dirty="0"/>
            </a:br>
            <a:r>
              <a:rPr lang="en-US" sz="1600" i="1" dirty="0"/>
              <a:t>Behavioral Equilibrium Exchange Rate Models</a:t>
            </a:r>
            <a:endParaRPr lang="en-US" sz="1600" b="1" i="1" dirty="0"/>
          </a:p>
        </p:txBody>
      </p:sp>
      <p:pic>
        <p:nvPicPr>
          <p:cNvPr id="25" name="Picture 2" descr="Metal pendulum">
            <a:extLst>
              <a:ext uri="{FF2B5EF4-FFF2-40B4-BE49-F238E27FC236}">
                <a16:creationId xmlns:a16="http://schemas.microsoft.com/office/drawing/2014/main" id="{1E4A3BD6-D133-0BFF-F15E-4B7AFE2082BA}"/>
              </a:ext>
            </a:extLst>
          </p:cNvPr>
          <p:cNvPicPr>
            <a:picLocks noChangeAspect="1"/>
          </p:cNvPicPr>
          <p:nvPr/>
        </p:nvPicPr>
        <p:blipFill rotWithShape="1">
          <a:blip r:embed="rId2"/>
          <a:srcRect l="26495" r="15664"/>
          <a:stretch/>
        </p:blipFill>
        <p:spPr>
          <a:xfrm>
            <a:off x="0" y="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0" name="Freeform: Shape 9">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4" name="Tekstvak 3">
            <a:extLst>
              <a:ext uri="{FF2B5EF4-FFF2-40B4-BE49-F238E27FC236}">
                <a16:creationId xmlns:a16="http://schemas.microsoft.com/office/drawing/2014/main" id="{9F744778-639C-1D4C-E04A-B3AAF303334C}"/>
              </a:ext>
            </a:extLst>
          </p:cNvPr>
          <p:cNvSpPr txBox="1"/>
          <p:nvPr/>
        </p:nvSpPr>
        <p:spPr>
          <a:xfrm>
            <a:off x="9121611" y="324942"/>
            <a:ext cx="2865119" cy="938719"/>
          </a:xfrm>
          <a:prstGeom prst="rect">
            <a:avLst/>
          </a:prstGeom>
          <a:noFill/>
        </p:spPr>
        <p:txBody>
          <a:bodyPr wrap="square" rtlCol="0">
            <a:spAutoFit/>
          </a:bodyPr>
          <a:lstStyle/>
          <a:p>
            <a:r>
              <a:rPr lang="en-US" sz="1100" dirty="0"/>
              <a:t>Hans </a:t>
            </a:r>
            <a:r>
              <a:rPr lang="en-US" sz="1100" dirty="0" err="1"/>
              <a:t>Heytens</a:t>
            </a:r>
            <a:endParaRPr lang="en-US" sz="1100" dirty="0"/>
          </a:p>
          <a:p>
            <a:r>
              <a:rPr lang="en-US" sz="1100" dirty="0"/>
              <a:t>hansheytens@hotmail.com</a:t>
            </a:r>
          </a:p>
          <a:p>
            <a:r>
              <a:rPr lang="en-US" sz="1100" dirty="0"/>
              <a:t>0032 469 19 22 26</a:t>
            </a:r>
          </a:p>
          <a:p>
            <a:endParaRPr lang="en-US" sz="1100" dirty="0"/>
          </a:p>
          <a:p>
            <a:r>
              <a:rPr lang="en-US" sz="1100" dirty="0"/>
              <a:t>Thomas </a:t>
            </a:r>
            <a:r>
              <a:rPr lang="en-US" sz="1100" dirty="0" err="1"/>
              <a:t>Dierckx</a:t>
            </a:r>
            <a:endParaRPr lang="en-US" sz="1100" dirty="0"/>
          </a:p>
        </p:txBody>
      </p:sp>
    </p:spTree>
    <p:extLst>
      <p:ext uri="{BB962C8B-B14F-4D97-AF65-F5344CB8AC3E}">
        <p14:creationId xmlns:p14="http://schemas.microsoft.com/office/powerpoint/2010/main" val="41486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3" y="219654"/>
            <a:ext cx="11795083" cy="369332"/>
          </a:xfrm>
          <a:prstGeom prst="rect">
            <a:avLst/>
          </a:prstGeom>
          <a:noFill/>
        </p:spPr>
        <p:txBody>
          <a:bodyPr wrap="square" rtlCol="0">
            <a:spAutoFit/>
          </a:bodyPr>
          <a:lstStyle/>
          <a:p>
            <a:r>
              <a:rPr lang="nl-BE" b="1" dirty="0">
                <a:solidFill>
                  <a:schemeClr val="bg1"/>
                </a:solidFill>
              </a:rPr>
              <a:t>DATA EXPLORATION – </a:t>
            </a:r>
            <a:r>
              <a:rPr lang="nl-BE" b="1" dirty="0" err="1">
                <a:solidFill>
                  <a:schemeClr val="bg1"/>
                </a:solidFill>
              </a:rPr>
              <a:t>Relative</a:t>
            </a:r>
            <a:r>
              <a:rPr lang="nl-BE" b="1" dirty="0">
                <a:solidFill>
                  <a:schemeClr val="bg1"/>
                </a:solidFill>
              </a:rPr>
              <a:t> </a:t>
            </a:r>
            <a:r>
              <a:rPr lang="nl-BE" b="1" dirty="0" err="1">
                <a:solidFill>
                  <a:schemeClr val="bg1"/>
                </a:solidFill>
              </a:rPr>
              <a:t>labour</a:t>
            </a:r>
            <a:r>
              <a:rPr lang="nl-BE" b="1" dirty="0">
                <a:solidFill>
                  <a:schemeClr val="bg1"/>
                </a:solidFill>
              </a:rPr>
              <a:t> </a:t>
            </a:r>
            <a:r>
              <a:rPr lang="nl-BE" b="1" dirty="0" err="1">
                <a:solidFill>
                  <a:schemeClr val="bg1"/>
                </a:solidFill>
              </a:rPr>
              <a:t>prodictivity</a:t>
            </a:r>
            <a:r>
              <a:rPr lang="nl-BE" b="1" dirty="0">
                <a:solidFill>
                  <a:schemeClr val="bg1"/>
                </a:solidFill>
              </a:rPr>
              <a:t>-index versus United </a:t>
            </a:r>
            <a:r>
              <a:rPr lang="nl-BE" b="1" dirty="0" err="1">
                <a:solidFill>
                  <a:schemeClr val="bg1"/>
                </a:solidFill>
              </a:rPr>
              <a:t>States</a:t>
            </a:r>
            <a:endParaRPr lang="nl-BE" b="1" dirty="0">
              <a:solidFill>
                <a:schemeClr val="bg1"/>
              </a:solidFill>
            </a:endParaRPr>
          </a:p>
        </p:txBody>
      </p:sp>
      <p:sp>
        <p:nvSpPr>
          <p:cNvPr id="7" name="Tekstvak 6">
            <a:extLst>
              <a:ext uri="{FF2B5EF4-FFF2-40B4-BE49-F238E27FC236}">
                <a16:creationId xmlns:a16="http://schemas.microsoft.com/office/drawing/2014/main" id="{A5598EB2-219F-6725-05D4-3FFE5D115176}"/>
              </a:ext>
            </a:extLst>
          </p:cNvPr>
          <p:cNvSpPr txBox="1"/>
          <p:nvPr/>
        </p:nvSpPr>
        <p:spPr>
          <a:xfrm>
            <a:off x="5286683" y="815510"/>
            <a:ext cx="6606073" cy="1815882"/>
          </a:xfrm>
          <a:prstGeom prst="rect">
            <a:avLst/>
          </a:prstGeom>
          <a:noFill/>
        </p:spPr>
        <p:txBody>
          <a:bodyPr wrap="square" rtlCol="0">
            <a:spAutoFit/>
          </a:bodyPr>
          <a:lstStyle/>
          <a:p>
            <a:pPr algn="just"/>
            <a:r>
              <a:rPr lang="en-US" sz="1400" b="1" dirty="0">
                <a:solidFill>
                  <a:schemeClr val="bg1"/>
                </a:solidFill>
              </a:rPr>
              <a:t>Some remarks:</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Long-term structural downward trends in relative productivity versus USA:</a:t>
            </a:r>
          </a:p>
          <a:p>
            <a:pPr marL="742950" lvl="1" indent="-285750" algn="just">
              <a:buFont typeface="Arial" panose="020B0604020202020204" pitchFamily="34" charset="0"/>
              <a:buChar char="•"/>
            </a:pPr>
            <a:r>
              <a:rPr lang="en-US" sz="1400" dirty="0">
                <a:solidFill>
                  <a:schemeClr val="bg1"/>
                </a:solidFill>
              </a:rPr>
              <a:t>Euro area, Canada, Japan, Norway, Switzerland, Australia, </a:t>
            </a:r>
          </a:p>
          <a:p>
            <a:pPr marL="742950" lvl="1" indent="-285750" algn="just">
              <a:buFont typeface="Arial" panose="020B0604020202020204" pitchFamily="34" charset="0"/>
              <a:buChar char="•"/>
            </a:pPr>
            <a:r>
              <a:rPr lang="en-US" sz="1400" dirty="0">
                <a:solidFill>
                  <a:schemeClr val="bg1"/>
                </a:solidFill>
              </a:rPr>
              <a:t>Hence the word: KING DOLLAR</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Structural upward trends:</a:t>
            </a:r>
          </a:p>
          <a:p>
            <a:pPr marL="742950" lvl="1" indent="-285750" algn="just">
              <a:buFont typeface="Arial" panose="020B0604020202020204" pitchFamily="34" charset="0"/>
              <a:buChar char="•"/>
            </a:pPr>
            <a:r>
              <a:rPr lang="en-US" sz="1400" dirty="0">
                <a:solidFill>
                  <a:schemeClr val="bg1"/>
                </a:solidFill>
              </a:rPr>
              <a:t>Poland</a:t>
            </a:r>
          </a:p>
        </p:txBody>
      </p:sp>
      <p:pic>
        <p:nvPicPr>
          <p:cNvPr id="6" name="Afbeelding 5">
            <a:extLst>
              <a:ext uri="{FF2B5EF4-FFF2-40B4-BE49-F238E27FC236}">
                <a16:creationId xmlns:a16="http://schemas.microsoft.com/office/drawing/2014/main" id="{6D37E749-22DD-DD4E-B2D2-356301AA4958}"/>
              </a:ext>
            </a:extLst>
          </p:cNvPr>
          <p:cNvPicPr>
            <a:picLocks noChangeAspect="1"/>
          </p:cNvPicPr>
          <p:nvPr/>
        </p:nvPicPr>
        <p:blipFill>
          <a:blip r:embed="rId2"/>
          <a:stretch>
            <a:fillRect/>
          </a:stretch>
        </p:blipFill>
        <p:spPr>
          <a:xfrm>
            <a:off x="205938" y="588986"/>
            <a:ext cx="4907238" cy="6057737"/>
          </a:xfrm>
          <a:prstGeom prst="rect">
            <a:avLst/>
          </a:prstGeom>
        </p:spPr>
      </p:pic>
    </p:spTree>
    <p:extLst>
      <p:ext uri="{BB962C8B-B14F-4D97-AF65-F5344CB8AC3E}">
        <p14:creationId xmlns:p14="http://schemas.microsoft.com/office/powerpoint/2010/main" val="422205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DATA EXPLORATION – </a:t>
            </a:r>
            <a:r>
              <a:rPr lang="nl-BE" b="1" dirty="0" err="1">
                <a:solidFill>
                  <a:schemeClr val="bg1"/>
                </a:solidFill>
              </a:rPr>
              <a:t>scatter</a:t>
            </a:r>
            <a:r>
              <a:rPr lang="nl-BE" b="1" dirty="0">
                <a:solidFill>
                  <a:schemeClr val="bg1"/>
                </a:solidFill>
              </a:rPr>
              <a:t> plots of response versus feature</a:t>
            </a:r>
          </a:p>
        </p:txBody>
      </p:sp>
      <p:sp>
        <p:nvSpPr>
          <p:cNvPr id="7" name="Tekstvak 6">
            <a:extLst>
              <a:ext uri="{FF2B5EF4-FFF2-40B4-BE49-F238E27FC236}">
                <a16:creationId xmlns:a16="http://schemas.microsoft.com/office/drawing/2014/main" id="{84FE3B55-49C2-B174-D394-1C5A7FC0D2B2}"/>
              </a:ext>
            </a:extLst>
          </p:cNvPr>
          <p:cNvSpPr txBox="1"/>
          <p:nvPr/>
        </p:nvSpPr>
        <p:spPr>
          <a:xfrm>
            <a:off x="265528" y="943226"/>
            <a:ext cx="3793190" cy="646331"/>
          </a:xfrm>
          <a:prstGeom prst="rect">
            <a:avLst/>
          </a:prstGeom>
          <a:solidFill>
            <a:schemeClr val="tx2"/>
          </a:solidFill>
        </p:spPr>
        <p:txBody>
          <a:bodyPr wrap="square" rtlCol="0">
            <a:spAutoFit/>
          </a:bodyPr>
          <a:lstStyle/>
          <a:p>
            <a:pPr algn="ctr"/>
            <a:r>
              <a:rPr lang="en-US" sz="900" b="1" dirty="0">
                <a:solidFill>
                  <a:schemeClr val="bg1"/>
                </a:solidFill>
              </a:rPr>
              <a:t>Log(</a:t>
            </a:r>
            <a:r>
              <a:rPr lang="en-US" sz="900" b="1" dirty="0" err="1">
                <a:solidFill>
                  <a:schemeClr val="bg1"/>
                </a:solidFill>
              </a:rPr>
              <a:t>fx</a:t>
            </a:r>
            <a:r>
              <a:rPr lang="en-US" sz="900" b="1" dirty="0">
                <a:solidFill>
                  <a:schemeClr val="bg1"/>
                </a:solidFill>
              </a:rPr>
              <a:t>) versus log(relative terms of trade)</a:t>
            </a:r>
          </a:p>
          <a:p>
            <a:pPr algn="ctr"/>
            <a:r>
              <a:rPr lang="en-US" sz="900" b="1" dirty="0">
                <a:solidFill>
                  <a:schemeClr val="bg1"/>
                </a:solidFill>
              </a:rPr>
              <a:t> for 12 currencies</a:t>
            </a:r>
          </a:p>
          <a:p>
            <a:pPr algn="ctr"/>
            <a:r>
              <a:rPr lang="en-US" sz="900" b="1" dirty="0">
                <a:solidFill>
                  <a:schemeClr val="bg1"/>
                </a:solidFill>
              </a:rPr>
              <a:t>(should notice </a:t>
            </a:r>
            <a:r>
              <a:rPr lang="en-US" sz="900" b="1" dirty="0">
                <a:solidFill>
                  <a:srgbClr val="00B050"/>
                </a:solidFill>
              </a:rPr>
              <a:t>positive</a:t>
            </a:r>
            <a:r>
              <a:rPr lang="en-US" sz="900" b="1" dirty="0">
                <a:solidFill>
                  <a:schemeClr val="bg1"/>
                </a:solidFill>
              </a:rPr>
              <a:t> correlation on average)</a:t>
            </a:r>
          </a:p>
          <a:p>
            <a:pPr algn="ctr"/>
            <a:endParaRPr lang="en-US" sz="900" b="1" dirty="0">
              <a:solidFill>
                <a:schemeClr val="bg1"/>
              </a:solidFill>
            </a:endParaRPr>
          </a:p>
        </p:txBody>
      </p:sp>
      <p:pic>
        <p:nvPicPr>
          <p:cNvPr id="9" name="Afbeelding 8">
            <a:extLst>
              <a:ext uri="{FF2B5EF4-FFF2-40B4-BE49-F238E27FC236}">
                <a16:creationId xmlns:a16="http://schemas.microsoft.com/office/drawing/2014/main" id="{7FEBC4BF-78E9-9E39-EB68-46B28F552F20}"/>
              </a:ext>
            </a:extLst>
          </p:cNvPr>
          <p:cNvPicPr>
            <a:picLocks noChangeAspect="1"/>
          </p:cNvPicPr>
          <p:nvPr/>
        </p:nvPicPr>
        <p:blipFill>
          <a:blip r:embed="rId2"/>
          <a:stretch>
            <a:fillRect/>
          </a:stretch>
        </p:blipFill>
        <p:spPr>
          <a:xfrm>
            <a:off x="139860" y="1436914"/>
            <a:ext cx="4021593" cy="5201432"/>
          </a:xfrm>
          <a:prstGeom prst="rect">
            <a:avLst/>
          </a:prstGeom>
        </p:spPr>
      </p:pic>
      <p:pic>
        <p:nvPicPr>
          <p:cNvPr id="11" name="Afbeelding 10">
            <a:extLst>
              <a:ext uri="{FF2B5EF4-FFF2-40B4-BE49-F238E27FC236}">
                <a16:creationId xmlns:a16="http://schemas.microsoft.com/office/drawing/2014/main" id="{7E3AED50-D54F-4EC0-4B50-D62813C1A303}"/>
              </a:ext>
            </a:extLst>
          </p:cNvPr>
          <p:cNvPicPr>
            <a:picLocks noChangeAspect="1"/>
          </p:cNvPicPr>
          <p:nvPr/>
        </p:nvPicPr>
        <p:blipFill>
          <a:blip r:embed="rId3"/>
          <a:stretch>
            <a:fillRect/>
          </a:stretch>
        </p:blipFill>
        <p:spPr>
          <a:xfrm>
            <a:off x="4215535" y="1416848"/>
            <a:ext cx="4006518" cy="5441152"/>
          </a:xfrm>
          <a:prstGeom prst="rect">
            <a:avLst/>
          </a:prstGeom>
        </p:spPr>
      </p:pic>
      <p:sp>
        <p:nvSpPr>
          <p:cNvPr id="12" name="Tekstvak 11">
            <a:extLst>
              <a:ext uri="{FF2B5EF4-FFF2-40B4-BE49-F238E27FC236}">
                <a16:creationId xmlns:a16="http://schemas.microsoft.com/office/drawing/2014/main" id="{39078315-7ADD-B5F9-FBB9-AED0D7A29ABD}"/>
              </a:ext>
            </a:extLst>
          </p:cNvPr>
          <p:cNvSpPr txBox="1"/>
          <p:nvPr/>
        </p:nvSpPr>
        <p:spPr>
          <a:xfrm>
            <a:off x="4340094" y="943226"/>
            <a:ext cx="3793190" cy="507831"/>
          </a:xfrm>
          <a:prstGeom prst="rect">
            <a:avLst/>
          </a:prstGeom>
          <a:solidFill>
            <a:schemeClr val="tx2"/>
          </a:solidFill>
        </p:spPr>
        <p:txBody>
          <a:bodyPr wrap="square" rtlCol="0">
            <a:spAutoFit/>
          </a:bodyPr>
          <a:lstStyle/>
          <a:p>
            <a:pPr algn="ctr"/>
            <a:r>
              <a:rPr lang="en-US" sz="900" b="1" dirty="0">
                <a:solidFill>
                  <a:schemeClr val="bg1"/>
                </a:solidFill>
              </a:rPr>
              <a:t>Log(</a:t>
            </a:r>
            <a:r>
              <a:rPr lang="en-US" sz="900" b="1" dirty="0" err="1">
                <a:solidFill>
                  <a:schemeClr val="bg1"/>
                </a:solidFill>
              </a:rPr>
              <a:t>fx</a:t>
            </a:r>
            <a:r>
              <a:rPr lang="en-US" sz="900" b="1" dirty="0">
                <a:solidFill>
                  <a:schemeClr val="bg1"/>
                </a:solidFill>
              </a:rPr>
              <a:t>) versus log(relative gross fixed capital % </a:t>
            </a:r>
            <a:r>
              <a:rPr lang="en-US" sz="900" b="1" dirty="0" err="1">
                <a:solidFill>
                  <a:schemeClr val="bg1"/>
                </a:solidFill>
              </a:rPr>
              <a:t>gdp</a:t>
            </a:r>
            <a:r>
              <a:rPr lang="en-US" sz="900" b="1" dirty="0">
                <a:solidFill>
                  <a:schemeClr val="bg1"/>
                </a:solidFill>
              </a:rPr>
              <a:t>) </a:t>
            </a:r>
          </a:p>
          <a:p>
            <a:pPr algn="ctr"/>
            <a:r>
              <a:rPr lang="en-US" sz="900" b="1" dirty="0">
                <a:solidFill>
                  <a:schemeClr val="bg1"/>
                </a:solidFill>
              </a:rPr>
              <a:t>for 12 currencies</a:t>
            </a:r>
          </a:p>
          <a:p>
            <a:pPr algn="ctr"/>
            <a:r>
              <a:rPr lang="en-US" sz="900" b="1" dirty="0">
                <a:solidFill>
                  <a:schemeClr val="bg1"/>
                </a:solidFill>
              </a:rPr>
              <a:t>(should notice </a:t>
            </a:r>
            <a:r>
              <a:rPr lang="en-US" sz="900" b="1" dirty="0">
                <a:solidFill>
                  <a:srgbClr val="00B050"/>
                </a:solidFill>
              </a:rPr>
              <a:t>positive</a:t>
            </a:r>
            <a:r>
              <a:rPr lang="en-US" sz="900" b="1" dirty="0">
                <a:solidFill>
                  <a:schemeClr val="bg1"/>
                </a:solidFill>
              </a:rPr>
              <a:t> correlation on average)</a:t>
            </a:r>
          </a:p>
        </p:txBody>
      </p:sp>
      <p:pic>
        <p:nvPicPr>
          <p:cNvPr id="14" name="Afbeelding 13">
            <a:extLst>
              <a:ext uri="{FF2B5EF4-FFF2-40B4-BE49-F238E27FC236}">
                <a16:creationId xmlns:a16="http://schemas.microsoft.com/office/drawing/2014/main" id="{1ED5BDD1-26EF-D8F3-A886-1A5FFBC24353}"/>
              </a:ext>
            </a:extLst>
          </p:cNvPr>
          <p:cNvPicPr>
            <a:picLocks noChangeAspect="1"/>
          </p:cNvPicPr>
          <p:nvPr/>
        </p:nvPicPr>
        <p:blipFill>
          <a:blip r:embed="rId4"/>
          <a:stretch>
            <a:fillRect/>
          </a:stretch>
        </p:blipFill>
        <p:spPr>
          <a:xfrm>
            <a:off x="8276136" y="1436914"/>
            <a:ext cx="3915864" cy="5296359"/>
          </a:xfrm>
          <a:prstGeom prst="rect">
            <a:avLst/>
          </a:prstGeom>
        </p:spPr>
      </p:pic>
      <p:sp>
        <p:nvSpPr>
          <p:cNvPr id="15" name="Tekstvak 14">
            <a:extLst>
              <a:ext uri="{FF2B5EF4-FFF2-40B4-BE49-F238E27FC236}">
                <a16:creationId xmlns:a16="http://schemas.microsoft.com/office/drawing/2014/main" id="{B285F522-1A5A-AF1C-2BFD-705A65171698}"/>
              </a:ext>
            </a:extLst>
          </p:cNvPr>
          <p:cNvSpPr txBox="1"/>
          <p:nvPr/>
        </p:nvSpPr>
        <p:spPr>
          <a:xfrm>
            <a:off x="8337473" y="943226"/>
            <a:ext cx="3793190" cy="507831"/>
          </a:xfrm>
          <a:prstGeom prst="rect">
            <a:avLst/>
          </a:prstGeom>
          <a:solidFill>
            <a:schemeClr val="tx2"/>
          </a:solidFill>
        </p:spPr>
        <p:txBody>
          <a:bodyPr wrap="square" rtlCol="0">
            <a:spAutoFit/>
          </a:bodyPr>
          <a:lstStyle/>
          <a:p>
            <a:pPr algn="ctr"/>
            <a:r>
              <a:rPr lang="en-US" sz="900" b="1" dirty="0">
                <a:solidFill>
                  <a:schemeClr val="bg1"/>
                </a:solidFill>
              </a:rPr>
              <a:t>Log(</a:t>
            </a:r>
            <a:r>
              <a:rPr lang="en-US" sz="900" b="1" dirty="0" err="1">
                <a:solidFill>
                  <a:schemeClr val="bg1"/>
                </a:solidFill>
              </a:rPr>
              <a:t>fx</a:t>
            </a:r>
            <a:r>
              <a:rPr lang="en-US" sz="900" b="1" dirty="0">
                <a:solidFill>
                  <a:schemeClr val="bg1"/>
                </a:solidFill>
              </a:rPr>
              <a:t>) versus 10y yield differential </a:t>
            </a:r>
          </a:p>
          <a:p>
            <a:pPr algn="ctr"/>
            <a:r>
              <a:rPr lang="en-US" sz="900" b="1" dirty="0">
                <a:solidFill>
                  <a:schemeClr val="bg1"/>
                </a:solidFill>
              </a:rPr>
              <a:t>for 12 currencies</a:t>
            </a:r>
          </a:p>
          <a:p>
            <a:pPr algn="ctr"/>
            <a:r>
              <a:rPr lang="en-US" sz="900" b="1" dirty="0">
                <a:solidFill>
                  <a:schemeClr val="bg1"/>
                </a:solidFill>
              </a:rPr>
              <a:t>(should notice </a:t>
            </a:r>
            <a:r>
              <a:rPr lang="en-US" sz="900" b="1" dirty="0">
                <a:solidFill>
                  <a:srgbClr val="00B050"/>
                </a:solidFill>
              </a:rPr>
              <a:t>positive</a:t>
            </a:r>
            <a:r>
              <a:rPr lang="en-US" sz="900" b="1" dirty="0">
                <a:solidFill>
                  <a:schemeClr val="bg1"/>
                </a:solidFill>
              </a:rPr>
              <a:t> correlation on average)</a:t>
            </a:r>
          </a:p>
        </p:txBody>
      </p:sp>
    </p:spTree>
    <p:extLst>
      <p:ext uri="{BB962C8B-B14F-4D97-AF65-F5344CB8AC3E}">
        <p14:creationId xmlns:p14="http://schemas.microsoft.com/office/powerpoint/2010/main" val="125354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DATA EXPLORATION – </a:t>
            </a:r>
            <a:r>
              <a:rPr lang="nl-BE" b="1" dirty="0" err="1">
                <a:solidFill>
                  <a:schemeClr val="bg1"/>
                </a:solidFill>
              </a:rPr>
              <a:t>scatter</a:t>
            </a:r>
            <a:r>
              <a:rPr lang="nl-BE" b="1" dirty="0">
                <a:solidFill>
                  <a:schemeClr val="bg1"/>
                </a:solidFill>
              </a:rPr>
              <a:t> plots of response versus feature</a:t>
            </a:r>
          </a:p>
        </p:txBody>
      </p:sp>
      <p:sp>
        <p:nvSpPr>
          <p:cNvPr id="7" name="Tekstvak 6">
            <a:extLst>
              <a:ext uri="{FF2B5EF4-FFF2-40B4-BE49-F238E27FC236}">
                <a16:creationId xmlns:a16="http://schemas.microsoft.com/office/drawing/2014/main" id="{84FE3B55-49C2-B174-D394-1C5A7FC0D2B2}"/>
              </a:ext>
            </a:extLst>
          </p:cNvPr>
          <p:cNvSpPr txBox="1"/>
          <p:nvPr/>
        </p:nvSpPr>
        <p:spPr>
          <a:xfrm>
            <a:off x="265528" y="943226"/>
            <a:ext cx="3793190" cy="507831"/>
          </a:xfrm>
          <a:prstGeom prst="rect">
            <a:avLst/>
          </a:prstGeom>
          <a:solidFill>
            <a:schemeClr val="tx2"/>
          </a:solidFill>
        </p:spPr>
        <p:txBody>
          <a:bodyPr wrap="square" rtlCol="0">
            <a:spAutoFit/>
          </a:bodyPr>
          <a:lstStyle/>
          <a:p>
            <a:pPr algn="ctr"/>
            <a:r>
              <a:rPr lang="en-US" sz="900" b="1" dirty="0">
                <a:solidFill>
                  <a:schemeClr val="bg1"/>
                </a:solidFill>
              </a:rPr>
              <a:t>Log(</a:t>
            </a:r>
            <a:r>
              <a:rPr lang="en-US" sz="900" b="1" dirty="0" err="1">
                <a:solidFill>
                  <a:schemeClr val="bg1"/>
                </a:solidFill>
              </a:rPr>
              <a:t>fx</a:t>
            </a:r>
            <a:r>
              <a:rPr lang="en-US" sz="900" b="1" dirty="0">
                <a:solidFill>
                  <a:schemeClr val="bg1"/>
                </a:solidFill>
              </a:rPr>
              <a:t>) versus log(relative CPI-index)</a:t>
            </a:r>
          </a:p>
          <a:p>
            <a:pPr algn="ctr"/>
            <a:r>
              <a:rPr lang="en-US" sz="900" b="1" dirty="0">
                <a:solidFill>
                  <a:schemeClr val="bg1"/>
                </a:solidFill>
              </a:rPr>
              <a:t> for 12 currencies </a:t>
            </a:r>
          </a:p>
          <a:p>
            <a:pPr algn="ctr"/>
            <a:r>
              <a:rPr lang="en-US" sz="900" b="1" dirty="0">
                <a:solidFill>
                  <a:schemeClr val="bg1"/>
                </a:solidFill>
              </a:rPr>
              <a:t>(should notice </a:t>
            </a:r>
            <a:r>
              <a:rPr lang="en-US" sz="900" b="1" dirty="0">
                <a:solidFill>
                  <a:srgbClr val="FF0000"/>
                </a:solidFill>
              </a:rPr>
              <a:t>negative</a:t>
            </a:r>
            <a:r>
              <a:rPr lang="en-US" sz="900" b="1" dirty="0">
                <a:solidFill>
                  <a:schemeClr val="bg1"/>
                </a:solidFill>
              </a:rPr>
              <a:t> correlation on average)</a:t>
            </a:r>
          </a:p>
        </p:txBody>
      </p:sp>
      <p:sp>
        <p:nvSpPr>
          <p:cNvPr id="12" name="Tekstvak 11">
            <a:extLst>
              <a:ext uri="{FF2B5EF4-FFF2-40B4-BE49-F238E27FC236}">
                <a16:creationId xmlns:a16="http://schemas.microsoft.com/office/drawing/2014/main" id="{39078315-7ADD-B5F9-FBB9-AED0D7A29ABD}"/>
              </a:ext>
            </a:extLst>
          </p:cNvPr>
          <p:cNvSpPr txBox="1"/>
          <p:nvPr/>
        </p:nvSpPr>
        <p:spPr>
          <a:xfrm>
            <a:off x="4340094" y="943226"/>
            <a:ext cx="3793190" cy="507831"/>
          </a:xfrm>
          <a:prstGeom prst="rect">
            <a:avLst/>
          </a:prstGeom>
          <a:solidFill>
            <a:schemeClr val="tx2"/>
          </a:solidFill>
        </p:spPr>
        <p:txBody>
          <a:bodyPr wrap="square" rtlCol="0">
            <a:spAutoFit/>
          </a:bodyPr>
          <a:lstStyle/>
          <a:p>
            <a:pPr algn="ctr"/>
            <a:r>
              <a:rPr lang="en-US" sz="900" b="1" dirty="0">
                <a:solidFill>
                  <a:schemeClr val="bg1"/>
                </a:solidFill>
              </a:rPr>
              <a:t>Log(</a:t>
            </a:r>
            <a:r>
              <a:rPr lang="en-US" sz="900" b="1" dirty="0" err="1">
                <a:solidFill>
                  <a:schemeClr val="bg1"/>
                </a:solidFill>
              </a:rPr>
              <a:t>fx</a:t>
            </a:r>
            <a:r>
              <a:rPr lang="en-US" sz="900" b="1" dirty="0">
                <a:solidFill>
                  <a:schemeClr val="bg1"/>
                </a:solidFill>
              </a:rPr>
              <a:t>) versus log(relative productivity-index) </a:t>
            </a:r>
          </a:p>
          <a:p>
            <a:pPr algn="ctr"/>
            <a:r>
              <a:rPr lang="en-US" sz="900" b="1" dirty="0">
                <a:solidFill>
                  <a:schemeClr val="bg1"/>
                </a:solidFill>
              </a:rPr>
              <a:t>for 12 currencies</a:t>
            </a:r>
          </a:p>
          <a:p>
            <a:pPr algn="ctr"/>
            <a:r>
              <a:rPr lang="en-US" sz="900" b="1" dirty="0">
                <a:solidFill>
                  <a:schemeClr val="bg1"/>
                </a:solidFill>
              </a:rPr>
              <a:t>(should notice </a:t>
            </a:r>
            <a:r>
              <a:rPr lang="en-US" sz="900" b="1" dirty="0">
                <a:solidFill>
                  <a:srgbClr val="00B050"/>
                </a:solidFill>
              </a:rPr>
              <a:t>positive</a:t>
            </a:r>
            <a:r>
              <a:rPr lang="en-US" sz="900" b="1" dirty="0">
                <a:solidFill>
                  <a:schemeClr val="bg1"/>
                </a:solidFill>
              </a:rPr>
              <a:t> correlation on average)</a:t>
            </a:r>
          </a:p>
        </p:txBody>
      </p:sp>
      <p:pic>
        <p:nvPicPr>
          <p:cNvPr id="4" name="Afbeelding 3">
            <a:extLst>
              <a:ext uri="{FF2B5EF4-FFF2-40B4-BE49-F238E27FC236}">
                <a16:creationId xmlns:a16="http://schemas.microsoft.com/office/drawing/2014/main" id="{085DA58E-C858-ED42-31CD-E2190D07B658}"/>
              </a:ext>
            </a:extLst>
          </p:cNvPr>
          <p:cNvPicPr>
            <a:picLocks noChangeAspect="1"/>
          </p:cNvPicPr>
          <p:nvPr/>
        </p:nvPicPr>
        <p:blipFill>
          <a:blip r:embed="rId2"/>
          <a:stretch>
            <a:fillRect/>
          </a:stretch>
        </p:blipFill>
        <p:spPr>
          <a:xfrm>
            <a:off x="97675" y="1402620"/>
            <a:ext cx="3961044" cy="5330653"/>
          </a:xfrm>
          <a:prstGeom prst="rect">
            <a:avLst/>
          </a:prstGeom>
        </p:spPr>
      </p:pic>
      <p:pic>
        <p:nvPicPr>
          <p:cNvPr id="10" name="Afbeelding 9">
            <a:extLst>
              <a:ext uri="{FF2B5EF4-FFF2-40B4-BE49-F238E27FC236}">
                <a16:creationId xmlns:a16="http://schemas.microsoft.com/office/drawing/2014/main" id="{AD1BF2F2-D139-36B7-FF71-EA368F2CFB95}"/>
              </a:ext>
            </a:extLst>
          </p:cNvPr>
          <p:cNvPicPr>
            <a:picLocks noChangeAspect="1"/>
          </p:cNvPicPr>
          <p:nvPr/>
        </p:nvPicPr>
        <p:blipFill>
          <a:blip r:embed="rId3"/>
          <a:stretch>
            <a:fillRect/>
          </a:stretch>
        </p:blipFill>
        <p:spPr>
          <a:xfrm>
            <a:off x="4283333" y="1459774"/>
            <a:ext cx="3961044" cy="5330653"/>
          </a:xfrm>
          <a:prstGeom prst="rect">
            <a:avLst/>
          </a:prstGeom>
        </p:spPr>
      </p:pic>
    </p:spTree>
    <p:extLst>
      <p:ext uri="{BB962C8B-B14F-4D97-AF65-F5344CB8AC3E}">
        <p14:creationId xmlns:p14="http://schemas.microsoft.com/office/powerpoint/2010/main" val="147561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FIXED EFFECT PANEL REGRESSION THROUGH LSDV (</a:t>
            </a:r>
            <a:r>
              <a:rPr lang="nl-BE" b="1" dirty="0" err="1">
                <a:solidFill>
                  <a:schemeClr val="bg1"/>
                </a:solidFill>
              </a:rPr>
              <a:t>least</a:t>
            </a:r>
            <a:r>
              <a:rPr lang="nl-BE" b="1" dirty="0">
                <a:solidFill>
                  <a:schemeClr val="bg1"/>
                </a:solidFill>
              </a:rPr>
              <a:t>-square dummy </a:t>
            </a:r>
            <a:r>
              <a:rPr lang="nl-BE" b="1" dirty="0" err="1">
                <a:solidFill>
                  <a:schemeClr val="bg1"/>
                </a:solidFill>
              </a:rPr>
              <a:t>variable</a:t>
            </a:r>
            <a:r>
              <a:rPr lang="nl-BE" b="1" dirty="0">
                <a:solidFill>
                  <a:schemeClr val="bg1"/>
                </a:solidFill>
              </a:rPr>
              <a:t> </a:t>
            </a:r>
            <a:r>
              <a:rPr lang="nl-BE" b="1" dirty="0" err="1">
                <a:solidFill>
                  <a:schemeClr val="bg1"/>
                </a:solidFill>
              </a:rPr>
              <a:t>regression</a:t>
            </a:r>
            <a:r>
              <a:rPr lang="nl-BE" b="1" dirty="0">
                <a:solidFill>
                  <a:schemeClr val="bg1"/>
                </a:solidFill>
              </a:rPr>
              <a:t>)</a:t>
            </a:r>
          </a:p>
        </p:txBody>
      </p:sp>
      <p:sp>
        <p:nvSpPr>
          <p:cNvPr id="6" name="Tekstvak 5">
            <a:extLst>
              <a:ext uri="{FF2B5EF4-FFF2-40B4-BE49-F238E27FC236}">
                <a16:creationId xmlns:a16="http://schemas.microsoft.com/office/drawing/2014/main" id="{CDB4854A-D788-FAA9-12AE-52FBCBAE3829}"/>
              </a:ext>
            </a:extLst>
          </p:cNvPr>
          <p:cNvSpPr txBox="1"/>
          <p:nvPr/>
        </p:nvSpPr>
        <p:spPr>
          <a:xfrm>
            <a:off x="97674" y="619763"/>
            <a:ext cx="5007571" cy="307777"/>
          </a:xfrm>
          <a:prstGeom prst="rect">
            <a:avLst/>
          </a:prstGeom>
          <a:noFill/>
        </p:spPr>
        <p:txBody>
          <a:bodyPr wrap="square" rtlCol="0">
            <a:spAutoFit/>
          </a:bodyPr>
          <a:lstStyle/>
          <a:p>
            <a:r>
              <a:rPr lang="en-US" sz="1400" b="1" dirty="0">
                <a:solidFill>
                  <a:schemeClr val="bg1"/>
                </a:solidFill>
              </a:rPr>
              <a:t>Sample Periods per currency/country</a:t>
            </a:r>
          </a:p>
        </p:txBody>
      </p:sp>
      <p:pic>
        <p:nvPicPr>
          <p:cNvPr id="5" name="Afbeelding 4">
            <a:extLst>
              <a:ext uri="{FF2B5EF4-FFF2-40B4-BE49-F238E27FC236}">
                <a16:creationId xmlns:a16="http://schemas.microsoft.com/office/drawing/2014/main" id="{98538F53-153D-EC4C-3A02-6FFBEB585BA9}"/>
              </a:ext>
            </a:extLst>
          </p:cNvPr>
          <p:cNvPicPr>
            <a:picLocks noChangeAspect="1"/>
          </p:cNvPicPr>
          <p:nvPr/>
        </p:nvPicPr>
        <p:blipFill>
          <a:blip r:embed="rId2"/>
          <a:stretch>
            <a:fillRect/>
          </a:stretch>
        </p:blipFill>
        <p:spPr>
          <a:xfrm>
            <a:off x="172319" y="958318"/>
            <a:ext cx="4932926" cy="2821200"/>
          </a:xfrm>
          <a:prstGeom prst="rect">
            <a:avLst/>
          </a:prstGeom>
        </p:spPr>
      </p:pic>
      <p:sp>
        <p:nvSpPr>
          <p:cNvPr id="7" name="Tekstvak 6">
            <a:extLst>
              <a:ext uri="{FF2B5EF4-FFF2-40B4-BE49-F238E27FC236}">
                <a16:creationId xmlns:a16="http://schemas.microsoft.com/office/drawing/2014/main" id="{FB927C78-16CC-0A88-F13F-5E0DBD078CFD}"/>
              </a:ext>
            </a:extLst>
          </p:cNvPr>
          <p:cNvSpPr txBox="1"/>
          <p:nvPr/>
        </p:nvSpPr>
        <p:spPr>
          <a:xfrm>
            <a:off x="5561044" y="765110"/>
            <a:ext cx="6298163" cy="1492716"/>
          </a:xfrm>
          <a:prstGeom prst="rect">
            <a:avLst/>
          </a:prstGeom>
          <a:noFill/>
        </p:spPr>
        <p:txBody>
          <a:bodyPr wrap="square" rtlCol="0">
            <a:spAutoFit/>
          </a:bodyPr>
          <a:lstStyle/>
          <a:p>
            <a:r>
              <a:rPr lang="en-US" sz="1400" b="1" dirty="0">
                <a:solidFill>
                  <a:schemeClr val="bg1"/>
                </a:solidFill>
              </a:rPr>
              <a:t>RESPONSE/DEPENDENT/TARGET:</a:t>
            </a:r>
          </a:p>
          <a:p>
            <a:pPr marL="742950" lvl="1" indent="-285750">
              <a:buFont typeface="Arial" panose="020B0604020202020204" pitchFamily="34" charset="0"/>
              <a:buChar char="•"/>
            </a:pPr>
            <a:r>
              <a:rPr lang="en-US" sz="1100" dirty="0">
                <a:solidFill>
                  <a:schemeClr val="bg1"/>
                </a:solidFill>
              </a:rPr>
              <a:t>Log of the exchange rate. Exchange rate in format domestic/dollar. Base currency is the domestic country, quoted currency is dollar. Number of units of dollars to one unit of the domestic currency.</a:t>
            </a:r>
          </a:p>
          <a:p>
            <a:pPr marL="742950" lvl="1" indent="-285750">
              <a:buFont typeface="Arial" panose="020B0604020202020204" pitchFamily="34" charset="0"/>
              <a:buChar char="•"/>
            </a:pPr>
            <a:endParaRPr lang="en-US" sz="1100" dirty="0">
              <a:solidFill>
                <a:schemeClr val="bg1"/>
              </a:solidFill>
            </a:endParaRPr>
          </a:p>
          <a:p>
            <a:pPr marL="742950" lvl="1" indent="-285750">
              <a:buFont typeface="Arial" panose="020B0604020202020204" pitchFamily="34" charset="0"/>
              <a:buChar char="•"/>
            </a:pPr>
            <a:r>
              <a:rPr lang="en-US" sz="1100" dirty="0">
                <a:solidFill>
                  <a:schemeClr val="bg1"/>
                </a:solidFill>
              </a:rPr>
              <a:t>Rise in the exchange rate is a rise in the domestic currency versus the dollar. </a:t>
            </a:r>
          </a:p>
          <a:p>
            <a:pPr marL="742950" lvl="1" indent="-285750">
              <a:buFont typeface="Arial" panose="020B0604020202020204" pitchFamily="34" charset="0"/>
              <a:buChar char="•"/>
            </a:pPr>
            <a:endParaRPr lang="en-US" sz="1100" dirty="0">
              <a:solidFill>
                <a:schemeClr val="bg1"/>
              </a:solidFill>
            </a:endParaRPr>
          </a:p>
          <a:p>
            <a:pPr marL="742950" lvl="1" indent="-285750">
              <a:buFont typeface="Arial" panose="020B0604020202020204" pitchFamily="34" charset="0"/>
              <a:buChar char="•"/>
            </a:pPr>
            <a:r>
              <a:rPr lang="en-US" sz="1100" dirty="0">
                <a:solidFill>
                  <a:schemeClr val="bg1"/>
                </a:solidFill>
              </a:rPr>
              <a:t>Data is from Bloomberg.</a:t>
            </a:r>
          </a:p>
        </p:txBody>
      </p:sp>
      <p:sp>
        <p:nvSpPr>
          <p:cNvPr id="8" name="Tekstvak 7">
            <a:extLst>
              <a:ext uri="{FF2B5EF4-FFF2-40B4-BE49-F238E27FC236}">
                <a16:creationId xmlns:a16="http://schemas.microsoft.com/office/drawing/2014/main" id="{614E7CD7-93FE-7012-AFEE-3970B7B580FF}"/>
              </a:ext>
            </a:extLst>
          </p:cNvPr>
          <p:cNvSpPr txBox="1"/>
          <p:nvPr/>
        </p:nvSpPr>
        <p:spPr>
          <a:xfrm>
            <a:off x="5561043" y="2368918"/>
            <a:ext cx="6458638" cy="4370427"/>
          </a:xfrm>
          <a:prstGeom prst="rect">
            <a:avLst/>
          </a:prstGeom>
          <a:noFill/>
        </p:spPr>
        <p:txBody>
          <a:bodyPr wrap="square" rtlCol="0">
            <a:spAutoFit/>
          </a:bodyPr>
          <a:lstStyle/>
          <a:p>
            <a:r>
              <a:rPr lang="en-US" sz="1400" b="1" dirty="0">
                <a:solidFill>
                  <a:schemeClr val="bg1"/>
                </a:solidFill>
              </a:rPr>
              <a:t>5 FEATURES/INDEPENDENTS/REGRESSORS/EXPLANATORY VARIABLES</a:t>
            </a:r>
          </a:p>
          <a:p>
            <a:pPr marL="742950" lvl="1" indent="-285750" algn="just">
              <a:buFont typeface="+mj-lt"/>
              <a:buAutoNum type="arabicPeriod"/>
            </a:pPr>
            <a:r>
              <a:rPr lang="en-US" sz="1100" dirty="0">
                <a:solidFill>
                  <a:schemeClr val="bg1"/>
                </a:solidFill>
              </a:rPr>
              <a:t>Log of the relative terms of trade. Terms of trade is ratio of export prices to import prices. The relative terms of trade is calculated as ratio of domestic terms of trade to terms of trade of the USA. Terms of trade captures developments in prices of export and import goods. Generally, a rise in the terms of trade would be supportive of a currency as importers demand less foreign FX and foreign demand for domestic currency increases to cover higher export prices. Data is from Citigroup.</a:t>
            </a:r>
          </a:p>
          <a:p>
            <a:pPr marL="742950" lvl="1" indent="-285750" algn="just">
              <a:buFont typeface="+mj-lt"/>
              <a:buAutoNum type="arabicPeriod"/>
            </a:pPr>
            <a:endParaRPr lang="en-US" sz="1100" dirty="0">
              <a:solidFill>
                <a:schemeClr val="bg1"/>
              </a:solidFill>
            </a:endParaRPr>
          </a:p>
          <a:p>
            <a:pPr marL="742950" lvl="1" indent="-285750" algn="just">
              <a:buFont typeface="+mj-lt"/>
              <a:buAutoNum type="arabicPeriod"/>
            </a:pPr>
            <a:r>
              <a:rPr lang="en-US" sz="1100" dirty="0">
                <a:solidFill>
                  <a:schemeClr val="bg1"/>
                </a:solidFill>
              </a:rPr>
              <a:t>Log of relative gross fixed capital formation as % of GDP. Gross fixed capital is a measure for investment appetite in a country. Higher levels should indicate more investment opportunities. On average, this could be supportive of the currency if some of the investments are financed by foreign demand. Data is from IMF.</a:t>
            </a:r>
          </a:p>
          <a:p>
            <a:pPr marL="742950" lvl="1" indent="-285750" algn="just">
              <a:buFont typeface="+mj-lt"/>
              <a:buAutoNum type="arabicPeriod"/>
            </a:pPr>
            <a:endParaRPr lang="en-US" sz="1100" dirty="0">
              <a:solidFill>
                <a:schemeClr val="bg1"/>
              </a:solidFill>
            </a:endParaRPr>
          </a:p>
          <a:p>
            <a:pPr marL="742950" lvl="1" indent="-285750" algn="just">
              <a:buFont typeface="+mj-lt"/>
              <a:buAutoNum type="arabicPeriod"/>
            </a:pPr>
            <a:r>
              <a:rPr lang="en-US" sz="1100" dirty="0">
                <a:solidFill>
                  <a:schemeClr val="bg1"/>
                </a:solidFill>
              </a:rPr>
              <a:t>Yield differential: 10y government yield domestic country minus 10y government yield USA. On average, higher yield differentials should be supportive for the currency with the positive differential. Data is from Bloomberg and IMF.</a:t>
            </a:r>
          </a:p>
          <a:p>
            <a:pPr marL="742950" lvl="1" indent="-285750" algn="just">
              <a:buFont typeface="+mj-lt"/>
              <a:buAutoNum type="arabicPeriod"/>
            </a:pPr>
            <a:endParaRPr lang="en-US" sz="1100" dirty="0">
              <a:solidFill>
                <a:schemeClr val="bg1"/>
              </a:solidFill>
            </a:endParaRPr>
          </a:p>
          <a:p>
            <a:pPr marL="742950" lvl="1" indent="-285750" algn="just">
              <a:buFont typeface="+mj-lt"/>
              <a:buAutoNum type="arabicPeriod"/>
            </a:pPr>
            <a:r>
              <a:rPr lang="en-US" sz="1100" dirty="0">
                <a:solidFill>
                  <a:schemeClr val="bg1"/>
                </a:solidFill>
              </a:rPr>
              <a:t>Log of the relative CPI-index. The inflation differential is a measure of competitiveness.  Countries with open economies and lower inflation differentials have cheaper goods and services. On average, this would be supportive of the currency. Data is from IMF.</a:t>
            </a:r>
          </a:p>
          <a:p>
            <a:pPr marL="742950" lvl="1" indent="-285750">
              <a:buFont typeface="+mj-lt"/>
              <a:buAutoNum type="arabicPeriod"/>
            </a:pPr>
            <a:endParaRPr lang="en-US" sz="1100" dirty="0">
              <a:solidFill>
                <a:schemeClr val="bg1"/>
              </a:solidFill>
            </a:endParaRPr>
          </a:p>
          <a:p>
            <a:pPr marL="742950" lvl="1" indent="-285750">
              <a:buFont typeface="+mj-lt"/>
              <a:buAutoNum type="arabicPeriod"/>
            </a:pPr>
            <a:r>
              <a:rPr lang="en-US" sz="1100" dirty="0">
                <a:solidFill>
                  <a:schemeClr val="bg1"/>
                </a:solidFill>
              </a:rPr>
              <a:t>Log of relative productivity. Balassa-Samuelson effect is the effect where regions with high productivity experience support in their real exchange rates. Productivity here is the labor productivity index as a ratio to the labor productivity in the USA. Data is from OECD.</a:t>
            </a:r>
          </a:p>
        </p:txBody>
      </p:sp>
    </p:spTree>
    <p:extLst>
      <p:ext uri="{BB962C8B-B14F-4D97-AF65-F5344CB8AC3E}">
        <p14:creationId xmlns:p14="http://schemas.microsoft.com/office/powerpoint/2010/main" val="275422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FIXED EFFECT PANEL REGRESSION THROUGH LSDV (</a:t>
            </a:r>
            <a:r>
              <a:rPr lang="nl-BE" b="1" dirty="0" err="1">
                <a:solidFill>
                  <a:schemeClr val="bg1"/>
                </a:solidFill>
              </a:rPr>
              <a:t>least</a:t>
            </a:r>
            <a:r>
              <a:rPr lang="nl-BE" b="1" dirty="0">
                <a:solidFill>
                  <a:schemeClr val="bg1"/>
                </a:solidFill>
              </a:rPr>
              <a:t>-square dummy </a:t>
            </a:r>
            <a:r>
              <a:rPr lang="nl-BE" b="1" dirty="0" err="1">
                <a:solidFill>
                  <a:schemeClr val="bg1"/>
                </a:solidFill>
              </a:rPr>
              <a:t>variable</a:t>
            </a:r>
            <a:r>
              <a:rPr lang="nl-BE" b="1" dirty="0">
                <a:solidFill>
                  <a:schemeClr val="bg1"/>
                </a:solidFill>
              </a:rPr>
              <a:t> </a:t>
            </a:r>
            <a:r>
              <a:rPr lang="nl-BE" b="1" dirty="0" err="1">
                <a:solidFill>
                  <a:schemeClr val="bg1"/>
                </a:solidFill>
              </a:rPr>
              <a:t>regression</a:t>
            </a:r>
            <a:r>
              <a:rPr lang="nl-BE" b="1" dirty="0">
                <a:solidFill>
                  <a:schemeClr val="bg1"/>
                </a:solidFill>
              </a:rPr>
              <a:t>)</a:t>
            </a:r>
          </a:p>
        </p:txBody>
      </p:sp>
      <p:pic>
        <p:nvPicPr>
          <p:cNvPr id="4" name="Afbeelding 3">
            <a:extLst>
              <a:ext uri="{FF2B5EF4-FFF2-40B4-BE49-F238E27FC236}">
                <a16:creationId xmlns:a16="http://schemas.microsoft.com/office/drawing/2014/main" id="{16455C8B-3D40-E58D-9A1B-D360BDDFB4BF}"/>
              </a:ext>
            </a:extLst>
          </p:cNvPr>
          <p:cNvPicPr>
            <a:picLocks noChangeAspect="1"/>
          </p:cNvPicPr>
          <p:nvPr/>
        </p:nvPicPr>
        <p:blipFill>
          <a:blip r:embed="rId2"/>
          <a:stretch>
            <a:fillRect/>
          </a:stretch>
        </p:blipFill>
        <p:spPr>
          <a:xfrm>
            <a:off x="270587" y="1174367"/>
            <a:ext cx="11305301" cy="5267232"/>
          </a:xfrm>
          <a:prstGeom prst="rect">
            <a:avLst/>
          </a:prstGeom>
        </p:spPr>
      </p:pic>
      <p:sp>
        <p:nvSpPr>
          <p:cNvPr id="6" name="Tekstvak 5">
            <a:extLst>
              <a:ext uri="{FF2B5EF4-FFF2-40B4-BE49-F238E27FC236}">
                <a16:creationId xmlns:a16="http://schemas.microsoft.com/office/drawing/2014/main" id="{CDB4854A-D788-FAA9-12AE-52FBCBAE3829}"/>
              </a:ext>
            </a:extLst>
          </p:cNvPr>
          <p:cNvSpPr txBox="1"/>
          <p:nvPr/>
        </p:nvSpPr>
        <p:spPr>
          <a:xfrm>
            <a:off x="205273" y="727788"/>
            <a:ext cx="9209315" cy="307777"/>
          </a:xfrm>
          <a:prstGeom prst="rect">
            <a:avLst/>
          </a:prstGeom>
          <a:noFill/>
        </p:spPr>
        <p:txBody>
          <a:bodyPr wrap="square" rtlCol="0">
            <a:spAutoFit/>
          </a:bodyPr>
          <a:lstStyle/>
          <a:p>
            <a:r>
              <a:rPr lang="en-US" sz="1400" b="1" dirty="0">
                <a:solidFill>
                  <a:schemeClr val="bg1"/>
                </a:solidFill>
              </a:rPr>
              <a:t>Snapshot of our panel data: </a:t>
            </a:r>
            <a:r>
              <a:rPr lang="en-US" sz="1400" dirty="0">
                <a:solidFill>
                  <a:schemeClr val="bg1"/>
                </a:solidFill>
              </a:rPr>
              <a:t>3705 monthly observations, 5 features and 12 country/</a:t>
            </a:r>
            <a:r>
              <a:rPr lang="en-US" sz="1400" dirty="0" err="1">
                <a:solidFill>
                  <a:schemeClr val="bg1"/>
                </a:solidFill>
              </a:rPr>
              <a:t>fx</a:t>
            </a:r>
            <a:r>
              <a:rPr lang="en-US" sz="1400" dirty="0">
                <a:solidFill>
                  <a:schemeClr val="bg1"/>
                </a:solidFill>
              </a:rPr>
              <a:t> dummies.</a:t>
            </a:r>
          </a:p>
        </p:txBody>
      </p:sp>
    </p:spTree>
    <p:extLst>
      <p:ext uri="{BB962C8B-B14F-4D97-AF65-F5344CB8AC3E}">
        <p14:creationId xmlns:p14="http://schemas.microsoft.com/office/powerpoint/2010/main" val="2243705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FIXED EFFECT PANEL REGRESSION THROUGH LSDV (</a:t>
            </a:r>
            <a:r>
              <a:rPr lang="nl-BE" b="1" dirty="0" err="1">
                <a:solidFill>
                  <a:schemeClr val="bg1"/>
                </a:solidFill>
              </a:rPr>
              <a:t>least</a:t>
            </a:r>
            <a:r>
              <a:rPr lang="nl-BE" b="1" dirty="0">
                <a:solidFill>
                  <a:schemeClr val="bg1"/>
                </a:solidFill>
              </a:rPr>
              <a:t>-square dummy </a:t>
            </a:r>
            <a:r>
              <a:rPr lang="nl-BE" b="1" dirty="0" err="1">
                <a:solidFill>
                  <a:schemeClr val="bg1"/>
                </a:solidFill>
              </a:rPr>
              <a:t>variable</a:t>
            </a:r>
            <a:r>
              <a:rPr lang="nl-BE" b="1" dirty="0">
                <a:solidFill>
                  <a:schemeClr val="bg1"/>
                </a:solidFill>
              </a:rPr>
              <a:t> </a:t>
            </a:r>
            <a:r>
              <a:rPr lang="nl-BE" b="1" dirty="0" err="1">
                <a:solidFill>
                  <a:schemeClr val="bg1"/>
                </a:solidFill>
              </a:rPr>
              <a:t>regression</a:t>
            </a:r>
            <a:r>
              <a:rPr lang="nl-BE" b="1" dirty="0">
                <a:solidFill>
                  <a:schemeClr val="bg1"/>
                </a:solidFill>
              </a:rPr>
              <a:t>)</a:t>
            </a:r>
          </a:p>
        </p:txBody>
      </p:sp>
      <p:pic>
        <p:nvPicPr>
          <p:cNvPr id="5" name="Afbeelding 4">
            <a:extLst>
              <a:ext uri="{FF2B5EF4-FFF2-40B4-BE49-F238E27FC236}">
                <a16:creationId xmlns:a16="http://schemas.microsoft.com/office/drawing/2014/main" id="{FDDB640E-6E50-2063-CD7E-8CBC18437025}"/>
              </a:ext>
            </a:extLst>
          </p:cNvPr>
          <p:cNvPicPr>
            <a:picLocks noChangeAspect="1"/>
          </p:cNvPicPr>
          <p:nvPr/>
        </p:nvPicPr>
        <p:blipFill>
          <a:blip r:embed="rId2"/>
          <a:stretch>
            <a:fillRect/>
          </a:stretch>
        </p:blipFill>
        <p:spPr>
          <a:xfrm>
            <a:off x="287808" y="3259387"/>
            <a:ext cx="10750306" cy="2984761"/>
          </a:xfrm>
          <a:prstGeom prst="rect">
            <a:avLst/>
          </a:prstGeom>
        </p:spPr>
      </p:pic>
      <p:sp>
        <p:nvSpPr>
          <p:cNvPr id="6" name="Tekstvak 5">
            <a:extLst>
              <a:ext uri="{FF2B5EF4-FFF2-40B4-BE49-F238E27FC236}">
                <a16:creationId xmlns:a16="http://schemas.microsoft.com/office/drawing/2014/main" id="{3BA277BC-58BB-6AC6-36EE-8648E8E278ED}"/>
              </a:ext>
            </a:extLst>
          </p:cNvPr>
          <p:cNvSpPr txBox="1"/>
          <p:nvPr/>
        </p:nvSpPr>
        <p:spPr>
          <a:xfrm>
            <a:off x="257250" y="821094"/>
            <a:ext cx="11070113" cy="923330"/>
          </a:xfrm>
          <a:prstGeom prst="rect">
            <a:avLst/>
          </a:prstGeom>
          <a:noFill/>
        </p:spPr>
        <p:txBody>
          <a:bodyPr wrap="square" rtlCol="0">
            <a:spAutoFit/>
          </a:bodyPr>
          <a:lstStyle/>
          <a:p>
            <a:r>
              <a:rPr lang="en-US" b="1" dirty="0">
                <a:solidFill>
                  <a:schemeClr val="bg1"/>
                </a:solidFill>
              </a:rPr>
              <a:t>Regression of form</a:t>
            </a:r>
          </a:p>
          <a:p>
            <a:endParaRPr lang="en-US" b="1" dirty="0">
              <a:solidFill>
                <a:schemeClr val="bg1"/>
              </a:solidFill>
            </a:endParaRPr>
          </a:p>
          <a:p>
            <a:endParaRPr lang="en-US" b="1" dirty="0">
              <a:solidFill>
                <a:schemeClr val="bg1"/>
              </a:solidFill>
            </a:endParaRPr>
          </a:p>
        </p:txBody>
      </p:sp>
      <p:sp>
        <p:nvSpPr>
          <p:cNvPr id="11" name="Tekstvak 10">
            <a:extLst>
              <a:ext uri="{FF2B5EF4-FFF2-40B4-BE49-F238E27FC236}">
                <a16:creationId xmlns:a16="http://schemas.microsoft.com/office/drawing/2014/main" id="{3449F880-CA3C-9439-CFE9-0B780E36714D}"/>
              </a:ext>
            </a:extLst>
          </p:cNvPr>
          <p:cNvSpPr txBox="1"/>
          <p:nvPr/>
        </p:nvSpPr>
        <p:spPr>
          <a:xfrm>
            <a:off x="1096347" y="1467425"/>
            <a:ext cx="10613571" cy="1661993"/>
          </a:xfrm>
          <a:prstGeom prst="rect">
            <a:avLst/>
          </a:prstGeom>
          <a:noFill/>
        </p:spPr>
        <p:txBody>
          <a:bodyPr wrap="square" lIns="0" tIns="0" rIns="0" bIns="0" rtlCol="0">
            <a:spAutoFit/>
          </a:bodyPr>
          <a:lstStyle/>
          <a:p>
            <a:r>
              <a:rPr lang="en-US" dirty="0">
                <a:solidFill>
                  <a:schemeClr val="bg1"/>
                </a:solidFill>
              </a:rPr>
              <a:t>Log(</a:t>
            </a:r>
            <a:r>
              <a:rPr lang="en-US" dirty="0" err="1">
                <a:solidFill>
                  <a:schemeClr val="bg1"/>
                </a:solidFill>
              </a:rPr>
              <a:t>fx</a:t>
            </a:r>
            <a:r>
              <a:rPr lang="en-US" dirty="0">
                <a:solidFill>
                  <a:schemeClr val="bg1"/>
                </a:solidFill>
              </a:rPr>
              <a:t>) = ai + B1log(tot) + B2log(</a:t>
            </a:r>
            <a:r>
              <a:rPr lang="en-US" dirty="0" err="1">
                <a:solidFill>
                  <a:schemeClr val="bg1"/>
                </a:solidFill>
              </a:rPr>
              <a:t>gfc</a:t>
            </a:r>
            <a:r>
              <a:rPr lang="en-US" dirty="0">
                <a:solidFill>
                  <a:schemeClr val="bg1"/>
                </a:solidFill>
              </a:rPr>
              <a:t>) + B3yield_diff + B4log(cpi) + B5log(prod) </a:t>
            </a:r>
          </a:p>
          <a:p>
            <a:endParaRPr lang="en-US" dirty="0">
              <a:solidFill>
                <a:schemeClr val="bg1"/>
              </a:solidFill>
            </a:endParaRPr>
          </a:p>
          <a:p>
            <a:r>
              <a:rPr lang="en-US" dirty="0">
                <a:solidFill>
                  <a:schemeClr val="bg1"/>
                </a:solidFill>
              </a:rPr>
              <a:t>	ai = intercept of currency I (each currency/country has its own intercept)</a:t>
            </a:r>
          </a:p>
          <a:p>
            <a:r>
              <a:rPr lang="en-US" dirty="0">
                <a:solidFill>
                  <a:schemeClr val="bg1"/>
                </a:solidFill>
              </a:rPr>
              <a:t>	B1, B2, B3, B4, B5 = coefficients</a:t>
            </a:r>
          </a:p>
          <a:p>
            <a:r>
              <a:rPr lang="en-US" dirty="0">
                <a:solidFill>
                  <a:schemeClr val="bg1"/>
                </a:solidFill>
              </a:rPr>
              <a:t>	log(tot),….= regressors</a:t>
            </a:r>
          </a:p>
          <a:p>
            <a:endParaRPr lang="en-US" dirty="0">
              <a:solidFill>
                <a:schemeClr val="bg1"/>
              </a:solidFill>
            </a:endParaRPr>
          </a:p>
        </p:txBody>
      </p:sp>
      <p:sp>
        <p:nvSpPr>
          <p:cNvPr id="13" name="Tekstvak 12">
            <a:extLst>
              <a:ext uri="{FF2B5EF4-FFF2-40B4-BE49-F238E27FC236}">
                <a16:creationId xmlns:a16="http://schemas.microsoft.com/office/drawing/2014/main" id="{95D8630C-971C-8C20-EFCD-2C0EE1FB74E6}"/>
              </a:ext>
            </a:extLst>
          </p:cNvPr>
          <p:cNvSpPr txBox="1"/>
          <p:nvPr/>
        </p:nvSpPr>
        <p:spPr>
          <a:xfrm>
            <a:off x="287807" y="6354147"/>
            <a:ext cx="11039555" cy="400110"/>
          </a:xfrm>
          <a:prstGeom prst="rect">
            <a:avLst/>
          </a:prstGeom>
          <a:noFill/>
        </p:spPr>
        <p:txBody>
          <a:bodyPr wrap="square" rtlCol="0">
            <a:spAutoFit/>
          </a:bodyPr>
          <a:lstStyle/>
          <a:p>
            <a:r>
              <a:rPr lang="en-US" sz="1000" dirty="0">
                <a:solidFill>
                  <a:schemeClr val="bg1"/>
                </a:solidFill>
              </a:rPr>
              <a:t>Upper intercept is intercept for dummy that was left out being </a:t>
            </a:r>
            <a:r>
              <a:rPr lang="en-US" sz="1000" dirty="0" err="1">
                <a:solidFill>
                  <a:schemeClr val="bg1"/>
                </a:solidFill>
              </a:rPr>
              <a:t>eurusd</a:t>
            </a:r>
            <a:r>
              <a:rPr lang="en-US" sz="1000" dirty="0">
                <a:solidFill>
                  <a:schemeClr val="bg1"/>
                </a:solidFill>
              </a:rPr>
              <a:t>. There are other intercepts not shown here for each country (these intercepts are equal to euro area intercept + intercept currency)</a:t>
            </a:r>
          </a:p>
        </p:txBody>
      </p:sp>
    </p:spTree>
    <p:extLst>
      <p:ext uri="{BB962C8B-B14F-4D97-AF65-F5344CB8AC3E}">
        <p14:creationId xmlns:p14="http://schemas.microsoft.com/office/powerpoint/2010/main" val="27590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79131" y="154340"/>
            <a:ext cx="11621575" cy="369332"/>
          </a:xfrm>
          <a:prstGeom prst="rect">
            <a:avLst/>
          </a:prstGeom>
          <a:noFill/>
        </p:spPr>
        <p:txBody>
          <a:bodyPr wrap="square" rtlCol="0">
            <a:spAutoFit/>
          </a:bodyPr>
          <a:lstStyle/>
          <a:p>
            <a:r>
              <a:rPr lang="nl-BE" b="1" dirty="0">
                <a:solidFill>
                  <a:schemeClr val="bg1"/>
                </a:solidFill>
              </a:rPr>
              <a:t>FX LEVELS VERSUS LONG-TERM FAIR VALUE ACCORDING TO BEER-MODEL</a:t>
            </a:r>
          </a:p>
        </p:txBody>
      </p:sp>
      <p:sp>
        <p:nvSpPr>
          <p:cNvPr id="2" name="Tekstvak 1">
            <a:extLst>
              <a:ext uri="{FF2B5EF4-FFF2-40B4-BE49-F238E27FC236}">
                <a16:creationId xmlns:a16="http://schemas.microsoft.com/office/drawing/2014/main" id="{6994A031-DD22-80D0-4E71-AADE0C228DC4}"/>
              </a:ext>
            </a:extLst>
          </p:cNvPr>
          <p:cNvSpPr txBox="1"/>
          <p:nvPr/>
        </p:nvSpPr>
        <p:spPr>
          <a:xfrm>
            <a:off x="746449" y="1084297"/>
            <a:ext cx="9713167"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Next slides contain a visual look of the currency pairs versus their long-term fair value according to the beer-model. The currencies are still expressed as units of dollar for one unit of the domestic currency. So, base currency is always the domestic currency, and the quoted currency is always the dollar. Format is domestic/</a:t>
            </a:r>
            <a:r>
              <a:rPr lang="en-US" dirty="0" err="1">
                <a:solidFill>
                  <a:schemeClr val="bg1"/>
                </a:solidFill>
              </a:rPr>
              <a:t>usd</a:t>
            </a:r>
            <a:r>
              <a:rPr lang="en-US" dirty="0">
                <a:solidFill>
                  <a:schemeClr val="bg1"/>
                </a:solidFill>
              </a:rPr>
              <a:t>.</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We quote the currencies that way for ease of interpretation. A high value versus fair value means an overvaluation of the domestic currency (vis-à-vis the dollar) and vice versa. Market conventions can differ. For example: we quote </a:t>
            </a:r>
            <a:r>
              <a:rPr lang="en-US" dirty="0" err="1">
                <a:solidFill>
                  <a:schemeClr val="bg1"/>
                </a:solidFill>
              </a:rPr>
              <a:t>cadusd</a:t>
            </a:r>
            <a:r>
              <a:rPr lang="en-US" dirty="0">
                <a:solidFill>
                  <a:schemeClr val="bg1"/>
                </a:solidFill>
              </a:rPr>
              <a:t>, but the market normally quotes </a:t>
            </a:r>
            <a:r>
              <a:rPr lang="en-US" dirty="0" err="1">
                <a:solidFill>
                  <a:schemeClr val="bg1"/>
                </a:solidFill>
              </a:rPr>
              <a:t>usdcad</a:t>
            </a:r>
            <a:r>
              <a:rPr lang="en-US" dirty="0">
                <a:solidFill>
                  <a:schemeClr val="bg1"/>
                </a:solidFill>
              </a:rPr>
              <a:t>. Same for JPY. We quote the currency as </a:t>
            </a:r>
            <a:r>
              <a:rPr lang="en-US" dirty="0" err="1">
                <a:solidFill>
                  <a:schemeClr val="bg1"/>
                </a:solidFill>
              </a:rPr>
              <a:t>jpyusd</a:t>
            </a:r>
            <a:r>
              <a:rPr lang="en-US" dirty="0">
                <a:solidFill>
                  <a:schemeClr val="bg1"/>
                </a:solidFill>
              </a:rPr>
              <a:t> but the market convention is </a:t>
            </a:r>
            <a:r>
              <a:rPr lang="en-US" dirty="0" err="1">
                <a:solidFill>
                  <a:schemeClr val="bg1"/>
                </a:solidFill>
              </a:rPr>
              <a:t>usdjpy</a:t>
            </a:r>
            <a:r>
              <a:rPr lang="en-US" dirty="0">
                <a:solidFill>
                  <a:schemeClr val="bg1"/>
                </a:solidFill>
              </a:rPr>
              <a:t>. </a:t>
            </a:r>
            <a:r>
              <a:rPr lang="en-US" dirty="0" err="1">
                <a:solidFill>
                  <a:schemeClr val="bg1"/>
                </a:solidFill>
              </a:rPr>
              <a:t>Etc</a:t>
            </a:r>
            <a:r>
              <a:rPr lang="en-US" dirty="0">
                <a:solidFill>
                  <a:schemeClr val="bg1"/>
                </a:solidFill>
              </a:rPr>
              <a:t>…</a:t>
            </a:r>
          </a:p>
        </p:txBody>
      </p:sp>
    </p:spTree>
    <p:extLst>
      <p:ext uri="{BB962C8B-B14F-4D97-AF65-F5344CB8AC3E}">
        <p14:creationId xmlns:p14="http://schemas.microsoft.com/office/powerpoint/2010/main" val="283000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79131" y="154340"/>
            <a:ext cx="11621575" cy="369332"/>
          </a:xfrm>
          <a:prstGeom prst="rect">
            <a:avLst/>
          </a:prstGeom>
          <a:noFill/>
        </p:spPr>
        <p:txBody>
          <a:bodyPr wrap="square" rtlCol="0">
            <a:spAutoFit/>
          </a:bodyPr>
          <a:lstStyle/>
          <a:p>
            <a:r>
              <a:rPr lang="nl-BE" b="1" dirty="0">
                <a:solidFill>
                  <a:schemeClr val="bg1"/>
                </a:solidFill>
              </a:rPr>
              <a:t>FX LEVELS VERSUS LONG-TERM FAIR VALUE ACCORDING TO BEER-MODEL</a:t>
            </a:r>
          </a:p>
        </p:txBody>
      </p:sp>
      <p:pic>
        <p:nvPicPr>
          <p:cNvPr id="4" name="Afbeelding 3">
            <a:extLst>
              <a:ext uri="{FF2B5EF4-FFF2-40B4-BE49-F238E27FC236}">
                <a16:creationId xmlns:a16="http://schemas.microsoft.com/office/drawing/2014/main" id="{6432BB97-C4B0-AFD3-460E-7EFE4F51056A}"/>
              </a:ext>
            </a:extLst>
          </p:cNvPr>
          <p:cNvPicPr>
            <a:picLocks noChangeAspect="1"/>
          </p:cNvPicPr>
          <p:nvPr/>
        </p:nvPicPr>
        <p:blipFill>
          <a:blip r:embed="rId2"/>
          <a:stretch>
            <a:fillRect/>
          </a:stretch>
        </p:blipFill>
        <p:spPr>
          <a:xfrm>
            <a:off x="179131" y="621325"/>
            <a:ext cx="5689824" cy="5854120"/>
          </a:xfrm>
          <a:prstGeom prst="rect">
            <a:avLst/>
          </a:prstGeom>
        </p:spPr>
      </p:pic>
      <p:pic>
        <p:nvPicPr>
          <p:cNvPr id="8" name="Afbeelding 7">
            <a:extLst>
              <a:ext uri="{FF2B5EF4-FFF2-40B4-BE49-F238E27FC236}">
                <a16:creationId xmlns:a16="http://schemas.microsoft.com/office/drawing/2014/main" id="{5845B68F-0062-7157-975C-30CC83E98BA8}"/>
              </a:ext>
            </a:extLst>
          </p:cNvPr>
          <p:cNvPicPr>
            <a:picLocks noChangeAspect="1"/>
          </p:cNvPicPr>
          <p:nvPr/>
        </p:nvPicPr>
        <p:blipFill>
          <a:blip r:embed="rId3"/>
          <a:stretch>
            <a:fillRect/>
          </a:stretch>
        </p:blipFill>
        <p:spPr>
          <a:xfrm>
            <a:off x="5989918" y="759950"/>
            <a:ext cx="5631668" cy="5715495"/>
          </a:xfrm>
          <a:prstGeom prst="rect">
            <a:avLst/>
          </a:prstGeom>
        </p:spPr>
      </p:pic>
    </p:spTree>
    <p:extLst>
      <p:ext uri="{BB962C8B-B14F-4D97-AF65-F5344CB8AC3E}">
        <p14:creationId xmlns:p14="http://schemas.microsoft.com/office/powerpoint/2010/main" val="191515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79131" y="154340"/>
            <a:ext cx="11621575" cy="369332"/>
          </a:xfrm>
          <a:prstGeom prst="rect">
            <a:avLst/>
          </a:prstGeom>
          <a:noFill/>
        </p:spPr>
        <p:txBody>
          <a:bodyPr wrap="square" rtlCol="0">
            <a:spAutoFit/>
          </a:bodyPr>
          <a:lstStyle/>
          <a:p>
            <a:r>
              <a:rPr lang="nl-BE" b="1" dirty="0">
                <a:solidFill>
                  <a:schemeClr val="bg1"/>
                </a:solidFill>
              </a:rPr>
              <a:t>FX LEVELS VERSUS LONG-TERM FAIR VALUE ACCORDING TO BEER-MODEL</a:t>
            </a:r>
          </a:p>
        </p:txBody>
      </p:sp>
      <p:pic>
        <p:nvPicPr>
          <p:cNvPr id="5" name="Afbeelding 4">
            <a:extLst>
              <a:ext uri="{FF2B5EF4-FFF2-40B4-BE49-F238E27FC236}">
                <a16:creationId xmlns:a16="http://schemas.microsoft.com/office/drawing/2014/main" id="{98F585E2-7ED6-7F44-F506-D3CAD0D91F7D}"/>
              </a:ext>
            </a:extLst>
          </p:cNvPr>
          <p:cNvPicPr>
            <a:picLocks noChangeAspect="1"/>
          </p:cNvPicPr>
          <p:nvPr/>
        </p:nvPicPr>
        <p:blipFill>
          <a:blip r:embed="rId2"/>
          <a:stretch>
            <a:fillRect/>
          </a:stretch>
        </p:blipFill>
        <p:spPr>
          <a:xfrm>
            <a:off x="207424" y="664167"/>
            <a:ext cx="5707875" cy="5753599"/>
          </a:xfrm>
          <a:prstGeom prst="rect">
            <a:avLst/>
          </a:prstGeom>
        </p:spPr>
      </p:pic>
      <p:pic>
        <p:nvPicPr>
          <p:cNvPr id="7" name="Afbeelding 6">
            <a:extLst>
              <a:ext uri="{FF2B5EF4-FFF2-40B4-BE49-F238E27FC236}">
                <a16:creationId xmlns:a16="http://schemas.microsoft.com/office/drawing/2014/main" id="{EC6B35CE-C6DB-F5D5-3165-5D630A064D13}"/>
              </a:ext>
            </a:extLst>
          </p:cNvPr>
          <p:cNvPicPr>
            <a:picLocks noChangeAspect="1"/>
          </p:cNvPicPr>
          <p:nvPr/>
        </p:nvPicPr>
        <p:blipFill>
          <a:blip r:embed="rId3"/>
          <a:stretch>
            <a:fillRect/>
          </a:stretch>
        </p:blipFill>
        <p:spPr>
          <a:xfrm>
            <a:off x="6276703" y="729481"/>
            <a:ext cx="5692633" cy="5814564"/>
          </a:xfrm>
          <a:prstGeom prst="rect">
            <a:avLst/>
          </a:prstGeom>
        </p:spPr>
      </p:pic>
    </p:spTree>
    <p:extLst>
      <p:ext uri="{BB962C8B-B14F-4D97-AF65-F5344CB8AC3E}">
        <p14:creationId xmlns:p14="http://schemas.microsoft.com/office/powerpoint/2010/main" val="301836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79131" y="154340"/>
            <a:ext cx="11621575" cy="369332"/>
          </a:xfrm>
          <a:prstGeom prst="rect">
            <a:avLst/>
          </a:prstGeom>
          <a:noFill/>
        </p:spPr>
        <p:txBody>
          <a:bodyPr wrap="square" rtlCol="0">
            <a:spAutoFit/>
          </a:bodyPr>
          <a:lstStyle/>
          <a:p>
            <a:r>
              <a:rPr lang="nl-BE" b="1" dirty="0">
                <a:solidFill>
                  <a:schemeClr val="bg1"/>
                </a:solidFill>
              </a:rPr>
              <a:t>FX LEVELS VERSUS LONG-TERM FAIR VALUE ACCORDING TO BEER-MODEL</a:t>
            </a:r>
          </a:p>
        </p:txBody>
      </p:sp>
      <p:pic>
        <p:nvPicPr>
          <p:cNvPr id="4" name="Afbeelding 3">
            <a:extLst>
              <a:ext uri="{FF2B5EF4-FFF2-40B4-BE49-F238E27FC236}">
                <a16:creationId xmlns:a16="http://schemas.microsoft.com/office/drawing/2014/main" id="{4363EC61-0E79-82A9-EE99-C73A13F0DDA2}"/>
              </a:ext>
            </a:extLst>
          </p:cNvPr>
          <p:cNvPicPr>
            <a:picLocks noChangeAspect="1"/>
          </p:cNvPicPr>
          <p:nvPr/>
        </p:nvPicPr>
        <p:blipFill>
          <a:blip r:embed="rId2"/>
          <a:stretch>
            <a:fillRect/>
          </a:stretch>
        </p:blipFill>
        <p:spPr>
          <a:xfrm>
            <a:off x="243940" y="732902"/>
            <a:ext cx="5745978" cy="5784081"/>
          </a:xfrm>
          <a:prstGeom prst="rect">
            <a:avLst/>
          </a:prstGeom>
        </p:spPr>
      </p:pic>
      <p:pic>
        <p:nvPicPr>
          <p:cNvPr id="8" name="Afbeelding 7">
            <a:extLst>
              <a:ext uri="{FF2B5EF4-FFF2-40B4-BE49-F238E27FC236}">
                <a16:creationId xmlns:a16="http://schemas.microsoft.com/office/drawing/2014/main" id="{9A132E6A-FAA8-DBD5-580E-DFC5B2CA0F54}"/>
              </a:ext>
            </a:extLst>
          </p:cNvPr>
          <p:cNvPicPr>
            <a:picLocks noChangeAspect="1"/>
          </p:cNvPicPr>
          <p:nvPr/>
        </p:nvPicPr>
        <p:blipFill>
          <a:blip r:embed="rId3"/>
          <a:stretch>
            <a:fillRect/>
          </a:stretch>
        </p:blipFill>
        <p:spPr>
          <a:xfrm>
            <a:off x="6104996" y="771004"/>
            <a:ext cx="5723116" cy="5707875"/>
          </a:xfrm>
          <a:prstGeom prst="rect">
            <a:avLst/>
          </a:prstGeom>
        </p:spPr>
      </p:pic>
    </p:spTree>
    <p:extLst>
      <p:ext uri="{BB962C8B-B14F-4D97-AF65-F5344CB8AC3E}">
        <p14:creationId xmlns:p14="http://schemas.microsoft.com/office/powerpoint/2010/main" val="160883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53658" y="230306"/>
            <a:ext cx="8389116" cy="369332"/>
          </a:xfrm>
          <a:prstGeom prst="rect">
            <a:avLst/>
          </a:prstGeom>
          <a:noFill/>
        </p:spPr>
        <p:txBody>
          <a:bodyPr wrap="square" rtlCol="0">
            <a:spAutoFit/>
          </a:bodyPr>
          <a:lstStyle/>
          <a:p>
            <a:r>
              <a:rPr lang="nl-BE" b="1" dirty="0">
                <a:solidFill>
                  <a:schemeClr val="bg1"/>
                </a:solidFill>
              </a:rPr>
              <a:t>HYPERLINK TO PYTHON CODE</a:t>
            </a:r>
          </a:p>
        </p:txBody>
      </p:sp>
    </p:spTree>
    <p:extLst>
      <p:ext uri="{BB962C8B-B14F-4D97-AF65-F5344CB8AC3E}">
        <p14:creationId xmlns:p14="http://schemas.microsoft.com/office/powerpoint/2010/main" val="3374510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79131" y="154340"/>
            <a:ext cx="11621575" cy="369332"/>
          </a:xfrm>
          <a:prstGeom prst="rect">
            <a:avLst/>
          </a:prstGeom>
          <a:noFill/>
        </p:spPr>
        <p:txBody>
          <a:bodyPr wrap="square" rtlCol="0">
            <a:spAutoFit/>
          </a:bodyPr>
          <a:lstStyle/>
          <a:p>
            <a:r>
              <a:rPr lang="nl-BE" b="1" dirty="0">
                <a:solidFill>
                  <a:schemeClr val="bg1"/>
                </a:solidFill>
              </a:rPr>
              <a:t>FX LEVELS VERSUS LONG-TERM FAIR VALUE ACCORDING TO BEER-MODEL</a:t>
            </a:r>
          </a:p>
        </p:txBody>
      </p:sp>
      <p:pic>
        <p:nvPicPr>
          <p:cNvPr id="5" name="Afbeelding 4">
            <a:extLst>
              <a:ext uri="{FF2B5EF4-FFF2-40B4-BE49-F238E27FC236}">
                <a16:creationId xmlns:a16="http://schemas.microsoft.com/office/drawing/2014/main" id="{E18A0B2B-5F72-AFF3-3BB2-F03454B3D3D4}"/>
              </a:ext>
            </a:extLst>
          </p:cNvPr>
          <p:cNvPicPr>
            <a:picLocks noChangeAspect="1"/>
          </p:cNvPicPr>
          <p:nvPr/>
        </p:nvPicPr>
        <p:blipFill>
          <a:blip r:embed="rId2"/>
          <a:stretch>
            <a:fillRect/>
          </a:stretch>
        </p:blipFill>
        <p:spPr>
          <a:xfrm>
            <a:off x="236320" y="771004"/>
            <a:ext cx="5380710" cy="5662151"/>
          </a:xfrm>
          <a:prstGeom prst="rect">
            <a:avLst/>
          </a:prstGeom>
        </p:spPr>
      </p:pic>
      <p:pic>
        <p:nvPicPr>
          <p:cNvPr id="7" name="Afbeelding 6">
            <a:extLst>
              <a:ext uri="{FF2B5EF4-FFF2-40B4-BE49-F238E27FC236}">
                <a16:creationId xmlns:a16="http://schemas.microsoft.com/office/drawing/2014/main" id="{A7B5CBBD-AC6D-884E-F210-E8DB460B9F12}"/>
              </a:ext>
            </a:extLst>
          </p:cNvPr>
          <p:cNvPicPr>
            <a:picLocks noChangeAspect="1"/>
          </p:cNvPicPr>
          <p:nvPr/>
        </p:nvPicPr>
        <p:blipFill>
          <a:blip r:embed="rId3"/>
          <a:stretch>
            <a:fillRect/>
          </a:stretch>
        </p:blipFill>
        <p:spPr>
          <a:xfrm>
            <a:off x="5989918" y="710038"/>
            <a:ext cx="5646909" cy="5784081"/>
          </a:xfrm>
          <a:prstGeom prst="rect">
            <a:avLst/>
          </a:prstGeom>
        </p:spPr>
      </p:pic>
    </p:spTree>
    <p:extLst>
      <p:ext uri="{BB962C8B-B14F-4D97-AF65-F5344CB8AC3E}">
        <p14:creationId xmlns:p14="http://schemas.microsoft.com/office/powerpoint/2010/main" val="3332219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79131" y="154340"/>
            <a:ext cx="11621575" cy="369332"/>
          </a:xfrm>
          <a:prstGeom prst="rect">
            <a:avLst/>
          </a:prstGeom>
          <a:noFill/>
        </p:spPr>
        <p:txBody>
          <a:bodyPr wrap="square" rtlCol="0">
            <a:spAutoFit/>
          </a:bodyPr>
          <a:lstStyle/>
          <a:p>
            <a:r>
              <a:rPr lang="nl-BE" b="1" dirty="0">
                <a:solidFill>
                  <a:schemeClr val="bg1"/>
                </a:solidFill>
              </a:rPr>
              <a:t>FX LEVELS VERSUS LONG-TERM FAIR VALUE ACCORDING TO BEER-MODEL</a:t>
            </a:r>
          </a:p>
        </p:txBody>
      </p:sp>
      <p:pic>
        <p:nvPicPr>
          <p:cNvPr id="4" name="Afbeelding 3">
            <a:extLst>
              <a:ext uri="{FF2B5EF4-FFF2-40B4-BE49-F238E27FC236}">
                <a16:creationId xmlns:a16="http://schemas.microsoft.com/office/drawing/2014/main" id="{F7DC1A9D-0C1A-9D9C-1E02-72AF84B7008E}"/>
              </a:ext>
            </a:extLst>
          </p:cNvPr>
          <p:cNvPicPr>
            <a:picLocks noChangeAspect="1"/>
          </p:cNvPicPr>
          <p:nvPr/>
        </p:nvPicPr>
        <p:blipFill>
          <a:blip r:embed="rId2"/>
          <a:stretch>
            <a:fillRect/>
          </a:stretch>
        </p:blipFill>
        <p:spPr>
          <a:xfrm>
            <a:off x="179131" y="660355"/>
            <a:ext cx="5652502" cy="5868867"/>
          </a:xfrm>
          <a:prstGeom prst="rect">
            <a:avLst/>
          </a:prstGeom>
        </p:spPr>
      </p:pic>
      <p:pic>
        <p:nvPicPr>
          <p:cNvPr id="8" name="Afbeelding 7">
            <a:extLst>
              <a:ext uri="{FF2B5EF4-FFF2-40B4-BE49-F238E27FC236}">
                <a16:creationId xmlns:a16="http://schemas.microsoft.com/office/drawing/2014/main" id="{A0F27FAE-9A1D-278E-D864-32FBDE09C9A7}"/>
              </a:ext>
            </a:extLst>
          </p:cNvPr>
          <p:cNvPicPr>
            <a:picLocks noChangeAspect="1"/>
          </p:cNvPicPr>
          <p:nvPr/>
        </p:nvPicPr>
        <p:blipFill>
          <a:blip r:embed="rId3"/>
          <a:stretch>
            <a:fillRect/>
          </a:stretch>
        </p:blipFill>
        <p:spPr>
          <a:xfrm>
            <a:off x="6096000" y="748473"/>
            <a:ext cx="5784081" cy="5692633"/>
          </a:xfrm>
          <a:prstGeom prst="rect">
            <a:avLst/>
          </a:prstGeom>
        </p:spPr>
      </p:pic>
    </p:spTree>
    <p:extLst>
      <p:ext uri="{BB962C8B-B14F-4D97-AF65-F5344CB8AC3E}">
        <p14:creationId xmlns:p14="http://schemas.microsoft.com/office/powerpoint/2010/main" val="326382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79131" y="154340"/>
            <a:ext cx="11621575" cy="369332"/>
          </a:xfrm>
          <a:prstGeom prst="rect">
            <a:avLst/>
          </a:prstGeom>
          <a:noFill/>
        </p:spPr>
        <p:txBody>
          <a:bodyPr wrap="square" rtlCol="0">
            <a:spAutoFit/>
          </a:bodyPr>
          <a:lstStyle/>
          <a:p>
            <a:r>
              <a:rPr lang="nl-BE" b="1" dirty="0">
                <a:solidFill>
                  <a:schemeClr val="bg1"/>
                </a:solidFill>
              </a:rPr>
              <a:t>FX LEVELS VERSUS LONG-TERM FAIR VALUE ACCORDING TO BEER-MODEL</a:t>
            </a:r>
          </a:p>
        </p:txBody>
      </p:sp>
      <p:pic>
        <p:nvPicPr>
          <p:cNvPr id="5" name="Afbeelding 4">
            <a:extLst>
              <a:ext uri="{FF2B5EF4-FFF2-40B4-BE49-F238E27FC236}">
                <a16:creationId xmlns:a16="http://schemas.microsoft.com/office/drawing/2014/main" id="{31FC61C1-E38C-7080-9CEC-5AABB9FDFD29}"/>
              </a:ext>
            </a:extLst>
          </p:cNvPr>
          <p:cNvPicPr>
            <a:picLocks noChangeAspect="1"/>
          </p:cNvPicPr>
          <p:nvPr/>
        </p:nvPicPr>
        <p:blipFill>
          <a:blip r:embed="rId2"/>
          <a:stretch>
            <a:fillRect/>
          </a:stretch>
        </p:blipFill>
        <p:spPr>
          <a:xfrm>
            <a:off x="179131" y="591622"/>
            <a:ext cx="5715495" cy="5846500"/>
          </a:xfrm>
          <a:prstGeom prst="rect">
            <a:avLst/>
          </a:prstGeom>
        </p:spPr>
      </p:pic>
      <p:pic>
        <p:nvPicPr>
          <p:cNvPr id="7" name="Afbeelding 6">
            <a:extLst>
              <a:ext uri="{FF2B5EF4-FFF2-40B4-BE49-F238E27FC236}">
                <a16:creationId xmlns:a16="http://schemas.microsoft.com/office/drawing/2014/main" id="{8BEDE63D-DFF0-6B0D-5A22-E6BDED3C9673}"/>
              </a:ext>
            </a:extLst>
          </p:cNvPr>
          <p:cNvPicPr>
            <a:picLocks noChangeAspect="1"/>
          </p:cNvPicPr>
          <p:nvPr/>
        </p:nvPicPr>
        <p:blipFill>
          <a:blip r:embed="rId3"/>
          <a:stretch>
            <a:fillRect/>
          </a:stretch>
        </p:blipFill>
        <p:spPr>
          <a:xfrm>
            <a:off x="6096000" y="591622"/>
            <a:ext cx="5768840" cy="5923112"/>
          </a:xfrm>
          <a:prstGeom prst="rect">
            <a:avLst/>
          </a:prstGeom>
        </p:spPr>
      </p:pic>
    </p:spTree>
    <p:extLst>
      <p:ext uri="{BB962C8B-B14F-4D97-AF65-F5344CB8AC3E}">
        <p14:creationId xmlns:p14="http://schemas.microsoft.com/office/powerpoint/2010/main" val="23108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236375" y="322274"/>
            <a:ext cx="11719249" cy="2893100"/>
          </a:xfrm>
          <a:prstGeom prst="rect">
            <a:avLst/>
          </a:prstGeom>
          <a:noFill/>
        </p:spPr>
        <p:txBody>
          <a:bodyPr wrap="square" rtlCol="0">
            <a:spAutoFit/>
          </a:bodyPr>
          <a:lstStyle/>
          <a:p>
            <a:r>
              <a:rPr lang="nl-BE" b="1" dirty="0">
                <a:solidFill>
                  <a:schemeClr val="bg1"/>
                </a:solidFill>
              </a:rPr>
              <a:t>GOAL</a:t>
            </a:r>
            <a:endParaRPr lang="en-US" dirty="0">
              <a:solidFill>
                <a:schemeClr val="bg1"/>
              </a:solidFill>
            </a:endParaRPr>
          </a:p>
          <a:p>
            <a:pPr marL="285750" indent="-285750">
              <a:buFont typeface="Arial" panose="020B0604020202020204" pitchFamily="34" charset="0"/>
              <a:buChar char="•"/>
            </a:pPr>
            <a:r>
              <a:rPr lang="en-US" sz="1200" dirty="0">
                <a:solidFill>
                  <a:schemeClr val="bg1"/>
                </a:solidFill>
              </a:rPr>
              <a:t>Use Python for FX-valuation modelling</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Construct a long-term equilibrium fair value model to value G12 FX Currency Pairs: G9 + 3 CEE-currencies: </a:t>
            </a:r>
            <a:r>
              <a:rPr lang="en-US" sz="1200" dirty="0" err="1">
                <a:solidFill>
                  <a:schemeClr val="bg1"/>
                </a:solidFill>
              </a:rPr>
              <a:t>eurusd</a:t>
            </a:r>
            <a:r>
              <a:rPr lang="en-US" sz="1200" dirty="0">
                <a:solidFill>
                  <a:schemeClr val="bg1"/>
                </a:solidFill>
              </a:rPr>
              <a:t>, </a:t>
            </a:r>
            <a:r>
              <a:rPr lang="en-US" sz="1200" dirty="0" err="1">
                <a:solidFill>
                  <a:schemeClr val="bg1"/>
                </a:solidFill>
              </a:rPr>
              <a:t>usdcad</a:t>
            </a:r>
            <a:r>
              <a:rPr lang="en-US" sz="1200" dirty="0">
                <a:solidFill>
                  <a:schemeClr val="bg1"/>
                </a:solidFill>
              </a:rPr>
              <a:t>, </a:t>
            </a:r>
            <a:r>
              <a:rPr lang="en-US" sz="1200" dirty="0" err="1">
                <a:solidFill>
                  <a:schemeClr val="bg1"/>
                </a:solidFill>
              </a:rPr>
              <a:t>usdjpy</a:t>
            </a:r>
            <a:r>
              <a:rPr lang="en-US" sz="1200" dirty="0">
                <a:solidFill>
                  <a:schemeClr val="bg1"/>
                </a:solidFill>
              </a:rPr>
              <a:t>, </a:t>
            </a:r>
            <a:r>
              <a:rPr lang="en-US" sz="1200" dirty="0" err="1">
                <a:solidFill>
                  <a:schemeClr val="bg1"/>
                </a:solidFill>
              </a:rPr>
              <a:t>gbpusd</a:t>
            </a:r>
            <a:r>
              <a:rPr lang="en-US" sz="1200" dirty="0">
                <a:solidFill>
                  <a:schemeClr val="bg1"/>
                </a:solidFill>
              </a:rPr>
              <a:t>, </a:t>
            </a:r>
            <a:r>
              <a:rPr lang="en-US" sz="1200" dirty="0" err="1">
                <a:solidFill>
                  <a:schemeClr val="bg1"/>
                </a:solidFill>
              </a:rPr>
              <a:t>usdsek</a:t>
            </a:r>
            <a:r>
              <a:rPr lang="en-US" sz="1200" dirty="0">
                <a:solidFill>
                  <a:schemeClr val="bg1"/>
                </a:solidFill>
              </a:rPr>
              <a:t>, </a:t>
            </a:r>
            <a:r>
              <a:rPr lang="en-US" sz="1200" dirty="0" err="1">
                <a:solidFill>
                  <a:schemeClr val="bg1"/>
                </a:solidFill>
              </a:rPr>
              <a:t>usdnok</a:t>
            </a:r>
            <a:r>
              <a:rPr lang="en-US" sz="1200" dirty="0">
                <a:solidFill>
                  <a:schemeClr val="bg1"/>
                </a:solidFill>
              </a:rPr>
              <a:t>, </a:t>
            </a:r>
            <a:r>
              <a:rPr lang="en-US" sz="1200" dirty="0" err="1">
                <a:solidFill>
                  <a:schemeClr val="bg1"/>
                </a:solidFill>
              </a:rPr>
              <a:t>usdchf</a:t>
            </a:r>
            <a:r>
              <a:rPr lang="en-US" sz="1200" dirty="0">
                <a:solidFill>
                  <a:schemeClr val="bg1"/>
                </a:solidFill>
              </a:rPr>
              <a:t>, </a:t>
            </a:r>
            <a:r>
              <a:rPr lang="en-US" sz="1200" dirty="0" err="1">
                <a:solidFill>
                  <a:schemeClr val="bg1"/>
                </a:solidFill>
              </a:rPr>
              <a:t>audusd</a:t>
            </a:r>
            <a:r>
              <a:rPr lang="en-US" sz="1200" dirty="0">
                <a:solidFill>
                  <a:schemeClr val="bg1"/>
                </a:solidFill>
              </a:rPr>
              <a:t>, </a:t>
            </a:r>
            <a:r>
              <a:rPr lang="en-US" sz="1200" dirty="0" err="1">
                <a:solidFill>
                  <a:schemeClr val="bg1"/>
                </a:solidFill>
              </a:rPr>
              <a:t>nzdusd</a:t>
            </a:r>
            <a:r>
              <a:rPr lang="en-US" sz="1200" dirty="0">
                <a:solidFill>
                  <a:schemeClr val="bg1"/>
                </a:solidFill>
              </a:rPr>
              <a:t>, </a:t>
            </a:r>
            <a:r>
              <a:rPr lang="en-US" sz="1200" dirty="0" err="1">
                <a:solidFill>
                  <a:schemeClr val="bg1"/>
                </a:solidFill>
              </a:rPr>
              <a:t>usdpln</a:t>
            </a:r>
            <a:r>
              <a:rPr lang="en-US" sz="1200" dirty="0">
                <a:solidFill>
                  <a:schemeClr val="bg1"/>
                </a:solidFill>
              </a:rPr>
              <a:t>, </a:t>
            </a:r>
            <a:r>
              <a:rPr lang="en-US" sz="1200" dirty="0" err="1">
                <a:solidFill>
                  <a:schemeClr val="bg1"/>
                </a:solidFill>
              </a:rPr>
              <a:t>usdhuf</a:t>
            </a:r>
            <a:r>
              <a:rPr lang="en-US" sz="1200" dirty="0">
                <a:solidFill>
                  <a:schemeClr val="bg1"/>
                </a:solidFill>
              </a:rPr>
              <a:t>, </a:t>
            </a:r>
            <a:r>
              <a:rPr lang="en-US" sz="1200" dirty="0" err="1">
                <a:solidFill>
                  <a:schemeClr val="bg1"/>
                </a:solidFill>
              </a:rPr>
              <a:t>usdczk</a:t>
            </a:r>
            <a:r>
              <a:rPr lang="en-US" sz="1200" dirty="0">
                <a:solidFill>
                  <a:schemeClr val="bg1"/>
                </a:solidFill>
              </a:rPr>
              <a:t>. Run a in-sample Fixed Effect Panel Regression. Determine currencies with largest deviations in valuation. </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Construct an Error Correction Model to estimate the impact of valuation misalignment on future movements in the actual exchange rate.</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Perform out-of-sample predictive, recursive panel regression.</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Construct a macro trading model based takes long-term positions in currencies only if the currency misalignment versus the fair value estimate is extreme.</a:t>
            </a:r>
          </a:p>
          <a:p>
            <a:pPr marL="285750" indent="-285750">
              <a:buFont typeface="Arial" panose="020B0604020202020204" pitchFamily="34" charset="0"/>
              <a:buChar char="•"/>
            </a:pPr>
            <a:endParaRPr lang="en-US" sz="1200" dirty="0">
              <a:solidFill>
                <a:schemeClr val="bg1"/>
              </a:solidFill>
            </a:endParaRPr>
          </a:p>
          <a:p>
            <a:endParaRPr lang="en-US" sz="1400" dirty="0">
              <a:solidFill>
                <a:schemeClr val="bg1"/>
              </a:solidFill>
            </a:endParaRPr>
          </a:p>
          <a:p>
            <a:r>
              <a:rPr lang="nl-BE" b="1" dirty="0">
                <a:solidFill>
                  <a:schemeClr val="bg1"/>
                </a:solidFill>
              </a:rPr>
              <a:t>PROCESS (PYTHON)</a:t>
            </a:r>
          </a:p>
        </p:txBody>
      </p:sp>
    </p:spTree>
    <p:extLst>
      <p:ext uri="{BB962C8B-B14F-4D97-AF65-F5344CB8AC3E}">
        <p14:creationId xmlns:p14="http://schemas.microsoft.com/office/powerpoint/2010/main" val="24724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125963" y="135660"/>
            <a:ext cx="11940073" cy="4031873"/>
          </a:xfrm>
          <a:prstGeom prst="rect">
            <a:avLst/>
          </a:prstGeom>
          <a:noFill/>
        </p:spPr>
        <p:txBody>
          <a:bodyPr wrap="square" rtlCol="0">
            <a:spAutoFit/>
          </a:bodyPr>
          <a:lstStyle/>
          <a:p>
            <a:r>
              <a:rPr lang="nl-BE" b="1" dirty="0">
                <a:solidFill>
                  <a:schemeClr val="bg1"/>
                </a:solidFill>
              </a:rPr>
              <a:t>MOTIVATION </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We publish our work and learning process because of the protégé effect. Explaining or showing a process to others is the best way to learn for ourselves.  We encourage all readers to check our code, logic and search for any pitfalls/errors/mistakes. </a:t>
            </a:r>
          </a:p>
          <a:p>
            <a:pPr marL="285750" indent="-285750">
              <a:buFont typeface="Arial" panose="020B0604020202020204" pitchFamily="34" charset="0"/>
              <a:buChar char="•"/>
            </a:pPr>
            <a:endParaRPr lang="en-US" sz="1400" dirty="0">
              <a:solidFill>
                <a:schemeClr val="bg1"/>
              </a:solidFill>
            </a:endParaRPr>
          </a:p>
          <a:p>
            <a:r>
              <a:rPr lang="nl-BE" b="1" dirty="0">
                <a:solidFill>
                  <a:schemeClr val="bg1"/>
                </a:solidFill>
              </a:rPr>
              <a:t>INTENDED USE</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This notebook is for illustrative and education purposes only. Feel free to use this code for these purposes.</a:t>
            </a:r>
          </a:p>
          <a:p>
            <a:pPr marL="285750" indent="-285750">
              <a:buFont typeface="Arial" panose="020B0604020202020204" pitchFamily="34" charset="0"/>
              <a:buChar char="•"/>
            </a:pPr>
            <a:r>
              <a:rPr lang="en-US" sz="1400" dirty="0">
                <a:solidFill>
                  <a:schemeClr val="bg1"/>
                </a:solidFill>
              </a:rPr>
              <a:t>The logic and/or python code might contain errors. All mistakes remain the author's fault. If you find any, let us know so we can rectify</a:t>
            </a:r>
            <a:endParaRPr lang="nl-BE" sz="1400" b="1" dirty="0">
              <a:solidFill>
                <a:schemeClr val="bg1"/>
              </a:solidFill>
            </a:endParaRPr>
          </a:p>
          <a:p>
            <a:endParaRPr lang="en-US" sz="1400" dirty="0">
              <a:solidFill>
                <a:schemeClr val="bg1"/>
              </a:solidFill>
            </a:endParaRPr>
          </a:p>
          <a:p>
            <a:r>
              <a:rPr lang="nl-BE" b="1" dirty="0">
                <a:solidFill>
                  <a:schemeClr val="bg1"/>
                </a:solidFill>
              </a:rPr>
              <a:t>LIMITATIONS AND FUTURE CHALLENGES:</a:t>
            </a:r>
          </a:p>
          <a:p>
            <a:endParaRPr lang="en-US" sz="1400" b="1" dirty="0">
              <a:solidFill>
                <a:schemeClr val="bg1"/>
              </a:solidFill>
            </a:endParaRPr>
          </a:p>
          <a:p>
            <a:endParaRPr lang="en-US" sz="1400" dirty="0">
              <a:solidFill>
                <a:schemeClr val="bg1"/>
              </a:solidFill>
            </a:endParaRPr>
          </a:p>
          <a:p>
            <a:r>
              <a:rPr lang="nl-BE" b="1" dirty="0">
                <a:solidFill>
                  <a:schemeClr val="bg1"/>
                </a:solidFill>
              </a:rPr>
              <a:t>CREDITS</a:t>
            </a:r>
          </a:p>
          <a:p>
            <a:pPr marL="285750" indent="-285750">
              <a:buFont typeface="Arial" panose="020B0604020202020204" pitchFamily="34" charset="0"/>
              <a:buChar char="•"/>
            </a:pPr>
            <a:r>
              <a:rPr lang="en-US" sz="1400" dirty="0">
                <a:solidFill>
                  <a:schemeClr val="bg1"/>
                </a:solidFill>
              </a:rPr>
              <a:t>T</a:t>
            </a:r>
            <a:r>
              <a:rPr lang="en-US" sz="1100" dirty="0">
                <a:solidFill>
                  <a:schemeClr val="bg1"/>
                </a:solidFill>
              </a:rPr>
              <a:t>wo papers on exchange rate modelling from investment banks gave us the idea to implement a BEER-model in python ourselves. These papers are:</a:t>
            </a:r>
          </a:p>
          <a:p>
            <a:pPr marL="742950" lvl="1" indent="-285750">
              <a:buFont typeface="Arial" panose="020B0604020202020204" pitchFamily="34" charset="0"/>
              <a:buChar char="•"/>
            </a:pPr>
            <a:r>
              <a:rPr lang="en-US" sz="1100" dirty="0">
                <a:solidFill>
                  <a:schemeClr val="bg1"/>
                </a:solidFill>
              </a:rPr>
              <a:t>‘Introducing BEER by </a:t>
            </a:r>
            <a:r>
              <a:rPr lang="en-US" sz="1100" dirty="0" err="1">
                <a:solidFill>
                  <a:schemeClr val="bg1"/>
                </a:solidFill>
              </a:rPr>
              <a:t>Unicredit</a:t>
            </a:r>
            <a:r>
              <a:rPr lang="en-US" sz="1100" dirty="0">
                <a:solidFill>
                  <a:schemeClr val="bg1"/>
                </a:solidFill>
              </a:rPr>
              <a:t>, a framework for modelling exchange rates’, 3 Sep 2018, </a:t>
            </a:r>
            <a:r>
              <a:rPr lang="en-US" sz="1100" dirty="0" err="1">
                <a:solidFill>
                  <a:schemeClr val="bg1"/>
                </a:solidFill>
              </a:rPr>
              <a:t>Unicredit</a:t>
            </a:r>
            <a:endParaRPr lang="en-US" sz="1100" dirty="0">
              <a:solidFill>
                <a:schemeClr val="bg1"/>
              </a:solidFill>
            </a:endParaRPr>
          </a:p>
          <a:p>
            <a:pPr marL="742950" lvl="1" indent="-285750">
              <a:buFont typeface="Arial" panose="020B0604020202020204" pitchFamily="34" charset="0"/>
              <a:buChar char="•"/>
            </a:pPr>
            <a:r>
              <a:rPr lang="en-US" sz="1100" dirty="0">
                <a:solidFill>
                  <a:schemeClr val="bg1"/>
                </a:solidFill>
              </a:rPr>
              <a:t>‘Merging GSDEER and GSDEEMER:A Global Approach to Equilibrium Exchange Rate Modelling’, May 2005, Goldman Sachs</a:t>
            </a:r>
          </a:p>
        </p:txBody>
      </p:sp>
    </p:spTree>
    <p:extLst>
      <p:ext uri="{BB962C8B-B14F-4D97-AF65-F5344CB8AC3E}">
        <p14:creationId xmlns:p14="http://schemas.microsoft.com/office/powerpoint/2010/main" val="212168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125963" y="135660"/>
            <a:ext cx="11940073" cy="6709529"/>
          </a:xfrm>
          <a:prstGeom prst="rect">
            <a:avLst/>
          </a:prstGeom>
          <a:noFill/>
        </p:spPr>
        <p:txBody>
          <a:bodyPr wrap="square" rtlCol="0">
            <a:spAutoFit/>
          </a:bodyPr>
          <a:lstStyle/>
          <a:p>
            <a:r>
              <a:rPr lang="nl-BE" b="1" dirty="0">
                <a:solidFill>
                  <a:schemeClr val="bg1"/>
                </a:solidFill>
              </a:rPr>
              <a:t>DATA</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I publish my work and learning process because of the protégé effect. I also encourage my readers to check my code, logic and discuss.</a:t>
            </a:r>
          </a:p>
          <a:p>
            <a:pPr marL="285750" indent="-285750">
              <a:buFont typeface="Arial" panose="020B0604020202020204" pitchFamily="34" charset="0"/>
              <a:buChar char="•"/>
            </a:pPr>
            <a:r>
              <a:rPr lang="en-US" sz="1400" dirty="0">
                <a:solidFill>
                  <a:schemeClr val="bg1"/>
                </a:solidFill>
              </a:rPr>
              <a:t>Teaching and/or explaining a process to others is the best way to learn for myself. </a:t>
            </a:r>
          </a:p>
          <a:p>
            <a:pPr marL="285750" indent="-285750">
              <a:buFont typeface="Arial" panose="020B0604020202020204" pitchFamily="34" charset="0"/>
              <a:buChar char="•"/>
            </a:pPr>
            <a:r>
              <a:rPr lang="en-US" sz="1400" dirty="0">
                <a:solidFill>
                  <a:schemeClr val="bg1"/>
                </a:solidFill>
              </a:rPr>
              <a:t>I encourage my readers to check my code, logic and search for any errors/mistakes. </a:t>
            </a:r>
          </a:p>
          <a:p>
            <a:pPr marL="285750" indent="-285750">
              <a:buFont typeface="Arial" panose="020B0604020202020204" pitchFamily="34" charset="0"/>
              <a:buChar char="•"/>
            </a:pPr>
            <a:endParaRPr lang="en-US" sz="1400" dirty="0">
              <a:solidFill>
                <a:schemeClr val="bg1"/>
              </a:solidFill>
            </a:endParaRPr>
          </a:p>
          <a:p>
            <a:r>
              <a:rPr lang="nl-BE" b="1" dirty="0">
                <a:solidFill>
                  <a:schemeClr val="bg1"/>
                </a:solidFill>
              </a:rPr>
              <a:t>INTENDED USE</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This notebook is for illustrative and education purposes only. Feel free to use this code for these purposes.</a:t>
            </a:r>
          </a:p>
          <a:p>
            <a:pPr marL="285750" indent="-285750">
              <a:buFont typeface="Arial" panose="020B0604020202020204" pitchFamily="34" charset="0"/>
              <a:buChar char="•"/>
            </a:pPr>
            <a:r>
              <a:rPr lang="en-US" sz="1400" dirty="0">
                <a:solidFill>
                  <a:schemeClr val="bg1"/>
                </a:solidFill>
              </a:rPr>
              <a:t>The logic and/or python code might contain errors. All mistakes remain the author's fault. If you find any, let me know so I can rectify</a:t>
            </a:r>
            <a:endParaRPr lang="nl-BE" sz="1400" b="1" dirty="0">
              <a:solidFill>
                <a:schemeClr val="bg1"/>
              </a:solidFill>
            </a:endParaRPr>
          </a:p>
          <a:p>
            <a:endParaRPr lang="en-US" sz="1400" dirty="0">
              <a:solidFill>
                <a:schemeClr val="bg1"/>
              </a:solidFill>
            </a:endParaRPr>
          </a:p>
          <a:p>
            <a:r>
              <a:rPr lang="nl-BE" b="1" dirty="0">
                <a:solidFill>
                  <a:schemeClr val="bg1"/>
                </a:solidFill>
              </a:rPr>
              <a:t>LIMITATIONS AND FUTURE CHALLENGES:</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Add some more pure eco-indicators on other domains such as US consumer activity, US production (ISM stuff), US Housing…after back-test</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Yield curve model needs work as markets often remain volatile first year after yield-curve normalization. Signal might be adjusted to take this into account. This is however overfitting as we noticed this after running the normal model.</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err="1">
                <a:solidFill>
                  <a:schemeClr val="bg1"/>
                </a:solidFill>
              </a:rPr>
              <a:t>Sahm</a:t>
            </a:r>
            <a:r>
              <a:rPr lang="en-US" sz="1400" dirty="0">
                <a:solidFill>
                  <a:schemeClr val="bg1"/>
                </a:solidFill>
              </a:rPr>
              <a:t>-rule popular rule but international evidence shows weak signal for recessions in other countries. US dynamic labor market, hence maybe better. In any case, we might use better and faster labor indicators: jobless claims, % states with rising unemployment, manufacturing employment,…to be tested…</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Keep it simple in this composite eco-model: no multi-variate regressions or machine learning stuff. Just individual models – back-tested – on eco indicators only. Challenge is data going back far enough.</a:t>
            </a:r>
          </a:p>
          <a:p>
            <a:endParaRPr lang="en-US" sz="1400" dirty="0">
              <a:solidFill>
                <a:schemeClr val="bg1"/>
              </a:solidFill>
            </a:endParaRPr>
          </a:p>
          <a:p>
            <a:r>
              <a:rPr lang="nl-BE" b="1" dirty="0">
                <a:solidFill>
                  <a:schemeClr val="bg1"/>
                </a:solidFill>
              </a:rPr>
              <a:t>CREDITS</a:t>
            </a:r>
          </a:p>
          <a:p>
            <a:pPr marL="285750" indent="-285750">
              <a:buFont typeface="Arial" panose="020B0604020202020204" pitchFamily="34" charset="0"/>
              <a:buChar char="•"/>
            </a:pPr>
            <a:r>
              <a:rPr lang="en-US" sz="1400" dirty="0">
                <a:solidFill>
                  <a:schemeClr val="bg1"/>
                </a:solidFill>
              </a:rPr>
              <a:t>Yield curve diffusion: I first saw yield curve breath as an indicator couple of years ago in a post made by </a:t>
            </a:r>
            <a:r>
              <a:rPr lang="en-US" sz="1400" dirty="0" err="1">
                <a:solidFill>
                  <a:schemeClr val="bg1"/>
                </a:solidFill>
              </a:rPr>
              <a:t>Otavio</a:t>
            </a:r>
            <a:r>
              <a:rPr lang="en-US" sz="1400" dirty="0">
                <a:solidFill>
                  <a:schemeClr val="bg1"/>
                </a:solidFill>
              </a:rPr>
              <a:t> Costa (</a:t>
            </a:r>
            <a:r>
              <a:rPr lang="en-US" sz="1400" dirty="0" err="1">
                <a:solidFill>
                  <a:schemeClr val="bg1"/>
                </a:solidFill>
              </a:rPr>
              <a:t>Crescat</a:t>
            </a:r>
            <a:r>
              <a:rPr lang="en-US" sz="1400" dirty="0">
                <a:solidFill>
                  <a:schemeClr val="bg1"/>
                </a:solidFill>
              </a:rPr>
              <a:t> Capital)</a:t>
            </a:r>
          </a:p>
          <a:p>
            <a:pPr marL="285750" indent="-285750">
              <a:buFont typeface="Arial" panose="020B0604020202020204" pitchFamily="34" charset="0"/>
              <a:buChar char="•"/>
            </a:pPr>
            <a:r>
              <a:rPr lang="en-US" sz="1400" dirty="0" err="1">
                <a:solidFill>
                  <a:schemeClr val="bg1"/>
                </a:solidFill>
              </a:rPr>
              <a:t>Sahm</a:t>
            </a:r>
            <a:r>
              <a:rPr lang="en-US" sz="1400" dirty="0">
                <a:solidFill>
                  <a:schemeClr val="bg1"/>
                </a:solidFill>
              </a:rPr>
              <a:t>-rule: Claudia </a:t>
            </a:r>
            <a:r>
              <a:rPr lang="en-US" sz="1400" dirty="0" err="1">
                <a:solidFill>
                  <a:schemeClr val="bg1"/>
                </a:solidFill>
              </a:rPr>
              <a:t>Sahm</a:t>
            </a:r>
            <a:endParaRPr lang="en-US" sz="1400" dirty="0">
              <a:solidFill>
                <a:schemeClr val="bg1"/>
              </a:solidFill>
            </a:endParaRPr>
          </a:p>
        </p:txBody>
      </p:sp>
    </p:spTree>
    <p:extLst>
      <p:ext uri="{BB962C8B-B14F-4D97-AF65-F5344CB8AC3E}">
        <p14:creationId xmlns:p14="http://schemas.microsoft.com/office/powerpoint/2010/main" val="332247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DATA EXPLORATION – </a:t>
            </a:r>
            <a:r>
              <a:rPr lang="nl-BE" b="1" dirty="0" err="1">
                <a:solidFill>
                  <a:schemeClr val="bg1"/>
                </a:solidFill>
              </a:rPr>
              <a:t>Relative</a:t>
            </a:r>
            <a:r>
              <a:rPr lang="nl-BE" b="1" dirty="0">
                <a:solidFill>
                  <a:schemeClr val="bg1"/>
                </a:solidFill>
              </a:rPr>
              <a:t> </a:t>
            </a:r>
            <a:r>
              <a:rPr lang="nl-BE" b="1" dirty="0" err="1">
                <a:solidFill>
                  <a:schemeClr val="bg1"/>
                </a:solidFill>
              </a:rPr>
              <a:t>Terms</a:t>
            </a:r>
            <a:r>
              <a:rPr lang="nl-BE" b="1" dirty="0">
                <a:solidFill>
                  <a:schemeClr val="bg1"/>
                </a:solidFill>
              </a:rPr>
              <a:t> of Trade versus United </a:t>
            </a:r>
            <a:r>
              <a:rPr lang="nl-BE" b="1" dirty="0" err="1">
                <a:solidFill>
                  <a:schemeClr val="bg1"/>
                </a:solidFill>
              </a:rPr>
              <a:t>States</a:t>
            </a:r>
            <a:endParaRPr lang="nl-BE" b="1" dirty="0">
              <a:solidFill>
                <a:schemeClr val="bg1"/>
              </a:solidFill>
            </a:endParaRPr>
          </a:p>
        </p:txBody>
      </p:sp>
      <p:pic>
        <p:nvPicPr>
          <p:cNvPr id="4" name="Afbeelding 3">
            <a:extLst>
              <a:ext uri="{FF2B5EF4-FFF2-40B4-BE49-F238E27FC236}">
                <a16:creationId xmlns:a16="http://schemas.microsoft.com/office/drawing/2014/main" id="{155BDB12-70B3-70D9-5799-CCE7E60CA195}"/>
              </a:ext>
            </a:extLst>
          </p:cNvPr>
          <p:cNvPicPr>
            <a:picLocks noChangeAspect="1"/>
          </p:cNvPicPr>
          <p:nvPr/>
        </p:nvPicPr>
        <p:blipFill>
          <a:blip r:embed="rId2"/>
          <a:stretch>
            <a:fillRect/>
          </a:stretch>
        </p:blipFill>
        <p:spPr>
          <a:xfrm>
            <a:off x="97674" y="663630"/>
            <a:ext cx="4835622" cy="5858542"/>
          </a:xfrm>
          <a:prstGeom prst="rect">
            <a:avLst/>
          </a:prstGeom>
        </p:spPr>
      </p:pic>
      <p:sp>
        <p:nvSpPr>
          <p:cNvPr id="5" name="Tekstvak 4">
            <a:extLst>
              <a:ext uri="{FF2B5EF4-FFF2-40B4-BE49-F238E27FC236}">
                <a16:creationId xmlns:a16="http://schemas.microsoft.com/office/drawing/2014/main" id="{DE5C3C2B-7FFB-0C5F-F090-92C6E584EA81}"/>
              </a:ext>
            </a:extLst>
          </p:cNvPr>
          <p:cNvSpPr txBox="1"/>
          <p:nvPr/>
        </p:nvSpPr>
        <p:spPr>
          <a:xfrm>
            <a:off x="5206482" y="862163"/>
            <a:ext cx="6606073" cy="2031325"/>
          </a:xfrm>
          <a:prstGeom prst="rect">
            <a:avLst/>
          </a:prstGeom>
          <a:noFill/>
        </p:spPr>
        <p:txBody>
          <a:bodyPr wrap="square" rtlCol="0">
            <a:spAutoFit/>
          </a:bodyPr>
          <a:lstStyle/>
          <a:p>
            <a:pPr algn="just"/>
            <a:r>
              <a:rPr lang="en-US" sz="1400" b="1" dirty="0">
                <a:solidFill>
                  <a:schemeClr val="bg1"/>
                </a:solidFill>
              </a:rPr>
              <a:t>Some remarks:</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The start of Covid in 2020 together with the commodity bull run led to sudden deterioration in relative tot versus USA for most countries except for some commodity currencies such as: CAD, NOK, AUD &amp; NZD.</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The Bloomberg commodity index peaked around May 2022. Since Sep 2022 we  notice strong improvement in  relative terms of trade versus the USA for most countries since Sep 2022, except for Norway &amp; Australia. </a:t>
            </a:r>
          </a:p>
        </p:txBody>
      </p:sp>
    </p:spTree>
    <p:extLst>
      <p:ext uri="{BB962C8B-B14F-4D97-AF65-F5344CB8AC3E}">
        <p14:creationId xmlns:p14="http://schemas.microsoft.com/office/powerpoint/2010/main" val="244100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3" y="219654"/>
            <a:ext cx="11795083" cy="369332"/>
          </a:xfrm>
          <a:prstGeom prst="rect">
            <a:avLst/>
          </a:prstGeom>
          <a:noFill/>
        </p:spPr>
        <p:txBody>
          <a:bodyPr wrap="square" rtlCol="0">
            <a:spAutoFit/>
          </a:bodyPr>
          <a:lstStyle/>
          <a:p>
            <a:r>
              <a:rPr lang="nl-BE" b="1" dirty="0">
                <a:solidFill>
                  <a:schemeClr val="bg1"/>
                </a:solidFill>
              </a:rPr>
              <a:t>DATA EXPLORATION – </a:t>
            </a:r>
            <a:r>
              <a:rPr lang="nl-BE" b="1" dirty="0" err="1">
                <a:solidFill>
                  <a:schemeClr val="bg1"/>
                </a:solidFill>
              </a:rPr>
              <a:t>Relative</a:t>
            </a:r>
            <a:r>
              <a:rPr lang="nl-BE" b="1" dirty="0">
                <a:solidFill>
                  <a:schemeClr val="bg1"/>
                </a:solidFill>
              </a:rPr>
              <a:t> Gross </a:t>
            </a:r>
            <a:r>
              <a:rPr lang="nl-BE" b="1" dirty="0" err="1">
                <a:solidFill>
                  <a:schemeClr val="bg1"/>
                </a:solidFill>
              </a:rPr>
              <a:t>Fixed</a:t>
            </a:r>
            <a:r>
              <a:rPr lang="nl-BE" b="1" dirty="0">
                <a:solidFill>
                  <a:schemeClr val="bg1"/>
                </a:solidFill>
              </a:rPr>
              <a:t> </a:t>
            </a:r>
            <a:r>
              <a:rPr lang="nl-BE" b="1" dirty="0" err="1">
                <a:solidFill>
                  <a:schemeClr val="bg1"/>
                </a:solidFill>
              </a:rPr>
              <a:t>Capital</a:t>
            </a:r>
            <a:r>
              <a:rPr lang="nl-BE" b="1" dirty="0">
                <a:solidFill>
                  <a:schemeClr val="bg1"/>
                </a:solidFill>
              </a:rPr>
              <a:t> </a:t>
            </a:r>
            <a:r>
              <a:rPr lang="nl-BE" b="1" dirty="0" err="1">
                <a:solidFill>
                  <a:schemeClr val="bg1"/>
                </a:solidFill>
              </a:rPr>
              <a:t>Formation</a:t>
            </a:r>
            <a:r>
              <a:rPr lang="nl-BE" b="1" dirty="0">
                <a:solidFill>
                  <a:schemeClr val="bg1"/>
                </a:solidFill>
              </a:rPr>
              <a:t> as % GDP versus United </a:t>
            </a:r>
            <a:r>
              <a:rPr lang="nl-BE" b="1" dirty="0" err="1">
                <a:solidFill>
                  <a:schemeClr val="bg1"/>
                </a:solidFill>
              </a:rPr>
              <a:t>States</a:t>
            </a:r>
            <a:endParaRPr lang="nl-BE" b="1" dirty="0">
              <a:solidFill>
                <a:schemeClr val="bg1"/>
              </a:solidFill>
            </a:endParaRPr>
          </a:p>
        </p:txBody>
      </p:sp>
      <p:pic>
        <p:nvPicPr>
          <p:cNvPr id="6" name="Afbeelding 5">
            <a:extLst>
              <a:ext uri="{FF2B5EF4-FFF2-40B4-BE49-F238E27FC236}">
                <a16:creationId xmlns:a16="http://schemas.microsoft.com/office/drawing/2014/main" id="{CDAF6BAB-1628-5C6E-25D7-CFB83EE4AE54}"/>
              </a:ext>
            </a:extLst>
          </p:cNvPr>
          <p:cNvPicPr>
            <a:picLocks noChangeAspect="1"/>
          </p:cNvPicPr>
          <p:nvPr/>
        </p:nvPicPr>
        <p:blipFill>
          <a:blip r:embed="rId2"/>
          <a:stretch>
            <a:fillRect/>
          </a:stretch>
        </p:blipFill>
        <p:spPr>
          <a:xfrm>
            <a:off x="97673" y="682292"/>
            <a:ext cx="5108809" cy="5822614"/>
          </a:xfrm>
          <a:prstGeom prst="rect">
            <a:avLst/>
          </a:prstGeom>
        </p:spPr>
      </p:pic>
      <p:sp>
        <p:nvSpPr>
          <p:cNvPr id="7" name="Tekstvak 6">
            <a:extLst>
              <a:ext uri="{FF2B5EF4-FFF2-40B4-BE49-F238E27FC236}">
                <a16:creationId xmlns:a16="http://schemas.microsoft.com/office/drawing/2014/main" id="{A5598EB2-219F-6725-05D4-3FFE5D115176}"/>
              </a:ext>
            </a:extLst>
          </p:cNvPr>
          <p:cNvSpPr txBox="1"/>
          <p:nvPr/>
        </p:nvSpPr>
        <p:spPr>
          <a:xfrm>
            <a:off x="5206482" y="862163"/>
            <a:ext cx="6606073" cy="2462213"/>
          </a:xfrm>
          <a:prstGeom prst="rect">
            <a:avLst/>
          </a:prstGeom>
          <a:noFill/>
        </p:spPr>
        <p:txBody>
          <a:bodyPr wrap="square" rtlCol="0">
            <a:spAutoFit/>
          </a:bodyPr>
          <a:lstStyle/>
          <a:p>
            <a:pPr algn="just"/>
            <a:r>
              <a:rPr lang="en-US" sz="1400" b="1" dirty="0">
                <a:solidFill>
                  <a:schemeClr val="bg1"/>
                </a:solidFill>
              </a:rPr>
              <a:t>Some remarks:</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Improving versus USA last couple of years:</a:t>
            </a:r>
          </a:p>
          <a:p>
            <a:pPr marL="742950" lvl="1" indent="-285750" algn="just">
              <a:buFont typeface="Arial" panose="020B0604020202020204" pitchFamily="34" charset="0"/>
              <a:buChar char="•"/>
            </a:pPr>
            <a:r>
              <a:rPr lang="en-US" sz="1400" dirty="0">
                <a:solidFill>
                  <a:schemeClr val="bg1"/>
                </a:solidFill>
              </a:rPr>
              <a:t>Sweden, New-Zealand, Hungary</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Worsening versus USA last couple of years:</a:t>
            </a:r>
          </a:p>
          <a:p>
            <a:pPr marL="742950" lvl="1" indent="-285750" algn="just">
              <a:buFont typeface="Arial" panose="020B0604020202020204" pitchFamily="34" charset="0"/>
              <a:buChar char="•"/>
            </a:pPr>
            <a:r>
              <a:rPr lang="en-US" sz="1400" dirty="0">
                <a:solidFill>
                  <a:schemeClr val="bg1"/>
                </a:solidFill>
              </a:rPr>
              <a:t>UK, Australia, Poland</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Stable versus USA last couple of years:</a:t>
            </a:r>
          </a:p>
          <a:p>
            <a:pPr marL="742950" lvl="1" indent="-285750" algn="just">
              <a:buFont typeface="Arial" panose="020B0604020202020204" pitchFamily="34" charset="0"/>
              <a:buChar char="•"/>
            </a:pPr>
            <a:r>
              <a:rPr lang="en-US" sz="1400" dirty="0">
                <a:solidFill>
                  <a:schemeClr val="bg1"/>
                </a:solidFill>
              </a:rPr>
              <a:t>Euro area, Japan</a:t>
            </a:r>
          </a:p>
          <a:p>
            <a:pPr marL="285750" indent="-285750" algn="just">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63075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3" y="219654"/>
            <a:ext cx="11795083" cy="369332"/>
          </a:xfrm>
          <a:prstGeom prst="rect">
            <a:avLst/>
          </a:prstGeom>
          <a:noFill/>
        </p:spPr>
        <p:txBody>
          <a:bodyPr wrap="square" rtlCol="0">
            <a:spAutoFit/>
          </a:bodyPr>
          <a:lstStyle/>
          <a:p>
            <a:r>
              <a:rPr lang="nl-BE" b="1" dirty="0">
                <a:solidFill>
                  <a:schemeClr val="bg1"/>
                </a:solidFill>
              </a:rPr>
              <a:t>DATA EXPLORATION – 10Y </a:t>
            </a:r>
            <a:r>
              <a:rPr lang="nl-BE" b="1" dirty="0" err="1">
                <a:solidFill>
                  <a:schemeClr val="bg1"/>
                </a:solidFill>
              </a:rPr>
              <a:t>Yield</a:t>
            </a:r>
            <a:r>
              <a:rPr lang="nl-BE" b="1" dirty="0">
                <a:solidFill>
                  <a:schemeClr val="bg1"/>
                </a:solidFill>
              </a:rPr>
              <a:t> </a:t>
            </a:r>
            <a:r>
              <a:rPr lang="nl-BE" b="1" dirty="0" err="1">
                <a:solidFill>
                  <a:schemeClr val="bg1"/>
                </a:solidFill>
              </a:rPr>
              <a:t>Differential</a:t>
            </a:r>
            <a:r>
              <a:rPr lang="nl-BE" b="1" dirty="0">
                <a:solidFill>
                  <a:schemeClr val="bg1"/>
                </a:solidFill>
              </a:rPr>
              <a:t>  versus United </a:t>
            </a:r>
            <a:r>
              <a:rPr lang="nl-BE" b="1" dirty="0" err="1">
                <a:solidFill>
                  <a:schemeClr val="bg1"/>
                </a:solidFill>
              </a:rPr>
              <a:t>States</a:t>
            </a:r>
            <a:endParaRPr lang="nl-BE" b="1" dirty="0">
              <a:solidFill>
                <a:schemeClr val="bg1"/>
              </a:solidFill>
            </a:endParaRPr>
          </a:p>
        </p:txBody>
      </p:sp>
      <p:sp>
        <p:nvSpPr>
          <p:cNvPr id="7" name="Tekstvak 6">
            <a:extLst>
              <a:ext uri="{FF2B5EF4-FFF2-40B4-BE49-F238E27FC236}">
                <a16:creationId xmlns:a16="http://schemas.microsoft.com/office/drawing/2014/main" id="{A5598EB2-219F-6725-05D4-3FFE5D115176}"/>
              </a:ext>
            </a:extLst>
          </p:cNvPr>
          <p:cNvSpPr txBox="1"/>
          <p:nvPr/>
        </p:nvSpPr>
        <p:spPr>
          <a:xfrm>
            <a:off x="4997506" y="740865"/>
            <a:ext cx="6606073" cy="2462213"/>
          </a:xfrm>
          <a:prstGeom prst="rect">
            <a:avLst/>
          </a:prstGeom>
          <a:noFill/>
        </p:spPr>
        <p:txBody>
          <a:bodyPr wrap="square" rtlCol="0">
            <a:spAutoFit/>
          </a:bodyPr>
          <a:lstStyle/>
          <a:p>
            <a:pPr algn="just"/>
            <a:r>
              <a:rPr lang="en-US" sz="1400" b="1" dirty="0">
                <a:solidFill>
                  <a:schemeClr val="bg1"/>
                </a:solidFill>
              </a:rPr>
              <a:t>Some remarks:</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Upward trending yield differentials with USA:</a:t>
            </a:r>
          </a:p>
          <a:p>
            <a:pPr marL="742950" lvl="1" indent="-285750" algn="just">
              <a:buFont typeface="Arial" panose="020B0604020202020204" pitchFamily="34" charset="0"/>
              <a:buChar char="•"/>
            </a:pPr>
            <a:r>
              <a:rPr lang="en-US" sz="1400" dirty="0">
                <a:solidFill>
                  <a:schemeClr val="bg1"/>
                </a:solidFill>
              </a:rPr>
              <a:t>Euro area, UK</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Downward trending yield differentials with USA</a:t>
            </a:r>
          </a:p>
          <a:p>
            <a:pPr marL="742950" lvl="1" indent="-285750" algn="just">
              <a:buFont typeface="Arial" panose="020B0604020202020204" pitchFamily="34" charset="0"/>
              <a:buChar char="•"/>
            </a:pPr>
            <a:r>
              <a:rPr lang="en-US" sz="1400" dirty="0">
                <a:solidFill>
                  <a:schemeClr val="bg1"/>
                </a:solidFill>
              </a:rPr>
              <a:t>Canada, Japan Sweden, Switzerland, Australia</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Seem to be at turning point:</a:t>
            </a:r>
          </a:p>
          <a:p>
            <a:pPr marL="742950" lvl="1" indent="-285750" algn="just">
              <a:buFont typeface="Arial" panose="020B0604020202020204" pitchFamily="34" charset="0"/>
              <a:buChar char="•"/>
            </a:pPr>
            <a:r>
              <a:rPr lang="en-US" sz="1400" dirty="0">
                <a:solidFill>
                  <a:schemeClr val="bg1"/>
                </a:solidFill>
              </a:rPr>
              <a:t>CEE3 FX: Poland, Hungary, Czech</a:t>
            </a:r>
          </a:p>
          <a:p>
            <a:pPr marL="285750" indent="-285750" algn="just">
              <a:buFont typeface="Arial" panose="020B0604020202020204" pitchFamily="34" charset="0"/>
              <a:buChar char="•"/>
            </a:pPr>
            <a:endParaRPr lang="en-US" sz="1400" dirty="0">
              <a:solidFill>
                <a:schemeClr val="bg1"/>
              </a:solidFill>
            </a:endParaRPr>
          </a:p>
        </p:txBody>
      </p:sp>
      <p:pic>
        <p:nvPicPr>
          <p:cNvPr id="4" name="Afbeelding 3">
            <a:extLst>
              <a:ext uri="{FF2B5EF4-FFF2-40B4-BE49-F238E27FC236}">
                <a16:creationId xmlns:a16="http://schemas.microsoft.com/office/drawing/2014/main" id="{644331AC-EAAF-42D6-703A-5EA0FBBDFA5A}"/>
              </a:ext>
            </a:extLst>
          </p:cNvPr>
          <p:cNvPicPr>
            <a:picLocks noChangeAspect="1"/>
          </p:cNvPicPr>
          <p:nvPr/>
        </p:nvPicPr>
        <p:blipFill>
          <a:blip r:embed="rId2"/>
          <a:stretch>
            <a:fillRect/>
          </a:stretch>
        </p:blipFill>
        <p:spPr>
          <a:xfrm>
            <a:off x="299244" y="588986"/>
            <a:ext cx="4496691" cy="6221325"/>
          </a:xfrm>
          <a:prstGeom prst="rect">
            <a:avLst/>
          </a:prstGeom>
        </p:spPr>
      </p:pic>
    </p:spTree>
    <p:extLst>
      <p:ext uri="{BB962C8B-B14F-4D97-AF65-F5344CB8AC3E}">
        <p14:creationId xmlns:p14="http://schemas.microsoft.com/office/powerpoint/2010/main" val="221524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3" y="219654"/>
            <a:ext cx="11795083" cy="369332"/>
          </a:xfrm>
          <a:prstGeom prst="rect">
            <a:avLst/>
          </a:prstGeom>
          <a:noFill/>
        </p:spPr>
        <p:txBody>
          <a:bodyPr wrap="square" rtlCol="0">
            <a:spAutoFit/>
          </a:bodyPr>
          <a:lstStyle/>
          <a:p>
            <a:r>
              <a:rPr lang="nl-BE" b="1" dirty="0">
                <a:solidFill>
                  <a:schemeClr val="bg1"/>
                </a:solidFill>
              </a:rPr>
              <a:t>DATA EXPLORATION – </a:t>
            </a:r>
            <a:r>
              <a:rPr lang="nl-BE" b="1" dirty="0" err="1">
                <a:solidFill>
                  <a:schemeClr val="bg1"/>
                </a:solidFill>
              </a:rPr>
              <a:t>Relative</a:t>
            </a:r>
            <a:r>
              <a:rPr lang="nl-BE" b="1" dirty="0">
                <a:solidFill>
                  <a:schemeClr val="bg1"/>
                </a:solidFill>
              </a:rPr>
              <a:t> CPI-index versus United </a:t>
            </a:r>
            <a:r>
              <a:rPr lang="nl-BE" b="1" dirty="0" err="1">
                <a:solidFill>
                  <a:schemeClr val="bg1"/>
                </a:solidFill>
              </a:rPr>
              <a:t>States</a:t>
            </a:r>
            <a:endParaRPr lang="nl-BE" b="1" dirty="0">
              <a:solidFill>
                <a:schemeClr val="bg1"/>
              </a:solidFill>
            </a:endParaRPr>
          </a:p>
        </p:txBody>
      </p:sp>
      <p:sp>
        <p:nvSpPr>
          <p:cNvPr id="7" name="Tekstvak 6">
            <a:extLst>
              <a:ext uri="{FF2B5EF4-FFF2-40B4-BE49-F238E27FC236}">
                <a16:creationId xmlns:a16="http://schemas.microsoft.com/office/drawing/2014/main" id="{A5598EB2-219F-6725-05D4-3FFE5D115176}"/>
              </a:ext>
            </a:extLst>
          </p:cNvPr>
          <p:cNvSpPr txBox="1"/>
          <p:nvPr/>
        </p:nvSpPr>
        <p:spPr>
          <a:xfrm>
            <a:off x="5286683" y="815510"/>
            <a:ext cx="6606073" cy="3323987"/>
          </a:xfrm>
          <a:prstGeom prst="rect">
            <a:avLst/>
          </a:prstGeom>
          <a:noFill/>
        </p:spPr>
        <p:txBody>
          <a:bodyPr wrap="square" rtlCol="0">
            <a:spAutoFit/>
          </a:bodyPr>
          <a:lstStyle/>
          <a:p>
            <a:pPr algn="just"/>
            <a:r>
              <a:rPr lang="en-US" sz="1400" b="1" dirty="0">
                <a:solidFill>
                  <a:schemeClr val="bg1"/>
                </a:solidFill>
              </a:rPr>
              <a:t>Some remarks:</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EUR: relative cpi index long term downtrend versus US, recently: upticks</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Currency pairs with structural downtrends in relative CPI index versus USA which could lead to more structural competitiveness versus USA and structural support for the domestic currency in the long run: </a:t>
            </a:r>
          </a:p>
          <a:p>
            <a:pPr marL="742950" lvl="1" indent="-285750" algn="just">
              <a:buFont typeface="Arial" panose="020B0604020202020204" pitchFamily="34" charset="0"/>
              <a:buChar char="•"/>
            </a:pPr>
            <a:r>
              <a:rPr lang="en-US" sz="1400" dirty="0">
                <a:solidFill>
                  <a:schemeClr val="bg1"/>
                </a:solidFill>
              </a:rPr>
              <a:t>Euro Area, Canada, Japan, Sweden (except lately strong upticks), Switzerland</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Structural long-term inflators versus USA</a:t>
            </a:r>
          </a:p>
          <a:p>
            <a:pPr marL="742950" lvl="1" indent="-285750" algn="just">
              <a:buFont typeface="Arial" panose="020B0604020202020204" pitchFamily="34" charset="0"/>
              <a:buChar char="•"/>
            </a:pPr>
            <a:r>
              <a:rPr lang="en-US" sz="1400" dirty="0">
                <a:solidFill>
                  <a:schemeClr val="bg1"/>
                </a:solidFill>
              </a:rPr>
              <a:t>Poland, Hungary, Czech</a:t>
            </a:r>
          </a:p>
          <a:p>
            <a:pPr marL="742950" lvl="1"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p:txBody>
      </p:sp>
      <p:pic>
        <p:nvPicPr>
          <p:cNvPr id="5" name="Afbeelding 4">
            <a:extLst>
              <a:ext uri="{FF2B5EF4-FFF2-40B4-BE49-F238E27FC236}">
                <a16:creationId xmlns:a16="http://schemas.microsoft.com/office/drawing/2014/main" id="{4BB7256C-9789-5CC0-588B-196984A7182D}"/>
              </a:ext>
            </a:extLst>
          </p:cNvPr>
          <p:cNvPicPr>
            <a:picLocks noChangeAspect="1"/>
          </p:cNvPicPr>
          <p:nvPr/>
        </p:nvPicPr>
        <p:blipFill>
          <a:blip r:embed="rId2"/>
          <a:stretch>
            <a:fillRect/>
          </a:stretch>
        </p:blipFill>
        <p:spPr>
          <a:xfrm>
            <a:off x="192405" y="588986"/>
            <a:ext cx="4967423" cy="5982909"/>
          </a:xfrm>
          <a:prstGeom prst="rect">
            <a:avLst/>
          </a:prstGeom>
        </p:spPr>
      </p:pic>
    </p:spTree>
    <p:extLst>
      <p:ext uri="{BB962C8B-B14F-4D97-AF65-F5344CB8AC3E}">
        <p14:creationId xmlns:p14="http://schemas.microsoft.com/office/powerpoint/2010/main" val="18886643"/>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141"/>
      </a:dk2>
      <a:lt2>
        <a:srgbClr val="E8E2E2"/>
      </a:lt2>
      <a:accent1>
        <a:srgbClr val="55AEB0"/>
      </a:accent1>
      <a:accent2>
        <a:srgbClr val="5EA3DB"/>
      </a:accent2>
      <a:accent3>
        <a:srgbClr val="7B89E1"/>
      </a:accent3>
      <a:accent4>
        <a:srgbClr val="805EDB"/>
      </a:accent4>
      <a:accent5>
        <a:srgbClr val="C27BE1"/>
      </a:accent5>
      <a:accent6>
        <a:srgbClr val="DB5ECD"/>
      </a:accent6>
      <a:hlink>
        <a:srgbClr val="AE6B6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5956</TotalTime>
  <Words>1804</Words>
  <Application>Microsoft Office PowerPoint</Application>
  <PresentationFormat>Breedbeeld</PresentationFormat>
  <Paragraphs>163</Paragraphs>
  <Slides>22</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22</vt:i4>
      </vt:variant>
    </vt:vector>
  </HeadingPairs>
  <TitlesOfParts>
    <vt:vector size="27" baseType="lpstr">
      <vt:lpstr>Arial</vt:lpstr>
      <vt:lpstr>Avenir Next LT Pro</vt:lpstr>
      <vt:lpstr>Avenir Next LT Pro Light</vt:lpstr>
      <vt:lpstr>Sitka Subheading</vt:lpstr>
      <vt:lpstr>PebbleVTI</vt:lpstr>
      <vt:lpstr>A LOOK AT THE VALUATION OF G12 FX Behavioral Equilibrium Exchange Rate Models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 H</dc:creator>
  <cp:lastModifiedBy>H H</cp:lastModifiedBy>
  <cp:revision>24</cp:revision>
  <dcterms:created xsi:type="dcterms:W3CDTF">2023-01-08T20:54:47Z</dcterms:created>
  <dcterms:modified xsi:type="dcterms:W3CDTF">2023-03-17T23:28:14Z</dcterms:modified>
</cp:coreProperties>
</file>