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ctive Heart" charset="1" panose="00000500000000000000"/>
      <p:regular r:id="rId20"/>
    </p:embeddedFont>
    <p:embeddedFont>
      <p:font typeface="Inter Bold" charset="1" panose="020B0802030000000004"/>
      <p:regular r:id="rId21"/>
    </p:embeddedFont>
    <p:embeddedFont>
      <p:font typeface="Inter" charset="1" panose="020B0502030000000004"/>
      <p:regular r:id="rId22"/>
    </p:embeddedFont>
    <p:embeddedFont>
      <p:font typeface="Tenor Sans" charset="1" panose="02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994" y="291170"/>
            <a:ext cx="8040826" cy="9356598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6D2932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125982" y="2694311"/>
            <a:ext cx="6951614" cy="8089151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8E3C47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793337" y="995117"/>
            <a:ext cx="6951614" cy="8089151"/>
            <a:chOff x="0" y="0"/>
            <a:chExt cx="6985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0846" y="5441861"/>
            <a:ext cx="2464981" cy="2868342"/>
            <a:chOff x="0" y="0"/>
            <a:chExt cx="6985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853770" y="620288"/>
            <a:ext cx="1782363" cy="2074023"/>
            <a:chOff x="0" y="0"/>
            <a:chExt cx="6985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901431" y="620288"/>
            <a:ext cx="502580" cy="584821"/>
            <a:chOff x="0" y="0"/>
            <a:chExt cx="6985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393664" y="2401900"/>
            <a:ext cx="502580" cy="584821"/>
            <a:chOff x="0" y="0"/>
            <a:chExt cx="6985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017854" y="9476873"/>
            <a:ext cx="502580" cy="584821"/>
            <a:chOff x="0" y="0"/>
            <a:chExt cx="6985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71947" y="2694311"/>
            <a:ext cx="502580" cy="584821"/>
            <a:chOff x="0" y="0"/>
            <a:chExt cx="6985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617273" y="874349"/>
            <a:ext cx="10808452" cy="4095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0"/>
              </a:lnSpc>
            </a:pPr>
            <a:r>
              <a:rPr lang="en-US" sz="11966" spc="837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WALMART SALES REPORT</a:t>
            </a:r>
          </a:p>
          <a:p>
            <a:pPr algn="l">
              <a:lnSpc>
                <a:spcPts val="4500"/>
              </a:lnSpc>
            </a:pPr>
          </a:p>
          <a:p>
            <a:pPr algn="l" marL="0" indent="0" lvl="0">
              <a:lnSpc>
                <a:spcPts val="4500"/>
              </a:lnSpc>
            </a:pPr>
            <a:r>
              <a:rPr lang="en-US" sz="5000" spc="350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WITH SQL &amp; POWER BI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125982" y="6767461"/>
            <a:ext cx="7286833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5000" spc="350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MOHD SHADAB ALAM</a:t>
            </a:r>
          </a:p>
          <a:p>
            <a:pPr algn="l">
              <a:lnSpc>
                <a:spcPts val="4500"/>
              </a:lnSpc>
            </a:pPr>
          </a:p>
          <a:p>
            <a:pPr algn="l" marL="0" indent="0" lvl="0">
              <a:lnSpc>
                <a:spcPts val="4500"/>
              </a:lnSpc>
            </a:pPr>
            <a:r>
              <a:rPr lang="en-US" sz="5000" spc="350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DATA ANALYST INTERN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2878" y="5673170"/>
            <a:ext cx="2701740" cy="3143843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6D2932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96226" y="4608849"/>
            <a:ext cx="1918845" cy="2232838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6D2932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6994" y="2203555"/>
            <a:ext cx="415166" cy="41516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8C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0405" y="2232130"/>
            <a:ext cx="4500453" cy="44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21"/>
              </a:lnSpc>
            </a:pPr>
            <a:r>
              <a:rPr lang="en-US" sz="3135" spc="219">
                <a:solidFill>
                  <a:srgbClr val="E8D8C4"/>
                </a:solidFill>
                <a:latin typeface="Active Heart"/>
                <a:ea typeface="Active Heart"/>
                <a:cs typeface="Active Heart"/>
                <a:sym typeface="Active Heart"/>
              </a:rPr>
              <a:t>Insights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801260"/>
            <a:ext cx="4500453" cy="44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21"/>
              </a:lnSpc>
            </a:pPr>
            <a:r>
              <a:rPr lang="en-US" sz="3135" spc="219">
                <a:solidFill>
                  <a:srgbClr val="E8D8C4"/>
                </a:solidFill>
                <a:latin typeface="Active Heart"/>
                <a:ea typeface="Active Heart"/>
                <a:cs typeface="Active Heart"/>
                <a:sym typeface="Active Heart"/>
              </a:rPr>
              <a:t>Recommendation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4618" y="2667294"/>
            <a:ext cx="15585259" cy="417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680"/>
              </a:lnSpc>
              <a:buFont typeface="Arial"/>
              <a:buChar char="•"/>
            </a:pPr>
            <a:r>
              <a:rPr lang="en-US" sz="2300" spc="115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Branch Performance: Branches A and B are the strongest performers, suggesting these locations are well-positioned or have high customer traffic.</a:t>
            </a:r>
          </a:p>
          <a:p>
            <a:pPr algn="l" marL="496571" indent="-248285" lvl="1">
              <a:lnSpc>
                <a:spcPts val="3680"/>
              </a:lnSpc>
              <a:buFont typeface="Arial"/>
              <a:buChar char="•"/>
            </a:pPr>
            <a:r>
              <a:rPr lang="en-US" sz="2300" spc="115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Product Line Success: Electronics and Groceries are key contributors to revenue, indicating a focus area for inventory and promotions.</a:t>
            </a:r>
          </a:p>
          <a:p>
            <a:pPr algn="l" marL="496571" indent="-248285" lvl="1">
              <a:lnSpc>
                <a:spcPts val="3680"/>
              </a:lnSpc>
              <a:buFont typeface="Arial"/>
              <a:buChar char="•"/>
            </a:pPr>
            <a:r>
              <a:rPr lang="en-US" sz="2300" spc="115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Payment Preferences: Understanding customer payment preferences can lead to optimized payment options and promotions.</a:t>
            </a:r>
          </a:p>
          <a:p>
            <a:pPr algn="l" marL="496571" indent="-248285" lvl="1">
              <a:lnSpc>
                <a:spcPts val="3680"/>
              </a:lnSpc>
              <a:buFont typeface="Arial"/>
              <a:buChar char="•"/>
            </a:pPr>
            <a:r>
              <a:rPr lang="en-US" sz="2300" spc="115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City-Wise Performance: Cities X and Y are top gross income generators, presenting opportunities for localized marketing.</a:t>
            </a:r>
          </a:p>
          <a:p>
            <a:pPr algn="l" marL="0" indent="0" lvl="0">
              <a:lnSpc>
                <a:spcPts val="36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14618" y="7480305"/>
            <a:ext cx="16246424" cy="2778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680"/>
              </a:lnSpc>
              <a:buFont typeface="Arial"/>
              <a:buChar char="•"/>
            </a:pPr>
            <a:r>
              <a:rPr lang="en-US" sz="2300" spc="115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Resource Allocation: Invest in marketing and stock management for high-performing branches and product lines.</a:t>
            </a:r>
          </a:p>
          <a:p>
            <a:pPr algn="l" marL="496571" indent="-248285" lvl="1">
              <a:lnSpc>
                <a:spcPts val="3680"/>
              </a:lnSpc>
              <a:buFont typeface="Arial"/>
              <a:buChar char="•"/>
            </a:pPr>
            <a:r>
              <a:rPr lang="en-US" sz="2300" spc="115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Promotional Strategies: Develop targeted promotions for high-margin products and popular payment methods.</a:t>
            </a:r>
          </a:p>
          <a:p>
            <a:pPr algn="l" marL="496571" indent="-248285" lvl="1">
              <a:lnSpc>
                <a:spcPts val="3680"/>
              </a:lnSpc>
              <a:buFont typeface="Arial"/>
              <a:buChar char="•"/>
            </a:pPr>
            <a:r>
              <a:rPr lang="en-US" sz="2300" spc="115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Geographic Expansion: Consider expanding or increasing focus in top-performing cities.</a:t>
            </a:r>
          </a:p>
          <a:p>
            <a:pPr algn="l" marL="0" indent="0" lvl="0">
              <a:lnSpc>
                <a:spcPts val="368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913748" y="590937"/>
            <a:ext cx="12276641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</a:pPr>
            <a:r>
              <a:rPr lang="en-US" sz="5000" spc="350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INSIGHTS AND RECOMMENDATIONS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7447682" y="4804386"/>
            <a:ext cx="502580" cy="584821"/>
            <a:chOff x="0" y="0"/>
            <a:chExt cx="6985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429568" y="8482163"/>
            <a:ext cx="502580" cy="584821"/>
            <a:chOff x="0" y="0"/>
            <a:chExt cx="6985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96994" y="6829926"/>
            <a:ext cx="415166" cy="41516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8C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83205" y="676275"/>
            <a:ext cx="1040183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</a:pPr>
            <a:r>
              <a:rPr lang="en-US" sz="5000" spc="350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CONCLUSION AND NEXT STEPS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9028" y="2079625"/>
            <a:ext cx="17483376" cy="820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500" spc="175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Conclusion: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 spc="150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The SQL analysis has provided deep insights into Walmart’s sales data, highlighting key areas of strength and opportunities for growth.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 spc="150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These insights can inform strategic decisions to enhance overall business performance.</a:t>
            </a:r>
          </a:p>
          <a:p>
            <a:pPr algn="l">
              <a:lnSpc>
                <a:spcPts val="5280"/>
              </a:lnSpc>
            </a:pPr>
          </a:p>
          <a:p>
            <a:pPr algn="l">
              <a:lnSpc>
                <a:spcPts val="5600"/>
              </a:lnSpc>
            </a:pPr>
            <a:r>
              <a:rPr lang="en-US" sz="3500" spc="175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Next Steps:</a:t>
            </a:r>
          </a:p>
          <a:p>
            <a:pPr algn="l">
              <a:lnSpc>
                <a:spcPts val="5280"/>
              </a:lnSpc>
            </a:pP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 spc="150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Further Analysis: Consider exploring customer segmentation or predictive analytics for future sales trends.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 spc="150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Implementation: Develop actionable plans based on these insights, such as targeted marketing campaigns or product promotions.</a:t>
            </a:r>
          </a:p>
          <a:p>
            <a:pPr algn="l" marL="0" indent="0" lvl="0">
              <a:lnSpc>
                <a:spcPts val="480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7596305" y="263741"/>
            <a:ext cx="502580" cy="584821"/>
            <a:chOff x="0" y="0"/>
            <a:chExt cx="6985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23553" y="2311146"/>
            <a:ext cx="502580" cy="584821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352" y="676275"/>
            <a:ext cx="1040183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</a:pPr>
            <a:r>
              <a:rPr lang="en-US" sz="5000" spc="350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SOURCE CODE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8312" y="3664621"/>
            <a:ext cx="17071376" cy="2024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3417" spc="170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https://github.com/mshadabaalam/Mentorness-Internship/tree/main/Walmart%20Sales%20Analysis/SQL%20Source%20Code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04448" y="1142090"/>
            <a:ext cx="15083552" cy="1076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50"/>
              </a:lnSpc>
            </a:pPr>
            <a:r>
              <a:rPr lang="en-US" sz="7500" spc="525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QUESTIONS &amp; ANSWERS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54702" y="4033676"/>
            <a:ext cx="14178596" cy="1404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34"/>
              </a:lnSpc>
            </a:pPr>
            <a:r>
              <a:rPr lang="en-US" sz="3584" spc="179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Open the floor for questions, allowing you to engage with the findings and ask for clarification or further details.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988057" y="6000537"/>
            <a:ext cx="1155943" cy="1345097"/>
            <a:chOff x="0" y="0"/>
            <a:chExt cx="6985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699072" y="6644136"/>
            <a:ext cx="577971" cy="672548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23417" y="1287010"/>
            <a:ext cx="577971" cy="672548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994" y="291170"/>
            <a:ext cx="8040826" cy="9356598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6D2932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60326" y="3893192"/>
            <a:ext cx="6951614" cy="8089151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8E3C47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793337" y="995117"/>
            <a:ext cx="6951614" cy="8089151"/>
            <a:chOff x="0" y="0"/>
            <a:chExt cx="6985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644954" y="8613095"/>
            <a:ext cx="2464981" cy="2868342"/>
            <a:chOff x="0" y="0"/>
            <a:chExt cx="6985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37830" y="5947595"/>
            <a:ext cx="1782363" cy="2074023"/>
            <a:chOff x="0" y="0"/>
            <a:chExt cx="6985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93664" y="768204"/>
            <a:ext cx="502580" cy="584821"/>
            <a:chOff x="0" y="0"/>
            <a:chExt cx="6985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889096" y="3119461"/>
            <a:ext cx="502580" cy="584821"/>
            <a:chOff x="0" y="0"/>
            <a:chExt cx="6985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589567" y="8791859"/>
            <a:ext cx="502580" cy="584821"/>
            <a:chOff x="0" y="0"/>
            <a:chExt cx="6985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58266" y="2401900"/>
            <a:ext cx="502580" cy="584821"/>
            <a:chOff x="0" y="0"/>
            <a:chExt cx="6985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3520193" y="4224941"/>
            <a:ext cx="11401399" cy="172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770"/>
              </a:lnSpc>
            </a:pPr>
            <a:r>
              <a:rPr lang="en-US" sz="11966" spc="837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THANK YOU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520193" y="5990861"/>
            <a:ext cx="1140139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50">
                <a:solidFill>
                  <a:srgbClr val="E8D8C4"/>
                </a:solidFill>
                <a:latin typeface="Tenor Sans"/>
                <a:ea typeface="Tenor Sans"/>
                <a:cs typeface="Tenor Sans"/>
                <a:sym typeface="Tenor Sans"/>
              </a:rPr>
              <a:t>27 Aug, 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CE3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0310" y="1898696"/>
            <a:ext cx="7435031" cy="743503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00000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439"/>
                </a:lnSpc>
              </a:pPr>
            </a:p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>
                      <a:alpha val="49804"/>
                    </a:srgb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Objective:</a:t>
              </a:r>
            </a:p>
            <a:p>
              <a:pPr algn="ctr">
                <a:lnSpc>
                  <a:spcPts val="3779"/>
                </a:lnSpc>
              </a:pPr>
            </a:p>
            <a:p>
              <a:pPr algn="ctr" marL="1252208" indent="-417403" lvl="2">
                <a:lnSpc>
                  <a:spcPts val="4059"/>
                </a:lnSpc>
                <a:buFont typeface="Arial"/>
                <a:buChar char="⚬"/>
              </a:pPr>
              <a:r>
                <a:rPr lang="en-US" sz="2899">
                  <a:solidFill>
                    <a:srgbClr val="FFFFFF">
                      <a:alpha val="49804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The primary aim of this project is to analyze Walmart’s sales data using SQL to uncover patterns and trends that can help make informed business decisions.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16087" y="76200"/>
            <a:ext cx="15367530" cy="1357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29"/>
              </a:lnSpc>
            </a:pPr>
            <a:r>
              <a:rPr lang="en-US" sz="9476" spc="663">
                <a:solidFill>
                  <a:srgbClr val="2F0C11"/>
                </a:solidFill>
                <a:latin typeface="Active Heart"/>
                <a:ea typeface="Active Heart"/>
                <a:cs typeface="Active Heart"/>
                <a:sym typeface="Active Heart"/>
              </a:rPr>
              <a:t>PROJECT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45220" y="2637493"/>
            <a:ext cx="8627057" cy="7829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2617" spc="130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Scope of Analysis:</a:t>
            </a:r>
          </a:p>
          <a:p>
            <a:pPr algn="l" marL="565032" indent="-282516" lvl="1">
              <a:lnSpc>
                <a:spcPts val="4187"/>
              </a:lnSpc>
              <a:buFont typeface="Arial"/>
              <a:buChar char="•"/>
            </a:pPr>
            <a:r>
              <a:rPr lang="en-US" sz="2617" spc="130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Branch Performance: Analyzing sales by branches to identify top-performing locations.</a:t>
            </a:r>
          </a:p>
          <a:p>
            <a:pPr algn="l" marL="565032" indent="-282516" lvl="1">
              <a:lnSpc>
                <a:spcPts val="4187"/>
              </a:lnSpc>
              <a:buFont typeface="Arial"/>
              <a:buChar char="•"/>
            </a:pPr>
            <a:r>
              <a:rPr lang="en-US" sz="2617" spc="130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Product Line Insights: Evaluating sales across different product lines.</a:t>
            </a:r>
          </a:p>
          <a:p>
            <a:pPr algn="l" marL="565032" indent="-282516" lvl="1">
              <a:lnSpc>
                <a:spcPts val="4187"/>
              </a:lnSpc>
              <a:buFont typeface="Arial"/>
              <a:buChar char="•"/>
            </a:pPr>
            <a:r>
              <a:rPr lang="en-US" sz="2617" spc="130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Customer Payment Preferences: Understanding which payment methods are most popular.</a:t>
            </a:r>
          </a:p>
          <a:p>
            <a:pPr algn="l" marL="565032" indent="-282516" lvl="1">
              <a:lnSpc>
                <a:spcPts val="4187"/>
              </a:lnSpc>
              <a:buFont typeface="Arial"/>
              <a:buChar char="•"/>
            </a:pPr>
            <a:r>
              <a:rPr lang="en-US" sz="2617" spc="130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City-Wise Performance: Assessing gross income by city.</a:t>
            </a:r>
          </a:p>
          <a:p>
            <a:pPr algn="l" marL="565032" indent="-282516" lvl="1">
              <a:lnSpc>
                <a:spcPts val="4187"/>
              </a:lnSpc>
              <a:buFont typeface="Arial"/>
              <a:buChar char="•"/>
            </a:pPr>
            <a:r>
              <a:rPr lang="en-US" sz="2617" spc="130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Customer Behavior: Identifying purchase patterns, including high-value transactions and frequent customers.</a:t>
            </a:r>
          </a:p>
          <a:p>
            <a:pPr algn="l" marL="0" indent="0" lvl="0">
              <a:lnSpc>
                <a:spcPts val="418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50704" y="4453484"/>
            <a:ext cx="5793296" cy="6741290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6D2932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852898" y="-1056888"/>
            <a:ext cx="5561163" cy="6471171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928204" y="-4904415"/>
            <a:ext cx="6951614" cy="8089151"/>
            <a:chOff x="0" y="0"/>
            <a:chExt cx="6985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8E3C47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904135" y="7824129"/>
            <a:ext cx="2464981" cy="2868342"/>
            <a:chOff x="0" y="0"/>
            <a:chExt cx="6985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853770" y="620288"/>
            <a:ext cx="1782363" cy="2074023"/>
            <a:chOff x="0" y="0"/>
            <a:chExt cx="6985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5043" y="736290"/>
            <a:ext cx="502580" cy="584821"/>
            <a:chOff x="0" y="0"/>
            <a:chExt cx="6985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604036" y="4799683"/>
            <a:ext cx="502580" cy="584821"/>
            <a:chOff x="0" y="0"/>
            <a:chExt cx="6985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351190" y="9486881"/>
            <a:ext cx="502580" cy="584821"/>
            <a:chOff x="0" y="0"/>
            <a:chExt cx="6985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618856" y="402164"/>
            <a:ext cx="10295487" cy="1037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5"/>
              </a:lnSpc>
            </a:pPr>
            <a:r>
              <a:rPr lang="en-US" sz="7228" spc="505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DATA OVERVIEW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96994" y="2185526"/>
            <a:ext cx="8847006" cy="555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175">
                <a:solidFill>
                  <a:srgbClr val="E8D8C4"/>
                </a:solidFill>
                <a:latin typeface="Tenor Sans"/>
                <a:ea typeface="Tenor Sans"/>
                <a:cs typeface="Tenor Sans"/>
                <a:sym typeface="Tenor Sans"/>
              </a:rPr>
              <a:t>Dataset Description: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175">
                <a:solidFill>
                  <a:srgbClr val="E8D8C4"/>
                </a:solidFill>
                <a:latin typeface="Tenor Sans"/>
                <a:ea typeface="Tenor Sans"/>
                <a:cs typeface="Tenor Sans"/>
                <a:sym typeface="Tenor Sans"/>
              </a:rPr>
              <a:t>The dataset consists of sales records including information on branches, product lines, payment methods, customer ratings, date, time, quantity sold, unit price, gross income, and cost of goods sold (COGS).</a:t>
            </a:r>
          </a:p>
          <a:p>
            <a:pPr algn="l" marL="0" indent="0" lvl="0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494365" y="2760384"/>
            <a:ext cx="686767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50">
                <a:solidFill>
                  <a:srgbClr val="E8D8C4"/>
                </a:solidFill>
                <a:latin typeface="Tenor Sans"/>
                <a:ea typeface="Tenor Sans"/>
                <a:cs typeface="Tenor Sans"/>
                <a:sym typeface="Tenor Sans"/>
              </a:rPr>
              <a:t>Branch: Identifies the store where the sale occurred.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437441" y="2049163"/>
            <a:ext cx="3723682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9"/>
              </a:lnSpc>
              <a:spcBef>
                <a:spcPct val="0"/>
              </a:spcBef>
            </a:pPr>
            <a:r>
              <a:rPr lang="en-US" sz="3699" spc="184">
                <a:solidFill>
                  <a:srgbClr val="E8D8C4"/>
                </a:solidFill>
                <a:latin typeface="Tenor Sans"/>
                <a:ea typeface="Tenor Sans"/>
                <a:cs typeface="Tenor Sans"/>
                <a:sym typeface="Tenor Sans"/>
              </a:rPr>
              <a:t>Key Columns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536333" y="4076700"/>
            <a:ext cx="686767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50">
                <a:solidFill>
                  <a:srgbClr val="E8D8C4"/>
                </a:solidFill>
                <a:latin typeface="Tenor Sans"/>
                <a:ea typeface="Tenor Sans"/>
                <a:cs typeface="Tenor Sans"/>
                <a:sym typeface="Tenor Sans"/>
              </a:rPr>
              <a:t>Product Line: Categorizes the type of product sold.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536333" y="5471433"/>
            <a:ext cx="6867678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50">
                <a:solidFill>
                  <a:srgbClr val="E8D8C4"/>
                </a:solidFill>
                <a:latin typeface="Tenor Sans"/>
                <a:ea typeface="Tenor Sans"/>
                <a:cs typeface="Tenor Sans"/>
                <a:sym typeface="Tenor Sans"/>
              </a:rPr>
              <a:t>Payment Method: Indicates how the customer paid (Cash, Credit Card, etc.).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36333" y="7212476"/>
            <a:ext cx="6867678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50">
                <a:solidFill>
                  <a:srgbClr val="E8D8C4"/>
                </a:solidFill>
                <a:latin typeface="Tenor Sans"/>
                <a:ea typeface="Tenor Sans"/>
                <a:cs typeface="Tenor Sans"/>
                <a:sym typeface="Tenor Sans"/>
              </a:rPr>
              <a:t>Gross Income: Calculated as the difference between total sales and COGS.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536333" y="8953519"/>
            <a:ext cx="686767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50">
                <a:solidFill>
                  <a:srgbClr val="E8D8C4"/>
                </a:solidFill>
                <a:latin typeface="Tenor Sans"/>
                <a:ea typeface="Tenor Sans"/>
                <a:cs typeface="Tenor Sans"/>
                <a:sym typeface="Tenor Sans"/>
              </a:rPr>
              <a:t>Date and Time: Timestamp for when the sale was made.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5499" y="452438"/>
            <a:ext cx="12468505" cy="121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49"/>
              </a:lnSpc>
            </a:pPr>
            <a:r>
              <a:rPr lang="en-US" sz="8499" spc="594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ANALYSIS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85583" y="4043388"/>
            <a:ext cx="9473717" cy="434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500" spc="175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Tools: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 spc="150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SQL was the primary tool used for data analysis.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 spc="150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Data visualizations were created using Microsoft SQL Server  to illustrate key findings.</a:t>
            </a:r>
          </a:p>
          <a:p>
            <a:pPr algn="l" marL="0" indent="0" lvl="0">
              <a:lnSpc>
                <a:spcPts val="48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96994" y="2243234"/>
            <a:ext cx="6896633" cy="8332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7"/>
              </a:lnSpc>
            </a:pPr>
            <a:r>
              <a:rPr lang="en-US" sz="3223" spc="161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Methodology:</a:t>
            </a:r>
          </a:p>
          <a:p>
            <a:pPr algn="l">
              <a:lnSpc>
                <a:spcPts val="5157"/>
              </a:lnSpc>
            </a:pPr>
          </a:p>
          <a:p>
            <a:pPr algn="l" marL="695918" indent="-347959" lvl="1">
              <a:lnSpc>
                <a:spcPts val="5157"/>
              </a:lnSpc>
              <a:buFont typeface="Arial"/>
              <a:buChar char="•"/>
            </a:pPr>
            <a:r>
              <a:rPr lang="en-US" sz="3223" spc="161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SQL queries were employed to extract, filter, and aggregate data.</a:t>
            </a:r>
          </a:p>
          <a:p>
            <a:pPr algn="l" marL="695918" indent="-347959" lvl="1">
              <a:lnSpc>
                <a:spcPts val="5157"/>
              </a:lnSpc>
              <a:buFont typeface="Arial"/>
              <a:buChar char="•"/>
            </a:pPr>
            <a:r>
              <a:rPr lang="en-US" sz="3223" spc="161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Foc</a:t>
            </a:r>
            <a:r>
              <a:rPr lang="en-US" sz="3223" spc="161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us on answering key business questions such as which branches or product lines are performing well, and how customer behavior varies across different segments.</a:t>
            </a:r>
          </a:p>
          <a:p>
            <a:pPr algn="l" marL="0" indent="0" lvl="0">
              <a:lnSpc>
                <a:spcPts val="44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9411" y="1651886"/>
            <a:ext cx="6951614" cy="808915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8E3C47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44997" y="4566184"/>
            <a:ext cx="5240994" cy="6098611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6D2932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65494" y="6953331"/>
            <a:ext cx="2413322" cy="2808229"/>
            <a:chOff x="0" y="0"/>
            <a:chExt cx="6985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6D2932">
                <a:alpha val="4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828336" y="8227192"/>
            <a:ext cx="1300961" cy="1513845"/>
            <a:chOff x="0" y="0"/>
            <a:chExt cx="6985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96994" y="259336"/>
            <a:ext cx="17830054" cy="878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10"/>
              </a:lnSpc>
            </a:pPr>
            <a:r>
              <a:rPr lang="en-US" sz="6122" spc="428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KEY ANALYSIS - BRANCH PERFORMANCE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714159" y="1075415"/>
            <a:ext cx="502580" cy="584821"/>
            <a:chOff x="0" y="0"/>
            <a:chExt cx="6985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037118" y="4248529"/>
            <a:ext cx="1072352" cy="1247827"/>
            <a:chOff x="0" y="0"/>
            <a:chExt cx="6985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7386472" y="2748962"/>
            <a:ext cx="10740577" cy="6081677"/>
          </a:xfrm>
          <a:custGeom>
            <a:avLst/>
            <a:gdLst/>
            <a:ahLst/>
            <a:cxnLst/>
            <a:rect r="r" b="b" t="t" l="l"/>
            <a:pathLst>
              <a:path h="6081677" w="10740577">
                <a:moveTo>
                  <a:pt x="0" y="0"/>
                </a:moveTo>
                <a:lnTo>
                  <a:pt x="10740577" y="0"/>
                </a:lnTo>
                <a:lnTo>
                  <a:pt x="10740577" y="6081677"/>
                </a:lnTo>
                <a:lnTo>
                  <a:pt x="0" y="6081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28051" y="2323795"/>
            <a:ext cx="6901246" cy="3695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Analysis:</a:t>
            </a:r>
          </a:p>
          <a:p>
            <a:pPr algn="l">
              <a:lnSpc>
                <a:spcPts val="3182"/>
              </a:lnSpc>
            </a:pPr>
          </a:p>
          <a:p>
            <a:pPr algn="l" marL="431799" indent="-215899" lvl="1">
              <a:lnSpc>
                <a:spcPts val="3199"/>
              </a:lnSpc>
              <a:buFont typeface="Arial"/>
              <a:buChar char="•"/>
            </a:pPr>
            <a:r>
              <a:rPr lang="en-US" sz="1999" spc="99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Query: </a:t>
            </a:r>
            <a:r>
              <a:rPr lang="en-US" sz="1999" spc="99">
                <a:solidFill>
                  <a:srgbClr val="4CF637"/>
                </a:solidFill>
                <a:latin typeface="Tenor Sans"/>
                <a:ea typeface="Tenor Sans"/>
                <a:cs typeface="Tenor Sans"/>
                <a:sym typeface="Tenor Sans"/>
              </a:rPr>
              <a:t>SELECT branch, SUM(total) AS total_sales, SUM(gross_income) AS total_gross_income FROM WalmartData GROUP BY branch;</a:t>
            </a:r>
          </a:p>
          <a:p>
            <a:pPr algn="l" marL="429456" indent="-214728" lvl="1">
              <a:lnSpc>
                <a:spcPts val="3182"/>
              </a:lnSpc>
              <a:buFont typeface="Arial"/>
              <a:buChar char="•"/>
            </a:pPr>
            <a:r>
              <a:rPr lang="en-US" sz="1989" spc="99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Result: Displays total sales and gross income for each branch.</a:t>
            </a:r>
          </a:p>
          <a:p>
            <a:pPr algn="l" marL="0" indent="0" lvl="0">
              <a:lnSpc>
                <a:spcPts val="3182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272156" y="1376872"/>
            <a:ext cx="797980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</a:pPr>
            <a:r>
              <a:rPr lang="en-US" sz="3500" spc="175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Title: Sales by Branch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6994" y="5685025"/>
            <a:ext cx="6747744" cy="460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Visualization:</a:t>
            </a:r>
          </a:p>
          <a:p>
            <a:pPr algn="l">
              <a:lnSpc>
                <a:spcPts val="4058"/>
              </a:lnSpc>
            </a:pPr>
          </a:p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 spc="100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Bar Chart: Comparing total sales and gross income across different branches.</a:t>
            </a:r>
          </a:p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 spc="100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Insight:</a:t>
            </a:r>
          </a:p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 spc="100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Branch A and B have the highest sales and gross income, indicating strong performance.</a:t>
            </a:r>
          </a:p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 spc="100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This data can guide decisions on resource allocation and marketing focus for top-performing branches.</a:t>
            </a:r>
          </a:p>
          <a:p>
            <a:pPr algn="l" marL="0" indent="0" lvl="0">
              <a:lnSpc>
                <a:spcPts val="311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D8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19408" y="4362868"/>
            <a:ext cx="8598673" cy="4895432"/>
          </a:xfrm>
          <a:custGeom>
            <a:avLst/>
            <a:gdLst/>
            <a:ahLst/>
            <a:cxnLst/>
            <a:rect r="r" b="b" t="t" l="l"/>
            <a:pathLst>
              <a:path h="4895432" w="8598673">
                <a:moveTo>
                  <a:pt x="0" y="0"/>
                </a:moveTo>
                <a:lnTo>
                  <a:pt x="8598673" y="0"/>
                </a:lnTo>
                <a:lnTo>
                  <a:pt x="8598673" y="4895432"/>
                </a:lnTo>
                <a:lnTo>
                  <a:pt x="0" y="4895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80030" y="1588883"/>
            <a:ext cx="7561104" cy="54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29"/>
              </a:lnSpc>
            </a:pPr>
            <a:r>
              <a:rPr lang="en-US" sz="3699" spc="258">
                <a:solidFill>
                  <a:srgbClr val="6D2932"/>
                </a:solidFill>
                <a:latin typeface="Active Heart"/>
                <a:ea typeface="Active Heart"/>
                <a:cs typeface="Active Heart"/>
                <a:sym typeface="Active Heart"/>
              </a:rPr>
              <a:t>Title: Total Sales by Product Line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468" y="2620136"/>
            <a:ext cx="5232159" cy="4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Analysis:</a:t>
            </a:r>
          </a:p>
          <a:p>
            <a:pPr algn="l">
              <a:lnSpc>
                <a:spcPts val="3711"/>
              </a:lnSpc>
            </a:pPr>
          </a:p>
          <a:p>
            <a:pPr algn="l" marL="507364" indent="-253682" lvl="1">
              <a:lnSpc>
                <a:spcPts val="3759"/>
              </a:lnSpc>
              <a:buFont typeface="Arial"/>
              <a:buChar char="•"/>
            </a:pPr>
            <a:r>
              <a:rPr lang="en-US" sz="2349" spc="117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Query: </a:t>
            </a:r>
            <a:r>
              <a:rPr lang="en-US" sz="2349" spc="117">
                <a:solidFill>
                  <a:srgbClr val="FA2020"/>
                </a:solidFill>
                <a:latin typeface="Tenor Sans"/>
                <a:ea typeface="Tenor Sans"/>
                <a:cs typeface="Tenor Sans"/>
                <a:sym typeface="Tenor Sans"/>
              </a:rPr>
              <a:t>SELECT product_line, SUM(total) AS total_sales FROM WalmartData GROUP BY product_line;</a:t>
            </a:r>
          </a:p>
          <a:p>
            <a:pPr algn="l" marL="507364" indent="-253682" lvl="1">
              <a:lnSpc>
                <a:spcPts val="3759"/>
              </a:lnSpc>
              <a:buFont typeface="Arial"/>
              <a:buChar char="•"/>
            </a:pPr>
            <a:r>
              <a:rPr lang="en-US" sz="2349" spc="117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Result: Summarizes total sales for each product line.</a:t>
            </a:r>
          </a:p>
          <a:p>
            <a:pPr algn="l" marL="0" indent="0" lvl="0">
              <a:lnSpc>
                <a:spcPts val="371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018955" y="2401061"/>
            <a:ext cx="4500453" cy="763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Visualization:</a:t>
            </a:r>
          </a:p>
          <a:p>
            <a:pPr algn="l">
              <a:lnSpc>
                <a:spcPts val="3759"/>
              </a:lnSpc>
            </a:pPr>
          </a:p>
          <a:p>
            <a:pPr algn="l" marL="507364" indent="-253682" lvl="1">
              <a:lnSpc>
                <a:spcPts val="3759"/>
              </a:lnSpc>
              <a:buFont typeface="Arial"/>
              <a:buChar char="•"/>
            </a:pPr>
            <a:r>
              <a:rPr lang="en-US" sz="2349" spc="117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Pie Chart or Bar Chart: Showing the proportion of sales each product line contributes.</a:t>
            </a:r>
          </a:p>
          <a:p>
            <a:pPr algn="l" marL="507364" indent="-253682" lvl="1">
              <a:lnSpc>
                <a:spcPts val="3759"/>
              </a:lnSpc>
              <a:buFont typeface="Arial"/>
              <a:buChar char="•"/>
            </a:pPr>
            <a:r>
              <a:rPr lang="en-US" sz="2349" spc="117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Insight:</a:t>
            </a:r>
          </a:p>
          <a:p>
            <a:pPr algn="l" marL="507364" indent="-253682" lvl="1">
              <a:lnSpc>
                <a:spcPts val="3759"/>
              </a:lnSpc>
              <a:buFont typeface="Arial"/>
              <a:buChar char="•"/>
            </a:pPr>
            <a:r>
              <a:rPr lang="en-US" sz="2349" spc="117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Electronics and Groceries dominate sales, suggesting these categories are key drivers of revenue.</a:t>
            </a:r>
          </a:p>
          <a:p>
            <a:pPr algn="l" marL="507364" indent="-253682" lvl="1">
              <a:lnSpc>
                <a:spcPts val="3759"/>
              </a:lnSpc>
              <a:buFont typeface="Arial"/>
              <a:buChar char="•"/>
            </a:pPr>
            <a:r>
              <a:rPr lang="en-US" sz="2349" spc="117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This can influence stocking decisions and promotional strategies.</a:t>
            </a:r>
          </a:p>
          <a:p>
            <a:pPr algn="l" marL="0" indent="0" lvl="0">
              <a:lnSpc>
                <a:spcPts val="3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68305" y="357375"/>
            <a:ext cx="17849776" cy="83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65"/>
              </a:lnSpc>
            </a:pPr>
            <a:r>
              <a:rPr lang="en-US" sz="5739" spc="401">
                <a:solidFill>
                  <a:srgbClr val="2F0C11"/>
                </a:solidFill>
                <a:latin typeface="Active Heart"/>
                <a:ea typeface="Active Heart"/>
                <a:cs typeface="Active Heart"/>
                <a:sym typeface="Active Heart"/>
              </a:rPr>
              <a:t>KEY ANALYSIS - PRODUCT LINE PERFORMANCE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5338" y="5408607"/>
            <a:ext cx="4192369" cy="4878393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8E3C47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2705" y="7607601"/>
            <a:ext cx="1936271" cy="2253115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93068" y="-924257"/>
            <a:ext cx="1936271" cy="2253115"/>
            <a:chOff x="0" y="0"/>
            <a:chExt cx="6985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2870198"/>
            <a:ext cx="5251821" cy="5863961"/>
            <a:chOff x="0" y="0"/>
            <a:chExt cx="1383196" cy="1544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83196" cy="1544418"/>
            </a:xfrm>
            <a:custGeom>
              <a:avLst/>
              <a:gdLst/>
              <a:ahLst/>
              <a:cxnLst/>
              <a:rect r="r" b="b" t="t" l="l"/>
              <a:pathLst>
                <a:path h="1544418" w="1383196">
                  <a:moveTo>
                    <a:pt x="23586" y="0"/>
                  </a:moveTo>
                  <a:lnTo>
                    <a:pt x="1359609" y="0"/>
                  </a:lnTo>
                  <a:cubicBezTo>
                    <a:pt x="1372636" y="0"/>
                    <a:pt x="1383196" y="10560"/>
                    <a:pt x="1383196" y="23586"/>
                  </a:cubicBezTo>
                  <a:lnTo>
                    <a:pt x="1383196" y="1520831"/>
                  </a:lnTo>
                  <a:cubicBezTo>
                    <a:pt x="1383196" y="1533858"/>
                    <a:pt x="1372636" y="1544418"/>
                    <a:pt x="1359609" y="1544418"/>
                  </a:cubicBezTo>
                  <a:lnTo>
                    <a:pt x="23586" y="1544418"/>
                  </a:lnTo>
                  <a:cubicBezTo>
                    <a:pt x="17331" y="1544418"/>
                    <a:pt x="11332" y="1541933"/>
                    <a:pt x="6908" y="1537509"/>
                  </a:cubicBezTo>
                  <a:cubicBezTo>
                    <a:pt x="2485" y="1533086"/>
                    <a:pt x="0" y="1527087"/>
                    <a:pt x="0" y="1520831"/>
                  </a:cubicBezTo>
                  <a:lnTo>
                    <a:pt x="0" y="23586"/>
                  </a:lnTo>
                  <a:cubicBezTo>
                    <a:pt x="0" y="10560"/>
                    <a:pt x="10560" y="0"/>
                    <a:pt x="23586" y="0"/>
                  </a:cubicBezTo>
                  <a:close/>
                </a:path>
              </a:pathLst>
            </a:custGeom>
            <a:solidFill>
              <a:srgbClr val="E8D8C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83196" cy="1582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489979" y="2870198"/>
            <a:ext cx="5251821" cy="5863961"/>
            <a:chOff x="0" y="0"/>
            <a:chExt cx="1383196" cy="15444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83196" cy="1544418"/>
            </a:xfrm>
            <a:custGeom>
              <a:avLst/>
              <a:gdLst/>
              <a:ahLst/>
              <a:cxnLst/>
              <a:rect r="r" b="b" t="t" l="l"/>
              <a:pathLst>
                <a:path h="1544418" w="1383196">
                  <a:moveTo>
                    <a:pt x="23586" y="0"/>
                  </a:moveTo>
                  <a:lnTo>
                    <a:pt x="1359609" y="0"/>
                  </a:lnTo>
                  <a:cubicBezTo>
                    <a:pt x="1372636" y="0"/>
                    <a:pt x="1383196" y="10560"/>
                    <a:pt x="1383196" y="23586"/>
                  </a:cubicBezTo>
                  <a:lnTo>
                    <a:pt x="1383196" y="1520831"/>
                  </a:lnTo>
                  <a:cubicBezTo>
                    <a:pt x="1383196" y="1533858"/>
                    <a:pt x="1372636" y="1544418"/>
                    <a:pt x="1359609" y="1544418"/>
                  </a:cubicBezTo>
                  <a:lnTo>
                    <a:pt x="23586" y="1544418"/>
                  </a:lnTo>
                  <a:cubicBezTo>
                    <a:pt x="17331" y="1544418"/>
                    <a:pt x="11332" y="1541933"/>
                    <a:pt x="6908" y="1537509"/>
                  </a:cubicBezTo>
                  <a:cubicBezTo>
                    <a:pt x="2485" y="1533086"/>
                    <a:pt x="0" y="1527087"/>
                    <a:pt x="0" y="1520831"/>
                  </a:cubicBezTo>
                  <a:lnTo>
                    <a:pt x="0" y="23586"/>
                  </a:lnTo>
                  <a:cubicBezTo>
                    <a:pt x="0" y="10560"/>
                    <a:pt x="10560" y="0"/>
                    <a:pt x="23586" y="0"/>
                  </a:cubicBezTo>
                  <a:close/>
                </a:path>
              </a:pathLst>
            </a:custGeom>
            <a:solidFill>
              <a:srgbClr val="E8D8C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383196" cy="1582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05286" y="424011"/>
            <a:ext cx="17077428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0"/>
              </a:lnSpc>
            </a:pPr>
            <a:r>
              <a:rPr lang="en-US" sz="5000" spc="350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KEY ANALYSIS - CUSTOMER PAYMENT PREFERENCES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89979" y="2765423"/>
            <a:ext cx="5251821" cy="603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Visualization:</a:t>
            </a:r>
          </a:p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Pie Chart: Showing the percentage of transactions made with each payment method.</a:t>
            </a:r>
          </a:p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Insight:</a:t>
            </a:r>
          </a:p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Cash and Credit Card payments are the most common, indicating a potential area for loyalty programs or payment method promotions.</a:t>
            </a:r>
          </a:p>
          <a:p>
            <a:pPr algn="l" marL="0" indent="0" lvl="0">
              <a:lnSpc>
                <a:spcPts val="3999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5841778" y="395436"/>
            <a:ext cx="502580" cy="584821"/>
            <a:chOff x="0" y="0"/>
            <a:chExt cx="6985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612933" y="3951112"/>
            <a:ext cx="502580" cy="584821"/>
            <a:chOff x="0" y="0"/>
            <a:chExt cx="6985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518620" y="8149338"/>
            <a:ext cx="502580" cy="584821"/>
            <a:chOff x="0" y="0"/>
            <a:chExt cx="6985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6756720" y="2801771"/>
            <a:ext cx="502580" cy="584821"/>
            <a:chOff x="0" y="0"/>
            <a:chExt cx="6985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0979925" y="3386591"/>
            <a:ext cx="7049414" cy="4040333"/>
          </a:xfrm>
          <a:custGeom>
            <a:avLst/>
            <a:gdLst/>
            <a:ahLst/>
            <a:cxnLst/>
            <a:rect r="r" b="b" t="t" l="l"/>
            <a:pathLst>
              <a:path h="4040333" w="7049414">
                <a:moveTo>
                  <a:pt x="0" y="0"/>
                </a:moveTo>
                <a:lnTo>
                  <a:pt x="7049414" y="0"/>
                </a:lnTo>
                <a:lnTo>
                  <a:pt x="7049414" y="4040333"/>
                </a:lnTo>
                <a:lnTo>
                  <a:pt x="0" y="40403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3" t="0" r="-313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12705" y="3062994"/>
            <a:ext cx="4500453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70"/>
              </a:lnSpc>
            </a:pPr>
            <a:r>
              <a:rPr lang="en-US" sz="3300" spc="231">
                <a:solidFill>
                  <a:srgbClr val="6D2932"/>
                </a:solidFill>
                <a:latin typeface="Active Heart"/>
                <a:ea typeface="Active Heart"/>
                <a:cs typeface="Active Heart"/>
                <a:sym typeface="Active Heart"/>
              </a:rPr>
              <a:t>Analysis: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7509" y="3647992"/>
            <a:ext cx="4976803" cy="550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Query: </a:t>
            </a:r>
          </a:p>
          <a:p>
            <a:pPr algn="l">
              <a:lnSpc>
                <a:spcPts val="1920"/>
              </a:lnSpc>
            </a:pPr>
          </a:p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FA2020"/>
                </a:solidFill>
                <a:latin typeface="Tenor Sans"/>
                <a:ea typeface="Tenor Sans"/>
                <a:cs typeface="Tenor Sans"/>
                <a:sym typeface="Tenor Sans"/>
              </a:rPr>
              <a:t>SELECT payment, COUNT(*) AS num_transactions, SUM(total) AS total_sales FROM WalmartData GROUP BY payment;</a:t>
            </a:r>
          </a:p>
          <a:p>
            <a:pPr algn="l">
              <a:lnSpc>
                <a:spcPts val="1920"/>
              </a:lnSpc>
            </a:pPr>
          </a:p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Result: Breaks down sales transactions and total sales by payment method.</a:t>
            </a:r>
          </a:p>
          <a:p>
            <a:pPr algn="l" marL="0" indent="0" lvl="0">
              <a:lnSpc>
                <a:spcPts val="3999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1431430"/>
            <a:ext cx="16732145" cy="494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6"/>
              </a:lnSpc>
            </a:pPr>
            <a:r>
              <a:rPr lang="en-US" sz="3429" spc="240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TITLE: SALES BY PAYMENT METHOD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994" y="2534896"/>
            <a:ext cx="832595" cy="83259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8C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561C24"/>
                  </a:solidFill>
                  <a:latin typeface="Active Heart"/>
                  <a:ea typeface="Active Heart"/>
                  <a:cs typeface="Active Heart"/>
                  <a:sym typeface="Active Heart"/>
                </a:rPr>
                <a:t>01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8967" y="5112694"/>
            <a:ext cx="832595" cy="83259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8C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561C24"/>
                  </a:solidFill>
                  <a:latin typeface="Active Heart"/>
                  <a:ea typeface="Active Heart"/>
                  <a:cs typeface="Active Heart"/>
                  <a:sym typeface="Active Heart"/>
                </a:rPr>
                <a:t>02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8967" y="6887428"/>
            <a:ext cx="832595" cy="83259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D8C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561C24"/>
                  </a:solidFill>
                  <a:latin typeface="Active Heart"/>
                  <a:ea typeface="Active Heart"/>
                  <a:cs typeface="Active Heart"/>
                  <a:sym typeface="Active Heart"/>
                </a:rPr>
                <a:t>03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381209" y="2545896"/>
            <a:ext cx="8709699" cy="5555126"/>
          </a:xfrm>
          <a:custGeom>
            <a:avLst/>
            <a:gdLst/>
            <a:ahLst/>
            <a:cxnLst/>
            <a:rect r="r" b="b" t="t" l="l"/>
            <a:pathLst>
              <a:path h="5555126" w="8709699">
                <a:moveTo>
                  <a:pt x="0" y="0"/>
                </a:moveTo>
                <a:lnTo>
                  <a:pt x="8709699" y="0"/>
                </a:lnTo>
                <a:lnTo>
                  <a:pt x="8709699" y="5555127"/>
                </a:lnTo>
                <a:lnTo>
                  <a:pt x="0" y="555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84722" y="361508"/>
            <a:ext cx="15703278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</a:pPr>
            <a:r>
              <a:rPr lang="en-US" sz="5000" spc="350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KEY ANALYSIS - GROSS INCOME BY CITY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5739" y="2743565"/>
            <a:ext cx="2355740" cy="44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21"/>
              </a:lnSpc>
            </a:pPr>
            <a:r>
              <a:rPr lang="en-US" sz="3135" spc="219">
                <a:solidFill>
                  <a:srgbClr val="E8D8C4"/>
                </a:solidFill>
                <a:latin typeface="Active Heart"/>
                <a:ea typeface="Active Heart"/>
                <a:cs typeface="Active Heart"/>
                <a:sym typeface="Active Heart"/>
              </a:rPr>
              <a:t>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8967" y="3559466"/>
            <a:ext cx="8381330" cy="154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871" indent="-211936" lvl="1">
              <a:lnSpc>
                <a:spcPts val="3141"/>
              </a:lnSpc>
              <a:buFont typeface="Arial"/>
              <a:buChar char="•"/>
            </a:pPr>
            <a:r>
              <a:rPr lang="en-US" sz="1963" spc="98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Query: </a:t>
            </a:r>
            <a:r>
              <a:rPr lang="en-US" sz="1963" spc="98">
                <a:solidFill>
                  <a:srgbClr val="4CF637"/>
                </a:solidFill>
                <a:latin typeface="Tenor Sans"/>
                <a:ea typeface="Tenor Sans"/>
                <a:cs typeface="Tenor Sans"/>
                <a:sym typeface="Tenor Sans"/>
              </a:rPr>
              <a:t>SELECT city, SUM(gross_income) AS total_gross_income FROM WalmartData GROUP BY city;</a:t>
            </a:r>
          </a:p>
          <a:p>
            <a:pPr algn="l" marL="423871" indent="-211936" lvl="1">
              <a:lnSpc>
                <a:spcPts val="3141"/>
              </a:lnSpc>
              <a:buFont typeface="Arial"/>
              <a:buChar char="•"/>
            </a:pPr>
            <a:r>
              <a:rPr lang="en-US" sz="1963" spc="98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Result: Calculates total gross income for each city.</a:t>
            </a:r>
          </a:p>
          <a:p>
            <a:pPr algn="l" marL="0" indent="0" lvl="0">
              <a:lnSpc>
                <a:spcPts val="314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41725" y="5359220"/>
            <a:ext cx="3839706" cy="44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21"/>
              </a:lnSpc>
            </a:pPr>
            <a:r>
              <a:rPr lang="en-US" sz="3135" spc="219">
                <a:solidFill>
                  <a:srgbClr val="E8D8C4"/>
                </a:solidFill>
                <a:latin typeface="Active Heart"/>
                <a:ea typeface="Active Heart"/>
                <a:cs typeface="Active Heart"/>
                <a:sym typeface="Active Heart"/>
              </a:rPr>
              <a:t>Visualization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6994" y="6126264"/>
            <a:ext cx="9825876" cy="38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92"/>
              </a:lnSpc>
            </a:pPr>
            <a:r>
              <a:rPr lang="en-US" sz="1995" spc="99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Bar Chart or Map: Showing gross income distribution across cities.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5739" y="6975166"/>
            <a:ext cx="2355740" cy="44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21"/>
              </a:lnSpc>
            </a:pPr>
            <a:r>
              <a:rPr lang="en-US" sz="3135" spc="219">
                <a:solidFill>
                  <a:srgbClr val="E8D8C4"/>
                </a:solidFill>
                <a:latin typeface="Active Heart"/>
                <a:ea typeface="Active Heart"/>
                <a:cs typeface="Active Heart"/>
                <a:sym typeface="Active Heart"/>
              </a:rPr>
              <a:t>Insights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6994" y="8015298"/>
            <a:ext cx="9825876" cy="1178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92"/>
              </a:lnSpc>
            </a:pPr>
            <a:r>
              <a:rPr lang="en-US" sz="1995" spc="99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Certain cities, like City Naypyitaw and City Mandalay , generate significantly more gross income, which might suggest opportunities for targeted expansion or marketing.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90687" y="1393871"/>
            <a:ext cx="9868021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0"/>
              </a:lnSpc>
            </a:pPr>
            <a:r>
              <a:rPr lang="en-US" sz="3500" spc="245">
                <a:solidFill>
                  <a:srgbClr val="FFFFFF"/>
                </a:solidFill>
                <a:latin typeface="Active Heart"/>
                <a:ea typeface="Active Heart"/>
                <a:cs typeface="Active Heart"/>
                <a:sym typeface="Active Heart"/>
              </a:rPr>
              <a:t>TITLE: TOTAL GROSS INCOME BY CITY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D8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21247" y="768204"/>
            <a:ext cx="1276106" cy="1484923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22961" y="768204"/>
            <a:ext cx="596573" cy="694194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45388" y="9258300"/>
            <a:ext cx="596573" cy="694194"/>
            <a:chOff x="0" y="0"/>
            <a:chExt cx="6985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E3C47">
                <a:alpha val="4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876043" y="2786232"/>
            <a:ext cx="4042619" cy="4704138"/>
            <a:chOff x="0" y="0"/>
            <a:chExt cx="6985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8E3C47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448507" y="1899547"/>
            <a:ext cx="6359654" cy="8052947"/>
          </a:xfrm>
          <a:custGeom>
            <a:avLst/>
            <a:gdLst/>
            <a:ahLst/>
            <a:cxnLst/>
            <a:rect r="r" b="b" t="t" l="l"/>
            <a:pathLst>
              <a:path h="8052947" w="6359654">
                <a:moveTo>
                  <a:pt x="0" y="0"/>
                </a:moveTo>
                <a:lnTo>
                  <a:pt x="6359655" y="0"/>
                </a:lnTo>
                <a:lnTo>
                  <a:pt x="6359655" y="8052947"/>
                </a:lnTo>
                <a:lnTo>
                  <a:pt x="0" y="8052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89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8810" y="2805282"/>
            <a:ext cx="5196578" cy="466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11"/>
              </a:lnSpc>
            </a:pPr>
            <a:r>
              <a:rPr lang="en-US" sz="3235" spc="226">
                <a:solidFill>
                  <a:srgbClr val="6D2932"/>
                </a:solidFill>
                <a:latin typeface="Active Heart"/>
                <a:ea typeface="Active Heart"/>
                <a:cs typeface="Active Heart"/>
                <a:sym typeface="Active Heart"/>
              </a:rPr>
              <a:t>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8810" y="3618036"/>
            <a:ext cx="5196578" cy="502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Query: 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 spc="124">
                <a:solidFill>
                  <a:srgbClr val="190DF8"/>
                </a:solidFill>
                <a:latin typeface="Tenor Sans"/>
                <a:ea typeface="Tenor Sans"/>
                <a:cs typeface="Tenor Sans"/>
                <a:sym typeface="Tenor Sans"/>
              </a:rPr>
              <a:t>SELECT * FROM WalmartData WHERE gross_margin_percentage &gt; 30;</a:t>
            </a:r>
          </a:p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Result: 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Lists transactions where the gross margin percentage exceeds 30%.</a:t>
            </a:r>
          </a:p>
          <a:p>
            <a:pPr algn="l" marL="0" indent="0" lvl="0">
              <a:lnSpc>
                <a:spcPts val="399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5643674" y="1851149"/>
            <a:ext cx="5196578" cy="855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Visualization:</a:t>
            </a:r>
          </a:p>
          <a:p>
            <a:pPr algn="l">
              <a:lnSpc>
                <a:spcPts val="3999"/>
              </a:lnSpc>
            </a:pP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Table: Highlighting these high-margin transactions.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There is nothing above then 30%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Insight:</a:t>
            </a:r>
          </a:p>
          <a:p>
            <a:pPr algn="l">
              <a:lnSpc>
                <a:spcPts val="3999"/>
              </a:lnSpc>
            </a:pP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 spc="124">
                <a:solidFill>
                  <a:srgbClr val="2F0C11"/>
                </a:solidFill>
                <a:latin typeface="Tenor Sans"/>
                <a:ea typeface="Tenor Sans"/>
                <a:cs typeface="Tenor Sans"/>
                <a:sym typeface="Tenor Sans"/>
              </a:rPr>
              <a:t>These high-margin transactions can be analyzed further to understand what drives profitability and how to replicate these conditions across other sales.</a:t>
            </a:r>
          </a:p>
          <a:p>
            <a:pPr algn="l" marL="0" indent="0" lvl="0">
              <a:lnSpc>
                <a:spcPts val="399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641191" y="281157"/>
            <a:ext cx="16831341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</a:pPr>
            <a:r>
              <a:rPr lang="en-US" sz="5000" spc="350">
                <a:solidFill>
                  <a:srgbClr val="2F0C11"/>
                </a:solidFill>
                <a:latin typeface="Active Heart"/>
                <a:ea typeface="Active Heart"/>
                <a:cs typeface="Active Heart"/>
                <a:sym typeface="Active Heart"/>
              </a:rPr>
              <a:t>KEY ANALYSIS - HIGH-VALUE TRANSACTIONS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59666" y="1272540"/>
            <a:ext cx="10968669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0"/>
              </a:lnSpc>
            </a:pPr>
            <a:r>
              <a:rPr lang="en-US" sz="3500" spc="245">
                <a:solidFill>
                  <a:srgbClr val="2F0C11"/>
                </a:solidFill>
                <a:latin typeface="Active Heart"/>
                <a:ea typeface="Active Heart"/>
                <a:cs typeface="Active Heart"/>
                <a:sym typeface="Active Heart"/>
              </a:rPr>
              <a:t>TITLE: TRANSACTIONS WITH HIGH GROSS MARGIN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DAGOX1-ENXg</dc:identifier>
  <dcterms:modified xsi:type="dcterms:W3CDTF">2011-08-01T06:04:30Z</dcterms:modified>
  <cp:revision>1</cp:revision>
  <dc:title>Maroon and Red Modern Sales Report Presentation</dc:title>
</cp:coreProperties>
</file>