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ream Avenue" charset="1" panose="02000503000000020004"/>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sp>
        <p:nvSpPr>
          <p:cNvPr name="AutoShape 2" id="2"/>
          <p:cNvSpPr/>
          <p:nvPr/>
        </p:nvSpPr>
        <p:spPr>
          <a:xfrm rot="0">
            <a:off x="0" y="1019175"/>
            <a:ext cx="18288000" cy="0"/>
          </a:xfrm>
          <a:prstGeom prst="line">
            <a:avLst/>
          </a:prstGeom>
          <a:ln cap="flat" w="9525">
            <a:solidFill>
              <a:srgbClr val="43521A"/>
            </a:solidFill>
            <a:prstDash val="solid"/>
            <a:headEnd type="none" len="sm" w="sm"/>
            <a:tailEnd type="none" len="sm" w="sm"/>
          </a:ln>
        </p:spPr>
      </p:sp>
      <p:sp>
        <p:nvSpPr>
          <p:cNvPr name="AutoShape 3" id="3"/>
          <p:cNvSpPr/>
          <p:nvPr/>
        </p:nvSpPr>
        <p:spPr>
          <a:xfrm rot="0">
            <a:off x="0" y="9248775"/>
            <a:ext cx="18288000" cy="0"/>
          </a:xfrm>
          <a:prstGeom prst="line">
            <a:avLst/>
          </a:prstGeom>
          <a:ln cap="flat" w="9525">
            <a:solidFill>
              <a:srgbClr val="43521A"/>
            </a:solidFill>
            <a:prstDash val="solid"/>
            <a:headEnd type="none" len="sm" w="sm"/>
            <a:tailEnd type="none" len="sm" w="sm"/>
          </a:ln>
        </p:spPr>
      </p:sp>
      <p:grpSp>
        <p:nvGrpSpPr>
          <p:cNvPr name="Group 4" id="4"/>
          <p:cNvGrpSpPr>
            <a:grpSpLocks noChangeAspect="true"/>
          </p:cNvGrpSpPr>
          <p:nvPr/>
        </p:nvGrpSpPr>
        <p:grpSpPr>
          <a:xfrm rot="0">
            <a:off x="1028700" y="2520315"/>
            <a:ext cx="2623185" cy="5246370"/>
            <a:chOff x="0" y="0"/>
            <a:chExt cx="3175000" cy="6350000"/>
          </a:xfrm>
        </p:grpSpPr>
        <p:sp>
          <p:nvSpPr>
            <p:cNvPr name="Freeform 5" id="5"/>
            <p:cNvSpPr/>
            <p:nvPr/>
          </p:nvSpPr>
          <p:spPr>
            <a:xfrm flipH="false" flipV="false" rot="0">
              <a:off x="0" y="0"/>
              <a:ext cx="3175000" cy="6350000"/>
            </a:xfrm>
            <a:custGeom>
              <a:avLst/>
              <a:gdLst/>
              <a:ahLst/>
              <a:cxnLst/>
              <a:rect r="r" b="b" t="t" l="l"/>
              <a:pathLst>
                <a:path h="6350000" w="3175000">
                  <a:moveTo>
                    <a:pt x="1587500" y="6350000"/>
                  </a:moveTo>
                  <a:lnTo>
                    <a:pt x="1587500" y="6350000"/>
                  </a:lnTo>
                  <a:cubicBezTo>
                    <a:pt x="711200" y="6350000"/>
                    <a:pt x="0" y="5638800"/>
                    <a:pt x="0" y="4762500"/>
                  </a:cubicBezTo>
                  <a:lnTo>
                    <a:pt x="0" y="1587500"/>
                  </a:lnTo>
                  <a:cubicBezTo>
                    <a:pt x="0" y="711200"/>
                    <a:pt x="711200" y="0"/>
                    <a:pt x="1587500" y="0"/>
                  </a:cubicBezTo>
                  <a:lnTo>
                    <a:pt x="1587500" y="0"/>
                  </a:lnTo>
                  <a:cubicBezTo>
                    <a:pt x="2463800" y="0"/>
                    <a:pt x="3175000" y="711200"/>
                    <a:pt x="3175000" y="1587500"/>
                  </a:cubicBezTo>
                  <a:lnTo>
                    <a:pt x="3175000" y="4762500"/>
                  </a:lnTo>
                  <a:cubicBezTo>
                    <a:pt x="3175000" y="5638800"/>
                    <a:pt x="2463800" y="6350000"/>
                    <a:pt x="1587500" y="6350000"/>
                  </a:cubicBezTo>
                  <a:close/>
                </a:path>
              </a:pathLst>
            </a:custGeom>
            <a:blipFill>
              <a:blip r:embed="rId2"/>
              <a:stretch>
                <a:fillRect l="-30024" t="0" r="-3225" b="0"/>
              </a:stretch>
            </a:blipFill>
          </p:spPr>
        </p:sp>
        <p:sp>
          <p:nvSpPr>
            <p:cNvPr name="Freeform 6" id="6"/>
            <p:cNvSpPr/>
            <p:nvPr/>
          </p:nvSpPr>
          <p:spPr>
            <a:xfrm flipH="false" flipV="false" rot="0">
              <a:off x="0" y="0"/>
              <a:ext cx="3175000" cy="6350000"/>
            </a:xfrm>
            <a:custGeom>
              <a:avLst/>
              <a:gdLst/>
              <a:ahLst/>
              <a:cxnLst/>
              <a:rect r="r" b="b" t="t" l="l"/>
              <a:pathLst>
                <a:path h="6350000" w="3175000">
                  <a:moveTo>
                    <a:pt x="1587500" y="19050"/>
                  </a:moveTo>
                  <a:cubicBezTo>
                    <a:pt x="2452370" y="19050"/>
                    <a:pt x="3155950" y="722630"/>
                    <a:pt x="3155950" y="1587500"/>
                  </a:cubicBezTo>
                  <a:lnTo>
                    <a:pt x="3155950" y="4762500"/>
                  </a:lnTo>
                  <a:cubicBezTo>
                    <a:pt x="3155950" y="5627370"/>
                    <a:pt x="2452370" y="6330950"/>
                    <a:pt x="1587500" y="6330950"/>
                  </a:cubicBezTo>
                  <a:cubicBezTo>
                    <a:pt x="722630" y="6330950"/>
                    <a:pt x="19050" y="5627370"/>
                    <a:pt x="19050" y="4762500"/>
                  </a:cubicBezTo>
                  <a:lnTo>
                    <a:pt x="19050" y="1587500"/>
                  </a:lnTo>
                  <a:cubicBezTo>
                    <a:pt x="19050" y="722630"/>
                    <a:pt x="722630" y="19050"/>
                    <a:pt x="1587500" y="19050"/>
                  </a:cubicBezTo>
                  <a:moveTo>
                    <a:pt x="1587500" y="0"/>
                  </a:moveTo>
                  <a:cubicBezTo>
                    <a:pt x="711200" y="0"/>
                    <a:pt x="0" y="711200"/>
                    <a:pt x="0" y="1587500"/>
                  </a:cubicBezTo>
                  <a:lnTo>
                    <a:pt x="0" y="4762500"/>
                  </a:lnTo>
                  <a:cubicBezTo>
                    <a:pt x="0" y="5638800"/>
                    <a:pt x="711200" y="6350000"/>
                    <a:pt x="1587500" y="6350000"/>
                  </a:cubicBezTo>
                  <a:cubicBezTo>
                    <a:pt x="2463800" y="6350000"/>
                    <a:pt x="3175000" y="5638800"/>
                    <a:pt x="3175000" y="4762500"/>
                  </a:cubicBezTo>
                  <a:lnTo>
                    <a:pt x="3175000" y="1587500"/>
                  </a:lnTo>
                  <a:cubicBezTo>
                    <a:pt x="3175000" y="711200"/>
                    <a:pt x="2463800" y="0"/>
                    <a:pt x="1587500" y="0"/>
                  </a:cubicBezTo>
                  <a:lnTo>
                    <a:pt x="1587500" y="0"/>
                  </a:lnTo>
                  <a:close/>
                </a:path>
              </a:pathLst>
            </a:custGeom>
            <a:solidFill>
              <a:srgbClr val="43521A"/>
            </a:solidFill>
          </p:spPr>
        </p:sp>
      </p:grpSp>
      <p:sp>
        <p:nvSpPr>
          <p:cNvPr name="TextBox 7" id="7"/>
          <p:cNvSpPr txBox="true"/>
          <p:nvPr/>
        </p:nvSpPr>
        <p:spPr>
          <a:xfrm rot="0">
            <a:off x="4553656" y="2263140"/>
            <a:ext cx="9518655" cy="4638675"/>
          </a:xfrm>
          <a:prstGeom prst="rect">
            <a:avLst/>
          </a:prstGeom>
        </p:spPr>
        <p:txBody>
          <a:bodyPr anchor="t" rtlCol="false" tIns="0" lIns="0" bIns="0" rIns="0">
            <a:spAutoFit/>
          </a:bodyPr>
          <a:lstStyle/>
          <a:p>
            <a:pPr algn="ctr">
              <a:lnSpc>
                <a:spcPts val="9000"/>
              </a:lnSpc>
            </a:pPr>
            <a:r>
              <a:rPr lang="en-US" sz="9000">
                <a:solidFill>
                  <a:srgbClr val="43521A"/>
                </a:solidFill>
                <a:latin typeface="Dream Avenue"/>
                <a:ea typeface="Dream Avenue"/>
                <a:cs typeface="Dream Avenue"/>
                <a:sym typeface="Dream Avenue"/>
              </a:rPr>
              <a:t>Insights for Marketing Strategy - Food &amp; Beverage Industry</a:t>
            </a:r>
          </a:p>
        </p:txBody>
      </p:sp>
      <p:grpSp>
        <p:nvGrpSpPr>
          <p:cNvPr name="Group 8" id="8"/>
          <p:cNvGrpSpPr>
            <a:grpSpLocks noChangeAspect="true"/>
          </p:cNvGrpSpPr>
          <p:nvPr/>
        </p:nvGrpSpPr>
        <p:grpSpPr>
          <a:xfrm rot="0">
            <a:off x="14636115" y="2520315"/>
            <a:ext cx="2623185" cy="5246370"/>
            <a:chOff x="0" y="0"/>
            <a:chExt cx="3175000" cy="6350000"/>
          </a:xfrm>
        </p:grpSpPr>
        <p:sp>
          <p:nvSpPr>
            <p:cNvPr name="Freeform 9" id="9"/>
            <p:cNvSpPr/>
            <p:nvPr/>
          </p:nvSpPr>
          <p:spPr>
            <a:xfrm flipH="false" flipV="false" rot="0">
              <a:off x="0" y="0"/>
              <a:ext cx="3175000" cy="6350000"/>
            </a:xfrm>
            <a:custGeom>
              <a:avLst/>
              <a:gdLst/>
              <a:ahLst/>
              <a:cxnLst/>
              <a:rect r="r" b="b" t="t" l="l"/>
              <a:pathLst>
                <a:path h="6350000" w="3175000">
                  <a:moveTo>
                    <a:pt x="1587500" y="6350000"/>
                  </a:moveTo>
                  <a:lnTo>
                    <a:pt x="1587500" y="6350000"/>
                  </a:lnTo>
                  <a:cubicBezTo>
                    <a:pt x="711200" y="6350000"/>
                    <a:pt x="0" y="5638800"/>
                    <a:pt x="0" y="4762500"/>
                  </a:cubicBezTo>
                  <a:lnTo>
                    <a:pt x="0" y="1587500"/>
                  </a:lnTo>
                  <a:cubicBezTo>
                    <a:pt x="0" y="711200"/>
                    <a:pt x="711200" y="0"/>
                    <a:pt x="1587500" y="0"/>
                  </a:cubicBezTo>
                  <a:lnTo>
                    <a:pt x="1587500" y="0"/>
                  </a:lnTo>
                  <a:cubicBezTo>
                    <a:pt x="2463800" y="0"/>
                    <a:pt x="3175000" y="711200"/>
                    <a:pt x="3175000" y="1587500"/>
                  </a:cubicBezTo>
                  <a:lnTo>
                    <a:pt x="3175000" y="4762500"/>
                  </a:lnTo>
                  <a:cubicBezTo>
                    <a:pt x="3175000" y="5638800"/>
                    <a:pt x="2463800" y="6350000"/>
                    <a:pt x="1587500" y="6350000"/>
                  </a:cubicBezTo>
                  <a:close/>
                </a:path>
              </a:pathLst>
            </a:custGeom>
            <a:blipFill>
              <a:blip r:embed="rId3"/>
              <a:stretch>
                <a:fillRect l="-22654" t="0" r="-10595" b="0"/>
              </a:stretch>
            </a:blipFill>
          </p:spPr>
        </p:sp>
        <p:sp>
          <p:nvSpPr>
            <p:cNvPr name="Freeform 10" id="10"/>
            <p:cNvSpPr/>
            <p:nvPr/>
          </p:nvSpPr>
          <p:spPr>
            <a:xfrm flipH="false" flipV="false" rot="0">
              <a:off x="0" y="0"/>
              <a:ext cx="3175000" cy="6350000"/>
            </a:xfrm>
            <a:custGeom>
              <a:avLst/>
              <a:gdLst/>
              <a:ahLst/>
              <a:cxnLst/>
              <a:rect r="r" b="b" t="t" l="l"/>
              <a:pathLst>
                <a:path h="6350000" w="3175000">
                  <a:moveTo>
                    <a:pt x="1587500" y="19050"/>
                  </a:moveTo>
                  <a:cubicBezTo>
                    <a:pt x="2452370" y="19050"/>
                    <a:pt x="3155950" y="722630"/>
                    <a:pt x="3155950" y="1587500"/>
                  </a:cubicBezTo>
                  <a:lnTo>
                    <a:pt x="3155950" y="4762500"/>
                  </a:lnTo>
                  <a:cubicBezTo>
                    <a:pt x="3155950" y="5627370"/>
                    <a:pt x="2452370" y="6330950"/>
                    <a:pt x="1587500" y="6330950"/>
                  </a:cubicBezTo>
                  <a:cubicBezTo>
                    <a:pt x="722630" y="6330950"/>
                    <a:pt x="19050" y="5627370"/>
                    <a:pt x="19050" y="4762500"/>
                  </a:cubicBezTo>
                  <a:lnTo>
                    <a:pt x="19050" y="1587500"/>
                  </a:lnTo>
                  <a:cubicBezTo>
                    <a:pt x="19050" y="722630"/>
                    <a:pt x="722630" y="19050"/>
                    <a:pt x="1587500" y="19050"/>
                  </a:cubicBezTo>
                  <a:moveTo>
                    <a:pt x="1587500" y="0"/>
                  </a:moveTo>
                  <a:cubicBezTo>
                    <a:pt x="711200" y="0"/>
                    <a:pt x="0" y="711200"/>
                    <a:pt x="0" y="1587500"/>
                  </a:cubicBezTo>
                  <a:lnTo>
                    <a:pt x="0" y="4762500"/>
                  </a:lnTo>
                  <a:cubicBezTo>
                    <a:pt x="0" y="5638800"/>
                    <a:pt x="711200" y="6350000"/>
                    <a:pt x="1587500" y="6350000"/>
                  </a:cubicBezTo>
                  <a:cubicBezTo>
                    <a:pt x="2463800" y="6350000"/>
                    <a:pt x="3175000" y="5638800"/>
                    <a:pt x="3175000" y="4762500"/>
                  </a:cubicBezTo>
                  <a:lnTo>
                    <a:pt x="3175000" y="1587500"/>
                  </a:lnTo>
                  <a:cubicBezTo>
                    <a:pt x="3175000" y="711200"/>
                    <a:pt x="2463800" y="0"/>
                    <a:pt x="1587500" y="0"/>
                  </a:cubicBezTo>
                  <a:lnTo>
                    <a:pt x="1587500" y="0"/>
                  </a:lnTo>
                  <a:close/>
                </a:path>
              </a:pathLst>
            </a:custGeom>
            <a:solidFill>
              <a:srgbClr val="43521A"/>
            </a:solidFill>
          </p:spPr>
        </p:sp>
      </p:grpSp>
      <p:sp>
        <p:nvSpPr>
          <p:cNvPr name="Freeform 11" id="11"/>
          <p:cNvSpPr/>
          <p:nvPr/>
        </p:nvSpPr>
        <p:spPr>
          <a:xfrm flipH="false" flipV="false" rot="0">
            <a:off x="12507126" y="2520315"/>
            <a:ext cx="1396202" cy="1396202"/>
          </a:xfrm>
          <a:custGeom>
            <a:avLst/>
            <a:gdLst/>
            <a:ahLst/>
            <a:cxnLst/>
            <a:rect r="r" b="b" t="t" l="l"/>
            <a:pathLst>
              <a:path h="1396202" w="1396202">
                <a:moveTo>
                  <a:pt x="0" y="0"/>
                </a:moveTo>
                <a:lnTo>
                  <a:pt x="1396201" y="0"/>
                </a:lnTo>
                <a:lnTo>
                  <a:pt x="1396201" y="1396202"/>
                </a:lnTo>
                <a:lnTo>
                  <a:pt x="0" y="1396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4035622" y="7320915"/>
            <a:ext cx="698101" cy="698101"/>
          </a:xfrm>
          <a:custGeom>
            <a:avLst/>
            <a:gdLst/>
            <a:ahLst/>
            <a:cxnLst/>
            <a:rect r="r" b="b" t="t" l="l"/>
            <a:pathLst>
              <a:path h="698101" w="698101">
                <a:moveTo>
                  <a:pt x="0" y="0"/>
                </a:moveTo>
                <a:lnTo>
                  <a:pt x="698101" y="0"/>
                </a:lnTo>
                <a:lnTo>
                  <a:pt x="698101" y="698101"/>
                </a:lnTo>
                <a:lnTo>
                  <a:pt x="0" y="6981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0" y="-947854"/>
            <a:ext cx="18288000" cy="1967029"/>
            <a:chOff x="0" y="0"/>
            <a:chExt cx="4816593" cy="518065"/>
          </a:xfrm>
        </p:grpSpPr>
        <p:sp>
          <p:nvSpPr>
            <p:cNvPr name="Freeform 14" id="14"/>
            <p:cNvSpPr/>
            <p:nvPr/>
          </p:nvSpPr>
          <p:spPr>
            <a:xfrm flipH="false" flipV="false" rot="0">
              <a:off x="0" y="0"/>
              <a:ext cx="4816592" cy="518065"/>
            </a:xfrm>
            <a:custGeom>
              <a:avLst/>
              <a:gdLst/>
              <a:ahLst/>
              <a:cxnLst/>
              <a:rect r="r" b="b" t="t" l="l"/>
              <a:pathLst>
                <a:path h="518065" w="4816592">
                  <a:moveTo>
                    <a:pt x="0" y="0"/>
                  </a:moveTo>
                  <a:lnTo>
                    <a:pt x="4816592" y="0"/>
                  </a:lnTo>
                  <a:lnTo>
                    <a:pt x="4816592" y="518065"/>
                  </a:lnTo>
                  <a:lnTo>
                    <a:pt x="0" y="518065"/>
                  </a:lnTo>
                  <a:close/>
                </a:path>
              </a:pathLst>
            </a:custGeom>
            <a:solidFill>
              <a:srgbClr val="43521A"/>
            </a:solidFill>
          </p:spPr>
        </p:sp>
        <p:sp>
          <p:nvSpPr>
            <p:cNvPr name="TextBox 15" id="15"/>
            <p:cNvSpPr txBox="true"/>
            <p:nvPr/>
          </p:nvSpPr>
          <p:spPr>
            <a:xfrm>
              <a:off x="0" y="-66675"/>
              <a:ext cx="4816593" cy="584740"/>
            </a:xfrm>
            <a:prstGeom prst="rect">
              <a:avLst/>
            </a:prstGeom>
          </p:spPr>
          <p:txBody>
            <a:bodyPr anchor="ctr" rtlCol="false" tIns="50800" lIns="50800" bIns="50800" rIns="50800"/>
            <a:lstStyle/>
            <a:p>
              <a:pPr algn="ctr">
                <a:lnSpc>
                  <a:spcPts val="3349"/>
                </a:lnSpc>
              </a:pPr>
            </a:p>
          </p:txBody>
        </p:sp>
      </p:grpSp>
      <p:grpSp>
        <p:nvGrpSpPr>
          <p:cNvPr name="Group 16" id="16"/>
          <p:cNvGrpSpPr/>
          <p:nvPr/>
        </p:nvGrpSpPr>
        <p:grpSpPr>
          <a:xfrm rot="0">
            <a:off x="0" y="9258300"/>
            <a:ext cx="18288000" cy="1967029"/>
            <a:chOff x="0" y="0"/>
            <a:chExt cx="4816593" cy="518065"/>
          </a:xfrm>
        </p:grpSpPr>
        <p:sp>
          <p:nvSpPr>
            <p:cNvPr name="Freeform 17" id="17"/>
            <p:cNvSpPr/>
            <p:nvPr/>
          </p:nvSpPr>
          <p:spPr>
            <a:xfrm flipH="false" flipV="false" rot="0">
              <a:off x="0" y="0"/>
              <a:ext cx="4816592" cy="518065"/>
            </a:xfrm>
            <a:custGeom>
              <a:avLst/>
              <a:gdLst/>
              <a:ahLst/>
              <a:cxnLst/>
              <a:rect r="r" b="b" t="t" l="l"/>
              <a:pathLst>
                <a:path h="518065" w="4816592">
                  <a:moveTo>
                    <a:pt x="0" y="0"/>
                  </a:moveTo>
                  <a:lnTo>
                    <a:pt x="4816592" y="0"/>
                  </a:lnTo>
                  <a:lnTo>
                    <a:pt x="4816592" y="518065"/>
                  </a:lnTo>
                  <a:lnTo>
                    <a:pt x="0" y="518065"/>
                  </a:lnTo>
                  <a:close/>
                </a:path>
              </a:pathLst>
            </a:custGeom>
            <a:solidFill>
              <a:srgbClr val="43521A"/>
            </a:solidFill>
          </p:spPr>
        </p:sp>
        <p:sp>
          <p:nvSpPr>
            <p:cNvPr name="TextBox 18" id="18"/>
            <p:cNvSpPr txBox="true"/>
            <p:nvPr/>
          </p:nvSpPr>
          <p:spPr>
            <a:xfrm>
              <a:off x="0" y="-66675"/>
              <a:ext cx="4816593" cy="584740"/>
            </a:xfrm>
            <a:prstGeom prst="rect">
              <a:avLst/>
            </a:prstGeom>
          </p:spPr>
          <p:txBody>
            <a:bodyPr anchor="ctr" rtlCol="false" tIns="50800" lIns="50800" bIns="50800" rIns="50800"/>
            <a:lstStyle/>
            <a:p>
              <a:pPr algn="ctr">
                <a:lnSpc>
                  <a:spcPts val="3349"/>
                </a:lnSpc>
              </a:pPr>
            </a:p>
          </p:txBody>
        </p:sp>
      </p:grpSp>
      <p:sp>
        <p:nvSpPr>
          <p:cNvPr name="TextBox 19" id="19"/>
          <p:cNvSpPr txBox="true"/>
          <p:nvPr/>
        </p:nvSpPr>
        <p:spPr>
          <a:xfrm rot="0">
            <a:off x="8769345" y="8004810"/>
            <a:ext cx="9518655" cy="1149350"/>
          </a:xfrm>
          <a:prstGeom prst="rect">
            <a:avLst/>
          </a:prstGeom>
        </p:spPr>
        <p:txBody>
          <a:bodyPr anchor="t" rtlCol="false" tIns="0" lIns="0" bIns="0" rIns="0">
            <a:spAutoFit/>
          </a:bodyPr>
          <a:lstStyle/>
          <a:p>
            <a:pPr algn="ctr">
              <a:lnSpc>
                <a:spcPts val="5000"/>
              </a:lnSpc>
            </a:pPr>
            <a:r>
              <a:rPr lang="en-US" sz="5000">
                <a:solidFill>
                  <a:srgbClr val="43521A"/>
                </a:solidFill>
                <a:latin typeface="Dream Avenue"/>
                <a:ea typeface="Dream Avenue"/>
                <a:cs typeface="Dream Avenue"/>
                <a:sym typeface="Dream Avenue"/>
              </a:rPr>
              <a:t>Mohd Shadab Alam</a:t>
            </a:r>
          </a:p>
          <a:p>
            <a:pPr algn="ctr">
              <a:lnSpc>
                <a:spcPts val="999"/>
              </a:lnSpc>
            </a:pPr>
          </a:p>
          <a:p>
            <a:pPr algn="ctr">
              <a:lnSpc>
                <a:spcPts val="3000"/>
              </a:lnSpc>
            </a:pPr>
            <a:r>
              <a:rPr lang="en-US" sz="3000">
                <a:solidFill>
                  <a:srgbClr val="43521A"/>
                </a:solidFill>
                <a:latin typeface="Dream Avenue"/>
                <a:ea typeface="Dream Avenue"/>
                <a:cs typeface="Dream Avenue"/>
                <a:sym typeface="Dream Avenue"/>
              </a:rPr>
              <a:t>07 September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sp>
        <p:nvSpPr>
          <p:cNvPr name="Freeform 2" id="2"/>
          <p:cNvSpPr/>
          <p:nvPr/>
        </p:nvSpPr>
        <p:spPr>
          <a:xfrm flipH="false" flipV="false" rot="0">
            <a:off x="7736673" y="-3837583"/>
            <a:ext cx="15652092" cy="15593396"/>
          </a:xfrm>
          <a:custGeom>
            <a:avLst/>
            <a:gdLst/>
            <a:ahLst/>
            <a:cxnLst/>
            <a:rect r="r" b="b" t="t" l="l"/>
            <a:pathLst>
              <a:path h="15593396" w="15652092">
                <a:moveTo>
                  <a:pt x="0" y="0"/>
                </a:moveTo>
                <a:lnTo>
                  <a:pt x="15652092" y="0"/>
                </a:lnTo>
                <a:lnTo>
                  <a:pt x="15652092" y="15593397"/>
                </a:lnTo>
                <a:lnTo>
                  <a:pt x="0" y="1559339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51393" y="1508649"/>
            <a:ext cx="5658503" cy="3051387"/>
          </a:xfrm>
          <a:prstGeom prst="rect">
            <a:avLst/>
          </a:prstGeom>
        </p:spPr>
        <p:txBody>
          <a:bodyPr anchor="t" rtlCol="false" tIns="0" lIns="0" bIns="0" rIns="0">
            <a:spAutoFit/>
          </a:bodyPr>
          <a:lstStyle/>
          <a:p>
            <a:pPr algn="l">
              <a:lnSpc>
                <a:spcPts val="11758"/>
              </a:lnSpc>
            </a:pPr>
            <a:r>
              <a:rPr lang="en-US" sz="11758">
                <a:solidFill>
                  <a:srgbClr val="43521A"/>
                </a:solidFill>
                <a:latin typeface="Dream Avenue"/>
                <a:ea typeface="Dream Avenue"/>
                <a:cs typeface="Dream Avenue"/>
                <a:sym typeface="Dream Avenue"/>
              </a:rPr>
              <a:t>Table of Content</a:t>
            </a:r>
          </a:p>
        </p:txBody>
      </p:sp>
      <p:grpSp>
        <p:nvGrpSpPr>
          <p:cNvPr name="Group 4" id="4"/>
          <p:cNvGrpSpPr/>
          <p:nvPr/>
        </p:nvGrpSpPr>
        <p:grpSpPr>
          <a:xfrm rot="0">
            <a:off x="0" y="-947854"/>
            <a:ext cx="2808204" cy="11599592"/>
            <a:chOff x="0" y="0"/>
            <a:chExt cx="739609" cy="3055037"/>
          </a:xfrm>
        </p:grpSpPr>
        <p:sp>
          <p:nvSpPr>
            <p:cNvPr name="Freeform 5" id="5"/>
            <p:cNvSpPr/>
            <p:nvPr/>
          </p:nvSpPr>
          <p:spPr>
            <a:xfrm flipH="false" flipV="false" rot="0">
              <a:off x="0" y="0"/>
              <a:ext cx="739609" cy="3055037"/>
            </a:xfrm>
            <a:custGeom>
              <a:avLst/>
              <a:gdLst/>
              <a:ahLst/>
              <a:cxnLst/>
              <a:rect r="r" b="b" t="t" l="l"/>
              <a:pathLst>
                <a:path h="3055037" w="739609">
                  <a:moveTo>
                    <a:pt x="0" y="0"/>
                  </a:moveTo>
                  <a:lnTo>
                    <a:pt x="739609" y="0"/>
                  </a:lnTo>
                  <a:lnTo>
                    <a:pt x="739609" y="3055037"/>
                  </a:lnTo>
                  <a:lnTo>
                    <a:pt x="0" y="3055037"/>
                  </a:lnTo>
                  <a:close/>
                </a:path>
              </a:pathLst>
            </a:custGeom>
            <a:solidFill>
              <a:srgbClr val="43521A"/>
            </a:solidFill>
          </p:spPr>
        </p:sp>
        <p:sp>
          <p:nvSpPr>
            <p:cNvPr name="TextBox 6" id="6"/>
            <p:cNvSpPr txBox="true"/>
            <p:nvPr/>
          </p:nvSpPr>
          <p:spPr>
            <a:xfrm>
              <a:off x="0" y="-66675"/>
              <a:ext cx="739609" cy="3121712"/>
            </a:xfrm>
            <a:prstGeom prst="rect">
              <a:avLst/>
            </a:prstGeom>
          </p:spPr>
          <p:txBody>
            <a:bodyPr anchor="ctr" rtlCol="false" tIns="50800" lIns="50800" bIns="50800" rIns="50800"/>
            <a:lstStyle/>
            <a:p>
              <a:pPr algn="ctr">
                <a:lnSpc>
                  <a:spcPts val="3349"/>
                </a:lnSpc>
              </a:pPr>
            </a:p>
          </p:txBody>
        </p:sp>
      </p:grpSp>
      <p:sp>
        <p:nvSpPr>
          <p:cNvPr name="Freeform 7" id="7"/>
          <p:cNvSpPr/>
          <p:nvPr/>
        </p:nvSpPr>
        <p:spPr>
          <a:xfrm flipH="false" flipV="false" rot="0">
            <a:off x="14377373" y="6787371"/>
            <a:ext cx="3499629" cy="3499629"/>
          </a:xfrm>
          <a:custGeom>
            <a:avLst/>
            <a:gdLst/>
            <a:ahLst/>
            <a:cxnLst/>
            <a:rect r="r" b="b" t="t" l="l"/>
            <a:pathLst>
              <a:path h="3499629" w="3499629">
                <a:moveTo>
                  <a:pt x="0" y="0"/>
                </a:moveTo>
                <a:lnTo>
                  <a:pt x="3499628" y="0"/>
                </a:lnTo>
                <a:lnTo>
                  <a:pt x="3499628" y="3499629"/>
                </a:lnTo>
                <a:lnTo>
                  <a:pt x="0" y="3499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365011" y="858049"/>
            <a:ext cx="898989" cy="943596"/>
          </a:xfrm>
          <a:custGeom>
            <a:avLst/>
            <a:gdLst/>
            <a:ahLst/>
            <a:cxnLst/>
            <a:rect r="r" b="b" t="t" l="l"/>
            <a:pathLst>
              <a:path h="943596" w="898989">
                <a:moveTo>
                  <a:pt x="0" y="0"/>
                </a:moveTo>
                <a:lnTo>
                  <a:pt x="898989" y="0"/>
                </a:lnTo>
                <a:lnTo>
                  <a:pt x="898989" y="943596"/>
                </a:lnTo>
                <a:lnTo>
                  <a:pt x="0" y="943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713604" y="1449555"/>
            <a:ext cx="5327537" cy="1609502"/>
          </a:xfrm>
          <a:prstGeom prst="rect">
            <a:avLst/>
          </a:prstGeom>
        </p:spPr>
        <p:txBody>
          <a:bodyPr anchor="t" rtlCol="false" tIns="0" lIns="0" bIns="0" rIns="0">
            <a:spAutoFit/>
          </a:bodyPr>
          <a:lstStyle/>
          <a:p>
            <a:pPr algn="l">
              <a:lnSpc>
                <a:spcPts val="4200"/>
              </a:lnSpc>
            </a:pPr>
            <a:r>
              <a:rPr lang="en-US" sz="3000">
                <a:solidFill>
                  <a:srgbClr val="43521A"/>
                </a:solidFill>
                <a:latin typeface="Poppins"/>
                <a:ea typeface="Poppins"/>
                <a:cs typeface="Poppins"/>
                <a:sym typeface="Poppins"/>
              </a:rPr>
              <a:t>This is the material point that will be delivered in the presentation.</a:t>
            </a:r>
          </a:p>
        </p:txBody>
      </p:sp>
      <p:grpSp>
        <p:nvGrpSpPr>
          <p:cNvPr name="Group 10" id="10"/>
          <p:cNvGrpSpPr/>
          <p:nvPr/>
        </p:nvGrpSpPr>
        <p:grpSpPr>
          <a:xfrm rot="0">
            <a:off x="3851393" y="5143500"/>
            <a:ext cx="922785" cy="92278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12" id="12"/>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13" id="13"/>
          <p:cNvSpPr txBox="true"/>
          <p:nvPr/>
        </p:nvSpPr>
        <p:spPr>
          <a:xfrm rot="0">
            <a:off x="3730706" y="5417078"/>
            <a:ext cx="1164159"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01</a:t>
            </a:r>
          </a:p>
        </p:txBody>
      </p:sp>
      <p:sp>
        <p:nvSpPr>
          <p:cNvPr name="TextBox 14" id="14"/>
          <p:cNvSpPr txBox="true"/>
          <p:nvPr/>
        </p:nvSpPr>
        <p:spPr>
          <a:xfrm rot="0">
            <a:off x="3352019" y="6113252"/>
            <a:ext cx="2255101" cy="856734"/>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Demographic Insights</a:t>
            </a:r>
          </a:p>
        </p:txBody>
      </p:sp>
      <p:sp>
        <p:nvSpPr>
          <p:cNvPr name="TextBox 15" id="15"/>
          <p:cNvSpPr txBox="true"/>
          <p:nvPr/>
        </p:nvSpPr>
        <p:spPr>
          <a:xfrm rot="0">
            <a:off x="6504489" y="6068180"/>
            <a:ext cx="1807204" cy="856734"/>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Consumer Preference</a:t>
            </a:r>
          </a:p>
        </p:txBody>
      </p:sp>
      <p:sp>
        <p:nvSpPr>
          <p:cNvPr name="TextBox 16" id="16"/>
          <p:cNvSpPr txBox="true"/>
          <p:nvPr/>
        </p:nvSpPr>
        <p:spPr>
          <a:xfrm rot="0">
            <a:off x="9144000" y="6113252"/>
            <a:ext cx="2155125" cy="431318"/>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Competition</a:t>
            </a:r>
          </a:p>
        </p:txBody>
      </p:sp>
      <p:sp>
        <p:nvSpPr>
          <p:cNvPr name="TextBox 17" id="17"/>
          <p:cNvSpPr txBox="true"/>
          <p:nvPr/>
        </p:nvSpPr>
        <p:spPr>
          <a:xfrm rot="0">
            <a:off x="12029628" y="6113252"/>
            <a:ext cx="2933508" cy="431318"/>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Brand Perception</a:t>
            </a:r>
          </a:p>
        </p:txBody>
      </p:sp>
      <p:sp>
        <p:nvSpPr>
          <p:cNvPr name="TextBox 18" id="18"/>
          <p:cNvSpPr txBox="true"/>
          <p:nvPr/>
        </p:nvSpPr>
        <p:spPr>
          <a:xfrm rot="0">
            <a:off x="3851393" y="8285610"/>
            <a:ext cx="1921726" cy="856734"/>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Purchase Analysis</a:t>
            </a:r>
          </a:p>
        </p:txBody>
      </p:sp>
      <p:sp>
        <p:nvSpPr>
          <p:cNvPr name="TextBox 19" id="19"/>
          <p:cNvSpPr txBox="true"/>
          <p:nvPr/>
        </p:nvSpPr>
        <p:spPr>
          <a:xfrm rot="0">
            <a:off x="6425724" y="8498348"/>
            <a:ext cx="2333926" cy="431258"/>
          </a:xfrm>
          <a:prstGeom prst="rect">
            <a:avLst/>
          </a:prstGeom>
        </p:spPr>
        <p:txBody>
          <a:bodyPr anchor="t" rtlCol="false" tIns="0" lIns="0" bIns="0" rIns="0">
            <a:spAutoFit/>
          </a:bodyPr>
          <a:lstStyle/>
          <a:p>
            <a:pPr algn="l">
              <a:lnSpc>
                <a:spcPts val="3349"/>
              </a:lnSpc>
            </a:pPr>
            <a:r>
              <a:rPr lang="en-US" sz="2392">
                <a:solidFill>
                  <a:srgbClr val="43521A"/>
                </a:solidFill>
                <a:latin typeface="Poppins"/>
                <a:ea typeface="Poppins"/>
                <a:cs typeface="Poppins"/>
                <a:sym typeface="Poppins"/>
              </a:rPr>
              <a:t>Contact Us</a:t>
            </a:r>
          </a:p>
        </p:txBody>
      </p:sp>
      <p:grpSp>
        <p:nvGrpSpPr>
          <p:cNvPr name="Group 20" id="20"/>
          <p:cNvGrpSpPr/>
          <p:nvPr/>
        </p:nvGrpSpPr>
        <p:grpSpPr>
          <a:xfrm rot="0">
            <a:off x="6669902" y="5143500"/>
            <a:ext cx="922785" cy="92278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22" id="22"/>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23" id="23"/>
          <p:cNvSpPr txBox="true"/>
          <p:nvPr/>
        </p:nvSpPr>
        <p:spPr>
          <a:xfrm rot="0">
            <a:off x="6514455" y="5417078"/>
            <a:ext cx="1255163"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02</a:t>
            </a:r>
          </a:p>
        </p:txBody>
      </p:sp>
      <p:grpSp>
        <p:nvGrpSpPr>
          <p:cNvPr name="Group 24" id="24"/>
          <p:cNvGrpSpPr/>
          <p:nvPr/>
        </p:nvGrpSpPr>
        <p:grpSpPr>
          <a:xfrm rot="0">
            <a:off x="9732973" y="5143500"/>
            <a:ext cx="922785" cy="92278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26" id="26"/>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27" id="27"/>
          <p:cNvSpPr txBox="true"/>
          <p:nvPr/>
        </p:nvSpPr>
        <p:spPr>
          <a:xfrm rot="0">
            <a:off x="9544033" y="5417078"/>
            <a:ext cx="1300666"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03</a:t>
            </a:r>
          </a:p>
        </p:txBody>
      </p:sp>
      <p:grpSp>
        <p:nvGrpSpPr>
          <p:cNvPr name="Group 28" id="28"/>
          <p:cNvGrpSpPr/>
          <p:nvPr/>
        </p:nvGrpSpPr>
        <p:grpSpPr>
          <a:xfrm rot="0">
            <a:off x="12629211" y="5143500"/>
            <a:ext cx="922785" cy="92278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30" id="30"/>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31" id="31"/>
          <p:cNvSpPr txBox="true"/>
          <p:nvPr/>
        </p:nvSpPr>
        <p:spPr>
          <a:xfrm rot="0">
            <a:off x="12463948" y="5417078"/>
            <a:ext cx="1262747"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04</a:t>
            </a:r>
          </a:p>
        </p:txBody>
      </p:sp>
      <p:grpSp>
        <p:nvGrpSpPr>
          <p:cNvPr name="Group 32" id="32"/>
          <p:cNvGrpSpPr/>
          <p:nvPr/>
        </p:nvGrpSpPr>
        <p:grpSpPr>
          <a:xfrm rot="0">
            <a:off x="3851393" y="7303242"/>
            <a:ext cx="922785" cy="92278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34" id="34"/>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35" id="35"/>
          <p:cNvSpPr txBox="true"/>
          <p:nvPr/>
        </p:nvSpPr>
        <p:spPr>
          <a:xfrm rot="0">
            <a:off x="3753457" y="7576820"/>
            <a:ext cx="1118657"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05</a:t>
            </a:r>
          </a:p>
        </p:txBody>
      </p:sp>
      <p:grpSp>
        <p:nvGrpSpPr>
          <p:cNvPr name="Group 36" id="36"/>
          <p:cNvGrpSpPr/>
          <p:nvPr/>
        </p:nvGrpSpPr>
        <p:grpSpPr>
          <a:xfrm rot="0">
            <a:off x="6813888" y="7303242"/>
            <a:ext cx="922785" cy="92278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38" id="38"/>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39" id="39"/>
          <p:cNvSpPr txBox="true"/>
          <p:nvPr/>
        </p:nvSpPr>
        <p:spPr>
          <a:xfrm rot="0">
            <a:off x="6669902" y="7553280"/>
            <a:ext cx="1164159" cy="479859"/>
          </a:xfrm>
          <a:prstGeom prst="rect">
            <a:avLst/>
          </a:prstGeom>
        </p:spPr>
        <p:txBody>
          <a:bodyPr anchor="t" rtlCol="false" tIns="0" lIns="0" bIns="0" rIns="0">
            <a:spAutoFit/>
          </a:bodyPr>
          <a:lstStyle/>
          <a:p>
            <a:pPr algn="ctr">
              <a:lnSpc>
                <a:spcPts val="3533"/>
              </a:lnSpc>
            </a:pPr>
            <a:r>
              <a:rPr lang="en-US" sz="3533">
                <a:solidFill>
                  <a:srgbClr val="F1EFDC"/>
                </a:solidFill>
                <a:latin typeface="Dream Avenue"/>
                <a:ea typeface="Dream Avenue"/>
                <a:cs typeface="Dream Avenue"/>
                <a:sym typeface="Dream Avenue"/>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sp>
        <p:nvSpPr>
          <p:cNvPr name="AutoShape 2" id="2"/>
          <p:cNvSpPr/>
          <p:nvPr/>
        </p:nvSpPr>
        <p:spPr>
          <a:xfrm rot="-5400000">
            <a:off x="-3036023" y="5138738"/>
            <a:ext cx="10287000" cy="0"/>
          </a:xfrm>
          <a:prstGeom prst="line">
            <a:avLst/>
          </a:prstGeom>
          <a:ln cap="flat" w="9525">
            <a:solidFill>
              <a:srgbClr val="43521A"/>
            </a:solidFill>
            <a:prstDash val="solid"/>
            <a:headEnd type="none" len="sm" w="sm"/>
            <a:tailEnd type="none" len="sm" w="sm"/>
          </a:ln>
        </p:spPr>
      </p:sp>
      <p:sp>
        <p:nvSpPr>
          <p:cNvPr name="AutoShape 3" id="3"/>
          <p:cNvSpPr/>
          <p:nvPr/>
        </p:nvSpPr>
        <p:spPr>
          <a:xfrm rot="-5400000">
            <a:off x="11003460" y="5138738"/>
            <a:ext cx="10287000" cy="0"/>
          </a:xfrm>
          <a:prstGeom prst="line">
            <a:avLst/>
          </a:prstGeom>
          <a:ln cap="flat" w="9525">
            <a:solidFill>
              <a:srgbClr val="43521A"/>
            </a:solidFill>
            <a:prstDash val="solid"/>
            <a:headEnd type="none" len="sm" w="sm"/>
            <a:tailEnd type="none" len="sm" w="sm"/>
          </a:ln>
        </p:spPr>
      </p:sp>
      <p:sp>
        <p:nvSpPr>
          <p:cNvPr name="TextBox 4" id="4"/>
          <p:cNvSpPr txBox="true"/>
          <p:nvPr/>
        </p:nvSpPr>
        <p:spPr>
          <a:xfrm rot="0">
            <a:off x="4657721" y="2120348"/>
            <a:ext cx="8972558" cy="1565487"/>
          </a:xfrm>
          <a:prstGeom prst="rect">
            <a:avLst/>
          </a:prstGeom>
        </p:spPr>
        <p:txBody>
          <a:bodyPr anchor="t" rtlCol="false" tIns="0" lIns="0" bIns="0" rIns="0">
            <a:spAutoFit/>
          </a:bodyPr>
          <a:lstStyle/>
          <a:p>
            <a:pPr algn="ctr">
              <a:lnSpc>
                <a:spcPts val="11758"/>
              </a:lnSpc>
            </a:pPr>
            <a:r>
              <a:rPr lang="en-US" sz="11758">
                <a:solidFill>
                  <a:srgbClr val="43521A"/>
                </a:solidFill>
                <a:latin typeface="Dream Avenue"/>
                <a:ea typeface="Dream Avenue"/>
                <a:cs typeface="Dream Avenue"/>
                <a:sym typeface="Dream Avenue"/>
              </a:rPr>
              <a:t>Introduction</a:t>
            </a:r>
          </a:p>
        </p:txBody>
      </p:sp>
      <p:grpSp>
        <p:nvGrpSpPr>
          <p:cNvPr name="Group 5" id="5"/>
          <p:cNvGrpSpPr/>
          <p:nvPr/>
        </p:nvGrpSpPr>
        <p:grpSpPr>
          <a:xfrm rot="0">
            <a:off x="0" y="0"/>
            <a:ext cx="2102714" cy="10287000"/>
            <a:chOff x="0" y="0"/>
            <a:chExt cx="553801" cy="2709333"/>
          </a:xfrm>
        </p:grpSpPr>
        <p:sp>
          <p:nvSpPr>
            <p:cNvPr name="Freeform 6" id="6"/>
            <p:cNvSpPr/>
            <p:nvPr/>
          </p:nvSpPr>
          <p:spPr>
            <a:xfrm flipH="false" flipV="false" rot="0">
              <a:off x="0" y="0"/>
              <a:ext cx="553801" cy="2709333"/>
            </a:xfrm>
            <a:custGeom>
              <a:avLst/>
              <a:gdLst/>
              <a:ahLst/>
              <a:cxnLst/>
              <a:rect r="r" b="b" t="t" l="l"/>
              <a:pathLst>
                <a:path h="2709333" w="553801">
                  <a:moveTo>
                    <a:pt x="0" y="0"/>
                  </a:moveTo>
                  <a:lnTo>
                    <a:pt x="553801" y="0"/>
                  </a:lnTo>
                  <a:lnTo>
                    <a:pt x="553801" y="2709333"/>
                  </a:lnTo>
                  <a:lnTo>
                    <a:pt x="0" y="2709333"/>
                  </a:lnTo>
                  <a:close/>
                </a:path>
              </a:pathLst>
            </a:custGeom>
            <a:solidFill>
              <a:srgbClr val="43521A"/>
            </a:solidFill>
          </p:spPr>
        </p:sp>
        <p:sp>
          <p:nvSpPr>
            <p:cNvPr name="TextBox 7" id="7"/>
            <p:cNvSpPr txBox="true"/>
            <p:nvPr/>
          </p:nvSpPr>
          <p:spPr>
            <a:xfrm>
              <a:off x="0" y="-66675"/>
              <a:ext cx="553801" cy="2776008"/>
            </a:xfrm>
            <a:prstGeom prst="rect">
              <a:avLst/>
            </a:prstGeom>
          </p:spPr>
          <p:txBody>
            <a:bodyPr anchor="ctr" rtlCol="false" tIns="50800" lIns="50800" bIns="50800" rIns="50800"/>
            <a:lstStyle/>
            <a:p>
              <a:pPr algn="ctr">
                <a:lnSpc>
                  <a:spcPts val="3349"/>
                </a:lnSpc>
              </a:pPr>
            </a:p>
          </p:txBody>
        </p:sp>
      </p:grpSp>
      <p:grpSp>
        <p:nvGrpSpPr>
          <p:cNvPr name="Group 8" id="8"/>
          <p:cNvGrpSpPr>
            <a:grpSpLocks noChangeAspect="true"/>
          </p:cNvGrpSpPr>
          <p:nvPr/>
        </p:nvGrpSpPr>
        <p:grpSpPr>
          <a:xfrm rot="0">
            <a:off x="967327" y="2872726"/>
            <a:ext cx="2270774" cy="4541548"/>
            <a:chOff x="0" y="0"/>
            <a:chExt cx="3175000" cy="6350000"/>
          </a:xfrm>
        </p:grpSpPr>
        <p:sp>
          <p:nvSpPr>
            <p:cNvPr name="Freeform 9" id="9"/>
            <p:cNvSpPr/>
            <p:nvPr/>
          </p:nvSpPr>
          <p:spPr>
            <a:xfrm flipH="false" flipV="false" rot="0">
              <a:off x="0" y="0"/>
              <a:ext cx="3175000" cy="6350000"/>
            </a:xfrm>
            <a:custGeom>
              <a:avLst/>
              <a:gdLst/>
              <a:ahLst/>
              <a:cxnLst/>
              <a:rect r="r" b="b" t="t" l="l"/>
              <a:pathLst>
                <a:path h="6350000" w="3175000">
                  <a:moveTo>
                    <a:pt x="1587500" y="6350000"/>
                  </a:moveTo>
                  <a:lnTo>
                    <a:pt x="1587500" y="6350000"/>
                  </a:lnTo>
                  <a:cubicBezTo>
                    <a:pt x="711200" y="6350000"/>
                    <a:pt x="0" y="5638800"/>
                    <a:pt x="0" y="4762500"/>
                  </a:cubicBezTo>
                  <a:lnTo>
                    <a:pt x="0" y="1587500"/>
                  </a:lnTo>
                  <a:cubicBezTo>
                    <a:pt x="0" y="711200"/>
                    <a:pt x="711200" y="0"/>
                    <a:pt x="1587500" y="0"/>
                  </a:cubicBezTo>
                  <a:lnTo>
                    <a:pt x="1587500" y="0"/>
                  </a:lnTo>
                  <a:cubicBezTo>
                    <a:pt x="2463800" y="0"/>
                    <a:pt x="3175000" y="711200"/>
                    <a:pt x="3175000" y="1587500"/>
                  </a:cubicBezTo>
                  <a:lnTo>
                    <a:pt x="3175000" y="4762500"/>
                  </a:lnTo>
                  <a:cubicBezTo>
                    <a:pt x="3175000" y="5638800"/>
                    <a:pt x="2463800" y="6350000"/>
                    <a:pt x="1587500" y="6350000"/>
                  </a:cubicBezTo>
                  <a:close/>
                </a:path>
              </a:pathLst>
            </a:custGeom>
            <a:blipFill>
              <a:blip r:embed="rId2"/>
              <a:stretch>
                <a:fillRect l="-95450" t="0" r="-104737" b="0"/>
              </a:stretch>
            </a:blipFill>
          </p:spPr>
        </p:sp>
        <p:sp>
          <p:nvSpPr>
            <p:cNvPr name="Freeform 10" id="10"/>
            <p:cNvSpPr/>
            <p:nvPr/>
          </p:nvSpPr>
          <p:spPr>
            <a:xfrm flipH="false" flipV="false" rot="0">
              <a:off x="0" y="0"/>
              <a:ext cx="3175000" cy="6350000"/>
            </a:xfrm>
            <a:custGeom>
              <a:avLst/>
              <a:gdLst/>
              <a:ahLst/>
              <a:cxnLst/>
              <a:rect r="r" b="b" t="t" l="l"/>
              <a:pathLst>
                <a:path h="6350000" w="3175000">
                  <a:moveTo>
                    <a:pt x="1587500" y="19050"/>
                  </a:moveTo>
                  <a:cubicBezTo>
                    <a:pt x="2452370" y="19050"/>
                    <a:pt x="3155950" y="722630"/>
                    <a:pt x="3155950" y="1587500"/>
                  </a:cubicBezTo>
                  <a:lnTo>
                    <a:pt x="3155950" y="4762500"/>
                  </a:lnTo>
                  <a:cubicBezTo>
                    <a:pt x="3155950" y="5627370"/>
                    <a:pt x="2452370" y="6330950"/>
                    <a:pt x="1587500" y="6330950"/>
                  </a:cubicBezTo>
                  <a:cubicBezTo>
                    <a:pt x="722630" y="6330950"/>
                    <a:pt x="19050" y="5627370"/>
                    <a:pt x="19050" y="4762500"/>
                  </a:cubicBezTo>
                  <a:lnTo>
                    <a:pt x="19050" y="1587500"/>
                  </a:lnTo>
                  <a:cubicBezTo>
                    <a:pt x="19050" y="722630"/>
                    <a:pt x="722630" y="19050"/>
                    <a:pt x="1587500" y="19050"/>
                  </a:cubicBezTo>
                  <a:moveTo>
                    <a:pt x="1587500" y="0"/>
                  </a:moveTo>
                  <a:cubicBezTo>
                    <a:pt x="711200" y="0"/>
                    <a:pt x="0" y="711200"/>
                    <a:pt x="0" y="1587500"/>
                  </a:cubicBezTo>
                  <a:lnTo>
                    <a:pt x="0" y="4762500"/>
                  </a:lnTo>
                  <a:cubicBezTo>
                    <a:pt x="0" y="5638800"/>
                    <a:pt x="711200" y="6350000"/>
                    <a:pt x="1587500" y="6350000"/>
                  </a:cubicBezTo>
                  <a:cubicBezTo>
                    <a:pt x="2463800" y="6350000"/>
                    <a:pt x="3175000" y="5638800"/>
                    <a:pt x="3175000" y="4762500"/>
                  </a:cubicBezTo>
                  <a:lnTo>
                    <a:pt x="3175000" y="1587500"/>
                  </a:lnTo>
                  <a:cubicBezTo>
                    <a:pt x="3175000" y="711200"/>
                    <a:pt x="2463800" y="0"/>
                    <a:pt x="1587500" y="0"/>
                  </a:cubicBezTo>
                  <a:lnTo>
                    <a:pt x="1587500" y="0"/>
                  </a:lnTo>
                  <a:close/>
                </a:path>
              </a:pathLst>
            </a:custGeom>
            <a:solidFill>
              <a:srgbClr val="43521A"/>
            </a:solidFill>
          </p:spPr>
        </p:sp>
      </p:grpSp>
      <p:grpSp>
        <p:nvGrpSpPr>
          <p:cNvPr name="Group 11" id="11"/>
          <p:cNvGrpSpPr/>
          <p:nvPr/>
        </p:nvGrpSpPr>
        <p:grpSpPr>
          <a:xfrm rot="0">
            <a:off x="16151723" y="0"/>
            <a:ext cx="2158934" cy="10287000"/>
            <a:chOff x="0" y="0"/>
            <a:chExt cx="568608" cy="2709333"/>
          </a:xfrm>
        </p:grpSpPr>
        <p:sp>
          <p:nvSpPr>
            <p:cNvPr name="Freeform 12" id="12"/>
            <p:cNvSpPr/>
            <p:nvPr/>
          </p:nvSpPr>
          <p:spPr>
            <a:xfrm flipH="false" flipV="false" rot="0">
              <a:off x="0" y="0"/>
              <a:ext cx="568608" cy="2709333"/>
            </a:xfrm>
            <a:custGeom>
              <a:avLst/>
              <a:gdLst/>
              <a:ahLst/>
              <a:cxnLst/>
              <a:rect r="r" b="b" t="t" l="l"/>
              <a:pathLst>
                <a:path h="2709333" w="568608">
                  <a:moveTo>
                    <a:pt x="0" y="0"/>
                  </a:moveTo>
                  <a:lnTo>
                    <a:pt x="568608" y="0"/>
                  </a:lnTo>
                  <a:lnTo>
                    <a:pt x="568608" y="2709333"/>
                  </a:lnTo>
                  <a:lnTo>
                    <a:pt x="0" y="2709333"/>
                  </a:lnTo>
                  <a:close/>
                </a:path>
              </a:pathLst>
            </a:custGeom>
            <a:solidFill>
              <a:srgbClr val="43521A"/>
            </a:solidFill>
          </p:spPr>
        </p:sp>
        <p:sp>
          <p:nvSpPr>
            <p:cNvPr name="TextBox 13" id="13"/>
            <p:cNvSpPr txBox="true"/>
            <p:nvPr/>
          </p:nvSpPr>
          <p:spPr>
            <a:xfrm>
              <a:off x="0" y="-66675"/>
              <a:ext cx="568608" cy="2776008"/>
            </a:xfrm>
            <a:prstGeom prst="rect">
              <a:avLst/>
            </a:prstGeom>
          </p:spPr>
          <p:txBody>
            <a:bodyPr anchor="ctr" rtlCol="false" tIns="50800" lIns="50800" bIns="50800" rIns="50800"/>
            <a:lstStyle/>
            <a:p>
              <a:pPr algn="ctr">
                <a:lnSpc>
                  <a:spcPts val="3349"/>
                </a:lnSpc>
              </a:pPr>
            </a:p>
          </p:txBody>
        </p:sp>
      </p:grpSp>
      <p:grpSp>
        <p:nvGrpSpPr>
          <p:cNvPr name="Group 14" id="14"/>
          <p:cNvGrpSpPr>
            <a:grpSpLocks noChangeAspect="true"/>
          </p:cNvGrpSpPr>
          <p:nvPr/>
        </p:nvGrpSpPr>
        <p:grpSpPr>
          <a:xfrm rot="0">
            <a:off x="15006811" y="2872726"/>
            <a:ext cx="2270774" cy="4541548"/>
            <a:chOff x="0" y="0"/>
            <a:chExt cx="3175000" cy="6350000"/>
          </a:xfrm>
        </p:grpSpPr>
        <p:sp>
          <p:nvSpPr>
            <p:cNvPr name="Freeform 15" id="15"/>
            <p:cNvSpPr/>
            <p:nvPr/>
          </p:nvSpPr>
          <p:spPr>
            <a:xfrm flipH="false" flipV="false" rot="0">
              <a:off x="0" y="0"/>
              <a:ext cx="3175000" cy="6350000"/>
            </a:xfrm>
            <a:custGeom>
              <a:avLst/>
              <a:gdLst/>
              <a:ahLst/>
              <a:cxnLst/>
              <a:rect r="r" b="b" t="t" l="l"/>
              <a:pathLst>
                <a:path h="6350000" w="3175000">
                  <a:moveTo>
                    <a:pt x="1587500" y="6350000"/>
                  </a:moveTo>
                  <a:lnTo>
                    <a:pt x="1587500" y="6350000"/>
                  </a:lnTo>
                  <a:cubicBezTo>
                    <a:pt x="711200" y="6350000"/>
                    <a:pt x="0" y="5638800"/>
                    <a:pt x="0" y="4762500"/>
                  </a:cubicBezTo>
                  <a:lnTo>
                    <a:pt x="0" y="1587500"/>
                  </a:lnTo>
                  <a:cubicBezTo>
                    <a:pt x="0" y="711200"/>
                    <a:pt x="711200" y="0"/>
                    <a:pt x="1587500" y="0"/>
                  </a:cubicBezTo>
                  <a:lnTo>
                    <a:pt x="1587500" y="0"/>
                  </a:lnTo>
                  <a:cubicBezTo>
                    <a:pt x="2463800" y="0"/>
                    <a:pt x="3175000" y="711200"/>
                    <a:pt x="3175000" y="1587500"/>
                  </a:cubicBezTo>
                  <a:lnTo>
                    <a:pt x="3175000" y="4762500"/>
                  </a:lnTo>
                  <a:cubicBezTo>
                    <a:pt x="3175000" y="5638800"/>
                    <a:pt x="2463800" y="6350000"/>
                    <a:pt x="1587500" y="6350000"/>
                  </a:cubicBezTo>
                  <a:close/>
                </a:path>
              </a:pathLst>
            </a:custGeom>
            <a:blipFill>
              <a:blip r:embed="rId3"/>
              <a:stretch>
                <a:fillRect l="-57747" t="-31824" r="-28581" b="-8009"/>
              </a:stretch>
            </a:blipFill>
          </p:spPr>
        </p:sp>
        <p:sp>
          <p:nvSpPr>
            <p:cNvPr name="Freeform 16" id="16"/>
            <p:cNvSpPr/>
            <p:nvPr/>
          </p:nvSpPr>
          <p:spPr>
            <a:xfrm flipH="false" flipV="false" rot="0">
              <a:off x="0" y="0"/>
              <a:ext cx="3175000" cy="6350000"/>
            </a:xfrm>
            <a:custGeom>
              <a:avLst/>
              <a:gdLst/>
              <a:ahLst/>
              <a:cxnLst/>
              <a:rect r="r" b="b" t="t" l="l"/>
              <a:pathLst>
                <a:path h="6350000" w="3175000">
                  <a:moveTo>
                    <a:pt x="1587500" y="19050"/>
                  </a:moveTo>
                  <a:cubicBezTo>
                    <a:pt x="2452370" y="19050"/>
                    <a:pt x="3155950" y="722630"/>
                    <a:pt x="3155950" y="1587500"/>
                  </a:cubicBezTo>
                  <a:lnTo>
                    <a:pt x="3155950" y="4762500"/>
                  </a:lnTo>
                  <a:cubicBezTo>
                    <a:pt x="3155950" y="5627370"/>
                    <a:pt x="2452370" y="6330950"/>
                    <a:pt x="1587500" y="6330950"/>
                  </a:cubicBezTo>
                  <a:cubicBezTo>
                    <a:pt x="722630" y="6330950"/>
                    <a:pt x="19050" y="5627370"/>
                    <a:pt x="19050" y="4762500"/>
                  </a:cubicBezTo>
                  <a:lnTo>
                    <a:pt x="19050" y="1587500"/>
                  </a:lnTo>
                  <a:cubicBezTo>
                    <a:pt x="19050" y="722630"/>
                    <a:pt x="722630" y="19050"/>
                    <a:pt x="1587500" y="19050"/>
                  </a:cubicBezTo>
                  <a:moveTo>
                    <a:pt x="1587500" y="0"/>
                  </a:moveTo>
                  <a:cubicBezTo>
                    <a:pt x="711200" y="0"/>
                    <a:pt x="0" y="711200"/>
                    <a:pt x="0" y="1587500"/>
                  </a:cubicBezTo>
                  <a:lnTo>
                    <a:pt x="0" y="4762500"/>
                  </a:lnTo>
                  <a:cubicBezTo>
                    <a:pt x="0" y="5638800"/>
                    <a:pt x="711200" y="6350000"/>
                    <a:pt x="1587500" y="6350000"/>
                  </a:cubicBezTo>
                  <a:cubicBezTo>
                    <a:pt x="2463800" y="6350000"/>
                    <a:pt x="3175000" y="5638800"/>
                    <a:pt x="3175000" y="4762500"/>
                  </a:cubicBezTo>
                  <a:lnTo>
                    <a:pt x="3175000" y="1587500"/>
                  </a:lnTo>
                  <a:cubicBezTo>
                    <a:pt x="3175000" y="711200"/>
                    <a:pt x="2463800" y="0"/>
                    <a:pt x="1587500" y="0"/>
                  </a:cubicBezTo>
                  <a:lnTo>
                    <a:pt x="1587500" y="0"/>
                  </a:lnTo>
                  <a:close/>
                </a:path>
              </a:pathLst>
            </a:custGeom>
            <a:solidFill>
              <a:srgbClr val="43521A"/>
            </a:solidFill>
          </p:spPr>
        </p:sp>
      </p:grpSp>
      <p:sp>
        <p:nvSpPr>
          <p:cNvPr name="Freeform 17" id="17"/>
          <p:cNvSpPr/>
          <p:nvPr/>
        </p:nvSpPr>
        <p:spPr>
          <a:xfrm flipH="false" flipV="false" rot="0">
            <a:off x="12325323" y="1329033"/>
            <a:ext cx="1144480" cy="1144480"/>
          </a:xfrm>
          <a:custGeom>
            <a:avLst/>
            <a:gdLst/>
            <a:ahLst/>
            <a:cxnLst/>
            <a:rect r="r" b="b" t="t" l="l"/>
            <a:pathLst>
              <a:path h="1144480" w="1144480">
                <a:moveTo>
                  <a:pt x="0" y="0"/>
                </a:moveTo>
                <a:lnTo>
                  <a:pt x="1144480" y="0"/>
                </a:lnTo>
                <a:lnTo>
                  <a:pt x="1144480" y="1144480"/>
                </a:lnTo>
                <a:lnTo>
                  <a:pt x="0" y="1144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5078979" y="4462540"/>
            <a:ext cx="8130042" cy="4276725"/>
          </a:xfrm>
          <a:prstGeom prst="rect">
            <a:avLst/>
          </a:prstGeom>
        </p:spPr>
        <p:txBody>
          <a:bodyPr anchor="t" rtlCol="false" tIns="0" lIns="0" bIns="0" rIns="0">
            <a:spAutoFit/>
          </a:bodyPr>
          <a:lstStyle/>
          <a:p>
            <a:pPr algn="ctr">
              <a:lnSpc>
                <a:spcPts val="4200"/>
              </a:lnSpc>
            </a:pPr>
            <a:r>
              <a:rPr lang="en-US" sz="3000">
                <a:solidFill>
                  <a:srgbClr val="43521A"/>
                </a:solidFill>
                <a:latin typeface="Poppins"/>
                <a:ea typeface="Poppins"/>
                <a:cs typeface="Poppins"/>
                <a:sym typeface="Poppins"/>
              </a:rPr>
              <a:t>The food and beverage industry is highly dynamic, influenced by shifting consumer preferences, competition, and evolving market trends. This presentation provides insights into key areas such as demographic breakdowns, consumer preferences, competition, brand perception, and purchasing behavior.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grpSp>
        <p:nvGrpSpPr>
          <p:cNvPr name="Group 2" id="2"/>
          <p:cNvGrpSpPr/>
          <p:nvPr/>
        </p:nvGrpSpPr>
        <p:grpSpPr>
          <a:xfrm rot="0">
            <a:off x="4216858" y="-107356"/>
            <a:ext cx="14658494" cy="10404470"/>
            <a:chOff x="0" y="0"/>
            <a:chExt cx="3860673" cy="2740272"/>
          </a:xfrm>
        </p:grpSpPr>
        <p:sp>
          <p:nvSpPr>
            <p:cNvPr name="Freeform 3" id="3"/>
            <p:cNvSpPr/>
            <p:nvPr/>
          </p:nvSpPr>
          <p:spPr>
            <a:xfrm flipH="false" flipV="false" rot="0">
              <a:off x="0" y="0"/>
              <a:ext cx="3860673" cy="2740272"/>
            </a:xfrm>
            <a:custGeom>
              <a:avLst/>
              <a:gdLst/>
              <a:ahLst/>
              <a:cxnLst/>
              <a:rect r="r" b="b" t="t" l="l"/>
              <a:pathLst>
                <a:path h="2740272" w="3860673">
                  <a:moveTo>
                    <a:pt x="0" y="0"/>
                  </a:moveTo>
                  <a:lnTo>
                    <a:pt x="3860673" y="0"/>
                  </a:lnTo>
                  <a:lnTo>
                    <a:pt x="3860673" y="2740272"/>
                  </a:lnTo>
                  <a:lnTo>
                    <a:pt x="0" y="2740272"/>
                  </a:lnTo>
                  <a:close/>
                </a:path>
              </a:pathLst>
            </a:custGeom>
            <a:solidFill>
              <a:srgbClr val="43521A"/>
            </a:solidFill>
          </p:spPr>
        </p:sp>
        <p:sp>
          <p:nvSpPr>
            <p:cNvPr name="TextBox 4" id="4"/>
            <p:cNvSpPr txBox="true"/>
            <p:nvPr/>
          </p:nvSpPr>
          <p:spPr>
            <a:xfrm>
              <a:off x="0" y="-66675"/>
              <a:ext cx="3860673" cy="2806947"/>
            </a:xfrm>
            <a:prstGeom prst="rect">
              <a:avLst/>
            </a:prstGeom>
          </p:spPr>
          <p:txBody>
            <a:bodyPr anchor="ctr" rtlCol="false" tIns="50800" lIns="50800" bIns="50800" rIns="50800"/>
            <a:lstStyle/>
            <a:p>
              <a:pPr algn="ctr">
                <a:lnSpc>
                  <a:spcPts val="3349"/>
                </a:lnSpc>
              </a:pPr>
            </a:p>
          </p:txBody>
        </p:sp>
      </p:grpSp>
      <p:sp>
        <p:nvSpPr>
          <p:cNvPr name="Freeform 5" id="5"/>
          <p:cNvSpPr/>
          <p:nvPr/>
        </p:nvSpPr>
        <p:spPr>
          <a:xfrm flipH="false" flipV="false" rot="0">
            <a:off x="4207333" y="-3447821"/>
            <a:ext cx="15652092" cy="15593396"/>
          </a:xfrm>
          <a:custGeom>
            <a:avLst/>
            <a:gdLst/>
            <a:ahLst/>
            <a:cxnLst/>
            <a:rect r="r" b="b" t="t" l="l"/>
            <a:pathLst>
              <a:path h="15593396" w="15652092">
                <a:moveTo>
                  <a:pt x="0" y="0"/>
                </a:moveTo>
                <a:lnTo>
                  <a:pt x="15652092" y="0"/>
                </a:lnTo>
                <a:lnTo>
                  <a:pt x="15652092" y="15593396"/>
                </a:lnTo>
                <a:lnTo>
                  <a:pt x="0" y="15593396"/>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rot="-5400000">
            <a:off x="-931405" y="5138738"/>
            <a:ext cx="10287000" cy="0"/>
          </a:xfrm>
          <a:prstGeom prst="line">
            <a:avLst/>
          </a:prstGeom>
          <a:ln cap="flat" w="9525">
            <a:solidFill>
              <a:srgbClr val="43521A"/>
            </a:solidFill>
            <a:prstDash val="solid"/>
            <a:headEnd type="none" len="sm" w="sm"/>
            <a:tailEnd type="none" len="sm" w="sm"/>
          </a:ln>
        </p:spPr>
      </p:sp>
      <p:sp>
        <p:nvSpPr>
          <p:cNvPr name="Freeform 7" id="7"/>
          <p:cNvSpPr/>
          <p:nvPr/>
        </p:nvSpPr>
        <p:spPr>
          <a:xfrm flipH="false" flipV="false" rot="0">
            <a:off x="5045319" y="4010512"/>
            <a:ext cx="12213981" cy="5821818"/>
          </a:xfrm>
          <a:custGeom>
            <a:avLst/>
            <a:gdLst/>
            <a:ahLst/>
            <a:cxnLst/>
            <a:rect r="r" b="b" t="t" l="l"/>
            <a:pathLst>
              <a:path h="5821818" w="12213981">
                <a:moveTo>
                  <a:pt x="0" y="0"/>
                </a:moveTo>
                <a:lnTo>
                  <a:pt x="12213981" y="0"/>
                </a:lnTo>
                <a:lnTo>
                  <a:pt x="12213981" y="5821818"/>
                </a:lnTo>
                <a:lnTo>
                  <a:pt x="0" y="5821818"/>
                </a:lnTo>
                <a:lnTo>
                  <a:pt x="0" y="0"/>
                </a:lnTo>
                <a:close/>
              </a:path>
            </a:pathLst>
          </a:custGeom>
          <a:blipFill>
            <a:blip r:embed="rId4"/>
            <a:stretch>
              <a:fillRect l="0" t="0" r="0" b="0"/>
            </a:stretch>
          </a:blipFill>
        </p:spPr>
      </p:sp>
      <p:sp>
        <p:nvSpPr>
          <p:cNvPr name="TextBox 8" id="8"/>
          <p:cNvSpPr txBox="true"/>
          <p:nvPr/>
        </p:nvSpPr>
        <p:spPr>
          <a:xfrm rot="0">
            <a:off x="199749" y="597284"/>
            <a:ext cx="3757897" cy="1224280"/>
          </a:xfrm>
          <a:prstGeom prst="rect">
            <a:avLst/>
          </a:prstGeom>
        </p:spPr>
        <p:txBody>
          <a:bodyPr anchor="t" rtlCol="false" tIns="0" lIns="0" bIns="0" rIns="0">
            <a:spAutoFit/>
          </a:bodyPr>
          <a:lstStyle/>
          <a:p>
            <a:pPr algn="l">
              <a:lnSpc>
                <a:spcPts val="4700"/>
              </a:lnSpc>
            </a:pPr>
            <a:r>
              <a:rPr lang="en-US" sz="4700">
                <a:solidFill>
                  <a:srgbClr val="000000"/>
                </a:solidFill>
                <a:latin typeface="Dream Avenue"/>
                <a:ea typeface="Dream Avenue"/>
                <a:cs typeface="Dream Avenue"/>
                <a:sym typeface="Dream Avenue"/>
              </a:rPr>
              <a:t>Key Demographics</a:t>
            </a:r>
          </a:p>
        </p:txBody>
      </p:sp>
      <p:sp>
        <p:nvSpPr>
          <p:cNvPr name="TextBox 9" id="9"/>
          <p:cNvSpPr txBox="true"/>
          <p:nvPr/>
        </p:nvSpPr>
        <p:spPr>
          <a:xfrm rot="0">
            <a:off x="4723862" y="444884"/>
            <a:ext cx="13564138" cy="3275944"/>
          </a:xfrm>
          <a:prstGeom prst="rect">
            <a:avLst/>
          </a:prstGeom>
        </p:spPr>
        <p:txBody>
          <a:bodyPr anchor="t" rtlCol="false" tIns="0" lIns="0" bIns="0" rIns="0">
            <a:spAutoFit/>
          </a:bodyPr>
          <a:lstStyle/>
          <a:p>
            <a:pPr algn="l">
              <a:lnSpc>
                <a:spcPts val="3711"/>
              </a:lnSpc>
            </a:pPr>
            <a:r>
              <a:rPr lang="en-US" sz="2650">
                <a:solidFill>
                  <a:srgbClr val="F1EFDC"/>
                </a:solidFill>
                <a:latin typeface="Poppins"/>
                <a:ea typeface="Poppins"/>
                <a:cs typeface="Poppins"/>
                <a:sym typeface="Poppins"/>
              </a:rPr>
              <a:t>Which city has the highest energy drink purchases?</a:t>
            </a:r>
          </a:p>
          <a:p>
            <a:pPr algn="l">
              <a:lnSpc>
                <a:spcPts val="3711"/>
              </a:lnSpc>
            </a:pPr>
          </a:p>
          <a:p>
            <a:pPr algn="l">
              <a:lnSpc>
                <a:spcPts val="3711"/>
              </a:lnSpc>
            </a:pPr>
            <a:r>
              <a:rPr lang="en-US" sz="2650">
                <a:solidFill>
                  <a:srgbClr val="F1EFDC"/>
                </a:solidFill>
                <a:latin typeface="Poppins"/>
                <a:ea typeface="Poppins"/>
                <a:cs typeface="Poppins"/>
                <a:sym typeface="Poppins"/>
              </a:rPr>
              <a:t>Which type of marketing reaches the most Youth (15-30)?</a:t>
            </a:r>
          </a:p>
          <a:p>
            <a:pPr algn="l">
              <a:lnSpc>
                <a:spcPts val="3711"/>
              </a:lnSpc>
            </a:pPr>
          </a:p>
          <a:p>
            <a:pPr algn="l">
              <a:lnSpc>
                <a:spcPts val="3711"/>
              </a:lnSpc>
            </a:pPr>
            <a:r>
              <a:rPr lang="en-US" sz="2650">
                <a:solidFill>
                  <a:srgbClr val="F1EFDC"/>
                </a:solidFill>
                <a:latin typeface="Poppins"/>
                <a:ea typeface="Poppins"/>
                <a:cs typeface="Poppins"/>
                <a:sym typeface="Poppins"/>
              </a:rPr>
              <a:t>Which age group Interest in natural or organic things</a:t>
            </a:r>
          </a:p>
          <a:p>
            <a:pPr algn="l">
              <a:lnSpc>
                <a:spcPts val="3711"/>
              </a:lnSpc>
            </a:pPr>
          </a:p>
          <a:p>
            <a:pPr algn="l">
              <a:lnSpc>
                <a:spcPts val="371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765604"/>
            <a:chOff x="0" y="0"/>
            <a:chExt cx="4816593" cy="1255138"/>
          </a:xfrm>
        </p:grpSpPr>
        <p:sp>
          <p:nvSpPr>
            <p:cNvPr name="Freeform 3" id="3"/>
            <p:cNvSpPr/>
            <p:nvPr/>
          </p:nvSpPr>
          <p:spPr>
            <a:xfrm flipH="false" flipV="false" rot="0">
              <a:off x="0" y="0"/>
              <a:ext cx="4816592" cy="1255138"/>
            </a:xfrm>
            <a:custGeom>
              <a:avLst/>
              <a:gdLst/>
              <a:ahLst/>
              <a:cxnLst/>
              <a:rect r="r" b="b" t="t" l="l"/>
              <a:pathLst>
                <a:path h="1255138" w="4816592">
                  <a:moveTo>
                    <a:pt x="0" y="0"/>
                  </a:moveTo>
                  <a:lnTo>
                    <a:pt x="4816592" y="0"/>
                  </a:lnTo>
                  <a:lnTo>
                    <a:pt x="4816592" y="1255138"/>
                  </a:lnTo>
                  <a:lnTo>
                    <a:pt x="0" y="1255138"/>
                  </a:lnTo>
                  <a:close/>
                </a:path>
              </a:pathLst>
            </a:custGeom>
            <a:solidFill>
              <a:srgbClr val="43521A"/>
            </a:solidFill>
          </p:spPr>
        </p:sp>
        <p:sp>
          <p:nvSpPr>
            <p:cNvPr name="TextBox 4" id="4"/>
            <p:cNvSpPr txBox="true"/>
            <p:nvPr/>
          </p:nvSpPr>
          <p:spPr>
            <a:xfrm>
              <a:off x="0" y="-66675"/>
              <a:ext cx="4816593" cy="1321813"/>
            </a:xfrm>
            <a:prstGeom prst="rect">
              <a:avLst/>
            </a:prstGeom>
          </p:spPr>
          <p:txBody>
            <a:bodyPr anchor="ctr" rtlCol="false" tIns="50800" lIns="50800" bIns="50800" rIns="50800"/>
            <a:lstStyle/>
            <a:p>
              <a:pPr algn="ctr">
                <a:lnSpc>
                  <a:spcPts val="3349"/>
                </a:lnSpc>
              </a:pPr>
            </a:p>
          </p:txBody>
        </p:sp>
      </p:grpSp>
      <p:grpSp>
        <p:nvGrpSpPr>
          <p:cNvPr name="Group 5" id="5"/>
          <p:cNvGrpSpPr/>
          <p:nvPr/>
        </p:nvGrpSpPr>
        <p:grpSpPr>
          <a:xfrm rot="0">
            <a:off x="14085283" y="8699991"/>
            <a:ext cx="3174017" cy="317401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43521A"/>
            </a:solidFill>
          </p:spPr>
        </p:sp>
        <p:sp>
          <p:nvSpPr>
            <p:cNvPr name="TextBox 7" id="7"/>
            <p:cNvSpPr txBox="true"/>
            <p:nvPr/>
          </p:nvSpPr>
          <p:spPr>
            <a:xfrm>
              <a:off x="139700" y="73025"/>
              <a:ext cx="533400" cy="600075"/>
            </a:xfrm>
            <a:prstGeom prst="rect">
              <a:avLst/>
            </a:prstGeom>
          </p:spPr>
          <p:txBody>
            <a:bodyPr anchor="ctr" rtlCol="false" tIns="50800" lIns="50800" bIns="50800" rIns="50800"/>
            <a:lstStyle/>
            <a:p>
              <a:pPr algn="ctr">
                <a:lnSpc>
                  <a:spcPts val="3349"/>
                </a:lnSpc>
              </a:pPr>
            </a:p>
          </p:txBody>
        </p:sp>
      </p:grpSp>
      <p:sp>
        <p:nvSpPr>
          <p:cNvPr name="TextBox 8" id="8"/>
          <p:cNvSpPr txBox="true"/>
          <p:nvPr/>
        </p:nvSpPr>
        <p:spPr>
          <a:xfrm rot="0">
            <a:off x="346413" y="247879"/>
            <a:ext cx="17941587" cy="1565487"/>
          </a:xfrm>
          <a:prstGeom prst="rect">
            <a:avLst/>
          </a:prstGeom>
        </p:spPr>
        <p:txBody>
          <a:bodyPr anchor="t" rtlCol="false" tIns="0" lIns="0" bIns="0" rIns="0">
            <a:spAutoFit/>
          </a:bodyPr>
          <a:lstStyle/>
          <a:p>
            <a:pPr algn="ctr">
              <a:lnSpc>
                <a:spcPts val="11758"/>
              </a:lnSpc>
            </a:pPr>
            <a:r>
              <a:rPr lang="en-US" sz="11758">
                <a:solidFill>
                  <a:srgbClr val="F1EFDC"/>
                </a:solidFill>
                <a:latin typeface="Dream Avenue"/>
                <a:ea typeface="Dream Avenue"/>
                <a:cs typeface="Dream Avenue"/>
                <a:sym typeface="Dream Avenue"/>
              </a:rPr>
              <a:t>Consumer Preferences</a:t>
            </a:r>
          </a:p>
        </p:txBody>
      </p:sp>
      <p:sp>
        <p:nvSpPr>
          <p:cNvPr name="Freeform 9" id="9"/>
          <p:cNvSpPr/>
          <p:nvPr/>
        </p:nvSpPr>
        <p:spPr>
          <a:xfrm flipH="false" flipV="false" rot="0">
            <a:off x="346413" y="4765604"/>
            <a:ext cx="11141762" cy="5439098"/>
          </a:xfrm>
          <a:custGeom>
            <a:avLst/>
            <a:gdLst/>
            <a:ahLst/>
            <a:cxnLst/>
            <a:rect r="r" b="b" t="t" l="l"/>
            <a:pathLst>
              <a:path h="5439098" w="11141762">
                <a:moveTo>
                  <a:pt x="0" y="0"/>
                </a:moveTo>
                <a:lnTo>
                  <a:pt x="11141762" y="0"/>
                </a:lnTo>
                <a:lnTo>
                  <a:pt x="11141762" y="5439097"/>
                </a:lnTo>
                <a:lnTo>
                  <a:pt x="0" y="5439097"/>
                </a:lnTo>
                <a:lnTo>
                  <a:pt x="0" y="0"/>
                </a:lnTo>
                <a:close/>
              </a:path>
            </a:pathLst>
          </a:custGeom>
          <a:blipFill>
            <a:blip r:embed="rId2"/>
            <a:stretch>
              <a:fillRect l="-209" t="0" r="-209" b="0"/>
            </a:stretch>
          </a:blipFill>
        </p:spPr>
      </p:sp>
      <p:sp>
        <p:nvSpPr>
          <p:cNvPr name="TextBox 10" id="10"/>
          <p:cNvSpPr txBox="true"/>
          <p:nvPr/>
        </p:nvSpPr>
        <p:spPr>
          <a:xfrm rot="0">
            <a:off x="819441" y="2076044"/>
            <a:ext cx="2958809" cy="2484032"/>
          </a:xfrm>
          <a:prstGeom prst="rect">
            <a:avLst/>
          </a:prstGeom>
        </p:spPr>
        <p:txBody>
          <a:bodyPr anchor="t" rtlCol="false" tIns="0" lIns="0" bIns="0" rIns="0">
            <a:spAutoFit/>
          </a:bodyPr>
          <a:lstStyle/>
          <a:p>
            <a:pPr algn="ctr">
              <a:lnSpc>
                <a:spcPts val="3296"/>
              </a:lnSpc>
            </a:pPr>
            <a:r>
              <a:rPr lang="en-US" sz="3296">
                <a:solidFill>
                  <a:srgbClr val="F1EFDC"/>
                </a:solidFill>
                <a:latin typeface="Dream Avenue"/>
                <a:ea typeface="Dream Avenue"/>
                <a:cs typeface="Dream Avenue"/>
                <a:sym typeface="Dream Avenue"/>
              </a:rPr>
              <a:t>What price range do you consider reasonable for an energy drink?</a:t>
            </a:r>
          </a:p>
        </p:txBody>
      </p:sp>
      <p:sp>
        <p:nvSpPr>
          <p:cNvPr name="TextBox 11" id="11"/>
          <p:cNvSpPr txBox="true"/>
          <p:nvPr/>
        </p:nvSpPr>
        <p:spPr>
          <a:xfrm rot="0">
            <a:off x="5522070" y="2076044"/>
            <a:ext cx="2958809" cy="2484032"/>
          </a:xfrm>
          <a:prstGeom prst="rect">
            <a:avLst/>
          </a:prstGeom>
        </p:spPr>
        <p:txBody>
          <a:bodyPr anchor="t" rtlCol="false" tIns="0" lIns="0" bIns="0" rIns="0">
            <a:spAutoFit/>
          </a:bodyPr>
          <a:lstStyle/>
          <a:p>
            <a:pPr algn="ctr">
              <a:lnSpc>
                <a:spcPts val="3296"/>
              </a:lnSpc>
            </a:pPr>
            <a:r>
              <a:rPr lang="en-US" sz="3296">
                <a:solidFill>
                  <a:srgbClr val="F1EFDC"/>
                </a:solidFill>
                <a:latin typeface="Dream Avenue"/>
                <a:ea typeface="Dream Avenue"/>
                <a:cs typeface="Dream Avenue"/>
                <a:sym typeface="Dream Avenue"/>
              </a:rPr>
              <a:t>What are the preferred ingredients of energy drinks among respondents?</a:t>
            </a:r>
          </a:p>
        </p:txBody>
      </p:sp>
      <p:sp>
        <p:nvSpPr>
          <p:cNvPr name="TextBox 12" id="12"/>
          <p:cNvSpPr txBox="true"/>
          <p:nvPr/>
        </p:nvSpPr>
        <p:spPr>
          <a:xfrm rot="0">
            <a:off x="8917707" y="1999844"/>
            <a:ext cx="3832713" cy="2534802"/>
          </a:xfrm>
          <a:prstGeom prst="rect">
            <a:avLst/>
          </a:prstGeom>
        </p:spPr>
        <p:txBody>
          <a:bodyPr anchor="t" rtlCol="false" tIns="0" lIns="0" bIns="0" rIns="0">
            <a:spAutoFit/>
          </a:bodyPr>
          <a:lstStyle/>
          <a:p>
            <a:pPr algn="ctr">
              <a:lnSpc>
                <a:spcPts val="4021"/>
              </a:lnSpc>
            </a:pPr>
            <a:r>
              <a:rPr lang="en-US" sz="3296">
                <a:solidFill>
                  <a:srgbClr val="F1EFDC"/>
                </a:solidFill>
                <a:latin typeface="Dream Avenue"/>
                <a:ea typeface="Dream Avenue"/>
                <a:cs typeface="Dream Avenue"/>
                <a:sym typeface="Dream Avenue"/>
              </a:rPr>
              <a:t>What are the preferred ingredients of energy drinks among respondents?</a:t>
            </a:r>
          </a:p>
        </p:txBody>
      </p:sp>
      <p:sp>
        <p:nvSpPr>
          <p:cNvPr name="TextBox 13" id="13"/>
          <p:cNvSpPr txBox="true"/>
          <p:nvPr/>
        </p:nvSpPr>
        <p:spPr>
          <a:xfrm rot="0">
            <a:off x="13799272" y="2066519"/>
            <a:ext cx="3221696" cy="2376227"/>
          </a:xfrm>
          <a:prstGeom prst="rect">
            <a:avLst/>
          </a:prstGeom>
        </p:spPr>
        <p:txBody>
          <a:bodyPr anchor="t" rtlCol="false" tIns="0" lIns="0" bIns="0" rIns="0">
            <a:spAutoFit/>
          </a:bodyPr>
          <a:lstStyle/>
          <a:p>
            <a:pPr algn="ctr">
              <a:lnSpc>
                <a:spcPts val="3144"/>
              </a:lnSpc>
            </a:pPr>
            <a:r>
              <a:rPr lang="en-US" sz="3144">
                <a:solidFill>
                  <a:srgbClr val="F1EFDC"/>
                </a:solidFill>
                <a:latin typeface="Dream Avenue"/>
                <a:ea typeface="Dream Avenue"/>
                <a:cs typeface="Dream Avenue"/>
                <a:sym typeface="Dream Avenue"/>
              </a:rPr>
              <a:t>Do the respondents prefer an energy drink with natural or organic ingredients?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sp>
        <p:nvSpPr>
          <p:cNvPr name="TextBox 2" id="2"/>
          <p:cNvSpPr txBox="true"/>
          <p:nvPr/>
        </p:nvSpPr>
        <p:spPr>
          <a:xfrm rot="0">
            <a:off x="155000" y="3120726"/>
            <a:ext cx="3755743" cy="6700510"/>
          </a:xfrm>
          <a:prstGeom prst="rect">
            <a:avLst/>
          </a:prstGeom>
        </p:spPr>
        <p:txBody>
          <a:bodyPr anchor="t" rtlCol="false" tIns="0" lIns="0" bIns="0" rIns="0">
            <a:spAutoFit/>
          </a:bodyPr>
          <a:lstStyle/>
          <a:p>
            <a:pPr algn="l">
              <a:lnSpc>
                <a:spcPts val="3356"/>
              </a:lnSpc>
            </a:pPr>
            <a:r>
              <a:rPr lang="en-US" sz="3356">
                <a:solidFill>
                  <a:srgbClr val="43521A"/>
                </a:solidFill>
                <a:latin typeface="Dream Avenue"/>
                <a:ea typeface="Dream Avenue"/>
                <a:cs typeface="Dream Avenue"/>
                <a:sym typeface="Dream Avenue"/>
              </a:rPr>
              <a:t>-Who are the current market leaders?</a:t>
            </a:r>
          </a:p>
          <a:p>
            <a:pPr algn="l">
              <a:lnSpc>
                <a:spcPts val="3356"/>
              </a:lnSpc>
            </a:pPr>
          </a:p>
          <a:p>
            <a:pPr algn="l">
              <a:lnSpc>
                <a:spcPts val="3356"/>
              </a:lnSpc>
            </a:pPr>
          </a:p>
          <a:p>
            <a:pPr algn="l">
              <a:lnSpc>
                <a:spcPts val="3356"/>
              </a:lnSpc>
            </a:pPr>
            <a:r>
              <a:rPr lang="en-US" sz="3356">
                <a:solidFill>
                  <a:srgbClr val="43521A"/>
                </a:solidFill>
                <a:latin typeface="Dream Avenue"/>
                <a:ea typeface="Dream Avenue"/>
                <a:cs typeface="Dream Avenue"/>
                <a:sym typeface="Dream Avenue"/>
              </a:rPr>
              <a:t>-What are the primary reasons consumers prefer those brands?</a:t>
            </a:r>
          </a:p>
          <a:p>
            <a:pPr algn="l">
              <a:lnSpc>
                <a:spcPts val="3356"/>
              </a:lnSpc>
            </a:pPr>
          </a:p>
          <a:p>
            <a:pPr algn="l">
              <a:lnSpc>
                <a:spcPts val="3356"/>
              </a:lnSpc>
            </a:pPr>
            <a:r>
              <a:rPr lang="en-US" sz="3356">
                <a:solidFill>
                  <a:srgbClr val="43521A"/>
                </a:solidFill>
                <a:latin typeface="Dream Avenue"/>
                <a:ea typeface="Dream Avenue"/>
                <a:cs typeface="Dream Avenue"/>
                <a:sym typeface="Dream Avenue"/>
              </a:rPr>
              <a:t>-What improvements do consumers like to see in energy drinks currently available in  the market?</a:t>
            </a:r>
          </a:p>
        </p:txBody>
      </p:sp>
      <p:grpSp>
        <p:nvGrpSpPr>
          <p:cNvPr name="Group 3" id="3"/>
          <p:cNvGrpSpPr/>
          <p:nvPr/>
        </p:nvGrpSpPr>
        <p:grpSpPr>
          <a:xfrm rot="0">
            <a:off x="0" y="0"/>
            <a:ext cx="18447866" cy="922940"/>
            <a:chOff x="0" y="0"/>
            <a:chExt cx="4858697" cy="243079"/>
          </a:xfrm>
        </p:grpSpPr>
        <p:sp>
          <p:nvSpPr>
            <p:cNvPr name="Freeform 4" id="4"/>
            <p:cNvSpPr/>
            <p:nvPr/>
          </p:nvSpPr>
          <p:spPr>
            <a:xfrm flipH="false" flipV="false" rot="0">
              <a:off x="0" y="0"/>
              <a:ext cx="4858697" cy="243079"/>
            </a:xfrm>
            <a:custGeom>
              <a:avLst/>
              <a:gdLst/>
              <a:ahLst/>
              <a:cxnLst/>
              <a:rect r="r" b="b" t="t" l="l"/>
              <a:pathLst>
                <a:path h="243079" w="4858697">
                  <a:moveTo>
                    <a:pt x="0" y="0"/>
                  </a:moveTo>
                  <a:lnTo>
                    <a:pt x="4858697" y="0"/>
                  </a:lnTo>
                  <a:lnTo>
                    <a:pt x="4858697" y="243079"/>
                  </a:lnTo>
                  <a:lnTo>
                    <a:pt x="0" y="243079"/>
                  </a:lnTo>
                  <a:close/>
                </a:path>
              </a:pathLst>
            </a:custGeom>
            <a:solidFill>
              <a:srgbClr val="43521A"/>
            </a:solidFill>
          </p:spPr>
        </p:sp>
        <p:sp>
          <p:nvSpPr>
            <p:cNvPr name="TextBox 5" id="5"/>
            <p:cNvSpPr txBox="true"/>
            <p:nvPr/>
          </p:nvSpPr>
          <p:spPr>
            <a:xfrm>
              <a:off x="0" y="-66675"/>
              <a:ext cx="4858697" cy="309754"/>
            </a:xfrm>
            <a:prstGeom prst="rect">
              <a:avLst/>
            </a:prstGeom>
          </p:spPr>
          <p:txBody>
            <a:bodyPr anchor="ctr" rtlCol="false" tIns="50800" lIns="50800" bIns="50800" rIns="50800"/>
            <a:lstStyle/>
            <a:p>
              <a:pPr algn="ctr">
                <a:lnSpc>
                  <a:spcPts val="3349"/>
                </a:lnSpc>
              </a:pPr>
            </a:p>
          </p:txBody>
        </p:sp>
      </p:grpSp>
      <p:sp>
        <p:nvSpPr>
          <p:cNvPr name="Freeform 6" id="6"/>
          <p:cNvSpPr/>
          <p:nvPr/>
        </p:nvSpPr>
        <p:spPr>
          <a:xfrm flipH="false" flipV="false" rot="0">
            <a:off x="15350727" y="1028700"/>
            <a:ext cx="1647620" cy="1647620"/>
          </a:xfrm>
          <a:custGeom>
            <a:avLst/>
            <a:gdLst/>
            <a:ahLst/>
            <a:cxnLst/>
            <a:rect r="r" b="b" t="t" l="l"/>
            <a:pathLst>
              <a:path h="1647620" w="1647620">
                <a:moveTo>
                  <a:pt x="0" y="0"/>
                </a:moveTo>
                <a:lnTo>
                  <a:pt x="1647620" y="0"/>
                </a:lnTo>
                <a:lnTo>
                  <a:pt x="1647620" y="1647620"/>
                </a:lnTo>
                <a:lnTo>
                  <a:pt x="0" y="1647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151591" y="2890086"/>
            <a:ext cx="14136409" cy="7104639"/>
          </a:xfrm>
          <a:custGeom>
            <a:avLst/>
            <a:gdLst/>
            <a:ahLst/>
            <a:cxnLst/>
            <a:rect r="r" b="b" t="t" l="l"/>
            <a:pathLst>
              <a:path h="7104639" w="14136409">
                <a:moveTo>
                  <a:pt x="0" y="0"/>
                </a:moveTo>
                <a:lnTo>
                  <a:pt x="14136409" y="0"/>
                </a:lnTo>
                <a:lnTo>
                  <a:pt x="14136409" y="7104639"/>
                </a:lnTo>
                <a:lnTo>
                  <a:pt x="0" y="7104639"/>
                </a:lnTo>
                <a:lnTo>
                  <a:pt x="0" y="0"/>
                </a:lnTo>
                <a:close/>
              </a:path>
            </a:pathLst>
          </a:custGeom>
          <a:blipFill>
            <a:blip r:embed="rId4"/>
            <a:stretch>
              <a:fillRect l="0" t="0" r="0" b="0"/>
            </a:stretch>
          </a:blipFill>
        </p:spPr>
      </p:sp>
      <p:sp>
        <p:nvSpPr>
          <p:cNvPr name="TextBox 8" id="8"/>
          <p:cNvSpPr txBox="true"/>
          <p:nvPr/>
        </p:nvSpPr>
        <p:spPr>
          <a:xfrm rot="0">
            <a:off x="0" y="1142015"/>
            <a:ext cx="13748583" cy="1565487"/>
          </a:xfrm>
          <a:prstGeom prst="rect">
            <a:avLst/>
          </a:prstGeom>
        </p:spPr>
        <p:txBody>
          <a:bodyPr anchor="t" rtlCol="false" tIns="0" lIns="0" bIns="0" rIns="0">
            <a:spAutoFit/>
          </a:bodyPr>
          <a:lstStyle/>
          <a:p>
            <a:pPr algn="ctr">
              <a:lnSpc>
                <a:spcPts val="11758"/>
              </a:lnSpc>
            </a:pPr>
            <a:r>
              <a:rPr lang="en-US" sz="11758">
                <a:solidFill>
                  <a:srgbClr val="43521A"/>
                </a:solidFill>
                <a:latin typeface="Dream Avenue"/>
                <a:ea typeface="Dream Avenue"/>
                <a:cs typeface="Dream Avenue"/>
                <a:sym typeface="Dream Avenue"/>
              </a:rPr>
              <a:t>Competition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grpSp>
        <p:nvGrpSpPr>
          <p:cNvPr name="Group 2" id="2"/>
          <p:cNvGrpSpPr/>
          <p:nvPr/>
        </p:nvGrpSpPr>
        <p:grpSpPr>
          <a:xfrm rot="0">
            <a:off x="16888951" y="0"/>
            <a:ext cx="1397892" cy="10287000"/>
            <a:chOff x="0" y="0"/>
            <a:chExt cx="368169" cy="2709333"/>
          </a:xfrm>
        </p:grpSpPr>
        <p:sp>
          <p:nvSpPr>
            <p:cNvPr name="Freeform 3" id="3"/>
            <p:cNvSpPr/>
            <p:nvPr/>
          </p:nvSpPr>
          <p:spPr>
            <a:xfrm flipH="false" flipV="false" rot="0">
              <a:off x="0" y="0"/>
              <a:ext cx="368169" cy="2709333"/>
            </a:xfrm>
            <a:custGeom>
              <a:avLst/>
              <a:gdLst/>
              <a:ahLst/>
              <a:cxnLst/>
              <a:rect r="r" b="b" t="t" l="l"/>
              <a:pathLst>
                <a:path h="2709333" w="368169">
                  <a:moveTo>
                    <a:pt x="0" y="0"/>
                  </a:moveTo>
                  <a:lnTo>
                    <a:pt x="368169" y="0"/>
                  </a:lnTo>
                  <a:lnTo>
                    <a:pt x="368169" y="2709333"/>
                  </a:lnTo>
                  <a:lnTo>
                    <a:pt x="0" y="2709333"/>
                  </a:lnTo>
                  <a:close/>
                </a:path>
              </a:pathLst>
            </a:custGeom>
            <a:solidFill>
              <a:srgbClr val="43521A"/>
            </a:solidFill>
          </p:spPr>
        </p:sp>
        <p:sp>
          <p:nvSpPr>
            <p:cNvPr name="TextBox 4" id="4"/>
            <p:cNvSpPr txBox="true"/>
            <p:nvPr/>
          </p:nvSpPr>
          <p:spPr>
            <a:xfrm>
              <a:off x="0" y="-66675"/>
              <a:ext cx="368169" cy="2776008"/>
            </a:xfrm>
            <a:prstGeom prst="rect">
              <a:avLst/>
            </a:prstGeom>
          </p:spPr>
          <p:txBody>
            <a:bodyPr anchor="ctr" rtlCol="false" tIns="50800" lIns="50800" bIns="50800" rIns="50800"/>
            <a:lstStyle/>
            <a:p>
              <a:pPr algn="ctr">
                <a:lnSpc>
                  <a:spcPts val="3349"/>
                </a:lnSpc>
              </a:pPr>
            </a:p>
          </p:txBody>
        </p:sp>
      </p:grpSp>
      <p:sp>
        <p:nvSpPr>
          <p:cNvPr name="Freeform 5" id="5"/>
          <p:cNvSpPr/>
          <p:nvPr/>
        </p:nvSpPr>
        <p:spPr>
          <a:xfrm flipH="false" flipV="false" rot="0">
            <a:off x="4153193" y="2164391"/>
            <a:ext cx="14133650" cy="7895350"/>
          </a:xfrm>
          <a:custGeom>
            <a:avLst/>
            <a:gdLst/>
            <a:ahLst/>
            <a:cxnLst/>
            <a:rect r="r" b="b" t="t" l="l"/>
            <a:pathLst>
              <a:path h="7895350" w="14133650">
                <a:moveTo>
                  <a:pt x="0" y="0"/>
                </a:moveTo>
                <a:lnTo>
                  <a:pt x="14133651" y="0"/>
                </a:lnTo>
                <a:lnTo>
                  <a:pt x="14133651" y="7895349"/>
                </a:lnTo>
                <a:lnTo>
                  <a:pt x="0" y="7895349"/>
                </a:lnTo>
                <a:lnTo>
                  <a:pt x="0" y="0"/>
                </a:lnTo>
                <a:close/>
              </a:path>
            </a:pathLst>
          </a:custGeom>
          <a:blipFill>
            <a:blip r:embed="rId2"/>
            <a:stretch>
              <a:fillRect l="0" t="0" r="0" b="0"/>
            </a:stretch>
          </a:blipFill>
        </p:spPr>
      </p:sp>
      <p:sp>
        <p:nvSpPr>
          <p:cNvPr name="TextBox 6" id="6"/>
          <p:cNvSpPr txBox="true"/>
          <p:nvPr/>
        </p:nvSpPr>
        <p:spPr>
          <a:xfrm rot="0">
            <a:off x="0" y="171450"/>
            <a:ext cx="16714171" cy="1315721"/>
          </a:xfrm>
          <a:prstGeom prst="rect">
            <a:avLst/>
          </a:prstGeom>
        </p:spPr>
        <p:txBody>
          <a:bodyPr anchor="t" rtlCol="false" tIns="0" lIns="0" bIns="0" rIns="0">
            <a:spAutoFit/>
          </a:bodyPr>
          <a:lstStyle/>
          <a:p>
            <a:pPr algn="ctr">
              <a:lnSpc>
                <a:spcPts val="9800"/>
              </a:lnSpc>
            </a:pPr>
            <a:r>
              <a:rPr lang="en-US" sz="9800">
                <a:solidFill>
                  <a:srgbClr val="43521A"/>
                </a:solidFill>
                <a:latin typeface="Dream Avenue"/>
                <a:ea typeface="Dream Avenue"/>
                <a:cs typeface="Dream Avenue"/>
                <a:sym typeface="Dream Avenue"/>
              </a:rPr>
              <a:t>Brand Perception &amp; Awareness</a:t>
            </a:r>
          </a:p>
        </p:txBody>
      </p:sp>
      <p:sp>
        <p:nvSpPr>
          <p:cNvPr name="TextBox 7" id="7"/>
          <p:cNvSpPr txBox="true"/>
          <p:nvPr/>
        </p:nvSpPr>
        <p:spPr>
          <a:xfrm rot="0">
            <a:off x="0" y="2111809"/>
            <a:ext cx="4036732" cy="7986032"/>
          </a:xfrm>
          <a:prstGeom prst="rect">
            <a:avLst/>
          </a:prstGeom>
        </p:spPr>
        <p:txBody>
          <a:bodyPr anchor="t" rtlCol="false" tIns="0" lIns="0" bIns="0" rIns="0">
            <a:spAutoFit/>
          </a:bodyPr>
          <a:lstStyle/>
          <a:p>
            <a:pPr algn="l">
              <a:lnSpc>
                <a:spcPts val="3204"/>
              </a:lnSpc>
            </a:pPr>
            <a:r>
              <a:rPr lang="en-US" sz="3204">
                <a:solidFill>
                  <a:srgbClr val="43521A"/>
                </a:solidFill>
                <a:latin typeface="Dream Avenue"/>
                <a:ea typeface="Dream Avenue"/>
                <a:cs typeface="Dream Avenue"/>
                <a:sym typeface="Dream Avenue"/>
              </a:rPr>
              <a:t>Are the respondents familiar with our brand?</a:t>
            </a:r>
          </a:p>
          <a:p>
            <a:pPr algn="l">
              <a:lnSpc>
                <a:spcPts val="3204"/>
              </a:lnSpc>
            </a:pPr>
          </a:p>
          <a:p>
            <a:pPr algn="l">
              <a:lnSpc>
                <a:spcPts val="3204"/>
              </a:lnSpc>
            </a:pPr>
          </a:p>
          <a:p>
            <a:pPr algn="l">
              <a:lnSpc>
                <a:spcPts val="3204"/>
              </a:lnSpc>
            </a:pPr>
            <a:r>
              <a:rPr lang="en-US" sz="3204">
                <a:solidFill>
                  <a:srgbClr val="43521A"/>
                </a:solidFill>
                <a:latin typeface="Dream Avenue"/>
                <a:ea typeface="Dream Avenue"/>
                <a:cs typeface="Dream Avenue"/>
                <a:sym typeface="Dream Avenue"/>
              </a:rPr>
              <a:t>What do you think of the brand name/logo/design?</a:t>
            </a:r>
          </a:p>
          <a:p>
            <a:pPr algn="l">
              <a:lnSpc>
                <a:spcPts val="3204"/>
              </a:lnSpc>
            </a:pPr>
          </a:p>
          <a:p>
            <a:pPr algn="l">
              <a:lnSpc>
                <a:spcPts val="3204"/>
              </a:lnSpc>
            </a:pPr>
            <a:r>
              <a:rPr lang="en-US" sz="3204">
                <a:solidFill>
                  <a:srgbClr val="43521A"/>
                </a:solidFill>
                <a:latin typeface="Dream Avenue"/>
                <a:ea typeface="Dream Avenue"/>
                <a:cs typeface="Dream Avenue"/>
                <a:sym typeface="Dream Avenue"/>
              </a:rPr>
              <a:t>What is consumers' rating, on a scale of 1 to 5, with 5 being the highest, for the overall experience of our product?</a:t>
            </a:r>
          </a:p>
          <a:p>
            <a:pPr algn="l">
              <a:lnSpc>
                <a:spcPts val="3204"/>
              </a:lnSpc>
            </a:pPr>
          </a:p>
          <a:p>
            <a:pPr algn="l">
              <a:lnSpc>
                <a:spcPts val="3204"/>
              </a:lnSpc>
            </a:pPr>
            <a:r>
              <a:rPr lang="en-US" sz="3204">
                <a:solidFill>
                  <a:srgbClr val="43521A"/>
                </a:solidFill>
                <a:latin typeface="Dream Avenue"/>
                <a:ea typeface="Dream Avenue"/>
                <a:cs typeface="Dream Avenue"/>
                <a:sym typeface="Dream Avenue"/>
              </a:rPr>
              <a:t>What are the reasons that prevent consumers from trying our brand?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sp>
        <p:nvSpPr>
          <p:cNvPr name="TextBox 2" id="2"/>
          <p:cNvSpPr txBox="true"/>
          <p:nvPr/>
        </p:nvSpPr>
        <p:spPr>
          <a:xfrm rot="0">
            <a:off x="0" y="219075"/>
            <a:ext cx="18288000" cy="1565487"/>
          </a:xfrm>
          <a:prstGeom prst="rect">
            <a:avLst/>
          </a:prstGeom>
        </p:spPr>
        <p:txBody>
          <a:bodyPr anchor="t" rtlCol="false" tIns="0" lIns="0" bIns="0" rIns="0">
            <a:spAutoFit/>
          </a:bodyPr>
          <a:lstStyle/>
          <a:p>
            <a:pPr algn="ctr">
              <a:lnSpc>
                <a:spcPts val="11758"/>
              </a:lnSpc>
            </a:pPr>
            <a:r>
              <a:rPr lang="en-US" sz="11758">
                <a:solidFill>
                  <a:srgbClr val="43521A"/>
                </a:solidFill>
                <a:latin typeface="Dream Avenue"/>
                <a:ea typeface="Dream Avenue"/>
                <a:cs typeface="Dream Avenue"/>
                <a:sym typeface="Dream Avenue"/>
              </a:rPr>
              <a:t>Purchase Behavior Analysis</a:t>
            </a:r>
          </a:p>
        </p:txBody>
      </p:sp>
      <p:grpSp>
        <p:nvGrpSpPr>
          <p:cNvPr name="Group 3" id="3"/>
          <p:cNvGrpSpPr/>
          <p:nvPr/>
        </p:nvGrpSpPr>
        <p:grpSpPr>
          <a:xfrm rot="0">
            <a:off x="0" y="8558550"/>
            <a:ext cx="18288000" cy="1728450"/>
            <a:chOff x="0" y="0"/>
            <a:chExt cx="4816593" cy="455230"/>
          </a:xfrm>
        </p:grpSpPr>
        <p:sp>
          <p:nvSpPr>
            <p:cNvPr name="Freeform 4" id="4"/>
            <p:cNvSpPr/>
            <p:nvPr/>
          </p:nvSpPr>
          <p:spPr>
            <a:xfrm flipH="false" flipV="false" rot="0">
              <a:off x="0" y="0"/>
              <a:ext cx="4816592" cy="455230"/>
            </a:xfrm>
            <a:custGeom>
              <a:avLst/>
              <a:gdLst/>
              <a:ahLst/>
              <a:cxnLst/>
              <a:rect r="r" b="b" t="t" l="l"/>
              <a:pathLst>
                <a:path h="455230" w="4816592">
                  <a:moveTo>
                    <a:pt x="0" y="0"/>
                  </a:moveTo>
                  <a:lnTo>
                    <a:pt x="4816592" y="0"/>
                  </a:lnTo>
                  <a:lnTo>
                    <a:pt x="4816592" y="455230"/>
                  </a:lnTo>
                  <a:lnTo>
                    <a:pt x="0" y="455230"/>
                  </a:lnTo>
                  <a:close/>
                </a:path>
              </a:pathLst>
            </a:custGeom>
            <a:solidFill>
              <a:srgbClr val="43521A"/>
            </a:solidFill>
          </p:spPr>
        </p:sp>
        <p:sp>
          <p:nvSpPr>
            <p:cNvPr name="TextBox 5" id="5"/>
            <p:cNvSpPr txBox="true"/>
            <p:nvPr/>
          </p:nvSpPr>
          <p:spPr>
            <a:xfrm>
              <a:off x="0" y="-66675"/>
              <a:ext cx="4816593" cy="521905"/>
            </a:xfrm>
            <a:prstGeom prst="rect">
              <a:avLst/>
            </a:prstGeom>
          </p:spPr>
          <p:txBody>
            <a:bodyPr anchor="ctr" rtlCol="false" tIns="50800" lIns="50800" bIns="50800" rIns="50800"/>
            <a:lstStyle/>
            <a:p>
              <a:pPr algn="ctr">
                <a:lnSpc>
                  <a:spcPts val="3349"/>
                </a:lnSpc>
              </a:pPr>
            </a:p>
          </p:txBody>
        </p:sp>
      </p:grpSp>
      <p:sp>
        <p:nvSpPr>
          <p:cNvPr name="Freeform 6" id="6"/>
          <p:cNvSpPr/>
          <p:nvPr/>
        </p:nvSpPr>
        <p:spPr>
          <a:xfrm flipH="false" flipV="false" rot="0">
            <a:off x="6014007" y="1686805"/>
            <a:ext cx="12273993" cy="6871744"/>
          </a:xfrm>
          <a:custGeom>
            <a:avLst/>
            <a:gdLst/>
            <a:ahLst/>
            <a:cxnLst/>
            <a:rect r="r" b="b" t="t" l="l"/>
            <a:pathLst>
              <a:path h="6871744" w="12273993">
                <a:moveTo>
                  <a:pt x="0" y="0"/>
                </a:moveTo>
                <a:lnTo>
                  <a:pt x="12273993" y="0"/>
                </a:lnTo>
                <a:lnTo>
                  <a:pt x="12273993" y="6871745"/>
                </a:lnTo>
                <a:lnTo>
                  <a:pt x="0" y="6871745"/>
                </a:lnTo>
                <a:lnTo>
                  <a:pt x="0" y="0"/>
                </a:lnTo>
                <a:close/>
              </a:path>
            </a:pathLst>
          </a:custGeom>
          <a:blipFill>
            <a:blip r:embed="rId2"/>
            <a:stretch>
              <a:fillRect l="0" t="0" r="0" b="0"/>
            </a:stretch>
          </a:blipFill>
        </p:spPr>
      </p:sp>
      <p:sp>
        <p:nvSpPr>
          <p:cNvPr name="TextBox 7" id="7"/>
          <p:cNvSpPr txBox="true"/>
          <p:nvPr/>
        </p:nvSpPr>
        <p:spPr>
          <a:xfrm rot="0">
            <a:off x="0" y="2441237"/>
            <a:ext cx="6014007" cy="4895860"/>
          </a:xfrm>
          <a:prstGeom prst="rect">
            <a:avLst/>
          </a:prstGeom>
        </p:spPr>
        <p:txBody>
          <a:bodyPr anchor="t" rtlCol="false" tIns="0" lIns="0" bIns="0" rIns="0">
            <a:spAutoFit/>
          </a:bodyPr>
          <a:lstStyle/>
          <a:p>
            <a:pPr algn="l">
              <a:lnSpc>
                <a:spcPts val="3573"/>
              </a:lnSpc>
            </a:pPr>
            <a:r>
              <a:rPr lang="en-US" sz="2552">
                <a:solidFill>
                  <a:srgbClr val="43521A"/>
                </a:solidFill>
                <a:latin typeface="Poppins"/>
                <a:ea typeface="Poppins"/>
                <a:cs typeface="Poppins"/>
                <a:sym typeface="Poppins"/>
              </a:rPr>
              <a:t>Where do respondents prefer to purchase energy drinks?</a:t>
            </a:r>
          </a:p>
          <a:p>
            <a:pPr algn="l">
              <a:lnSpc>
                <a:spcPts val="3573"/>
              </a:lnSpc>
            </a:pPr>
          </a:p>
          <a:p>
            <a:pPr algn="l">
              <a:lnSpc>
                <a:spcPts val="3573"/>
              </a:lnSpc>
            </a:pPr>
            <a:r>
              <a:rPr lang="en-US" sz="2552">
                <a:solidFill>
                  <a:srgbClr val="43521A"/>
                </a:solidFill>
                <a:latin typeface="Poppins"/>
                <a:ea typeface="Poppins"/>
                <a:cs typeface="Poppins"/>
                <a:sym typeface="Poppins"/>
              </a:rPr>
              <a:t>What are the typical consumption situations for energy drinks among respondents?</a:t>
            </a:r>
          </a:p>
          <a:p>
            <a:pPr algn="l">
              <a:lnSpc>
                <a:spcPts val="3573"/>
              </a:lnSpc>
            </a:pPr>
          </a:p>
          <a:p>
            <a:pPr algn="l">
              <a:lnSpc>
                <a:spcPts val="3573"/>
              </a:lnSpc>
            </a:pPr>
            <a:r>
              <a:rPr lang="en-US" sz="2552">
                <a:solidFill>
                  <a:srgbClr val="43521A"/>
                </a:solidFill>
                <a:latin typeface="Poppins"/>
                <a:ea typeface="Poppins"/>
                <a:cs typeface="Poppins"/>
                <a:sym typeface="Poppins"/>
              </a:rPr>
              <a:t>What factors influence respondents' purchase decisions, such as price range and  limited edition packaging?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FDC"/>
        </a:solidFill>
      </p:bgPr>
    </p:bg>
    <p:spTree>
      <p:nvGrpSpPr>
        <p:cNvPr id="1" name=""/>
        <p:cNvGrpSpPr/>
        <p:nvPr/>
      </p:nvGrpSpPr>
      <p:grpSpPr>
        <a:xfrm>
          <a:off x="0" y="0"/>
          <a:ext cx="0" cy="0"/>
          <a:chOff x="0" y="0"/>
          <a:chExt cx="0" cy="0"/>
        </a:xfrm>
      </p:grpSpPr>
      <p:grpSp>
        <p:nvGrpSpPr>
          <p:cNvPr name="Group 2" id="2"/>
          <p:cNvGrpSpPr/>
          <p:nvPr/>
        </p:nvGrpSpPr>
        <p:grpSpPr>
          <a:xfrm rot="0">
            <a:off x="0" y="0"/>
            <a:ext cx="4871657" cy="10904846"/>
            <a:chOff x="0" y="0"/>
            <a:chExt cx="1283070" cy="2872058"/>
          </a:xfrm>
        </p:grpSpPr>
        <p:sp>
          <p:nvSpPr>
            <p:cNvPr name="Freeform 3" id="3"/>
            <p:cNvSpPr/>
            <p:nvPr/>
          </p:nvSpPr>
          <p:spPr>
            <a:xfrm flipH="false" flipV="false" rot="0">
              <a:off x="0" y="0"/>
              <a:ext cx="1283070" cy="2872058"/>
            </a:xfrm>
            <a:custGeom>
              <a:avLst/>
              <a:gdLst/>
              <a:ahLst/>
              <a:cxnLst/>
              <a:rect r="r" b="b" t="t" l="l"/>
              <a:pathLst>
                <a:path h="2872058" w="1283070">
                  <a:moveTo>
                    <a:pt x="0" y="0"/>
                  </a:moveTo>
                  <a:lnTo>
                    <a:pt x="1283070" y="0"/>
                  </a:lnTo>
                  <a:lnTo>
                    <a:pt x="1283070" y="2872058"/>
                  </a:lnTo>
                  <a:lnTo>
                    <a:pt x="0" y="2872058"/>
                  </a:lnTo>
                  <a:close/>
                </a:path>
              </a:pathLst>
            </a:custGeom>
            <a:solidFill>
              <a:srgbClr val="43521A"/>
            </a:solidFill>
          </p:spPr>
        </p:sp>
        <p:sp>
          <p:nvSpPr>
            <p:cNvPr name="TextBox 4" id="4"/>
            <p:cNvSpPr txBox="true"/>
            <p:nvPr/>
          </p:nvSpPr>
          <p:spPr>
            <a:xfrm>
              <a:off x="0" y="-66675"/>
              <a:ext cx="1283070" cy="2938733"/>
            </a:xfrm>
            <a:prstGeom prst="rect">
              <a:avLst/>
            </a:prstGeom>
          </p:spPr>
          <p:txBody>
            <a:bodyPr anchor="ctr" rtlCol="false" tIns="50800" lIns="50800" bIns="50800" rIns="50800"/>
            <a:lstStyle/>
            <a:p>
              <a:pPr algn="ctr">
                <a:lnSpc>
                  <a:spcPts val="3349"/>
                </a:lnSpc>
              </a:pPr>
            </a:p>
          </p:txBody>
        </p:sp>
      </p:grpSp>
      <p:grpSp>
        <p:nvGrpSpPr>
          <p:cNvPr name="Group 5" id="5"/>
          <p:cNvGrpSpPr>
            <a:grpSpLocks noChangeAspect="true"/>
          </p:cNvGrpSpPr>
          <p:nvPr/>
        </p:nvGrpSpPr>
        <p:grpSpPr>
          <a:xfrm rot="0">
            <a:off x="2373178" y="1574246"/>
            <a:ext cx="4996956" cy="7138509"/>
            <a:chOff x="0" y="0"/>
            <a:chExt cx="4445000" cy="6350000"/>
          </a:xfrm>
        </p:grpSpPr>
        <p:sp>
          <p:nvSpPr>
            <p:cNvPr name="Freeform 6" id="6"/>
            <p:cNvSpPr/>
            <p:nvPr/>
          </p:nvSpPr>
          <p:spPr>
            <a:xfrm flipH="false" flipV="false" rot="0">
              <a:off x="0" y="0"/>
              <a:ext cx="4445000" cy="6350000"/>
            </a:xfrm>
            <a:custGeom>
              <a:avLst/>
              <a:gdLst/>
              <a:ahLst/>
              <a:cxnLst/>
              <a:rect r="r" b="b" t="t" l="l"/>
              <a:pathLst>
                <a:path h="6350000" w="4445000">
                  <a:moveTo>
                    <a:pt x="2222500" y="6350000"/>
                  </a:moveTo>
                  <a:lnTo>
                    <a:pt x="2222500" y="6350000"/>
                  </a:lnTo>
                  <a:cubicBezTo>
                    <a:pt x="995680" y="6350000"/>
                    <a:pt x="0" y="5354320"/>
                    <a:pt x="0" y="4127500"/>
                  </a:cubicBezTo>
                  <a:lnTo>
                    <a:pt x="0" y="2222500"/>
                  </a:lnTo>
                  <a:cubicBezTo>
                    <a:pt x="0" y="995680"/>
                    <a:pt x="995680" y="0"/>
                    <a:pt x="2222500" y="0"/>
                  </a:cubicBezTo>
                  <a:lnTo>
                    <a:pt x="2222500" y="0"/>
                  </a:lnTo>
                  <a:cubicBezTo>
                    <a:pt x="3449320" y="0"/>
                    <a:pt x="4445000" y="995680"/>
                    <a:pt x="4445000" y="2222500"/>
                  </a:cubicBezTo>
                  <a:lnTo>
                    <a:pt x="4445000" y="4127500"/>
                  </a:lnTo>
                  <a:cubicBezTo>
                    <a:pt x="4445000" y="5354320"/>
                    <a:pt x="3449320" y="6350000"/>
                    <a:pt x="2222500" y="6350000"/>
                  </a:cubicBezTo>
                  <a:close/>
                </a:path>
              </a:pathLst>
            </a:custGeom>
            <a:blipFill>
              <a:blip r:embed="rId2"/>
              <a:stretch>
                <a:fillRect l="-11957" t="-17707" r="-8811" b="-9179"/>
              </a:stretch>
            </a:blipFill>
          </p:spPr>
        </p:sp>
      </p:grpSp>
      <p:sp>
        <p:nvSpPr>
          <p:cNvPr name="TextBox 7" id="7"/>
          <p:cNvSpPr txBox="true"/>
          <p:nvPr/>
        </p:nvSpPr>
        <p:spPr>
          <a:xfrm rot="0">
            <a:off x="9144102" y="2998454"/>
            <a:ext cx="8115300" cy="1565487"/>
          </a:xfrm>
          <a:prstGeom prst="rect">
            <a:avLst/>
          </a:prstGeom>
        </p:spPr>
        <p:txBody>
          <a:bodyPr anchor="t" rtlCol="false" tIns="0" lIns="0" bIns="0" rIns="0">
            <a:spAutoFit/>
          </a:bodyPr>
          <a:lstStyle/>
          <a:p>
            <a:pPr algn="l">
              <a:lnSpc>
                <a:spcPts val="11758"/>
              </a:lnSpc>
            </a:pPr>
            <a:r>
              <a:rPr lang="en-US" sz="11758">
                <a:solidFill>
                  <a:srgbClr val="43521A"/>
                </a:solidFill>
                <a:latin typeface="Dream Avenue"/>
                <a:ea typeface="Dream Avenue"/>
                <a:cs typeface="Dream Avenue"/>
                <a:sym typeface="Dream Avenue"/>
              </a:rPr>
              <a:t>Thank you</a:t>
            </a:r>
          </a:p>
        </p:txBody>
      </p:sp>
      <p:sp>
        <p:nvSpPr>
          <p:cNvPr name="Freeform 8" id="8"/>
          <p:cNvSpPr/>
          <p:nvPr/>
        </p:nvSpPr>
        <p:spPr>
          <a:xfrm flipH="false" flipV="false" rot="0">
            <a:off x="14892746" y="6760672"/>
            <a:ext cx="2611008" cy="2740562"/>
          </a:xfrm>
          <a:custGeom>
            <a:avLst/>
            <a:gdLst/>
            <a:ahLst/>
            <a:cxnLst/>
            <a:rect r="r" b="b" t="t" l="l"/>
            <a:pathLst>
              <a:path h="2740562" w="2611008">
                <a:moveTo>
                  <a:pt x="0" y="0"/>
                </a:moveTo>
                <a:lnTo>
                  <a:pt x="2611008" y="0"/>
                </a:lnTo>
                <a:lnTo>
                  <a:pt x="2611008" y="2740561"/>
                </a:lnTo>
                <a:lnTo>
                  <a:pt x="0" y="27405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165355" y="2063568"/>
            <a:ext cx="978645" cy="978645"/>
          </a:xfrm>
          <a:custGeom>
            <a:avLst/>
            <a:gdLst/>
            <a:ahLst/>
            <a:cxnLst/>
            <a:rect r="r" b="b" t="t" l="l"/>
            <a:pathLst>
              <a:path h="978645" w="978645">
                <a:moveTo>
                  <a:pt x="0" y="0"/>
                </a:moveTo>
                <a:lnTo>
                  <a:pt x="978645" y="0"/>
                </a:lnTo>
                <a:lnTo>
                  <a:pt x="978645" y="978645"/>
                </a:lnTo>
                <a:lnTo>
                  <a:pt x="0" y="9786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0" id="10"/>
          <p:cNvSpPr/>
          <p:nvPr/>
        </p:nvSpPr>
        <p:spPr>
          <a:xfrm rot="0">
            <a:off x="9144102" y="8617889"/>
            <a:ext cx="4303269" cy="0"/>
          </a:xfrm>
          <a:prstGeom prst="line">
            <a:avLst/>
          </a:prstGeom>
          <a:ln cap="flat" w="9525">
            <a:solidFill>
              <a:srgbClr val="43521A"/>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DAGQQLRWhVo</dc:identifier>
  <dcterms:modified xsi:type="dcterms:W3CDTF">2011-08-01T06:04:30Z</dcterms:modified>
  <cp:revision>1</cp:revision>
  <dc:title>Green Cream Aesthetic Simple Drink Beverage Presentation</dc:title>
</cp:coreProperties>
</file>