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6" r:id="rId3"/>
    <p:sldId id="296" r:id="rId4"/>
    <p:sldId id="297" r:id="rId5"/>
    <p:sldId id="298" r:id="rId6"/>
    <p:sldId id="377" r:id="rId7"/>
    <p:sldId id="381" r:id="rId8"/>
    <p:sldId id="397" r:id="rId9"/>
    <p:sldId id="382" r:id="rId10"/>
    <p:sldId id="383" r:id="rId11"/>
    <p:sldId id="384" r:id="rId12"/>
    <p:sldId id="390" r:id="rId13"/>
    <p:sldId id="386" r:id="rId14"/>
    <p:sldId id="388" r:id="rId15"/>
    <p:sldId id="389" r:id="rId16"/>
    <p:sldId id="391" r:id="rId17"/>
    <p:sldId id="392" r:id="rId18"/>
    <p:sldId id="394" r:id="rId19"/>
    <p:sldId id="306" r:id="rId20"/>
    <p:sldId id="307" r:id="rId21"/>
    <p:sldId id="315" r:id="rId22"/>
    <p:sldId id="316" r:id="rId23"/>
    <p:sldId id="317" r:id="rId24"/>
    <p:sldId id="311" r:id="rId25"/>
    <p:sldId id="312" r:id="rId26"/>
    <p:sldId id="313" r:id="rId27"/>
    <p:sldId id="314" r:id="rId28"/>
    <p:sldId id="318" r:id="rId29"/>
    <p:sldId id="319" r:id="rId30"/>
    <p:sldId id="278" r:id="rId31"/>
    <p:sldId id="279" r:id="rId32"/>
    <p:sldId id="280" r:id="rId33"/>
    <p:sldId id="281" r:id="rId34"/>
    <p:sldId id="282" r:id="rId35"/>
    <p:sldId id="285" r:id="rId36"/>
    <p:sldId id="286" r:id="rId37"/>
    <p:sldId id="287" r:id="rId38"/>
    <p:sldId id="2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5277" autoAdjust="0"/>
  </p:normalViewPr>
  <p:slideViewPr>
    <p:cSldViewPr>
      <p:cViewPr varScale="1">
        <p:scale>
          <a:sx n="67" d="100"/>
          <a:sy n="67" d="100"/>
        </p:scale>
        <p:origin x="14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DA9-5012-40B4-BF7C-936F20E7C29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CEDA-A88F-405F-B085-0C49B470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7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Arm angles: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about absolute position (0 should always mean on the ground regardless of where the arm was when we turn it on).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Same for elevators and similar manipulators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6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8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disadvantage that potentiometers have when compared to encoders is now you care very much about the position of the potentiometer when mounting/unmounting it. </a:t>
            </a:r>
          </a:p>
          <a:p>
            <a:endParaRPr lang="en-US" dirty="0"/>
          </a:p>
          <a:p>
            <a:r>
              <a:rPr lang="en-US" dirty="0"/>
              <a:t>I’m not going to go into this today, but there is a documented, simple way to apply a known offset when reading potentiometers – you would then update this offset after doing modifications.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https://docs.google.com/viewer?a=v&amp;pid=sites&amp;srcid=aGFyZGluZy5lZHV8dGVhbS0zOTM3fGd4OjUyNzdiNzRkNjkxNjA3MGM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2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4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4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http://faculty.mercer.edu/jenkins_he/documents/TuningforPIDControllers.pdf#page=6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r>
              <a:rPr lang="en-US" dirty="0"/>
              <a:t>Ziegler-Nichols</a:t>
            </a:r>
            <a:r>
              <a:rPr lang="en-US" baseline="0" dirty="0"/>
              <a:t>: http://robotsforroboticists.com/pid-control/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Manual (page 16): </a:t>
            </a:r>
            <a:r>
              <a:rPr lang="en-US" dirty="0"/>
              <a:t>https://docs.google.com/viewer?a=v&amp;pid=sites&amp;srcid=aGFyZGluZy5lZHV8dGVhbS0zOTM3fGd4OjUyNzdiNzRkNjkxNjA3MGM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http://www.ni.com/white-paper/3782/en/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4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6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1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r>
              <a:rPr lang="en-US" baseline="0" dirty="0"/>
              <a:t> and FGV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19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typedefs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Drive-train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travel more than 10 rotations in a given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where the wheels are when starting, and even better – the robots starting position is 0 (good)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Fly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what position it starts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rotate more than 10 rotations in a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is primarily about speed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7FA6-D051-4DA4-98CE-CD48777DE9E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Advanced  LabVIEW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clabviewtutorials.com/tutorials/sensors/roborio/potentiomet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LabViEW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http://workshop.frclabviewtutorials.com</a:t>
            </a:r>
          </a:p>
        </p:txBody>
      </p:sp>
    </p:spTree>
    <p:extLst>
      <p:ext uri="{BB962C8B-B14F-4D97-AF65-F5344CB8AC3E}">
        <p14:creationId xmlns:p14="http://schemas.microsoft.com/office/powerpoint/2010/main" val="32292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9954-9957-46AD-B592-76BA648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961B-E8AB-4BB7-A0E7-B88A258F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B0F7F-8742-4914-9078-C399CDC2C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16" y="2510632"/>
            <a:ext cx="7128167" cy="35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1C929-BD60-4319-9500-BEC20400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56718"/>
            <a:ext cx="8403890" cy="38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potentiometers:</a:t>
            </a:r>
          </a:p>
          <a:p>
            <a:pPr lvl="1"/>
            <a:r>
              <a:rPr lang="en-US" dirty="0"/>
              <a:t>Trying to measure rotational distances less than 8 rotations.</a:t>
            </a:r>
          </a:p>
          <a:p>
            <a:pPr lvl="1"/>
            <a:r>
              <a:rPr lang="en-US" dirty="0"/>
              <a:t>Care about starting position – or absolute positions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Arm angles</a:t>
            </a:r>
          </a:p>
          <a:p>
            <a:pPr lvl="1"/>
            <a:r>
              <a:rPr lang="en-US" dirty="0"/>
              <a:t>Elevator positions</a:t>
            </a:r>
          </a:p>
        </p:txBody>
      </p:sp>
    </p:spTree>
    <p:extLst>
      <p:ext uri="{BB962C8B-B14F-4D97-AF65-F5344CB8AC3E}">
        <p14:creationId xmlns:p14="http://schemas.microsoft.com/office/powerpoint/2010/main" val="42223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980CB-67D0-4D34-8269-27F2B5D0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43199"/>
            <a:ext cx="7924800" cy="36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Easy way to make potentiometer relative to a known point:</a:t>
            </a:r>
          </a:p>
          <a:p>
            <a:pPr marL="0" indent="0">
              <a:buNone/>
            </a:pPr>
            <a:br>
              <a:rPr lang="en-US" dirty="0">
                <a:highlight>
                  <a:srgbClr val="00FFFF"/>
                </a:highlight>
                <a:hlinkClick r:id="rId3"/>
              </a:rPr>
            </a:br>
            <a:br>
              <a:rPr lang="en-US" dirty="0">
                <a:highlight>
                  <a:srgbClr val="00FFFF"/>
                </a:highlight>
                <a:hlinkClick r:id="rId3"/>
              </a:rPr>
            </a:br>
            <a:r>
              <a:rPr lang="en-US" dirty="0">
                <a:highlight>
                  <a:srgbClr val="00FFFF"/>
                </a:highlight>
                <a:hlinkClick r:id="rId3"/>
              </a:rPr>
              <a:t>https://www.frclabviewtutorials.com/tutorials/sensors/roborio/potentiometer/</a:t>
            </a:r>
            <a:endParaRPr lang="en-US" dirty="0">
              <a:highlight>
                <a:srgbClr val="00FFFF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a Gyro:</a:t>
            </a:r>
          </a:p>
          <a:p>
            <a:pPr lvl="1"/>
            <a:r>
              <a:rPr lang="en-US" dirty="0"/>
              <a:t>When trying to drive perfectly straight</a:t>
            </a:r>
          </a:p>
          <a:p>
            <a:pPr lvl="1"/>
            <a:r>
              <a:rPr lang="en-US" dirty="0"/>
              <a:t>When trying to turn to specific angles (especially in auto)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BF5-3C1B-48EB-8C55-20683ABC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6E5-7553-45D3-9F73-2B374ED1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F2338-083D-4FE2-8A4E-5DBAC59A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6121617" cy="379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2A0DE-5F08-4E04-BA4F-954E1DB6A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16" y="1219200"/>
            <a:ext cx="5232183" cy="30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</p:txBody>
      </p:sp>
    </p:spTree>
    <p:extLst>
      <p:ext uri="{BB962C8B-B14F-4D97-AF65-F5344CB8AC3E}">
        <p14:creationId xmlns:p14="http://schemas.microsoft.com/office/powerpoint/2010/main" val="37858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</p:txBody>
      </p:sp>
    </p:spTree>
    <p:extLst>
      <p:ext uri="{BB962C8B-B14F-4D97-AF65-F5344CB8AC3E}">
        <p14:creationId xmlns:p14="http://schemas.microsoft.com/office/powerpoint/2010/main" val="512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r>
              <a:rPr lang="en-US" dirty="0"/>
              <a:t>Differential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r>
              <a:rPr lang="en-US" dirty="0"/>
              <a:t>Differential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4080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Several methods available</a:t>
            </a:r>
          </a:p>
          <a:p>
            <a:pPr lvl="2"/>
            <a:r>
              <a:rPr lang="en-US" b="1" dirty="0"/>
              <a:t>Ziegler–Nichols*</a:t>
            </a:r>
          </a:p>
          <a:p>
            <a:pPr lvl="2"/>
            <a:r>
              <a:rPr lang="en-US" b="1" dirty="0" err="1"/>
              <a:t>Tyreus</a:t>
            </a:r>
            <a:r>
              <a:rPr lang="en-US" b="1" dirty="0"/>
              <a:t> </a:t>
            </a:r>
            <a:r>
              <a:rPr lang="en-US" b="1" dirty="0" err="1"/>
              <a:t>Luyben</a:t>
            </a:r>
            <a:endParaRPr lang="en-US" b="1" dirty="0"/>
          </a:p>
          <a:p>
            <a:pPr lvl="2"/>
            <a:r>
              <a:rPr lang="en-US" b="1" dirty="0"/>
              <a:t>Cohen–Coon</a:t>
            </a:r>
          </a:p>
          <a:p>
            <a:pPr lvl="2"/>
            <a:r>
              <a:rPr lang="en-US" b="1" dirty="0" err="1"/>
              <a:t>Åström-Hägglund</a:t>
            </a:r>
            <a:endParaRPr lang="en-US" b="1" dirty="0"/>
          </a:p>
          <a:p>
            <a:pPr lvl="2"/>
            <a:r>
              <a:rPr lang="en-US" b="1" dirty="0"/>
              <a:t>Manual Tuning*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Manuel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about </a:t>
            </a:r>
            <a:r>
              <a:rPr lang="en-US" dirty="0" err="1"/>
              <a:t>setpoint</a:t>
            </a:r>
            <a:endParaRPr lang="en-US" dirty="0"/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D</a:t>
            </a:r>
            <a:r>
              <a:rPr lang="en-US" dirty="0"/>
              <a:t> Until Robot stops bouncing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I</a:t>
            </a:r>
            <a:r>
              <a:rPr lang="en-US" dirty="0"/>
              <a:t> (and change the </a:t>
            </a:r>
            <a:r>
              <a:rPr lang="en-US" dirty="0" err="1"/>
              <a:t>setpoint</a:t>
            </a:r>
            <a:r>
              <a:rPr lang="en-US" dirty="0"/>
              <a:t>) until robot turns and hits the target point</a:t>
            </a:r>
          </a:p>
          <a:p>
            <a:pPr lvl="1"/>
            <a:r>
              <a:rPr lang="en-US" dirty="0"/>
              <a:t>Ziegler-Nichols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(Value of C</a:t>
            </a:r>
            <a:r>
              <a:rPr lang="en-US" baseline="-25000" dirty="0"/>
              <a:t>P</a:t>
            </a:r>
            <a:r>
              <a:rPr lang="en-US" dirty="0"/>
              <a:t> becomes K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 the period of this oscillation (Time to complete 1 cycle becomes T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Manuel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about </a:t>
            </a:r>
            <a:r>
              <a:rPr lang="en-US" dirty="0" err="1"/>
              <a:t>setpoint</a:t>
            </a:r>
            <a:endParaRPr lang="en-US" dirty="0"/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D</a:t>
            </a:r>
            <a:r>
              <a:rPr lang="en-US" dirty="0"/>
              <a:t> Until Robot stops bouncing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I</a:t>
            </a:r>
            <a:r>
              <a:rPr lang="en-US" dirty="0"/>
              <a:t> (and change the </a:t>
            </a:r>
            <a:r>
              <a:rPr lang="en-US" dirty="0" err="1"/>
              <a:t>setpoint</a:t>
            </a:r>
            <a:r>
              <a:rPr lang="en-US" dirty="0"/>
              <a:t>) until robot turns and hits the target point</a:t>
            </a:r>
          </a:p>
          <a:p>
            <a:pPr lvl="1"/>
            <a:r>
              <a:rPr lang="en-US" dirty="0"/>
              <a:t>Ziegler-Nichols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(Value of C</a:t>
            </a:r>
            <a:r>
              <a:rPr lang="en-US" baseline="-25000" dirty="0"/>
              <a:t>P</a:t>
            </a:r>
            <a:r>
              <a:rPr lang="en-US" dirty="0"/>
              <a:t> becomes K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 the period of this oscillation (Time to complete 1 cycle becomes T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38" t="2290" r="1538" b="34436"/>
          <a:stretch/>
        </p:blipFill>
        <p:spPr>
          <a:xfrm>
            <a:off x="7162800" y="457199"/>
            <a:ext cx="4800600" cy="22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Manuel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about </a:t>
            </a:r>
            <a:r>
              <a:rPr lang="en-US" dirty="0" err="1"/>
              <a:t>setpoint</a:t>
            </a:r>
            <a:endParaRPr lang="en-US" dirty="0"/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D</a:t>
            </a:r>
            <a:r>
              <a:rPr lang="en-US" dirty="0"/>
              <a:t> Until Robot stops bouncing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I</a:t>
            </a:r>
            <a:r>
              <a:rPr lang="en-US" dirty="0"/>
              <a:t> (and change the </a:t>
            </a:r>
            <a:r>
              <a:rPr lang="en-US" dirty="0" err="1"/>
              <a:t>setpoint</a:t>
            </a:r>
            <a:r>
              <a:rPr lang="en-US" dirty="0"/>
              <a:t>) until robot turns and hits the target point</a:t>
            </a:r>
          </a:p>
          <a:p>
            <a:pPr lvl="1"/>
            <a:r>
              <a:rPr lang="en-US" dirty="0"/>
              <a:t>Ziegler-Nichols</a:t>
            </a:r>
          </a:p>
          <a:p>
            <a:pPr lvl="2"/>
            <a:r>
              <a:rPr lang="en-US" dirty="0"/>
              <a:t>Raise C</a:t>
            </a:r>
            <a:r>
              <a:rPr lang="en-US" baseline="-25000" dirty="0"/>
              <a:t>P</a:t>
            </a:r>
            <a:r>
              <a:rPr lang="en-US" dirty="0"/>
              <a:t> Until robot oscillates (Value of C</a:t>
            </a:r>
            <a:r>
              <a:rPr lang="en-US" baseline="-25000" dirty="0"/>
              <a:t>P</a:t>
            </a:r>
            <a:r>
              <a:rPr lang="en-US" dirty="0"/>
              <a:t> becomes K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 the period of this oscillation (Time to complete 1 cycle becomes T</a:t>
            </a:r>
            <a:r>
              <a:rPr lang="en-US" baseline="-25000" dirty="0"/>
              <a:t>U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38" t="2290" r="1538" b="34436"/>
          <a:stretch/>
        </p:blipFill>
        <p:spPr>
          <a:xfrm>
            <a:off x="7162800" y="457199"/>
            <a:ext cx="4800600" cy="22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1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</p:txBody>
      </p:sp>
    </p:spTree>
    <p:extLst>
      <p:ext uri="{BB962C8B-B14F-4D97-AF65-F5344CB8AC3E}">
        <p14:creationId xmlns:p14="http://schemas.microsoft.com/office/powerpoint/2010/main" val="10830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4" name="Picture 6" descr="loc_multiple actions and shutdown.bmp"/>
          <p:cNvPicPr>
            <a:picLocks noChangeAspect="1" noChangeArrowheads="1"/>
          </p:cNvPicPr>
          <p:nvPr/>
        </p:nvPicPr>
        <p:blipFill>
          <a:blip r:embed="rId2" cstate="print"/>
          <a:srcRect l="12000" t="36667" r="12000" b="17778"/>
          <a:stretch>
            <a:fillRect/>
          </a:stretch>
        </p:blipFill>
        <p:spPr bwMode="auto">
          <a:xfrm>
            <a:off x="2590800" y="2514600"/>
            <a:ext cx="7010400" cy="31511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1182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5" name="Picture 4" descr="simpleStateMachin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514600"/>
            <a:ext cx="7670732" cy="38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6" name="Picture 5" descr="loc_simple_state_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8978" y="2395538"/>
            <a:ext cx="5000286" cy="43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  <a:p>
            <a:r>
              <a:rPr lang="en-US" dirty="0"/>
              <a:t>Producer-Consumer</a:t>
            </a:r>
          </a:p>
          <a:p>
            <a:pPr lvl="1"/>
            <a:r>
              <a:rPr lang="en-US" dirty="0"/>
              <a:t>Parallel loops</a:t>
            </a:r>
          </a:p>
          <a:p>
            <a:pPr lvl="2"/>
            <a:r>
              <a:rPr lang="en-US" dirty="0"/>
              <a:t>First creating data or instructions</a:t>
            </a:r>
          </a:p>
          <a:p>
            <a:pPr lvl="2"/>
            <a:r>
              <a:rPr lang="en-US" dirty="0"/>
              <a:t>Other handling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  <a:p>
            <a:r>
              <a:rPr lang="en-US" dirty="0"/>
              <a:t>Producer-Consumer</a:t>
            </a:r>
          </a:p>
          <a:p>
            <a:pPr lvl="1"/>
            <a:r>
              <a:rPr lang="en-US" dirty="0"/>
              <a:t>Parallel loops</a:t>
            </a:r>
          </a:p>
          <a:p>
            <a:pPr lvl="1"/>
            <a:r>
              <a:rPr lang="en-US" dirty="0"/>
              <a:t>Use either queue or fgv</a:t>
            </a:r>
          </a:p>
        </p:txBody>
      </p:sp>
    </p:spTree>
    <p:extLst>
      <p:ext uri="{BB962C8B-B14F-4D97-AF65-F5344CB8AC3E}">
        <p14:creationId xmlns:p14="http://schemas.microsoft.com/office/powerpoint/2010/main" val="26870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passing data – both controls and indicators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62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passing data – both controls and indicators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97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</p:txBody>
      </p:sp>
    </p:spTree>
    <p:extLst>
      <p:ext uri="{BB962C8B-B14F-4D97-AF65-F5344CB8AC3E}">
        <p14:creationId xmlns:p14="http://schemas.microsoft.com/office/powerpoint/2010/main" val="25480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  <a:p>
            <a:pPr lvl="1"/>
            <a:r>
              <a:rPr lang="en-US" dirty="0"/>
              <a:t>Smart Dashboard VI’s</a:t>
            </a:r>
          </a:p>
          <a:p>
            <a:pPr lvl="1"/>
            <a:r>
              <a:rPr lang="en-US" dirty="0"/>
              <a:t>Named (case sensitive) values</a:t>
            </a:r>
          </a:p>
        </p:txBody>
      </p:sp>
    </p:spTree>
    <p:extLst>
      <p:ext uri="{BB962C8B-B14F-4D97-AF65-F5344CB8AC3E}">
        <p14:creationId xmlns:p14="http://schemas.microsoft.com/office/powerpoint/2010/main" val="2255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4294-D494-42F2-B823-FAE6C65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993D-58DF-4997-A37C-023323734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rotational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</p:txBody>
      </p:sp>
    </p:spTree>
    <p:extLst>
      <p:ext uri="{BB962C8B-B14F-4D97-AF65-F5344CB8AC3E}">
        <p14:creationId xmlns:p14="http://schemas.microsoft.com/office/powerpoint/2010/main" val="8343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Drive train</a:t>
            </a:r>
          </a:p>
          <a:p>
            <a:pPr lvl="1"/>
            <a:r>
              <a:rPr lang="en-US" dirty="0"/>
              <a:t>Fly Wheel/wheeled shooter</a:t>
            </a:r>
          </a:p>
        </p:txBody>
      </p:sp>
    </p:spTree>
    <p:extLst>
      <p:ext uri="{BB962C8B-B14F-4D97-AF65-F5344CB8AC3E}">
        <p14:creationId xmlns:p14="http://schemas.microsoft.com/office/powerpoint/2010/main" val="32181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1065</Words>
  <Application>Microsoft Office PowerPoint</Application>
  <PresentationFormat>Widescreen</PresentationFormat>
  <Paragraphs>218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Advanced LabViEW</vt:lpstr>
      <vt:lpstr>Customizing the Dashboard</vt:lpstr>
      <vt:lpstr>Customizing the Dashboard</vt:lpstr>
      <vt:lpstr>Customizing the Dashboard</vt:lpstr>
      <vt:lpstr>Customizing the Dashboard</vt:lpstr>
      <vt:lpstr>Sensors</vt:lpstr>
      <vt:lpstr>Sensors - Encoder</vt:lpstr>
      <vt:lpstr>Sensors - Encoder</vt:lpstr>
      <vt:lpstr>Sensors - Encoder</vt:lpstr>
      <vt:lpstr>Sensors - Encoder</vt:lpstr>
      <vt:lpstr>Sensors - Encoder</vt:lpstr>
      <vt:lpstr>Sensors - Potentiometer</vt:lpstr>
      <vt:lpstr>Sensors - Potentiometer</vt:lpstr>
      <vt:lpstr>Sensors - Potentiometer</vt:lpstr>
      <vt:lpstr>Sensors - Potentiometer</vt:lpstr>
      <vt:lpstr>Sensors - Gyro</vt:lpstr>
      <vt:lpstr>Sensors - Gyro</vt:lpstr>
      <vt:lpstr>Sensors - Gyro</vt:lpstr>
      <vt:lpstr>PID</vt:lpstr>
      <vt:lpstr>PID</vt:lpstr>
      <vt:lpstr>PID</vt:lpstr>
      <vt:lpstr>PID</vt:lpstr>
      <vt:lpstr>PID</vt:lpstr>
      <vt:lpstr>PID</vt:lpstr>
      <vt:lpstr>PID</vt:lpstr>
      <vt:lpstr>PID</vt:lpstr>
      <vt:lpstr>PID</vt:lpstr>
      <vt:lpstr>PID</vt:lpstr>
      <vt:lpstr>PID</vt:lpstr>
      <vt:lpstr>Architectures</vt:lpstr>
      <vt:lpstr>Architectures</vt:lpstr>
      <vt:lpstr>Architectures</vt:lpstr>
      <vt:lpstr>Architectures</vt:lpstr>
      <vt:lpstr>Architectures</vt:lpstr>
      <vt:lpstr>Producer Consumer Demo</vt:lpstr>
      <vt:lpstr>Type Def.</vt:lpstr>
      <vt:lpstr>Type Def.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LabViEW</dc:title>
  <dc:creator>Matthew Shafer</dc:creator>
  <cp:lastModifiedBy>Matthew Shafer</cp:lastModifiedBy>
  <cp:revision>28</cp:revision>
  <dcterms:created xsi:type="dcterms:W3CDTF">2014-12-26T23:01:49Z</dcterms:created>
  <dcterms:modified xsi:type="dcterms:W3CDTF">2021-01-09T20:34:13Z</dcterms:modified>
</cp:coreProperties>
</file>