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54" r:id="rId3"/>
    <p:sldId id="380" r:id="rId4"/>
    <p:sldId id="357" r:id="rId5"/>
    <p:sldId id="356" r:id="rId6"/>
    <p:sldId id="358" r:id="rId7"/>
    <p:sldId id="359" r:id="rId8"/>
    <p:sldId id="360" r:id="rId9"/>
    <p:sldId id="379" r:id="rId10"/>
    <p:sldId id="362" r:id="rId11"/>
    <p:sldId id="306" r:id="rId12"/>
    <p:sldId id="364" r:id="rId13"/>
    <p:sldId id="365" r:id="rId14"/>
    <p:sldId id="371" r:id="rId15"/>
    <p:sldId id="368" r:id="rId16"/>
    <p:sldId id="370" r:id="rId17"/>
    <p:sldId id="372" r:id="rId18"/>
    <p:sldId id="373" r:id="rId19"/>
    <p:sldId id="374" r:id="rId20"/>
    <p:sldId id="375" r:id="rId21"/>
    <p:sldId id="363" r:id="rId22"/>
    <p:sldId id="307" r:id="rId23"/>
    <p:sldId id="315" r:id="rId24"/>
    <p:sldId id="316" r:id="rId25"/>
    <p:sldId id="311" r:id="rId26"/>
    <p:sldId id="312" r:id="rId27"/>
    <p:sldId id="376" r:id="rId28"/>
    <p:sldId id="378" r:id="rId29"/>
    <p:sldId id="377" r:id="rId30"/>
    <p:sldId id="381" r:id="rId31"/>
    <p:sldId id="397" r:id="rId32"/>
    <p:sldId id="382" r:id="rId33"/>
    <p:sldId id="383" r:id="rId34"/>
    <p:sldId id="384" r:id="rId35"/>
    <p:sldId id="390" r:id="rId36"/>
    <p:sldId id="386" r:id="rId37"/>
    <p:sldId id="388" r:id="rId38"/>
    <p:sldId id="389" r:id="rId39"/>
    <p:sldId id="391" r:id="rId40"/>
    <p:sldId id="392" r:id="rId41"/>
    <p:sldId id="394" r:id="rId42"/>
    <p:sldId id="396" r:id="rId43"/>
    <p:sldId id="395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65193" autoAdjust="0"/>
  </p:normalViewPr>
  <p:slideViewPr>
    <p:cSldViewPr>
      <p:cViewPr varScale="1">
        <p:scale>
          <a:sx n="69" d="100"/>
          <a:sy n="69" d="100"/>
        </p:scale>
        <p:origin x="154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point_(control_system)" TargetMode="External"/><Relationship Id="rId7" Type="http://schemas.openxmlformats.org/officeDocument/2006/relationships/hyperlink" Target="https://en.wikipedia.org/wiki/Derivativ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gral" TargetMode="External"/><Relationship Id="rId5" Type="http://schemas.openxmlformats.org/officeDocument/2006/relationships/hyperlink" Target="https://en.wikipedia.org/wiki/Proportional_control" TargetMode="External"/><Relationship Id="rId4" Type="http://schemas.openxmlformats.org/officeDocument/2006/relationships/hyperlink" Target="https://en.wikipedia.org/wiki/Process_variab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 tell Teleop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the motor (motor X) to set to 25%</a:t>
            </a:r>
          </a:p>
          <a:p>
            <a:endParaRPr lang="en-US" dirty="0"/>
          </a:p>
          <a:p>
            <a:r>
              <a:rPr lang="en-US" dirty="0"/>
              <a:t>Did that move the arm at all? Did it move to the position I wanted ??</a:t>
            </a:r>
          </a:p>
          <a:p>
            <a:endParaRPr lang="en-US" dirty="0"/>
          </a:p>
          <a:p>
            <a:r>
              <a:rPr lang="en-US" b="1" i="0" dirty="0"/>
              <a:t>I don’t know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put a potentiometer on the arm and change our command to move it to 90 °</a:t>
            </a:r>
          </a:p>
          <a:p>
            <a:endParaRPr lang="en-US" b="1" i="0" dirty="0"/>
          </a:p>
          <a:p>
            <a:r>
              <a:rPr lang="en-US" b="0" i="0" dirty="0"/>
              <a:t>Now, Teleop still says to set the motor power to 25%, but the motor will affect the potentiometer. We can then read that potentiometer in Tele-op to know what the arm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would diagram something like this (notice that I removed the value the motor is getting set to because this is now a continuous loop of feedback and the motor value may change over time).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PID controller continuously calculates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e(t) as the difference between a desired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tpoint (control system)"/>
              </a:rPr>
              <a:t>setpoint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(SP) and a measured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variable"/>
              </a:rPr>
              <a:t>process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(PV) and applies a correction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portional control"/>
              </a:rPr>
              <a:t>proportional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gral"/>
              </a:rPr>
              <a:t>integral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rivative"/>
              </a:rPr>
              <a:t>derivative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terms (denoted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respectively), hence the name.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fill this in a little more once we get the game for 2019</a:t>
            </a:r>
          </a:p>
          <a:p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Every year there has been a way to score points for your alliance by just moving</a:t>
            </a:r>
          </a:p>
          <a:p>
            <a:endParaRPr lang="en-US" dirty="0"/>
          </a:p>
          <a:p>
            <a:r>
              <a:rPr lang="en-US" dirty="0"/>
              <a:t>In the past, auto has been the first or second tie-breaker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consistent auto is worth more than an if-y end game.</a:t>
            </a:r>
          </a:p>
          <a:p>
            <a:endParaRPr lang="en-US" dirty="0"/>
          </a:p>
          <a:p>
            <a:r>
              <a:rPr lang="en-US" dirty="0"/>
              <a:t>In 2016, (Stronghold) robots got 10 points for crossing a defense and 10 points for scoring in the high goal in auto. A lot of teams that have learned to prioritize Auto got these consistently.</a:t>
            </a:r>
          </a:p>
          <a:p>
            <a:endParaRPr lang="en-US" dirty="0"/>
          </a:p>
          <a:p>
            <a:r>
              <a:rPr lang="en-US" dirty="0"/>
              <a:t>Let’s say for the sake of argument that they were only 90% consistent. 90% x 20 points is an expected 18 points per match.</a:t>
            </a:r>
          </a:p>
          <a:p>
            <a:endParaRPr lang="en-US" dirty="0"/>
          </a:p>
          <a:p>
            <a:r>
              <a:rPr lang="en-US" dirty="0"/>
              <a:t>On the other hand, that year a team could climb in the end game for 15 points. A lot of robots had difficulty getting through the match, onto the tower grounds, and climbing. But even if they were 100% consistent at this, that would only be an expected 15 points per match (which is less than 18).</a:t>
            </a:r>
          </a:p>
          <a:p>
            <a:endParaRPr lang="en-US" dirty="0"/>
          </a:p>
          <a:p>
            <a:r>
              <a:rPr lang="en-US" dirty="0"/>
              <a:t>You might say that’s not a lot less, and it’s not. But in putting in the effort to have a consistent auto and trained drivers, you can be prepared to widen that gap.</a:t>
            </a:r>
          </a:p>
          <a:p>
            <a:endParaRPr lang="en-US" dirty="0"/>
          </a:p>
          <a:p>
            <a:r>
              <a:rPr lang="en-US" dirty="0"/>
              <a:t>Don’t get me wrong, top teams will do both and have better than 90% success at it, but in my experience, a lot of teams that could be competitive are not prioritizing auto enough to compete with the stronger teams.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https://en.wikipedia.org/wiki/PID_controller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3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Note: a small error long enough eventually produces and integral of significant value (exponentially approaching infinity), causing the robot to jump into action and overshoot.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desired angle (a control), and the current angle (from the gyro), bound the output to [-1, 1], us 1 as the </a:t>
            </a:r>
            <a:r>
              <a:rPr lang="en-US" dirty="0" err="1"/>
              <a:t>the</a:t>
            </a:r>
            <a:r>
              <a:rPr lang="en-US" dirty="0"/>
              <a:t> proportional constant and .01 as the integral constant – use the result as the steering on Arcade Drive (in effect, a drive straight).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some examples of effective sensors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2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address mechanisms here, this presentation is focused on the software side of things, but I did feel like we should acknowledge that dependency.</a:t>
            </a:r>
          </a:p>
          <a:p>
            <a:endParaRPr lang="en-US" dirty="0"/>
          </a:p>
          <a:p>
            <a:r>
              <a:rPr lang="en-US" dirty="0"/>
              <a:t>For easy to edit, I’m going to present a way to do a file based autonomous so that you don’t have to redeploy every time you tweak it.</a:t>
            </a:r>
          </a:p>
          <a:p>
            <a:endParaRPr lang="en-US" dirty="0"/>
          </a:p>
          <a:p>
            <a:r>
              <a:rPr lang="en-US" dirty="0"/>
              <a:t>As well as several example sensors and possible ways that they could be beneficial.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Drive-train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travel more than 10 rotations in a given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where the wheels are when starting, and even better – the robots starting position is 0 (good)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Fly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what position it starts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rotate more than 10 rotations in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is primarily about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angles: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about absolute position (0 should always mean on the ground regardless of where the arm was when we turn it on).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for elevators and similar manipulators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6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disadvantage that potentiometers have when compared to encoders is now you care very much about the position of the potentiometer when mounting/unmounting it. </a:t>
            </a:r>
          </a:p>
          <a:p>
            <a:endParaRPr lang="en-US" dirty="0"/>
          </a:p>
          <a:p>
            <a:r>
              <a:rPr lang="en-US" dirty="0"/>
              <a:t>I’m not going to go into this today, but there is a documented, simple way to apply a known offset when reading potentiometers – you would then update this offset after doing 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project and right click on {Target …} and select New -&gt; Control</a:t>
            </a:r>
          </a:p>
          <a:p>
            <a:endParaRPr lang="en-US" dirty="0"/>
          </a:p>
          <a:p>
            <a:r>
              <a:rPr lang="en-US" dirty="0"/>
              <a:t>We will want to add multiple fields to this control, so first add a cluster</a:t>
            </a:r>
          </a:p>
          <a:p>
            <a:endParaRPr lang="en-US" dirty="0"/>
          </a:p>
          <a:p>
            <a:r>
              <a:rPr lang="en-US" dirty="0"/>
              <a:t>Then to that cluster add a distance angle and time numeric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in the project explorer, expand and then right click on “My Computer” and select “Add” -&gt; “File . . .”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file dialogue. Use it to select the  EditMoves.vi that you just extracted.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this vi under “My Computer”, you are telling LabVIEW that you want this vi to run locally.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EditMoves.vi is a utility VI that allows for you to put in your own definition of what an autonomous move looks like and build an array of such moves for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extract xml from the array and store it locally (when save is hit) and put it on the robot for recallMovesOnRobot.vi to load when your autonomous code calls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add recallMovesOnRobot.vi under the Target (maybe even under “Support Code” or under “Team Code” - it’s up to you).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the feedback loop means to bring information from the output of an action back as an input.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sensors/roborio/potentiomete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clabviewtutorials.com/tutorials/sensors/dashboard/arduin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filedAut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C9A-7482-4111-87D5-E2763A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6D2A-1717-4626-86B7-BFC0F43CB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loop control through PID</a:t>
            </a:r>
          </a:p>
        </p:txBody>
      </p:sp>
    </p:spTree>
    <p:extLst>
      <p:ext uri="{BB962C8B-B14F-4D97-AF65-F5344CB8AC3E}">
        <p14:creationId xmlns:p14="http://schemas.microsoft.com/office/powerpoint/2010/main" val="27224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9" b="943"/>
          <a:stretch/>
        </p:blipFill>
        <p:spPr bwMode="auto">
          <a:xfrm>
            <a:off x="1066800" y="29718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</p:spTree>
    <p:extLst>
      <p:ext uri="{BB962C8B-B14F-4D97-AF65-F5344CB8AC3E}">
        <p14:creationId xmlns:p14="http://schemas.microsoft.com/office/powerpoint/2010/main" val="13212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</p:spTree>
    <p:extLst>
      <p:ext uri="{BB962C8B-B14F-4D97-AF65-F5344CB8AC3E}">
        <p14:creationId xmlns:p14="http://schemas.microsoft.com/office/powerpoint/2010/main" val="3474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</p:spTree>
    <p:extLst>
      <p:ext uri="{BB962C8B-B14F-4D97-AF65-F5344CB8AC3E}">
        <p14:creationId xmlns:p14="http://schemas.microsoft.com/office/powerpoint/2010/main" val="18023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3854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884724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24516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EAF-E14A-4868-9A27-7CB76EA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Autonomous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694E-B2C3-4C63-90F9-E483E438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your robot:</a:t>
            </a:r>
          </a:p>
          <a:p>
            <a:pPr lvl="1"/>
            <a:r>
              <a:rPr lang="en-US" dirty="0"/>
              <a:t>Is easy to code for auto</a:t>
            </a:r>
          </a:p>
          <a:p>
            <a:pPr lvl="1"/>
            <a:r>
              <a:rPr lang="en-US" dirty="0"/>
              <a:t>Has the software architected so that auto coding is simple</a:t>
            </a:r>
          </a:p>
          <a:p>
            <a:pPr lvl="1"/>
            <a:r>
              <a:rPr lang="en-US" dirty="0"/>
              <a:t>Has driver’s that are practiced</a:t>
            </a:r>
          </a:p>
          <a:p>
            <a:pPr marL="0" indent="0">
              <a:buNone/>
            </a:pPr>
            <a:r>
              <a:rPr lang="en-US" dirty="0"/>
              <a:t>    You have a mountain of potential to do well.</a:t>
            </a:r>
          </a:p>
        </p:txBody>
      </p:sp>
    </p:spTree>
    <p:extLst>
      <p:ext uri="{BB962C8B-B14F-4D97-AF65-F5344CB8AC3E}">
        <p14:creationId xmlns:p14="http://schemas.microsoft.com/office/powerpoint/2010/main" val="24563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42ABF-5A3C-4C56-BAFB-0E1D030F5CD9}"/>
              </a:ext>
            </a:extLst>
          </p:cNvPr>
          <p:cNvSpPr txBox="1"/>
          <p:nvPr/>
        </p:nvSpPr>
        <p:spPr>
          <a:xfrm>
            <a:off x="22098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 = </a:t>
            </a:r>
            <a:r>
              <a:rPr lang="en-US" sz="3600" dirty="0" err="1"/>
              <a:t>K</a:t>
            </a:r>
            <a:r>
              <a:rPr lang="en-US" sz="3600" baseline="-25000" dirty="0" err="1"/>
              <a:t>p</a:t>
            </a:r>
            <a:r>
              <a:rPr lang="en-US" sz="3600" baseline="-25000" dirty="0"/>
              <a:t> </a:t>
            </a:r>
            <a:r>
              <a:rPr lang="en-US" sz="3600" dirty="0"/>
              <a:t>E(t) + K</a:t>
            </a:r>
            <a:r>
              <a:rPr lang="en-US" sz="3600" baseline="-25000" dirty="0"/>
              <a:t>i</a:t>
            </a:r>
            <a:r>
              <a:rPr lang="en-US" sz="3600" dirty="0"/>
              <a:t> ∫ E’(t)  +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 E’(t)</a:t>
            </a:r>
          </a:p>
        </p:txBody>
      </p:sp>
    </p:spTree>
    <p:extLst>
      <p:ext uri="{BB962C8B-B14F-4D97-AF65-F5344CB8AC3E}">
        <p14:creationId xmlns:p14="http://schemas.microsoft.com/office/powerpoint/2010/main" val="23793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404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r>
              <a:rPr lang="en-US" dirty="0"/>
              <a:t> If too large, the robot will eventually react to any error violently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09-7478-4D7A-B253-B22BE4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1050-5049-4C4D-B99B-D5589078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ABEE7-0CCF-4562-BF4E-129F854A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959"/>
            <a:ext cx="6781800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(✓) 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294-D494-42F2-B823-FAE6C6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93D-58DF-4997-A37C-023323734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Quick, effective mechanisms</a:t>
            </a:r>
          </a:p>
          <a:p>
            <a:r>
              <a:rPr lang="en-US" dirty="0"/>
              <a:t>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rotational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8343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Drive train</a:t>
            </a:r>
          </a:p>
          <a:p>
            <a:pPr lvl="1"/>
            <a:r>
              <a:rPr lang="en-US" dirty="0"/>
              <a:t>Fly Wheel/wheeled shooter</a:t>
            </a:r>
          </a:p>
        </p:txBody>
      </p:sp>
    </p:spTree>
    <p:extLst>
      <p:ext uri="{BB962C8B-B14F-4D97-AF65-F5344CB8AC3E}">
        <p14:creationId xmlns:p14="http://schemas.microsoft.com/office/powerpoint/2010/main" val="32181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B0F7F-8742-4914-9078-C399CDC2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6" y="2510632"/>
            <a:ext cx="7128167" cy="35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1C929-BD60-4319-9500-BEC20400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56718"/>
            <a:ext cx="8403890" cy="3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potentiometers:</a:t>
            </a:r>
          </a:p>
          <a:p>
            <a:pPr lvl="1"/>
            <a:r>
              <a:rPr lang="en-US" dirty="0"/>
              <a:t>Trying to measure rotational distances less than 8 rotations.</a:t>
            </a:r>
          </a:p>
          <a:p>
            <a:pPr lvl="1"/>
            <a:r>
              <a:rPr lang="en-US" dirty="0"/>
              <a:t>Care about starting position – or absolute positions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Arm angles</a:t>
            </a:r>
          </a:p>
          <a:p>
            <a:pPr lvl="1"/>
            <a:r>
              <a:rPr lang="en-US" dirty="0"/>
              <a:t>Elevator positions</a:t>
            </a:r>
          </a:p>
        </p:txBody>
      </p:sp>
    </p:spTree>
    <p:extLst>
      <p:ext uri="{BB962C8B-B14F-4D97-AF65-F5344CB8AC3E}">
        <p14:creationId xmlns:p14="http://schemas.microsoft.com/office/powerpoint/2010/main" val="422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980CB-67D0-4D34-8269-27F2B5D0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199"/>
            <a:ext cx="7924800" cy="36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Easy way to make potentiometer relative to a known point:</a:t>
            </a:r>
          </a:p>
          <a:p>
            <a:pPr marL="0" indent="0">
              <a:buNone/>
            </a:pPr>
            <a:br>
              <a:rPr lang="en-US" dirty="0">
                <a:highlight>
                  <a:srgbClr val="00FFFF"/>
                </a:highlight>
                <a:hlinkClick r:id="rId3"/>
              </a:rPr>
            </a:br>
            <a:br>
              <a:rPr lang="en-US" dirty="0">
                <a:highlight>
                  <a:srgbClr val="00FFFF"/>
                </a:highlight>
                <a:hlinkClick r:id="rId3"/>
              </a:rPr>
            </a:br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https://www.frclabviewtutorials.com/tutorials/sensors/roborio/potentiometer/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F158-0635-4759-A88E-2A230DE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69EA-91F2-4E84-8C5D-5AE6B14D1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</p:spTree>
    <p:extLst>
      <p:ext uri="{BB962C8B-B14F-4D97-AF65-F5344CB8AC3E}">
        <p14:creationId xmlns:p14="http://schemas.microsoft.com/office/powerpoint/2010/main" val="29046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a Gyro:</a:t>
            </a:r>
          </a:p>
          <a:p>
            <a:pPr lvl="1"/>
            <a:r>
              <a:rPr lang="en-US" dirty="0"/>
              <a:t>When trying to drive perfectly straight</a:t>
            </a:r>
          </a:p>
          <a:p>
            <a:pPr lvl="1"/>
            <a:r>
              <a:rPr lang="en-US" dirty="0"/>
              <a:t>When trying to turn to specific angles (especially in auto)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2338-083D-4FE2-8A4E-5DBAC59A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6121617" cy="379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2A0DE-5F08-4E04-BA4F-954E1DB6A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16" y="1219200"/>
            <a:ext cx="5232183" cy="30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FE7-FCD2-4E31-8DB9-55091B6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323-B69E-4771-9374-CCC472D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2"/>
              </a:rPr>
              <a:t>https://www.frclabviewtutorials.com/tutorials/sensors/dashboard/arduino/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6CBC-7E67-4B1D-BECB-07961FC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4105-FBC0-4811-83BF-D54C97BB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https://www.frclabviewtutorials.com/tutorials/filedAuto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Objective: Setup a system where I can quickly tweak a setting and re-run auto and see the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930-9061-4D1B-8242-D9DF880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4EEBF-49C6-45BE-B2AA-8735EDF5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AutoMove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180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editing/deploying tool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F3CF-7F43-49B1-9491-DDCF5C37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3" t="18889" r="2222" b="23333"/>
          <a:stretch/>
        </p:blipFill>
        <p:spPr>
          <a:xfrm>
            <a:off x="990600" y="2346328"/>
            <a:ext cx="9677401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Add EditMoves.vi to my project under “My Computer” and recallMovesOnRobot.vi under “Team Code” and use in auto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2018</Words>
  <Application>Microsoft Office PowerPoint</Application>
  <PresentationFormat>Widescreen</PresentationFormat>
  <Paragraphs>313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Advanced LabVIEW</vt:lpstr>
      <vt:lpstr>Building A Robust Autonomous</vt:lpstr>
      <vt:lpstr>Ingredients</vt:lpstr>
      <vt:lpstr>Easy to Edit</vt:lpstr>
      <vt:lpstr>File Based Auto</vt:lpstr>
      <vt:lpstr>File Based Auto</vt:lpstr>
      <vt:lpstr>File Based Auto</vt:lpstr>
      <vt:lpstr>File Based Auto</vt:lpstr>
      <vt:lpstr>Ingredients</vt:lpstr>
      <vt:lpstr>PID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 - PID</vt:lpstr>
      <vt:lpstr>Closed Loop Control - PID</vt:lpstr>
      <vt:lpstr>PID</vt:lpstr>
      <vt:lpstr>PID</vt:lpstr>
      <vt:lpstr>PID</vt:lpstr>
      <vt:lpstr>PID</vt:lpstr>
      <vt:lpstr>PID</vt:lpstr>
      <vt:lpstr>PID</vt:lpstr>
      <vt:lpstr>PID</vt:lpstr>
      <vt:lpstr>Ingredients</vt:lpstr>
      <vt:lpstr>Sensors</vt:lpstr>
      <vt:lpstr>Sensors - Encoder</vt:lpstr>
      <vt:lpstr>Sensors - Encoder</vt:lpstr>
      <vt:lpstr>Sensors - Encoder</vt:lpstr>
      <vt:lpstr>Sensors - Encoder</vt:lpstr>
      <vt:lpstr>Sensors - Encoder</vt:lpstr>
      <vt:lpstr>Sensors - Potentiometer</vt:lpstr>
      <vt:lpstr>Sensors - Potentiometer</vt:lpstr>
      <vt:lpstr>Sensors - Potentiometer</vt:lpstr>
      <vt:lpstr>Sensors - Potentiometer</vt:lpstr>
      <vt:lpstr>Sensors - Gyro</vt:lpstr>
      <vt:lpstr>Sensors - Gyro</vt:lpstr>
      <vt:lpstr>Sensors - Gyro</vt:lpstr>
      <vt:lpstr>Sensors - Other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 Shafer</cp:lastModifiedBy>
  <cp:revision>63</cp:revision>
  <dcterms:created xsi:type="dcterms:W3CDTF">2014-12-26T23:01:49Z</dcterms:created>
  <dcterms:modified xsi:type="dcterms:W3CDTF">2019-01-01T17:13:38Z</dcterms:modified>
</cp:coreProperties>
</file>