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76" r:id="rId3"/>
    <p:sldId id="296" r:id="rId4"/>
    <p:sldId id="297" r:id="rId5"/>
    <p:sldId id="298" r:id="rId6"/>
    <p:sldId id="299" r:id="rId7"/>
    <p:sldId id="300" r:id="rId8"/>
    <p:sldId id="303" r:id="rId9"/>
    <p:sldId id="304" r:id="rId10"/>
    <p:sldId id="320" r:id="rId11"/>
    <p:sldId id="321" r:id="rId12"/>
    <p:sldId id="301" r:id="rId13"/>
    <p:sldId id="302" r:id="rId14"/>
    <p:sldId id="305" r:id="rId15"/>
    <p:sldId id="306" r:id="rId16"/>
    <p:sldId id="307" r:id="rId17"/>
    <p:sldId id="315" r:id="rId18"/>
    <p:sldId id="316" r:id="rId19"/>
    <p:sldId id="317" r:id="rId20"/>
    <p:sldId id="311" r:id="rId21"/>
    <p:sldId id="312" r:id="rId22"/>
    <p:sldId id="313" r:id="rId23"/>
    <p:sldId id="314" r:id="rId24"/>
    <p:sldId id="318" r:id="rId25"/>
    <p:sldId id="319" r:id="rId26"/>
    <p:sldId id="278" r:id="rId27"/>
    <p:sldId id="279" r:id="rId28"/>
    <p:sldId id="280" r:id="rId29"/>
    <p:sldId id="281" r:id="rId30"/>
    <p:sldId id="282" r:id="rId31"/>
    <p:sldId id="285" r:id="rId32"/>
    <p:sldId id="286" r:id="rId33"/>
    <p:sldId id="287" r:id="rId34"/>
    <p:sldId id="289" r:id="rId35"/>
    <p:sldId id="290" r:id="rId36"/>
    <p:sldId id="291" r:id="rId37"/>
    <p:sldId id="292" r:id="rId38"/>
    <p:sldId id="293" r:id="rId39"/>
    <p:sldId id="27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5277" autoAdjust="0"/>
  </p:normalViewPr>
  <p:slideViewPr>
    <p:cSldViewPr>
      <p:cViewPr varScale="1">
        <p:scale>
          <a:sx n="91" d="100"/>
          <a:sy n="91" d="100"/>
        </p:scale>
        <p:origin x="1320" y="96"/>
      </p:cViewPr>
      <p:guideLst>
        <p:guide orient="horz" pos="2160"/>
        <p:guide pos="3840"/>
      </p:guideLst>
    </p:cSldViewPr>
  </p:slideViewPr>
  <p:outlineViewPr>
    <p:cViewPr>
      <p:scale>
        <a:sx n="33" d="100"/>
        <a:sy n="33" d="100"/>
      </p:scale>
      <p:origin x="0" y="-498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091DA9-5012-40B4-BF7C-936F20E7C29F}" type="datetimeFigureOut">
              <a:rPr lang="en-US" smtClean="0"/>
              <a:t>1/7/2017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69CEDA-A88F-405F-B085-0C49B47076E2}" type="slidenum">
              <a:rPr lang="en-US" smtClean="0"/>
              <a:t>‹#›</a:t>
            </a:fld>
            <a:endParaRPr lang="en-US"/>
          </a:p>
        </p:txBody>
      </p:sp>
    </p:spTree>
    <p:extLst>
      <p:ext uri="{BB962C8B-B14F-4D97-AF65-F5344CB8AC3E}">
        <p14:creationId xmlns:p14="http://schemas.microsoft.com/office/powerpoint/2010/main" val="944650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9CEDA-A88F-405F-B085-0C49B47076E2}" type="slidenum">
              <a:rPr lang="en-US" smtClean="0"/>
              <a:t>1</a:t>
            </a:fld>
            <a:endParaRPr lang="en-US"/>
          </a:p>
        </p:txBody>
      </p:sp>
    </p:spTree>
    <p:extLst>
      <p:ext uri="{BB962C8B-B14F-4D97-AF65-F5344CB8AC3E}">
        <p14:creationId xmlns:p14="http://schemas.microsoft.com/office/powerpoint/2010/main" val="2670612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edge </a:t>
            </a:r>
            <a:r>
              <a:rPr lang="en-US" dirty="0" err="1"/>
              <a:t>detetector</a:t>
            </a:r>
            <a:endParaRPr lang="en-US" dirty="0"/>
          </a:p>
        </p:txBody>
      </p:sp>
      <p:sp>
        <p:nvSpPr>
          <p:cNvPr id="4" name="Slide Number Placeholder 3"/>
          <p:cNvSpPr>
            <a:spLocks noGrp="1"/>
          </p:cNvSpPr>
          <p:nvPr>
            <p:ph type="sldNum" sz="quarter" idx="10"/>
          </p:nvPr>
        </p:nvSpPr>
        <p:spPr/>
        <p:txBody>
          <a:bodyPr/>
          <a:lstStyle/>
          <a:p>
            <a:fld id="{7869CEDA-A88F-405F-B085-0C49B47076E2}" type="slidenum">
              <a:rPr lang="en-US" smtClean="0"/>
              <a:t>13</a:t>
            </a:fld>
            <a:endParaRPr lang="en-US"/>
          </a:p>
        </p:txBody>
      </p:sp>
    </p:spTree>
    <p:extLst>
      <p:ext uri="{BB962C8B-B14F-4D97-AF65-F5344CB8AC3E}">
        <p14:creationId xmlns:p14="http://schemas.microsoft.com/office/powerpoint/2010/main" val="1384722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https://docs.google.com/viewer?a=v&amp;pid=sites&amp;srcid=aGFyZGluZy5lZHV8dGVhbS0zOTM3fGd4OjUyNzdiNzRkNjkxNjA3MGM</a:t>
            </a:r>
          </a:p>
          <a:p>
            <a:r>
              <a:rPr lang="en-US" dirty="0"/>
              <a:t>https://www.youtube.com/watch?v=JEpWlTl95Tw</a:t>
            </a:r>
          </a:p>
          <a:p>
            <a:r>
              <a:rPr lang="en-US" dirty="0"/>
              <a:t>https://www.youtube.com/watch?v=UR0hOmjaHp0</a:t>
            </a:r>
          </a:p>
          <a:p>
            <a:r>
              <a:rPr lang="en-US" dirty="0"/>
              <a:t>http://robotics.stackexchange.com/questions/167/what-are-good-strategies-for-tuning-pid-loops</a:t>
            </a:r>
          </a:p>
          <a:p>
            <a:endParaRPr lang="en-US" dirty="0"/>
          </a:p>
        </p:txBody>
      </p:sp>
      <p:sp>
        <p:nvSpPr>
          <p:cNvPr id="4" name="Slide Number Placeholder 3"/>
          <p:cNvSpPr>
            <a:spLocks noGrp="1"/>
          </p:cNvSpPr>
          <p:nvPr>
            <p:ph type="sldNum" sz="quarter" idx="10"/>
          </p:nvPr>
        </p:nvSpPr>
        <p:spPr/>
        <p:txBody>
          <a:bodyPr/>
          <a:lstStyle/>
          <a:p>
            <a:fld id="{7869CEDA-A88F-405F-B085-0C49B47076E2}" type="slidenum">
              <a:rPr lang="en-US" smtClean="0"/>
              <a:t>15</a:t>
            </a:fld>
            <a:endParaRPr lang="en-US"/>
          </a:p>
        </p:txBody>
      </p:sp>
    </p:spTree>
    <p:extLst>
      <p:ext uri="{BB962C8B-B14F-4D97-AF65-F5344CB8AC3E}">
        <p14:creationId xmlns:p14="http://schemas.microsoft.com/office/powerpoint/2010/main" val="431624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9CEDA-A88F-405F-B085-0C49B47076E2}" type="slidenum">
              <a:rPr lang="en-US" smtClean="0"/>
              <a:t>16</a:t>
            </a:fld>
            <a:endParaRPr lang="en-US"/>
          </a:p>
        </p:txBody>
      </p:sp>
    </p:spTree>
    <p:extLst>
      <p:ext uri="{BB962C8B-B14F-4D97-AF65-F5344CB8AC3E}">
        <p14:creationId xmlns:p14="http://schemas.microsoft.com/office/powerpoint/2010/main" val="443025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9CEDA-A88F-405F-B085-0C49B47076E2}" type="slidenum">
              <a:rPr lang="en-US" smtClean="0"/>
              <a:t>17</a:t>
            </a:fld>
            <a:endParaRPr lang="en-US"/>
          </a:p>
        </p:txBody>
      </p:sp>
    </p:spTree>
    <p:extLst>
      <p:ext uri="{BB962C8B-B14F-4D97-AF65-F5344CB8AC3E}">
        <p14:creationId xmlns:p14="http://schemas.microsoft.com/office/powerpoint/2010/main" val="2816653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9CEDA-A88F-405F-B085-0C49B47076E2}" type="slidenum">
              <a:rPr lang="en-US" smtClean="0"/>
              <a:t>18</a:t>
            </a:fld>
            <a:endParaRPr lang="en-US"/>
          </a:p>
        </p:txBody>
      </p:sp>
    </p:spTree>
    <p:extLst>
      <p:ext uri="{BB962C8B-B14F-4D97-AF65-F5344CB8AC3E}">
        <p14:creationId xmlns:p14="http://schemas.microsoft.com/office/powerpoint/2010/main" val="2131884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9CEDA-A88F-405F-B085-0C49B47076E2}" type="slidenum">
              <a:rPr lang="en-US" smtClean="0"/>
              <a:t>19</a:t>
            </a:fld>
            <a:endParaRPr lang="en-US"/>
          </a:p>
        </p:txBody>
      </p:sp>
    </p:spTree>
    <p:extLst>
      <p:ext uri="{BB962C8B-B14F-4D97-AF65-F5344CB8AC3E}">
        <p14:creationId xmlns:p14="http://schemas.microsoft.com/office/powerpoint/2010/main" val="683294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9CEDA-A88F-405F-B085-0C49B47076E2}" type="slidenum">
              <a:rPr lang="en-US" smtClean="0"/>
              <a:t>20</a:t>
            </a:fld>
            <a:endParaRPr lang="en-US"/>
          </a:p>
        </p:txBody>
      </p:sp>
    </p:spTree>
    <p:extLst>
      <p:ext uri="{BB962C8B-B14F-4D97-AF65-F5344CB8AC3E}">
        <p14:creationId xmlns:p14="http://schemas.microsoft.com/office/powerpoint/2010/main" val="786754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http://faculty.mercer.edu/jenkins_he/documents/TuningforPIDControllers.pdf#page=6</a:t>
            </a:r>
          </a:p>
          <a:p>
            <a:r>
              <a:rPr lang="en-US" dirty="0"/>
              <a:t>https://www.youtube.com/watch?v=JEpWlTl95Tw</a:t>
            </a:r>
          </a:p>
          <a:p>
            <a:r>
              <a:rPr lang="en-US" dirty="0"/>
              <a:t>https://www.youtube.com/watch?v=UR0hOmjaHp0</a:t>
            </a:r>
          </a:p>
          <a:p>
            <a:r>
              <a:rPr lang="en-US" dirty="0"/>
              <a:t>http://robotics.stackexchange.com/questions/167/what-are-good-strategies-for-tuning-pid-loops</a:t>
            </a:r>
          </a:p>
          <a:p>
            <a:r>
              <a:rPr lang="en-US" dirty="0"/>
              <a:t>Ziegler-Nichols</a:t>
            </a:r>
            <a:r>
              <a:rPr lang="en-US" baseline="0" dirty="0"/>
              <a:t>: http://robotsforroboticists.com/pid-control/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Manual (page 16): </a:t>
            </a:r>
            <a:r>
              <a:rPr lang="en-US" dirty="0"/>
              <a:t>https://docs.google.com/viewer?a=v&amp;pid=sites&amp;srcid=aGFyZGluZy5lZHV8dGVhbS0zOTM3fGd4OjUyNzdiNzRkNjkxNjA3MGM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http://www.ni.com/white-paper/3782/en/</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7869CEDA-A88F-405F-B085-0C49B47076E2}" type="slidenum">
              <a:rPr lang="en-US" smtClean="0"/>
              <a:t>21</a:t>
            </a:fld>
            <a:endParaRPr lang="en-US"/>
          </a:p>
        </p:txBody>
      </p:sp>
    </p:spTree>
    <p:extLst>
      <p:ext uri="{BB962C8B-B14F-4D97-AF65-F5344CB8AC3E}">
        <p14:creationId xmlns:p14="http://schemas.microsoft.com/office/powerpoint/2010/main" val="988578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7869CEDA-A88F-405F-B085-0C49B47076E2}" type="slidenum">
              <a:rPr lang="en-US" smtClean="0"/>
              <a:t>22</a:t>
            </a:fld>
            <a:endParaRPr lang="en-US"/>
          </a:p>
        </p:txBody>
      </p:sp>
    </p:spTree>
    <p:extLst>
      <p:ext uri="{BB962C8B-B14F-4D97-AF65-F5344CB8AC3E}">
        <p14:creationId xmlns:p14="http://schemas.microsoft.com/office/powerpoint/2010/main" val="2394664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7869CEDA-A88F-405F-B085-0C49B47076E2}" type="slidenum">
              <a:rPr lang="en-US" smtClean="0"/>
              <a:t>23</a:t>
            </a:fld>
            <a:endParaRPr lang="en-US"/>
          </a:p>
        </p:txBody>
      </p:sp>
    </p:spTree>
    <p:extLst>
      <p:ext uri="{BB962C8B-B14F-4D97-AF65-F5344CB8AC3E}">
        <p14:creationId xmlns:p14="http://schemas.microsoft.com/office/powerpoint/2010/main" val="3112763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p>
        </p:txBody>
      </p:sp>
      <p:sp>
        <p:nvSpPr>
          <p:cNvPr id="4" name="Slide Number Placeholder 3"/>
          <p:cNvSpPr>
            <a:spLocks noGrp="1"/>
          </p:cNvSpPr>
          <p:nvPr>
            <p:ph type="sldNum" sz="quarter" idx="10"/>
          </p:nvPr>
        </p:nvSpPr>
        <p:spPr/>
        <p:txBody>
          <a:bodyPr/>
          <a:lstStyle/>
          <a:p>
            <a:fld id="{7869CEDA-A88F-405F-B085-0C49B47076E2}" type="slidenum">
              <a:rPr lang="en-US" smtClean="0"/>
              <a:t>3</a:t>
            </a:fld>
            <a:endParaRPr lang="en-US"/>
          </a:p>
        </p:txBody>
      </p:sp>
    </p:spTree>
    <p:extLst>
      <p:ext uri="{BB962C8B-B14F-4D97-AF65-F5344CB8AC3E}">
        <p14:creationId xmlns:p14="http://schemas.microsoft.com/office/powerpoint/2010/main" val="779702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7869CEDA-A88F-405F-B085-0C49B47076E2}" type="slidenum">
              <a:rPr lang="en-US" smtClean="0"/>
              <a:t>24</a:t>
            </a:fld>
            <a:endParaRPr lang="en-US"/>
          </a:p>
        </p:txBody>
      </p:sp>
    </p:spTree>
    <p:extLst>
      <p:ext uri="{BB962C8B-B14F-4D97-AF65-F5344CB8AC3E}">
        <p14:creationId xmlns:p14="http://schemas.microsoft.com/office/powerpoint/2010/main" val="3516028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7869CEDA-A88F-405F-B085-0C49B47076E2}" type="slidenum">
              <a:rPr lang="en-US" smtClean="0"/>
              <a:t>25</a:t>
            </a:fld>
            <a:endParaRPr lang="en-US"/>
          </a:p>
        </p:txBody>
      </p:sp>
    </p:spTree>
    <p:extLst>
      <p:ext uri="{BB962C8B-B14F-4D97-AF65-F5344CB8AC3E}">
        <p14:creationId xmlns:p14="http://schemas.microsoft.com/office/powerpoint/2010/main" val="2210631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Queue</a:t>
            </a:r>
            <a:r>
              <a:rPr lang="en-US" baseline="0" dirty="0"/>
              <a:t> and FGV</a:t>
            </a:r>
            <a:endParaRPr lang="en-US" dirty="0"/>
          </a:p>
        </p:txBody>
      </p:sp>
      <p:sp>
        <p:nvSpPr>
          <p:cNvPr id="4" name="Slide Number Placeholder 3"/>
          <p:cNvSpPr>
            <a:spLocks noGrp="1"/>
          </p:cNvSpPr>
          <p:nvPr>
            <p:ph type="sldNum" sz="quarter" idx="10"/>
          </p:nvPr>
        </p:nvSpPr>
        <p:spPr/>
        <p:txBody>
          <a:bodyPr/>
          <a:lstStyle/>
          <a:p>
            <a:fld id="{7869CEDA-A88F-405F-B085-0C49B47076E2}" type="slidenum">
              <a:rPr lang="en-US" smtClean="0"/>
              <a:t>31</a:t>
            </a:fld>
            <a:endParaRPr lang="en-US" dirty="0"/>
          </a:p>
        </p:txBody>
      </p:sp>
    </p:spTree>
    <p:extLst>
      <p:ext uri="{BB962C8B-B14F-4D97-AF65-F5344CB8AC3E}">
        <p14:creationId xmlns:p14="http://schemas.microsoft.com/office/powerpoint/2010/main" val="2398819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typedefs</a:t>
            </a:r>
          </a:p>
        </p:txBody>
      </p:sp>
      <p:sp>
        <p:nvSpPr>
          <p:cNvPr id="4" name="Slide Number Placeholder 3"/>
          <p:cNvSpPr>
            <a:spLocks noGrp="1"/>
          </p:cNvSpPr>
          <p:nvPr>
            <p:ph type="sldNum" sz="quarter" idx="10"/>
          </p:nvPr>
        </p:nvSpPr>
        <p:spPr/>
        <p:txBody>
          <a:bodyPr/>
          <a:lstStyle/>
          <a:p>
            <a:fld id="{7869CEDA-A88F-405F-B085-0C49B47076E2}" type="slidenum">
              <a:rPr lang="en-US" smtClean="0"/>
              <a:t>33</a:t>
            </a:fld>
            <a:endParaRPr lang="en-US" dirty="0"/>
          </a:p>
        </p:txBody>
      </p:sp>
    </p:spTree>
    <p:extLst>
      <p:ext uri="{BB962C8B-B14F-4D97-AF65-F5344CB8AC3E}">
        <p14:creationId xmlns:p14="http://schemas.microsoft.com/office/powerpoint/2010/main" val="3094569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9CEDA-A88F-405F-B085-0C49B47076E2}" type="slidenum">
              <a:rPr lang="en-US" smtClean="0"/>
              <a:t>4</a:t>
            </a:fld>
            <a:endParaRPr lang="en-US"/>
          </a:p>
        </p:txBody>
      </p:sp>
    </p:spTree>
    <p:extLst>
      <p:ext uri="{BB962C8B-B14F-4D97-AF65-F5344CB8AC3E}">
        <p14:creationId xmlns:p14="http://schemas.microsoft.com/office/powerpoint/2010/main" val="250133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9CEDA-A88F-405F-B085-0C49B47076E2}" type="slidenum">
              <a:rPr lang="en-US" smtClean="0"/>
              <a:t>5</a:t>
            </a:fld>
            <a:endParaRPr lang="en-US"/>
          </a:p>
        </p:txBody>
      </p:sp>
    </p:spTree>
    <p:extLst>
      <p:ext uri="{BB962C8B-B14F-4D97-AF65-F5344CB8AC3E}">
        <p14:creationId xmlns:p14="http://schemas.microsoft.com/office/powerpoint/2010/main" val="3752427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Stop all running VIs. If you do not stop these VIs, the results that the </a:t>
            </a:r>
            <a:r>
              <a:rPr lang="en-US" b="1" dirty="0"/>
              <a:t>Profile Performance and Memory</a:t>
            </a:r>
            <a:r>
              <a:rPr lang="en-US" dirty="0"/>
              <a:t> window displays can be misleading or inconsistent.</a:t>
            </a:r>
          </a:p>
          <a:p>
            <a:r>
              <a:rPr lang="en-US" dirty="0"/>
              <a:t>Select </a:t>
            </a:r>
            <a:r>
              <a:rPr lang="en-US" b="1" dirty="0"/>
              <a:t>Tools»Profile»Performance and Memory</a:t>
            </a:r>
            <a:r>
              <a:rPr lang="en-US" dirty="0"/>
              <a:t> to display the </a:t>
            </a:r>
            <a:r>
              <a:rPr lang="en-US" b="1" dirty="0"/>
              <a:t>Profile Performance and Memory</a:t>
            </a:r>
            <a:r>
              <a:rPr lang="en-US" dirty="0"/>
              <a:t> window.</a:t>
            </a:r>
          </a:p>
          <a:p>
            <a:r>
              <a:rPr lang="en-US" dirty="0"/>
              <a:t>If you want to collect memory usage information, place a checkmark in the </a:t>
            </a:r>
            <a:r>
              <a:rPr lang="en-US" b="1" dirty="0"/>
              <a:t>Profile memory usage</a:t>
            </a:r>
            <a:r>
              <a:rPr lang="en-US" dirty="0"/>
              <a:t> checkbox. You cannot place a checkmark in this checkbox after starting the profiling session. Collecting information about VI memory use adds a significant amount of overhead to VI execution, which affects the accuracy of any timing statistics you gather during the profiling session. Therefore, you should perform memory profiling separate from time profiling.</a:t>
            </a:r>
          </a:p>
          <a:p>
            <a:r>
              <a:rPr lang="en-US" dirty="0"/>
              <a:t>Click the </a:t>
            </a:r>
            <a:r>
              <a:rPr lang="en-US" b="1" dirty="0"/>
              <a:t>Start</a:t>
            </a:r>
            <a:r>
              <a:rPr lang="en-US" dirty="0"/>
              <a:t> button in the </a:t>
            </a:r>
            <a:r>
              <a:rPr lang="en-US" b="1" dirty="0"/>
              <a:t>Profile Performance and Memory</a:t>
            </a:r>
            <a:r>
              <a:rPr lang="en-US" dirty="0"/>
              <a:t> window to begin the collection of performance data.</a:t>
            </a:r>
          </a:p>
          <a:p>
            <a:r>
              <a:rPr lang="en-US" dirty="0"/>
              <a:t>Run the VI you want to profile.</a:t>
            </a:r>
          </a:p>
          <a:p>
            <a:endParaRPr lang="en-US" dirty="0"/>
          </a:p>
        </p:txBody>
      </p:sp>
      <p:sp>
        <p:nvSpPr>
          <p:cNvPr id="4" name="Slide Number Placeholder 3"/>
          <p:cNvSpPr>
            <a:spLocks noGrp="1"/>
          </p:cNvSpPr>
          <p:nvPr>
            <p:ph type="sldNum" sz="quarter" idx="10"/>
          </p:nvPr>
        </p:nvSpPr>
        <p:spPr/>
        <p:txBody>
          <a:bodyPr/>
          <a:lstStyle/>
          <a:p>
            <a:fld id="{7869CEDA-A88F-405F-B085-0C49B47076E2}" type="slidenum">
              <a:rPr lang="en-US" smtClean="0"/>
              <a:t>6</a:t>
            </a:fld>
            <a:endParaRPr lang="en-US" dirty="0"/>
          </a:p>
        </p:txBody>
      </p:sp>
    </p:spTree>
    <p:extLst>
      <p:ext uri="{BB962C8B-B14F-4D97-AF65-F5344CB8AC3E}">
        <p14:creationId xmlns:p14="http://schemas.microsoft.com/office/powerpoint/2010/main" val="483397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Stop all running VIs. If you do not stop these VIs, the results that the </a:t>
            </a:r>
            <a:r>
              <a:rPr lang="en-US" b="1" dirty="0"/>
              <a:t>Profile Performance and Memory</a:t>
            </a:r>
            <a:r>
              <a:rPr lang="en-US" dirty="0"/>
              <a:t> window displays can be misleading or inconsistent.</a:t>
            </a:r>
          </a:p>
          <a:p>
            <a:r>
              <a:rPr lang="en-US" dirty="0"/>
              <a:t>Select </a:t>
            </a:r>
            <a:r>
              <a:rPr lang="en-US" b="1" dirty="0"/>
              <a:t>Tools»Profile»Performance and Memory</a:t>
            </a:r>
            <a:r>
              <a:rPr lang="en-US" dirty="0"/>
              <a:t> to display the </a:t>
            </a:r>
            <a:r>
              <a:rPr lang="en-US" b="1" dirty="0"/>
              <a:t>Profile Performance and Memory</a:t>
            </a:r>
            <a:r>
              <a:rPr lang="en-US" dirty="0"/>
              <a:t> window.</a:t>
            </a:r>
          </a:p>
          <a:p>
            <a:r>
              <a:rPr lang="en-US" dirty="0"/>
              <a:t>If you want to collect memory usage information, place a checkmark in the </a:t>
            </a:r>
            <a:r>
              <a:rPr lang="en-US" b="1" dirty="0"/>
              <a:t>Profile memory usage</a:t>
            </a:r>
            <a:r>
              <a:rPr lang="en-US" dirty="0"/>
              <a:t> checkbox. You cannot place a checkmark in this checkbox after starting the profiling session. Collecting information about VI memory use adds a significant amount of overhead to VI execution, which affects the accuracy of any timing statistics you gather during the profiling session. Therefore, you should perform memory profiling separate from time profiling.</a:t>
            </a:r>
          </a:p>
          <a:p>
            <a:r>
              <a:rPr lang="en-US" dirty="0"/>
              <a:t>Click the </a:t>
            </a:r>
            <a:r>
              <a:rPr lang="en-US" b="1" dirty="0"/>
              <a:t>Start</a:t>
            </a:r>
            <a:r>
              <a:rPr lang="en-US" dirty="0"/>
              <a:t> button in the </a:t>
            </a:r>
            <a:r>
              <a:rPr lang="en-US" b="1" dirty="0"/>
              <a:t>Profile Performance and Memory</a:t>
            </a:r>
            <a:r>
              <a:rPr lang="en-US" dirty="0"/>
              <a:t> window to begin the collection of performance data.</a:t>
            </a:r>
          </a:p>
          <a:p>
            <a:r>
              <a:rPr lang="en-US" dirty="0"/>
              <a:t>Run the VI you want to profile.</a:t>
            </a:r>
          </a:p>
          <a:p>
            <a:endParaRPr lang="en-US" dirty="0"/>
          </a:p>
        </p:txBody>
      </p:sp>
      <p:sp>
        <p:nvSpPr>
          <p:cNvPr id="4" name="Slide Number Placeholder 3"/>
          <p:cNvSpPr>
            <a:spLocks noGrp="1"/>
          </p:cNvSpPr>
          <p:nvPr>
            <p:ph type="sldNum" sz="quarter" idx="10"/>
          </p:nvPr>
        </p:nvSpPr>
        <p:spPr/>
        <p:txBody>
          <a:bodyPr/>
          <a:lstStyle/>
          <a:p>
            <a:fld id="{7869CEDA-A88F-405F-B085-0C49B47076E2}" type="slidenum">
              <a:rPr lang="en-US" smtClean="0"/>
              <a:t>7</a:t>
            </a:fld>
            <a:endParaRPr lang="en-US" dirty="0"/>
          </a:p>
        </p:txBody>
      </p:sp>
    </p:spTree>
    <p:extLst>
      <p:ext uri="{BB962C8B-B14F-4D97-AF65-F5344CB8AC3E}">
        <p14:creationId xmlns:p14="http://schemas.microsoft.com/office/powerpoint/2010/main" val="876774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9CEDA-A88F-405F-B085-0C49B47076E2}" type="slidenum">
              <a:rPr lang="en-US" smtClean="0"/>
              <a:t>8</a:t>
            </a:fld>
            <a:endParaRPr lang="en-US" dirty="0"/>
          </a:p>
        </p:txBody>
      </p:sp>
    </p:spTree>
    <p:extLst>
      <p:ext uri="{BB962C8B-B14F-4D97-AF65-F5344CB8AC3E}">
        <p14:creationId xmlns:p14="http://schemas.microsoft.com/office/powerpoint/2010/main" val="3310617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demo</a:t>
            </a:r>
          </a:p>
        </p:txBody>
      </p:sp>
      <p:sp>
        <p:nvSpPr>
          <p:cNvPr id="4" name="Slide Number Placeholder 3"/>
          <p:cNvSpPr>
            <a:spLocks noGrp="1"/>
          </p:cNvSpPr>
          <p:nvPr>
            <p:ph type="sldNum" sz="quarter" idx="10"/>
          </p:nvPr>
        </p:nvSpPr>
        <p:spPr/>
        <p:txBody>
          <a:bodyPr/>
          <a:lstStyle/>
          <a:p>
            <a:fld id="{7869CEDA-A88F-405F-B085-0C49B47076E2}" type="slidenum">
              <a:rPr lang="en-US" smtClean="0"/>
              <a:t>9</a:t>
            </a:fld>
            <a:endParaRPr lang="en-US" dirty="0"/>
          </a:p>
        </p:txBody>
      </p:sp>
    </p:spTree>
    <p:extLst>
      <p:ext uri="{BB962C8B-B14F-4D97-AF65-F5344CB8AC3E}">
        <p14:creationId xmlns:p14="http://schemas.microsoft.com/office/powerpoint/2010/main" val="1236053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SR</a:t>
            </a:r>
          </a:p>
        </p:txBody>
      </p:sp>
      <p:sp>
        <p:nvSpPr>
          <p:cNvPr id="4" name="Slide Number Placeholder 3"/>
          <p:cNvSpPr>
            <a:spLocks noGrp="1"/>
          </p:cNvSpPr>
          <p:nvPr>
            <p:ph type="sldNum" sz="quarter" idx="10"/>
          </p:nvPr>
        </p:nvSpPr>
        <p:spPr/>
        <p:txBody>
          <a:bodyPr/>
          <a:lstStyle/>
          <a:p>
            <a:fld id="{7869CEDA-A88F-405F-B085-0C49B47076E2}" type="slidenum">
              <a:rPr lang="en-US" smtClean="0"/>
              <a:t>12</a:t>
            </a:fld>
            <a:endParaRPr lang="en-US"/>
          </a:p>
        </p:txBody>
      </p:sp>
    </p:spTree>
    <p:extLst>
      <p:ext uri="{BB962C8B-B14F-4D97-AF65-F5344CB8AC3E}">
        <p14:creationId xmlns:p14="http://schemas.microsoft.com/office/powerpoint/2010/main" val="1932627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007FA6-D051-4DA4-98CE-CD48777DE9E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3CA53-5A62-492A-A0FD-A9AAA1A57C1B}" type="slidenum">
              <a:rPr lang="en-US" smtClean="0"/>
              <a:t>‹#›</a:t>
            </a:fld>
            <a:endParaRPr lang="en-US"/>
          </a:p>
        </p:txBody>
      </p:sp>
    </p:spTree>
    <p:extLst>
      <p:ext uri="{BB962C8B-B14F-4D97-AF65-F5344CB8AC3E}">
        <p14:creationId xmlns:p14="http://schemas.microsoft.com/office/powerpoint/2010/main" val="363183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07FA6-D051-4DA4-98CE-CD48777DE9E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3CA53-5A62-492A-A0FD-A9AAA1A57C1B}" type="slidenum">
              <a:rPr lang="en-US" smtClean="0"/>
              <a:t>‹#›</a:t>
            </a:fld>
            <a:endParaRPr lang="en-US"/>
          </a:p>
        </p:txBody>
      </p:sp>
    </p:spTree>
    <p:extLst>
      <p:ext uri="{BB962C8B-B14F-4D97-AF65-F5344CB8AC3E}">
        <p14:creationId xmlns:p14="http://schemas.microsoft.com/office/powerpoint/2010/main" val="241158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07FA6-D051-4DA4-98CE-CD48777DE9E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3CA53-5A62-492A-A0FD-A9AAA1A57C1B}" type="slidenum">
              <a:rPr lang="en-US" smtClean="0"/>
              <a:t>‹#›</a:t>
            </a:fld>
            <a:endParaRPr lang="en-US"/>
          </a:p>
        </p:txBody>
      </p:sp>
    </p:spTree>
    <p:extLst>
      <p:ext uri="{BB962C8B-B14F-4D97-AF65-F5344CB8AC3E}">
        <p14:creationId xmlns:p14="http://schemas.microsoft.com/office/powerpoint/2010/main" val="98367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07FA6-D051-4DA4-98CE-CD48777DE9E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3CA53-5A62-492A-A0FD-A9AAA1A57C1B}" type="slidenum">
              <a:rPr lang="en-US" smtClean="0"/>
              <a:t>‹#›</a:t>
            </a:fld>
            <a:endParaRPr lang="en-US"/>
          </a:p>
        </p:txBody>
      </p:sp>
    </p:spTree>
    <p:extLst>
      <p:ext uri="{BB962C8B-B14F-4D97-AF65-F5344CB8AC3E}">
        <p14:creationId xmlns:p14="http://schemas.microsoft.com/office/powerpoint/2010/main" val="8120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07FA6-D051-4DA4-98CE-CD48777DE9E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3CA53-5A62-492A-A0FD-A9AAA1A57C1B}" type="slidenum">
              <a:rPr lang="en-US" smtClean="0"/>
              <a:t>‹#›</a:t>
            </a:fld>
            <a:endParaRPr lang="en-US"/>
          </a:p>
        </p:txBody>
      </p:sp>
    </p:spTree>
    <p:extLst>
      <p:ext uri="{BB962C8B-B14F-4D97-AF65-F5344CB8AC3E}">
        <p14:creationId xmlns:p14="http://schemas.microsoft.com/office/powerpoint/2010/main" val="361104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007FA6-D051-4DA4-98CE-CD48777DE9E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3CA53-5A62-492A-A0FD-A9AAA1A57C1B}" type="slidenum">
              <a:rPr lang="en-US" smtClean="0"/>
              <a:t>‹#›</a:t>
            </a:fld>
            <a:endParaRPr lang="en-US"/>
          </a:p>
        </p:txBody>
      </p:sp>
    </p:spTree>
    <p:extLst>
      <p:ext uri="{BB962C8B-B14F-4D97-AF65-F5344CB8AC3E}">
        <p14:creationId xmlns:p14="http://schemas.microsoft.com/office/powerpoint/2010/main" val="179390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007FA6-D051-4DA4-98CE-CD48777DE9E5}" type="datetimeFigureOut">
              <a:rPr lang="en-US" smtClean="0"/>
              <a:t>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93CA53-5A62-492A-A0FD-A9AAA1A57C1B}" type="slidenum">
              <a:rPr lang="en-US" smtClean="0"/>
              <a:t>‹#›</a:t>
            </a:fld>
            <a:endParaRPr lang="en-US"/>
          </a:p>
        </p:txBody>
      </p:sp>
    </p:spTree>
    <p:extLst>
      <p:ext uri="{BB962C8B-B14F-4D97-AF65-F5344CB8AC3E}">
        <p14:creationId xmlns:p14="http://schemas.microsoft.com/office/powerpoint/2010/main" val="40382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007FA6-D051-4DA4-98CE-CD48777DE9E5}" type="datetimeFigureOut">
              <a:rPr lang="en-US" smtClean="0"/>
              <a:t>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93CA53-5A62-492A-A0FD-A9AAA1A57C1B}" type="slidenum">
              <a:rPr lang="en-US" smtClean="0"/>
              <a:t>‹#›</a:t>
            </a:fld>
            <a:endParaRPr lang="en-US"/>
          </a:p>
        </p:txBody>
      </p:sp>
    </p:spTree>
    <p:extLst>
      <p:ext uri="{BB962C8B-B14F-4D97-AF65-F5344CB8AC3E}">
        <p14:creationId xmlns:p14="http://schemas.microsoft.com/office/powerpoint/2010/main" val="3649573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07FA6-D051-4DA4-98CE-CD48777DE9E5}" type="datetimeFigureOut">
              <a:rPr lang="en-US" smtClean="0"/>
              <a:t>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93CA53-5A62-492A-A0FD-A9AAA1A57C1B}" type="slidenum">
              <a:rPr lang="en-US" smtClean="0"/>
              <a:t>‹#›</a:t>
            </a:fld>
            <a:endParaRPr lang="en-US"/>
          </a:p>
        </p:txBody>
      </p:sp>
    </p:spTree>
    <p:extLst>
      <p:ext uri="{BB962C8B-B14F-4D97-AF65-F5344CB8AC3E}">
        <p14:creationId xmlns:p14="http://schemas.microsoft.com/office/powerpoint/2010/main" val="305845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007FA6-D051-4DA4-98CE-CD48777DE9E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3CA53-5A62-492A-A0FD-A9AAA1A57C1B}" type="slidenum">
              <a:rPr lang="en-US" smtClean="0"/>
              <a:t>‹#›</a:t>
            </a:fld>
            <a:endParaRPr lang="en-US"/>
          </a:p>
        </p:txBody>
      </p:sp>
    </p:spTree>
    <p:extLst>
      <p:ext uri="{BB962C8B-B14F-4D97-AF65-F5344CB8AC3E}">
        <p14:creationId xmlns:p14="http://schemas.microsoft.com/office/powerpoint/2010/main" val="283298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007FA6-D051-4DA4-98CE-CD48777DE9E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3CA53-5A62-492A-A0FD-A9AAA1A57C1B}" type="slidenum">
              <a:rPr lang="en-US" smtClean="0"/>
              <a:t>‹#›</a:t>
            </a:fld>
            <a:endParaRPr lang="en-US"/>
          </a:p>
        </p:txBody>
      </p:sp>
    </p:spTree>
    <p:extLst>
      <p:ext uri="{BB962C8B-B14F-4D97-AF65-F5344CB8AC3E}">
        <p14:creationId xmlns:p14="http://schemas.microsoft.com/office/powerpoint/2010/main" val="601258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07FA6-D051-4DA4-98CE-CD48777DE9E5}" type="datetimeFigureOut">
              <a:rPr lang="en-US" smtClean="0"/>
              <a:t>1/7/2017</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dirty="0"/>
              <a:t>Advanced  LabVIEW</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3CA53-5A62-492A-A0FD-A9AAA1A57C1B}" type="slidenum">
              <a:rPr lang="en-US" smtClean="0"/>
              <a:t>‹#›</a:t>
            </a:fld>
            <a:endParaRPr lang="en-US"/>
          </a:p>
        </p:txBody>
      </p:sp>
    </p:spTree>
    <p:extLst>
      <p:ext uri="{BB962C8B-B14F-4D97-AF65-F5344CB8AC3E}">
        <p14:creationId xmlns:p14="http://schemas.microsoft.com/office/powerpoint/2010/main" val="253874395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Advanced </a:t>
            </a:r>
            <a:r>
              <a:rPr lang="en-US" dirty="0" err="1"/>
              <a:t>LabViEW</a:t>
            </a:r>
            <a:endParaRPr lang="en-US" dirty="0"/>
          </a:p>
        </p:txBody>
      </p:sp>
      <p:sp>
        <p:nvSpPr>
          <p:cNvPr id="3" name="Subtitle 2"/>
          <p:cNvSpPr>
            <a:spLocks noGrp="1"/>
          </p:cNvSpPr>
          <p:nvPr>
            <p:ph type="subTitle" idx="1"/>
          </p:nvPr>
        </p:nvSpPr>
        <p:spPr/>
        <p:txBody>
          <a:bodyPr/>
          <a:lstStyle/>
          <a:p>
            <a:r>
              <a:rPr lang="en-US" dirty="0"/>
              <a:t>http://goo.gl/YdQ5mm</a:t>
            </a:r>
          </a:p>
        </p:txBody>
      </p:sp>
    </p:spTree>
    <p:extLst>
      <p:ext uri="{BB962C8B-B14F-4D97-AF65-F5344CB8AC3E}">
        <p14:creationId xmlns:p14="http://schemas.microsoft.com/office/powerpoint/2010/main" val="322925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FGV</a:t>
            </a:r>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1905001" y="1828800"/>
            <a:ext cx="8421341" cy="3733800"/>
            <a:chOff x="1406227" y="3212560"/>
            <a:chExt cx="6331546" cy="2807240"/>
          </a:xfrm>
        </p:grpSpPr>
        <p:pic>
          <p:nvPicPr>
            <p:cNvPr id="5" name="Embedded Image" descr="loc_bd_functional global variable structure.png"/>
            <p:cNvPicPr>
              <a:picLocks noChangeAspect="1"/>
            </p:cNvPicPr>
            <p:nvPr/>
          </p:nvPicPr>
          <p:blipFill>
            <a:blip r:embed="rId3" cstate="print"/>
            <a:stretch>
              <a:fillRect/>
            </a:stretch>
          </p:blipFill>
          <p:spPr>
            <a:xfrm>
              <a:off x="1406227" y="3212560"/>
              <a:ext cx="6331546" cy="2807240"/>
            </a:xfrm>
            <a:prstGeom prst="rect">
              <a:avLst/>
            </a:prstGeom>
          </p:spPr>
        </p:pic>
        <p:sp>
          <p:nvSpPr>
            <p:cNvPr id="6" name="Rounded Rectangle 5"/>
            <p:cNvSpPr/>
            <p:nvPr>
              <p:custDataLst>
                <p:tags r:id="rId1"/>
              </p:custDataLst>
            </p:nvPr>
          </p:nvSpPr>
          <p:spPr>
            <a:xfrm>
              <a:off x="3082627" y="3822160"/>
              <a:ext cx="3429000" cy="1676400"/>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Functional Global Variable Code</a:t>
              </a:r>
            </a:p>
          </p:txBody>
        </p:sp>
      </p:grpSp>
    </p:spTree>
    <p:extLst>
      <p:ext uri="{BB962C8B-B14F-4D97-AF65-F5344CB8AC3E}">
        <p14:creationId xmlns:p14="http://schemas.microsoft.com/office/powerpoint/2010/main" val="225027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An FGV</a:t>
            </a:r>
          </a:p>
        </p:txBody>
      </p:sp>
      <p:pic>
        <p:nvPicPr>
          <p:cNvPr id="5" name="Picture 2" descr="function global variable set.bmp"/>
          <p:cNvPicPr>
            <a:picLocks noChangeAspect="1" noChangeArrowheads="1"/>
          </p:cNvPicPr>
          <p:nvPr/>
        </p:nvPicPr>
        <p:blipFill>
          <a:blip r:embed="rId2" cstate="print"/>
          <a:srcRect/>
          <a:stretch>
            <a:fillRect/>
          </a:stretch>
        </p:blipFill>
        <p:spPr bwMode="auto">
          <a:xfrm>
            <a:off x="2022152" y="1600200"/>
            <a:ext cx="5521648" cy="2288596"/>
          </a:xfrm>
          <a:prstGeom prst="rect">
            <a:avLst/>
          </a:prstGeom>
          <a:noFill/>
        </p:spPr>
      </p:pic>
      <p:pic>
        <p:nvPicPr>
          <p:cNvPr id="4" name="Picture 6" descr="function global variable get case.bmp"/>
          <p:cNvPicPr>
            <a:picLocks noChangeAspect="1" noChangeArrowheads="1"/>
          </p:cNvPicPr>
          <p:nvPr/>
        </p:nvPicPr>
        <p:blipFill>
          <a:blip r:embed="rId3" cstate="print"/>
          <a:srcRect/>
          <a:stretch>
            <a:fillRect/>
          </a:stretch>
        </p:blipFill>
        <p:spPr bwMode="auto">
          <a:xfrm>
            <a:off x="3505200" y="1828801"/>
            <a:ext cx="2797172" cy="1741169"/>
          </a:xfrm>
          <a:prstGeom prst="rect">
            <a:avLst/>
          </a:prstGeom>
          <a:noFill/>
          <a:ln w="9525" algn="ctr">
            <a:noFill/>
            <a:miter lim="800000"/>
            <a:headEnd type="none" w="sm" len="sm"/>
            <a:tailEnd type="none" w="sm" len="sm"/>
          </a:ln>
          <a:effectLst/>
        </p:spPr>
      </p:pic>
      <p:pic>
        <p:nvPicPr>
          <p:cNvPr id="7" name="Picture 2" descr="function global variable timing elapsed time case.bmp"/>
          <p:cNvPicPr>
            <a:picLocks noChangeAspect="1" noChangeArrowheads="1"/>
          </p:cNvPicPr>
          <p:nvPr/>
        </p:nvPicPr>
        <p:blipFill>
          <a:blip r:embed="rId4" cstate="print"/>
          <a:srcRect/>
          <a:stretch>
            <a:fillRect/>
          </a:stretch>
        </p:blipFill>
        <p:spPr bwMode="auto">
          <a:xfrm>
            <a:off x="2133601" y="4038600"/>
            <a:ext cx="4916243" cy="2514600"/>
          </a:xfrm>
          <a:prstGeom prst="rect">
            <a:avLst/>
          </a:prstGeom>
          <a:noFill/>
        </p:spPr>
      </p:pic>
      <p:pic>
        <p:nvPicPr>
          <p:cNvPr id="6" name="Embedded Image" descr="function global variable timing reset time case.bmp" hidden="1"/>
          <p:cNvPicPr>
            <a:picLocks noChangeAspect="1"/>
          </p:cNvPicPr>
          <p:nvPr/>
        </p:nvPicPr>
        <p:blipFill>
          <a:blip r:embed="rId5" cstate="print"/>
          <a:stretch>
            <a:fillRect/>
          </a:stretch>
        </p:blipFill>
        <p:spPr>
          <a:xfrm>
            <a:off x="3123382" y="4267200"/>
            <a:ext cx="2936679" cy="2071392"/>
          </a:xfrm>
          <a:prstGeom prst="rect">
            <a:avLst/>
          </a:prstGeom>
        </p:spPr>
      </p:pic>
    </p:spTree>
    <p:extLst>
      <p:ext uri="{BB962C8B-B14F-4D97-AF65-F5344CB8AC3E}">
        <p14:creationId xmlns:p14="http://schemas.microsoft.com/office/powerpoint/2010/main" val="203863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Properties</a:t>
            </a:r>
          </a:p>
        </p:txBody>
      </p:sp>
      <p:sp>
        <p:nvSpPr>
          <p:cNvPr id="3" name="Content Placeholder 2"/>
          <p:cNvSpPr>
            <a:spLocks noGrp="1"/>
          </p:cNvSpPr>
          <p:nvPr>
            <p:ph idx="1"/>
          </p:nvPr>
        </p:nvSpPr>
        <p:spPr/>
        <p:txBody>
          <a:bodyPr/>
          <a:lstStyle/>
          <a:p>
            <a:r>
              <a:rPr lang="en-US" dirty="0"/>
              <a:t>Quick Intro</a:t>
            </a:r>
          </a:p>
          <a:p>
            <a:pPr lvl="1"/>
            <a:r>
              <a:rPr lang="en-US" dirty="0"/>
              <a:t>https://frclabviewtutorials.com/fgv/</a:t>
            </a:r>
          </a:p>
          <a:p>
            <a:r>
              <a:rPr lang="en-US" dirty="0"/>
              <a:t>SR Flip Flop Demo</a:t>
            </a:r>
          </a:p>
        </p:txBody>
      </p:sp>
    </p:spTree>
    <p:extLst>
      <p:ext uri="{BB962C8B-B14F-4D97-AF65-F5344CB8AC3E}">
        <p14:creationId xmlns:p14="http://schemas.microsoft.com/office/powerpoint/2010/main" val="404277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Properties</a:t>
            </a:r>
          </a:p>
        </p:txBody>
      </p:sp>
      <p:sp>
        <p:nvSpPr>
          <p:cNvPr id="3" name="Content Placeholder 2"/>
          <p:cNvSpPr>
            <a:spLocks noGrp="1"/>
          </p:cNvSpPr>
          <p:nvPr>
            <p:ph idx="1"/>
          </p:nvPr>
        </p:nvSpPr>
        <p:spPr/>
        <p:txBody>
          <a:bodyPr/>
          <a:lstStyle/>
          <a:p>
            <a:r>
              <a:rPr lang="en-US" dirty="0"/>
              <a:t>Quick Intro</a:t>
            </a:r>
          </a:p>
          <a:p>
            <a:pPr lvl="1"/>
            <a:r>
              <a:rPr lang="en-US" dirty="0"/>
              <a:t>https://frclabviewtutorials.com/fgv/</a:t>
            </a:r>
          </a:p>
          <a:p>
            <a:r>
              <a:rPr lang="en-US" dirty="0"/>
              <a:t>SR Flip Flop Demo</a:t>
            </a:r>
          </a:p>
          <a:p>
            <a:pPr lvl="1"/>
            <a:r>
              <a:rPr lang="en-US" dirty="0"/>
              <a:t>Edge Detector</a:t>
            </a:r>
          </a:p>
          <a:p>
            <a:r>
              <a:rPr lang="en-US" dirty="0"/>
              <a:t>https://frclabviewtutorials.com/memory-library/</a:t>
            </a:r>
          </a:p>
        </p:txBody>
      </p:sp>
    </p:spTree>
    <p:extLst>
      <p:ext uri="{BB962C8B-B14F-4D97-AF65-F5344CB8AC3E}">
        <p14:creationId xmlns:p14="http://schemas.microsoft.com/office/powerpoint/2010/main" val="237603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FRC Vision Programming</a:t>
            </a:r>
          </a:p>
        </p:txBody>
      </p:sp>
      <p:sp>
        <p:nvSpPr>
          <p:cNvPr id="3" name="Content Placeholder 2"/>
          <p:cNvSpPr>
            <a:spLocks noGrp="1"/>
          </p:cNvSpPr>
          <p:nvPr>
            <p:ph idx="1"/>
          </p:nvPr>
        </p:nvSpPr>
        <p:spPr/>
        <p:txBody>
          <a:bodyPr/>
          <a:lstStyle/>
          <a:p>
            <a:r>
              <a:rPr lang="en-US" dirty="0"/>
              <a:t>Demo</a:t>
            </a:r>
          </a:p>
        </p:txBody>
      </p:sp>
    </p:spTree>
    <p:extLst>
      <p:ext uri="{BB962C8B-B14F-4D97-AF65-F5344CB8AC3E}">
        <p14:creationId xmlns:p14="http://schemas.microsoft.com/office/powerpoint/2010/main" val="608243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PID</a:t>
            </a:r>
          </a:p>
        </p:txBody>
      </p:sp>
      <p:sp>
        <p:nvSpPr>
          <p:cNvPr id="3" name="Content Placeholder 2"/>
          <p:cNvSpPr>
            <a:spLocks noGrp="1"/>
          </p:cNvSpPr>
          <p:nvPr>
            <p:ph idx="1"/>
          </p:nvPr>
        </p:nvSpPr>
        <p:spPr/>
        <p:txBody>
          <a:bodyPr/>
          <a:lstStyle/>
          <a:p>
            <a:r>
              <a:rPr lang="en-US" dirty="0"/>
              <a:t>Proportional</a:t>
            </a:r>
          </a:p>
        </p:txBody>
      </p:sp>
    </p:spTree>
    <p:extLst>
      <p:ext uri="{BB962C8B-B14F-4D97-AF65-F5344CB8AC3E}">
        <p14:creationId xmlns:p14="http://schemas.microsoft.com/office/powerpoint/2010/main" val="378585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PID</a:t>
            </a:r>
          </a:p>
        </p:txBody>
      </p:sp>
      <p:sp>
        <p:nvSpPr>
          <p:cNvPr id="3" name="Content Placeholder 2"/>
          <p:cNvSpPr>
            <a:spLocks noGrp="1"/>
          </p:cNvSpPr>
          <p:nvPr>
            <p:ph idx="1"/>
          </p:nvPr>
        </p:nvSpPr>
        <p:spPr/>
        <p:txBody>
          <a:bodyPr/>
          <a:lstStyle/>
          <a:p>
            <a:r>
              <a:rPr lang="en-US" dirty="0"/>
              <a:t>Proportional</a:t>
            </a:r>
          </a:p>
          <a:p>
            <a:pPr lvl="1"/>
            <a:r>
              <a:rPr lang="en-US" dirty="0"/>
              <a:t>Constant multiplied by error (offset)</a:t>
            </a:r>
          </a:p>
          <a:p>
            <a:pPr lvl="1"/>
            <a:r>
              <a:rPr lang="en-US" dirty="0"/>
              <a:t>The larger this is, the faster the robot approaches the </a:t>
            </a:r>
            <a:r>
              <a:rPr lang="en-US" dirty="0" err="1"/>
              <a:t>setpoint</a:t>
            </a:r>
            <a:r>
              <a:rPr lang="en-US" dirty="0"/>
              <a:t> (smaller rise time)</a:t>
            </a:r>
          </a:p>
        </p:txBody>
      </p:sp>
    </p:spTree>
    <p:extLst>
      <p:ext uri="{BB962C8B-B14F-4D97-AF65-F5344CB8AC3E}">
        <p14:creationId xmlns:p14="http://schemas.microsoft.com/office/powerpoint/2010/main" val="5123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PID</a:t>
            </a:r>
          </a:p>
        </p:txBody>
      </p:sp>
      <p:sp>
        <p:nvSpPr>
          <p:cNvPr id="3" name="Content Placeholder 2"/>
          <p:cNvSpPr>
            <a:spLocks noGrp="1"/>
          </p:cNvSpPr>
          <p:nvPr>
            <p:ph idx="1"/>
          </p:nvPr>
        </p:nvSpPr>
        <p:spPr/>
        <p:txBody>
          <a:bodyPr/>
          <a:lstStyle/>
          <a:p>
            <a:r>
              <a:rPr lang="en-US" dirty="0"/>
              <a:t>Proportional</a:t>
            </a:r>
          </a:p>
          <a:p>
            <a:pPr lvl="1"/>
            <a:r>
              <a:rPr lang="en-US" dirty="0"/>
              <a:t>Constant multiplied by error (offset)</a:t>
            </a:r>
          </a:p>
          <a:p>
            <a:pPr lvl="1"/>
            <a:r>
              <a:rPr lang="en-US" dirty="0"/>
              <a:t>The larger this is, the faster the robot approaches the </a:t>
            </a:r>
            <a:r>
              <a:rPr lang="en-US" dirty="0" err="1"/>
              <a:t>setpoint</a:t>
            </a:r>
            <a:r>
              <a:rPr lang="en-US" dirty="0"/>
              <a:t> (smaller rise time)</a:t>
            </a:r>
          </a:p>
          <a:p>
            <a:r>
              <a:rPr lang="en-US" dirty="0"/>
              <a:t>Integral</a:t>
            </a:r>
          </a:p>
          <a:p>
            <a:pPr lvl="1"/>
            <a:r>
              <a:rPr lang="en-US" dirty="0"/>
              <a:t>Constant multiplied by integral of all previous error values</a:t>
            </a:r>
          </a:p>
          <a:p>
            <a:pPr lvl="1"/>
            <a:r>
              <a:rPr lang="en-US" dirty="0"/>
              <a:t>The larger this is, the less overshoot and settling time (less bounce)</a:t>
            </a:r>
          </a:p>
          <a:p>
            <a:pPr marL="457200" lvl="1" indent="0">
              <a:buNone/>
            </a:pPr>
            <a:endParaRPr lang="en-US" dirty="0"/>
          </a:p>
        </p:txBody>
      </p:sp>
    </p:spTree>
    <p:extLst>
      <p:ext uri="{BB962C8B-B14F-4D97-AF65-F5344CB8AC3E}">
        <p14:creationId xmlns:p14="http://schemas.microsoft.com/office/powerpoint/2010/main" val="80665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PID</a:t>
            </a:r>
          </a:p>
        </p:txBody>
      </p:sp>
      <p:sp>
        <p:nvSpPr>
          <p:cNvPr id="3" name="Content Placeholder 2"/>
          <p:cNvSpPr>
            <a:spLocks noGrp="1"/>
          </p:cNvSpPr>
          <p:nvPr>
            <p:ph idx="1"/>
          </p:nvPr>
        </p:nvSpPr>
        <p:spPr>
          <a:xfrm>
            <a:off x="609600" y="1600201"/>
            <a:ext cx="10972800" cy="5029199"/>
          </a:xfrm>
        </p:spPr>
        <p:txBody>
          <a:bodyPr/>
          <a:lstStyle/>
          <a:p>
            <a:r>
              <a:rPr lang="en-US" dirty="0"/>
              <a:t>Proportional</a:t>
            </a:r>
          </a:p>
          <a:p>
            <a:pPr lvl="1"/>
            <a:r>
              <a:rPr lang="en-US" dirty="0"/>
              <a:t>Constant multiplied by error (offset)</a:t>
            </a:r>
          </a:p>
          <a:p>
            <a:pPr lvl="1"/>
            <a:r>
              <a:rPr lang="en-US" dirty="0"/>
              <a:t>The larger this is, the faster the robot approaches the </a:t>
            </a:r>
            <a:r>
              <a:rPr lang="en-US" dirty="0" err="1"/>
              <a:t>setpoint</a:t>
            </a:r>
            <a:r>
              <a:rPr lang="en-US" dirty="0"/>
              <a:t> (smaller rise time)</a:t>
            </a:r>
          </a:p>
          <a:p>
            <a:r>
              <a:rPr lang="en-US" dirty="0"/>
              <a:t>Integral</a:t>
            </a:r>
          </a:p>
          <a:p>
            <a:pPr lvl="1"/>
            <a:r>
              <a:rPr lang="en-US" dirty="0"/>
              <a:t>Constant multiplied by integral of all previous error values</a:t>
            </a:r>
          </a:p>
          <a:p>
            <a:pPr lvl="1"/>
            <a:r>
              <a:rPr lang="en-US" dirty="0"/>
              <a:t>The larger this is, the less overshoot and settling time (less bounce)</a:t>
            </a:r>
          </a:p>
          <a:p>
            <a:r>
              <a:rPr lang="en-US" dirty="0"/>
              <a:t>Differential</a:t>
            </a:r>
          </a:p>
          <a:p>
            <a:pPr lvl="1"/>
            <a:r>
              <a:rPr lang="en-US" dirty="0"/>
              <a:t>Used to eliminate steady state error (reducing offset after movement)</a:t>
            </a:r>
          </a:p>
          <a:p>
            <a:pPr marL="457200" lvl="1" indent="0">
              <a:buNone/>
            </a:pPr>
            <a:endParaRPr lang="en-US" dirty="0"/>
          </a:p>
        </p:txBody>
      </p:sp>
    </p:spTree>
    <p:extLst>
      <p:ext uri="{BB962C8B-B14F-4D97-AF65-F5344CB8AC3E}">
        <p14:creationId xmlns:p14="http://schemas.microsoft.com/office/powerpoint/2010/main" val="50970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PID</a:t>
            </a:r>
          </a:p>
        </p:txBody>
      </p:sp>
      <p:sp>
        <p:nvSpPr>
          <p:cNvPr id="3" name="Content Placeholder 2"/>
          <p:cNvSpPr>
            <a:spLocks noGrp="1"/>
          </p:cNvSpPr>
          <p:nvPr>
            <p:ph idx="1"/>
          </p:nvPr>
        </p:nvSpPr>
        <p:spPr>
          <a:xfrm>
            <a:off x="609600" y="1600201"/>
            <a:ext cx="10972800" cy="5029199"/>
          </a:xfrm>
        </p:spPr>
        <p:txBody>
          <a:bodyPr/>
          <a:lstStyle/>
          <a:p>
            <a:r>
              <a:rPr lang="en-US" dirty="0"/>
              <a:t>Proportional</a:t>
            </a:r>
          </a:p>
          <a:p>
            <a:pPr lvl="1"/>
            <a:r>
              <a:rPr lang="en-US" dirty="0"/>
              <a:t>Constant multiplied by error (offset)</a:t>
            </a:r>
          </a:p>
          <a:p>
            <a:pPr lvl="1"/>
            <a:r>
              <a:rPr lang="en-US" dirty="0"/>
              <a:t>The larger this is, the faster the robot approaches the </a:t>
            </a:r>
            <a:r>
              <a:rPr lang="en-US" dirty="0" err="1"/>
              <a:t>setpoint</a:t>
            </a:r>
            <a:r>
              <a:rPr lang="en-US" dirty="0"/>
              <a:t> (smaller rise time)</a:t>
            </a:r>
          </a:p>
          <a:p>
            <a:r>
              <a:rPr lang="en-US" dirty="0"/>
              <a:t>Integral</a:t>
            </a:r>
          </a:p>
          <a:p>
            <a:pPr lvl="1"/>
            <a:r>
              <a:rPr lang="en-US" dirty="0"/>
              <a:t>Constant multiplied by integral of all previous error values</a:t>
            </a:r>
          </a:p>
          <a:p>
            <a:pPr lvl="1"/>
            <a:r>
              <a:rPr lang="en-US" dirty="0"/>
              <a:t>The larger this is, the less overshoot and settling time (less bounce)</a:t>
            </a:r>
          </a:p>
          <a:p>
            <a:r>
              <a:rPr lang="en-US" dirty="0"/>
              <a:t>Differential</a:t>
            </a:r>
          </a:p>
          <a:p>
            <a:pPr lvl="1"/>
            <a:r>
              <a:rPr lang="en-US" dirty="0"/>
              <a:t>Used to eliminate steady state error (reducing offset after movement)</a:t>
            </a:r>
          </a:p>
          <a:p>
            <a:pPr marL="457200" lvl="1" indent="0">
              <a:buNone/>
            </a:pPr>
            <a:endParaRPr lang="en-US" dirty="0"/>
          </a:p>
        </p:txBody>
      </p:sp>
    </p:spTree>
    <p:extLst>
      <p:ext uri="{BB962C8B-B14F-4D97-AF65-F5344CB8AC3E}">
        <p14:creationId xmlns:p14="http://schemas.microsoft.com/office/powerpoint/2010/main" val="382249625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
                                            <p:txEl>
                                              <p:pRg st="7" end="7"/>
                                            </p:txEl>
                                          </p:spTgt>
                                        </p:tgtEl>
                                      </p:cBhvr>
                                    </p:animEffect>
                                    <p:set>
                                      <p:cBhvr>
                                        <p:cTn id="28"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the Dashboard</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48708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PID</a:t>
            </a:r>
          </a:p>
        </p:txBody>
      </p:sp>
      <p:sp>
        <p:nvSpPr>
          <p:cNvPr id="3" name="Content Placeholder 2"/>
          <p:cNvSpPr>
            <a:spLocks noGrp="1"/>
          </p:cNvSpPr>
          <p:nvPr>
            <p:ph idx="1"/>
          </p:nvPr>
        </p:nvSpPr>
        <p:spPr/>
        <p:txBody>
          <a:bodyPr/>
          <a:lstStyle/>
          <a:p>
            <a:r>
              <a:rPr lang="en-US" dirty="0"/>
              <a:t>Tuning</a:t>
            </a:r>
          </a:p>
        </p:txBody>
      </p:sp>
    </p:spTree>
    <p:extLst>
      <p:ext uri="{BB962C8B-B14F-4D97-AF65-F5344CB8AC3E}">
        <p14:creationId xmlns:p14="http://schemas.microsoft.com/office/powerpoint/2010/main" val="340802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PID</a:t>
            </a:r>
          </a:p>
        </p:txBody>
      </p:sp>
      <p:sp>
        <p:nvSpPr>
          <p:cNvPr id="3" name="Content Placeholder 2"/>
          <p:cNvSpPr>
            <a:spLocks noGrp="1"/>
          </p:cNvSpPr>
          <p:nvPr>
            <p:ph idx="1"/>
          </p:nvPr>
        </p:nvSpPr>
        <p:spPr/>
        <p:txBody>
          <a:bodyPr/>
          <a:lstStyle/>
          <a:p>
            <a:r>
              <a:rPr lang="en-US" dirty="0"/>
              <a:t>Tuning</a:t>
            </a:r>
          </a:p>
          <a:p>
            <a:pPr lvl="1"/>
            <a:r>
              <a:rPr lang="en-US" dirty="0"/>
              <a:t>Several methods available</a:t>
            </a:r>
          </a:p>
          <a:p>
            <a:pPr lvl="2"/>
            <a:r>
              <a:rPr lang="en-US" b="1" dirty="0"/>
              <a:t>Ziegler–Nichols*</a:t>
            </a:r>
          </a:p>
          <a:p>
            <a:pPr lvl="2"/>
            <a:r>
              <a:rPr lang="en-US" b="1" dirty="0" err="1"/>
              <a:t>Tyreus</a:t>
            </a:r>
            <a:r>
              <a:rPr lang="en-US" b="1" dirty="0"/>
              <a:t> </a:t>
            </a:r>
            <a:r>
              <a:rPr lang="en-US" b="1" dirty="0" err="1"/>
              <a:t>Luyben</a:t>
            </a:r>
            <a:endParaRPr lang="en-US" b="1" dirty="0"/>
          </a:p>
          <a:p>
            <a:pPr lvl="2"/>
            <a:r>
              <a:rPr lang="en-US" b="1" dirty="0"/>
              <a:t>Cohen–Coon</a:t>
            </a:r>
          </a:p>
          <a:p>
            <a:pPr lvl="2"/>
            <a:r>
              <a:rPr lang="en-US" b="1" dirty="0" err="1"/>
              <a:t>Åström-Hägglund</a:t>
            </a:r>
            <a:endParaRPr lang="en-US" b="1" dirty="0"/>
          </a:p>
          <a:p>
            <a:pPr lvl="2"/>
            <a:r>
              <a:rPr lang="en-US" b="1" dirty="0"/>
              <a:t>Manual Tuning* </a:t>
            </a:r>
            <a:endParaRPr lang="en-US" dirty="0"/>
          </a:p>
        </p:txBody>
      </p:sp>
    </p:spTree>
    <p:extLst>
      <p:ext uri="{BB962C8B-B14F-4D97-AF65-F5344CB8AC3E}">
        <p14:creationId xmlns:p14="http://schemas.microsoft.com/office/powerpoint/2010/main" val="300025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PID</a:t>
            </a:r>
          </a:p>
        </p:txBody>
      </p:sp>
      <p:sp>
        <p:nvSpPr>
          <p:cNvPr id="3" name="Content Placeholder 2"/>
          <p:cNvSpPr>
            <a:spLocks noGrp="1"/>
          </p:cNvSpPr>
          <p:nvPr>
            <p:ph idx="1"/>
          </p:nvPr>
        </p:nvSpPr>
        <p:spPr/>
        <p:txBody>
          <a:bodyPr/>
          <a:lstStyle/>
          <a:p>
            <a:r>
              <a:rPr lang="en-US" dirty="0"/>
              <a:t>Tuning</a:t>
            </a:r>
          </a:p>
          <a:p>
            <a:pPr lvl="1"/>
            <a:r>
              <a:rPr lang="en-US" dirty="0"/>
              <a:t>Manuel</a:t>
            </a:r>
          </a:p>
          <a:p>
            <a:pPr lvl="2"/>
            <a:r>
              <a:rPr lang="en-US" dirty="0"/>
              <a:t>Raise C</a:t>
            </a:r>
            <a:r>
              <a:rPr lang="en-US" baseline="-25000" dirty="0"/>
              <a:t>P</a:t>
            </a:r>
            <a:r>
              <a:rPr lang="en-US" dirty="0"/>
              <a:t> Until robot oscillates about </a:t>
            </a:r>
            <a:r>
              <a:rPr lang="en-US" dirty="0" err="1"/>
              <a:t>setpoint</a:t>
            </a:r>
            <a:endParaRPr lang="en-US" dirty="0"/>
          </a:p>
          <a:p>
            <a:pPr lvl="2"/>
            <a:r>
              <a:rPr lang="en-US" dirty="0"/>
              <a:t>Raise C</a:t>
            </a:r>
            <a:r>
              <a:rPr lang="en-US" baseline="-25000" dirty="0"/>
              <a:t>D</a:t>
            </a:r>
            <a:r>
              <a:rPr lang="en-US" dirty="0"/>
              <a:t> Until Robot stops bouncing</a:t>
            </a:r>
          </a:p>
          <a:p>
            <a:pPr lvl="2"/>
            <a:r>
              <a:rPr lang="en-US" dirty="0"/>
              <a:t>Raise C</a:t>
            </a:r>
            <a:r>
              <a:rPr lang="en-US" baseline="-25000" dirty="0"/>
              <a:t>I</a:t>
            </a:r>
            <a:r>
              <a:rPr lang="en-US" dirty="0"/>
              <a:t> (and change the </a:t>
            </a:r>
            <a:r>
              <a:rPr lang="en-US" dirty="0" err="1"/>
              <a:t>setpoint</a:t>
            </a:r>
            <a:r>
              <a:rPr lang="en-US" dirty="0"/>
              <a:t>) until robot turns and hits the target point</a:t>
            </a:r>
          </a:p>
          <a:p>
            <a:pPr lvl="1"/>
            <a:r>
              <a:rPr lang="en-US" dirty="0"/>
              <a:t>Ziegler-Nichols</a:t>
            </a:r>
          </a:p>
          <a:p>
            <a:pPr lvl="2"/>
            <a:r>
              <a:rPr lang="en-US" dirty="0"/>
              <a:t>Raise C</a:t>
            </a:r>
            <a:r>
              <a:rPr lang="en-US" baseline="-25000" dirty="0"/>
              <a:t>P</a:t>
            </a:r>
            <a:r>
              <a:rPr lang="en-US" dirty="0"/>
              <a:t> Until robot oscillates (Value of C</a:t>
            </a:r>
            <a:r>
              <a:rPr lang="en-US" baseline="-25000" dirty="0"/>
              <a:t>P</a:t>
            </a:r>
            <a:r>
              <a:rPr lang="en-US" dirty="0"/>
              <a:t> becomes K</a:t>
            </a:r>
            <a:r>
              <a:rPr lang="en-US" baseline="-25000" dirty="0"/>
              <a:t>u</a:t>
            </a:r>
            <a:r>
              <a:rPr lang="en-US" dirty="0"/>
              <a:t>)</a:t>
            </a:r>
          </a:p>
          <a:p>
            <a:pPr lvl="2"/>
            <a:r>
              <a:rPr lang="en-US" dirty="0"/>
              <a:t>Measure the period of this oscillation (Time to complete 1 cycle becomes T</a:t>
            </a:r>
            <a:r>
              <a:rPr lang="en-US" baseline="-25000" dirty="0"/>
              <a:t>U</a:t>
            </a:r>
            <a:r>
              <a:rPr lang="en-US" dirty="0"/>
              <a:t>)</a:t>
            </a:r>
          </a:p>
          <a:p>
            <a:pPr lvl="2"/>
            <a:endParaRPr lang="en-US" dirty="0"/>
          </a:p>
          <a:p>
            <a:pPr lvl="2"/>
            <a:endParaRPr lang="en-US" dirty="0"/>
          </a:p>
          <a:p>
            <a:pPr lvl="2"/>
            <a:endParaRPr lang="en-US" dirty="0"/>
          </a:p>
        </p:txBody>
      </p:sp>
    </p:spTree>
    <p:extLst>
      <p:ext uri="{BB962C8B-B14F-4D97-AF65-F5344CB8AC3E}">
        <p14:creationId xmlns:p14="http://schemas.microsoft.com/office/powerpoint/2010/main" val="44948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PID</a:t>
            </a:r>
          </a:p>
        </p:txBody>
      </p:sp>
      <p:sp>
        <p:nvSpPr>
          <p:cNvPr id="3" name="Content Placeholder 2"/>
          <p:cNvSpPr>
            <a:spLocks noGrp="1"/>
          </p:cNvSpPr>
          <p:nvPr>
            <p:ph idx="1"/>
          </p:nvPr>
        </p:nvSpPr>
        <p:spPr/>
        <p:txBody>
          <a:bodyPr/>
          <a:lstStyle/>
          <a:p>
            <a:r>
              <a:rPr lang="en-US" dirty="0"/>
              <a:t>Tuning</a:t>
            </a:r>
          </a:p>
          <a:p>
            <a:pPr lvl="1"/>
            <a:r>
              <a:rPr lang="en-US" dirty="0"/>
              <a:t>Manuel</a:t>
            </a:r>
          </a:p>
          <a:p>
            <a:pPr lvl="2"/>
            <a:r>
              <a:rPr lang="en-US" dirty="0"/>
              <a:t>Raise C</a:t>
            </a:r>
            <a:r>
              <a:rPr lang="en-US" baseline="-25000" dirty="0"/>
              <a:t>P</a:t>
            </a:r>
            <a:r>
              <a:rPr lang="en-US" dirty="0"/>
              <a:t> Until robot oscillates about </a:t>
            </a:r>
            <a:r>
              <a:rPr lang="en-US" dirty="0" err="1"/>
              <a:t>setpoint</a:t>
            </a:r>
            <a:endParaRPr lang="en-US" dirty="0"/>
          </a:p>
          <a:p>
            <a:pPr lvl="2"/>
            <a:r>
              <a:rPr lang="en-US" dirty="0"/>
              <a:t>Raise C</a:t>
            </a:r>
            <a:r>
              <a:rPr lang="en-US" baseline="-25000" dirty="0"/>
              <a:t>D</a:t>
            </a:r>
            <a:r>
              <a:rPr lang="en-US" dirty="0"/>
              <a:t> Until Robot stops bouncing</a:t>
            </a:r>
          </a:p>
          <a:p>
            <a:pPr lvl="2"/>
            <a:r>
              <a:rPr lang="en-US" dirty="0"/>
              <a:t>Raise C</a:t>
            </a:r>
            <a:r>
              <a:rPr lang="en-US" baseline="-25000" dirty="0"/>
              <a:t>I</a:t>
            </a:r>
            <a:r>
              <a:rPr lang="en-US" dirty="0"/>
              <a:t> (and change the </a:t>
            </a:r>
            <a:r>
              <a:rPr lang="en-US" dirty="0" err="1"/>
              <a:t>setpoint</a:t>
            </a:r>
            <a:r>
              <a:rPr lang="en-US" dirty="0"/>
              <a:t>) until robot turns and hits the target point</a:t>
            </a:r>
          </a:p>
          <a:p>
            <a:pPr lvl="1"/>
            <a:r>
              <a:rPr lang="en-US" dirty="0"/>
              <a:t>Ziegler-Nichols</a:t>
            </a:r>
          </a:p>
          <a:p>
            <a:pPr lvl="2"/>
            <a:r>
              <a:rPr lang="en-US" dirty="0"/>
              <a:t>Raise C</a:t>
            </a:r>
            <a:r>
              <a:rPr lang="en-US" baseline="-25000" dirty="0"/>
              <a:t>P</a:t>
            </a:r>
            <a:r>
              <a:rPr lang="en-US" dirty="0"/>
              <a:t> Until robot oscillates (Value of C</a:t>
            </a:r>
            <a:r>
              <a:rPr lang="en-US" baseline="-25000" dirty="0"/>
              <a:t>P</a:t>
            </a:r>
            <a:r>
              <a:rPr lang="en-US" dirty="0"/>
              <a:t> becomes K</a:t>
            </a:r>
            <a:r>
              <a:rPr lang="en-US" baseline="-25000" dirty="0"/>
              <a:t>u</a:t>
            </a:r>
            <a:r>
              <a:rPr lang="en-US" dirty="0"/>
              <a:t>)</a:t>
            </a:r>
          </a:p>
          <a:p>
            <a:pPr lvl="2"/>
            <a:r>
              <a:rPr lang="en-US" dirty="0"/>
              <a:t>Measure the period of this oscillation (Time to complete 1 cycle becomes T</a:t>
            </a:r>
            <a:r>
              <a:rPr lang="en-US" baseline="-25000" dirty="0"/>
              <a:t>U</a:t>
            </a:r>
            <a:r>
              <a:rPr lang="en-US" dirty="0"/>
              <a:t>)</a:t>
            </a:r>
          </a:p>
          <a:p>
            <a:pPr lvl="2"/>
            <a:endParaRPr lang="en-US" dirty="0"/>
          </a:p>
          <a:p>
            <a:pPr lvl="2"/>
            <a:endParaRPr lang="en-US" dirty="0"/>
          </a:p>
          <a:p>
            <a:pPr lvl="2"/>
            <a:endParaRPr lang="en-US" dirty="0"/>
          </a:p>
        </p:txBody>
      </p:sp>
      <p:pic>
        <p:nvPicPr>
          <p:cNvPr id="4" name="Picture 3"/>
          <p:cNvPicPr>
            <a:picLocks noChangeAspect="1"/>
          </p:cNvPicPr>
          <p:nvPr/>
        </p:nvPicPr>
        <p:blipFill rotWithShape="1">
          <a:blip r:embed="rId3"/>
          <a:srcRect l="1538" t="2290" r="1538" b="34436"/>
          <a:stretch/>
        </p:blipFill>
        <p:spPr>
          <a:xfrm>
            <a:off x="7162800" y="457199"/>
            <a:ext cx="4800600" cy="2237317"/>
          </a:xfrm>
          <a:prstGeom prst="rect">
            <a:avLst/>
          </a:prstGeom>
        </p:spPr>
      </p:pic>
    </p:spTree>
    <p:extLst>
      <p:ext uri="{BB962C8B-B14F-4D97-AF65-F5344CB8AC3E}">
        <p14:creationId xmlns:p14="http://schemas.microsoft.com/office/powerpoint/2010/main" val="72051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PID</a:t>
            </a:r>
          </a:p>
        </p:txBody>
      </p:sp>
      <p:sp>
        <p:nvSpPr>
          <p:cNvPr id="3" name="Content Placeholder 2"/>
          <p:cNvSpPr>
            <a:spLocks noGrp="1"/>
          </p:cNvSpPr>
          <p:nvPr>
            <p:ph idx="1"/>
          </p:nvPr>
        </p:nvSpPr>
        <p:spPr/>
        <p:txBody>
          <a:bodyPr/>
          <a:lstStyle/>
          <a:p>
            <a:r>
              <a:rPr lang="en-US" dirty="0"/>
              <a:t>Tuning</a:t>
            </a:r>
          </a:p>
          <a:p>
            <a:pPr lvl="1"/>
            <a:r>
              <a:rPr lang="en-US" dirty="0"/>
              <a:t>Manuel</a:t>
            </a:r>
          </a:p>
          <a:p>
            <a:pPr lvl="2"/>
            <a:r>
              <a:rPr lang="en-US" dirty="0"/>
              <a:t>Raise C</a:t>
            </a:r>
            <a:r>
              <a:rPr lang="en-US" baseline="-25000" dirty="0"/>
              <a:t>P</a:t>
            </a:r>
            <a:r>
              <a:rPr lang="en-US" dirty="0"/>
              <a:t> Until robot oscillates about </a:t>
            </a:r>
            <a:r>
              <a:rPr lang="en-US" dirty="0" err="1"/>
              <a:t>setpoint</a:t>
            </a:r>
            <a:endParaRPr lang="en-US" dirty="0"/>
          </a:p>
          <a:p>
            <a:pPr lvl="2"/>
            <a:r>
              <a:rPr lang="en-US" dirty="0"/>
              <a:t>Raise C</a:t>
            </a:r>
            <a:r>
              <a:rPr lang="en-US" baseline="-25000" dirty="0"/>
              <a:t>D</a:t>
            </a:r>
            <a:r>
              <a:rPr lang="en-US" dirty="0"/>
              <a:t> Until Robot stops bouncing</a:t>
            </a:r>
          </a:p>
          <a:p>
            <a:pPr lvl="2"/>
            <a:r>
              <a:rPr lang="en-US" dirty="0"/>
              <a:t>Raise C</a:t>
            </a:r>
            <a:r>
              <a:rPr lang="en-US" baseline="-25000" dirty="0"/>
              <a:t>I</a:t>
            </a:r>
            <a:r>
              <a:rPr lang="en-US" dirty="0"/>
              <a:t> (and change the </a:t>
            </a:r>
            <a:r>
              <a:rPr lang="en-US" dirty="0" err="1"/>
              <a:t>setpoint</a:t>
            </a:r>
            <a:r>
              <a:rPr lang="en-US" dirty="0"/>
              <a:t>) until robot turns and hits the target point</a:t>
            </a:r>
          </a:p>
          <a:p>
            <a:pPr lvl="1"/>
            <a:r>
              <a:rPr lang="en-US" dirty="0"/>
              <a:t>Ziegler-Nichols</a:t>
            </a:r>
          </a:p>
          <a:p>
            <a:pPr lvl="2"/>
            <a:r>
              <a:rPr lang="en-US" dirty="0"/>
              <a:t>Raise C</a:t>
            </a:r>
            <a:r>
              <a:rPr lang="en-US" baseline="-25000" dirty="0"/>
              <a:t>P</a:t>
            </a:r>
            <a:r>
              <a:rPr lang="en-US" dirty="0"/>
              <a:t> Until robot oscillates (Value of C</a:t>
            </a:r>
            <a:r>
              <a:rPr lang="en-US" baseline="-25000" dirty="0"/>
              <a:t>P</a:t>
            </a:r>
            <a:r>
              <a:rPr lang="en-US" dirty="0"/>
              <a:t> becomes K</a:t>
            </a:r>
            <a:r>
              <a:rPr lang="en-US" baseline="-25000" dirty="0"/>
              <a:t>u</a:t>
            </a:r>
            <a:r>
              <a:rPr lang="en-US" dirty="0"/>
              <a:t>)</a:t>
            </a:r>
          </a:p>
          <a:p>
            <a:pPr lvl="2"/>
            <a:r>
              <a:rPr lang="en-US" dirty="0"/>
              <a:t>Measure the period of this oscillation (Time to complete 1 cycle becomes T</a:t>
            </a:r>
            <a:r>
              <a:rPr lang="en-US" baseline="-25000" dirty="0"/>
              <a:t>U</a:t>
            </a:r>
            <a:r>
              <a:rPr lang="en-US" dirty="0"/>
              <a:t>)</a:t>
            </a:r>
          </a:p>
          <a:p>
            <a:pPr lvl="2"/>
            <a:endParaRPr lang="en-US" dirty="0"/>
          </a:p>
          <a:p>
            <a:pPr lvl="2"/>
            <a:endParaRPr lang="en-US" dirty="0"/>
          </a:p>
          <a:p>
            <a:pPr lvl="2"/>
            <a:endParaRPr lang="en-US" dirty="0"/>
          </a:p>
        </p:txBody>
      </p:sp>
      <p:pic>
        <p:nvPicPr>
          <p:cNvPr id="4" name="Picture 3"/>
          <p:cNvPicPr>
            <a:picLocks noChangeAspect="1"/>
          </p:cNvPicPr>
          <p:nvPr/>
        </p:nvPicPr>
        <p:blipFill rotWithShape="1">
          <a:blip r:embed="rId3"/>
          <a:srcRect l="1538" t="2290" r="1538" b="34436"/>
          <a:stretch/>
        </p:blipFill>
        <p:spPr>
          <a:xfrm>
            <a:off x="7162800" y="457199"/>
            <a:ext cx="4800600" cy="2237317"/>
          </a:xfrm>
          <a:prstGeom prst="rect">
            <a:avLst/>
          </a:prstGeom>
        </p:spPr>
      </p:pic>
    </p:spTree>
    <p:extLst>
      <p:ext uri="{BB962C8B-B14F-4D97-AF65-F5344CB8AC3E}">
        <p14:creationId xmlns:p14="http://schemas.microsoft.com/office/powerpoint/2010/main" val="238318313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
                                            <p:txEl>
                                              <p:pRg st="7" end="7"/>
                                            </p:txEl>
                                          </p:spTgt>
                                        </p:tgtEl>
                                      </p:cBhvr>
                                    </p:animEffect>
                                    <p:set>
                                      <p:cBhvr>
                                        <p:cTn id="28" dur="1" fill="hold">
                                          <p:stCondLst>
                                            <p:cond delay="499"/>
                                          </p:stCondLst>
                                        </p:cTn>
                                        <p:tgtEl>
                                          <p:spTgt spid="3">
                                            <p:txEl>
                                              <p:pRg st="7" end="7"/>
                                            </p:txEl>
                                          </p:spTgt>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PID</a:t>
            </a:r>
          </a:p>
        </p:txBody>
      </p:sp>
      <p:sp>
        <p:nvSpPr>
          <p:cNvPr id="5" name="Content Placeholder 4"/>
          <p:cNvSpPr>
            <a:spLocks noGrp="1"/>
          </p:cNvSpPr>
          <p:nvPr>
            <p:ph idx="1"/>
          </p:nvPr>
        </p:nvSpPr>
        <p:spPr/>
        <p:txBody>
          <a:bodyPr/>
          <a:lstStyle/>
          <a:p>
            <a:r>
              <a:rPr lang="en-US" dirty="0"/>
              <a:t>Demo</a:t>
            </a:r>
          </a:p>
        </p:txBody>
      </p:sp>
    </p:spTree>
    <p:extLst>
      <p:ext uri="{BB962C8B-B14F-4D97-AF65-F5344CB8AC3E}">
        <p14:creationId xmlns:p14="http://schemas.microsoft.com/office/powerpoint/2010/main" val="33511912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Architectures</a:t>
            </a:r>
          </a:p>
        </p:txBody>
      </p:sp>
      <p:sp>
        <p:nvSpPr>
          <p:cNvPr id="3" name="Content Placeholder 2"/>
          <p:cNvSpPr>
            <a:spLocks noGrp="1"/>
          </p:cNvSpPr>
          <p:nvPr>
            <p:ph idx="1"/>
          </p:nvPr>
        </p:nvSpPr>
        <p:spPr/>
        <p:txBody>
          <a:bodyPr/>
          <a:lstStyle/>
          <a:p>
            <a:r>
              <a:rPr lang="en-US" dirty="0"/>
              <a:t>State Machine</a:t>
            </a:r>
          </a:p>
        </p:txBody>
      </p:sp>
      <p:pic>
        <p:nvPicPr>
          <p:cNvPr id="4" name="Picture 6" descr="loc_multiple actions and shutdown.bmp"/>
          <p:cNvPicPr>
            <a:picLocks noChangeAspect="1" noChangeArrowheads="1"/>
          </p:cNvPicPr>
          <p:nvPr/>
        </p:nvPicPr>
        <p:blipFill>
          <a:blip r:embed="rId2" cstate="print"/>
          <a:srcRect l="12000" t="36667" r="12000" b="17778"/>
          <a:stretch>
            <a:fillRect/>
          </a:stretch>
        </p:blipFill>
        <p:spPr bwMode="auto">
          <a:xfrm>
            <a:off x="2590800" y="2514600"/>
            <a:ext cx="7010400" cy="3151188"/>
          </a:xfrm>
          <a:prstGeom prst="rect">
            <a:avLst/>
          </a:prstGeom>
          <a:noFill/>
          <a:ln w="9525" algn="ctr">
            <a:noFill/>
            <a:miter lim="800000"/>
            <a:headEnd type="none" w="sm" len="sm"/>
            <a:tailEnd type="none" w="sm" len="sm"/>
          </a:ln>
          <a:effectLst/>
        </p:spPr>
      </p:pic>
    </p:spTree>
    <p:extLst>
      <p:ext uri="{BB962C8B-B14F-4D97-AF65-F5344CB8AC3E}">
        <p14:creationId xmlns:p14="http://schemas.microsoft.com/office/powerpoint/2010/main" val="211826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Architectures</a:t>
            </a:r>
          </a:p>
        </p:txBody>
      </p:sp>
      <p:sp>
        <p:nvSpPr>
          <p:cNvPr id="3" name="Content Placeholder 2"/>
          <p:cNvSpPr>
            <a:spLocks noGrp="1"/>
          </p:cNvSpPr>
          <p:nvPr>
            <p:ph idx="1"/>
          </p:nvPr>
        </p:nvSpPr>
        <p:spPr/>
        <p:txBody>
          <a:bodyPr/>
          <a:lstStyle/>
          <a:p>
            <a:r>
              <a:rPr lang="en-US" dirty="0"/>
              <a:t>State Machine</a:t>
            </a:r>
          </a:p>
        </p:txBody>
      </p:sp>
      <p:pic>
        <p:nvPicPr>
          <p:cNvPr id="5" name="Picture 4" descr="simpleStateMachine.bmp"/>
          <p:cNvPicPr>
            <a:picLocks noChangeAspect="1"/>
          </p:cNvPicPr>
          <p:nvPr/>
        </p:nvPicPr>
        <p:blipFill>
          <a:blip r:embed="rId2" cstate="print"/>
          <a:stretch>
            <a:fillRect/>
          </a:stretch>
        </p:blipFill>
        <p:spPr>
          <a:xfrm>
            <a:off x="2209800" y="2514600"/>
            <a:ext cx="7670732" cy="3823170"/>
          </a:xfrm>
          <a:prstGeom prst="rect">
            <a:avLst/>
          </a:prstGeom>
        </p:spPr>
      </p:pic>
    </p:spTree>
    <p:extLst>
      <p:ext uri="{BB962C8B-B14F-4D97-AF65-F5344CB8AC3E}">
        <p14:creationId xmlns:p14="http://schemas.microsoft.com/office/powerpoint/2010/main" val="380899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Architectures</a:t>
            </a:r>
          </a:p>
        </p:txBody>
      </p:sp>
      <p:sp>
        <p:nvSpPr>
          <p:cNvPr id="3" name="Content Placeholder 2"/>
          <p:cNvSpPr>
            <a:spLocks noGrp="1"/>
          </p:cNvSpPr>
          <p:nvPr>
            <p:ph idx="1"/>
          </p:nvPr>
        </p:nvSpPr>
        <p:spPr/>
        <p:txBody>
          <a:bodyPr/>
          <a:lstStyle/>
          <a:p>
            <a:r>
              <a:rPr lang="en-US" dirty="0"/>
              <a:t>State Machine</a:t>
            </a:r>
          </a:p>
        </p:txBody>
      </p:sp>
      <p:pic>
        <p:nvPicPr>
          <p:cNvPr id="6" name="Picture 5" descr="loc_simple_state_machine.png"/>
          <p:cNvPicPr>
            <a:picLocks noChangeAspect="1"/>
          </p:cNvPicPr>
          <p:nvPr/>
        </p:nvPicPr>
        <p:blipFill>
          <a:blip r:embed="rId2" cstate="print"/>
          <a:stretch>
            <a:fillRect/>
          </a:stretch>
        </p:blipFill>
        <p:spPr>
          <a:xfrm>
            <a:off x="3178978" y="2395538"/>
            <a:ext cx="5000286" cy="4310062"/>
          </a:xfrm>
          <a:prstGeom prst="rect">
            <a:avLst/>
          </a:prstGeom>
        </p:spPr>
      </p:pic>
    </p:spTree>
    <p:extLst>
      <p:ext uri="{BB962C8B-B14F-4D97-AF65-F5344CB8AC3E}">
        <p14:creationId xmlns:p14="http://schemas.microsoft.com/office/powerpoint/2010/main" val="171934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Architectures</a:t>
            </a:r>
          </a:p>
        </p:txBody>
      </p:sp>
      <p:sp>
        <p:nvSpPr>
          <p:cNvPr id="3" name="Content Placeholder 2"/>
          <p:cNvSpPr>
            <a:spLocks noGrp="1"/>
          </p:cNvSpPr>
          <p:nvPr>
            <p:ph idx="1"/>
          </p:nvPr>
        </p:nvSpPr>
        <p:spPr/>
        <p:txBody>
          <a:bodyPr/>
          <a:lstStyle/>
          <a:p>
            <a:r>
              <a:rPr lang="en-US" dirty="0"/>
              <a:t>State Machine</a:t>
            </a:r>
          </a:p>
          <a:p>
            <a:r>
              <a:rPr lang="en-US" dirty="0"/>
              <a:t>Producer-Consumer</a:t>
            </a:r>
          </a:p>
          <a:p>
            <a:pPr lvl="1"/>
            <a:r>
              <a:rPr lang="en-US" dirty="0"/>
              <a:t>Parallel loops</a:t>
            </a:r>
          </a:p>
          <a:p>
            <a:pPr lvl="2"/>
            <a:r>
              <a:rPr lang="en-US" dirty="0"/>
              <a:t>First creating data or instructions</a:t>
            </a:r>
          </a:p>
          <a:p>
            <a:pPr lvl="2"/>
            <a:r>
              <a:rPr lang="en-US" dirty="0"/>
              <a:t>Other handling</a:t>
            </a:r>
          </a:p>
          <a:p>
            <a:pPr marL="0" indent="0">
              <a:buNone/>
            </a:pPr>
            <a:endParaRPr lang="en-US" dirty="0"/>
          </a:p>
        </p:txBody>
      </p:sp>
    </p:spTree>
    <p:extLst>
      <p:ext uri="{BB962C8B-B14F-4D97-AF65-F5344CB8AC3E}">
        <p14:creationId xmlns:p14="http://schemas.microsoft.com/office/powerpoint/2010/main" val="174163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the Dashboard</a:t>
            </a:r>
          </a:p>
        </p:txBody>
      </p:sp>
      <p:sp>
        <p:nvSpPr>
          <p:cNvPr id="4" name="Content Placeholder 3"/>
          <p:cNvSpPr>
            <a:spLocks noGrp="1"/>
          </p:cNvSpPr>
          <p:nvPr>
            <p:ph idx="1"/>
          </p:nvPr>
        </p:nvSpPr>
        <p:spPr/>
        <p:txBody>
          <a:bodyPr/>
          <a:lstStyle/>
          <a:p>
            <a:r>
              <a:rPr lang="en-US" dirty="0"/>
              <a:t>Open Project</a:t>
            </a:r>
          </a:p>
        </p:txBody>
      </p:sp>
    </p:spTree>
    <p:extLst>
      <p:ext uri="{BB962C8B-B14F-4D97-AF65-F5344CB8AC3E}">
        <p14:creationId xmlns:p14="http://schemas.microsoft.com/office/powerpoint/2010/main" val="108308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Architectures</a:t>
            </a:r>
          </a:p>
        </p:txBody>
      </p:sp>
      <p:sp>
        <p:nvSpPr>
          <p:cNvPr id="3" name="Content Placeholder 2"/>
          <p:cNvSpPr>
            <a:spLocks noGrp="1"/>
          </p:cNvSpPr>
          <p:nvPr>
            <p:ph idx="1"/>
          </p:nvPr>
        </p:nvSpPr>
        <p:spPr/>
        <p:txBody>
          <a:bodyPr/>
          <a:lstStyle/>
          <a:p>
            <a:r>
              <a:rPr lang="en-US" dirty="0"/>
              <a:t>State Machine</a:t>
            </a:r>
          </a:p>
          <a:p>
            <a:r>
              <a:rPr lang="en-US" dirty="0"/>
              <a:t>Producer-Consumer</a:t>
            </a:r>
          </a:p>
          <a:p>
            <a:pPr lvl="1"/>
            <a:r>
              <a:rPr lang="en-US" dirty="0"/>
              <a:t>Parallel loops</a:t>
            </a:r>
          </a:p>
          <a:p>
            <a:pPr lvl="1"/>
            <a:r>
              <a:rPr lang="en-US" dirty="0"/>
              <a:t>Use either queue or fgv</a:t>
            </a:r>
          </a:p>
        </p:txBody>
      </p:sp>
    </p:spTree>
    <p:extLst>
      <p:ext uri="{BB962C8B-B14F-4D97-AF65-F5344CB8AC3E}">
        <p14:creationId xmlns:p14="http://schemas.microsoft.com/office/powerpoint/2010/main" val="2687068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 Consumer Demo</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808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Def.</a:t>
            </a:r>
          </a:p>
        </p:txBody>
      </p:sp>
      <p:sp>
        <p:nvSpPr>
          <p:cNvPr id="3" name="Content Placeholder 2"/>
          <p:cNvSpPr>
            <a:spLocks noGrp="1"/>
          </p:cNvSpPr>
          <p:nvPr>
            <p:ph idx="1"/>
          </p:nvPr>
        </p:nvSpPr>
        <p:spPr/>
        <p:txBody>
          <a:bodyPr/>
          <a:lstStyle/>
          <a:p>
            <a:r>
              <a:rPr lang="en-US" dirty="0"/>
              <a:t>Useful for passing data – both controls and indicators</a:t>
            </a:r>
          </a:p>
          <a:p>
            <a:r>
              <a:rPr lang="en-US" dirty="0"/>
              <a:t>Demo</a:t>
            </a:r>
          </a:p>
        </p:txBody>
      </p:sp>
    </p:spTree>
    <p:extLst>
      <p:ext uri="{BB962C8B-B14F-4D97-AF65-F5344CB8AC3E}">
        <p14:creationId xmlns:p14="http://schemas.microsoft.com/office/powerpoint/2010/main" val="311620406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Def.</a:t>
            </a:r>
          </a:p>
        </p:txBody>
      </p:sp>
      <p:sp>
        <p:nvSpPr>
          <p:cNvPr id="3" name="Content Placeholder 2"/>
          <p:cNvSpPr>
            <a:spLocks noGrp="1"/>
          </p:cNvSpPr>
          <p:nvPr>
            <p:ph idx="1"/>
          </p:nvPr>
        </p:nvSpPr>
        <p:spPr/>
        <p:txBody>
          <a:bodyPr/>
          <a:lstStyle/>
          <a:p>
            <a:r>
              <a:rPr lang="en-US" dirty="0"/>
              <a:t>Useful for passing data – both controls and indicators</a:t>
            </a:r>
          </a:p>
          <a:p>
            <a:r>
              <a:rPr lang="en-US" dirty="0"/>
              <a:t>Demo</a:t>
            </a:r>
          </a:p>
        </p:txBody>
      </p:sp>
    </p:spTree>
    <p:extLst>
      <p:ext uri="{BB962C8B-B14F-4D97-AF65-F5344CB8AC3E}">
        <p14:creationId xmlns:p14="http://schemas.microsoft.com/office/powerpoint/2010/main" val="178978551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and LVOOP</a:t>
            </a:r>
          </a:p>
        </p:txBody>
      </p:sp>
      <p:sp>
        <p:nvSpPr>
          <p:cNvPr id="3" name="Content Placeholder 2"/>
          <p:cNvSpPr>
            <a:spLocks noGrp="1"/>
          </p:cNvSpPr>
          <p:nvPr>
            <p:ph idx="1"/>
          </p:nvPr>
        </p:nvSpPr>
        <p:spPr/>
        <p:txBody>
          <a:bodyPr/>
          <a:lstStyle/>
          <a:p>
            <a:r>
              <a:rPr lang="en-US" dirty="0"/>
              <a:t>Object Oriented Programming</a:t>
            </a:r>
          </a:p>
          <a:p>
            <a:pPr lvl="1"/>
            <a:r>
              <a:rPr lang="en-US" dirty="0"/>
              <a:t>Used in C++, C#, Java, Python, etc.</a:t>
            </a:r>
          </a:p>
          <a:p>
            <a:pPr lvl="1"/>
            <a:r>
              <a:rPr lang="en-US" dirty="0"/>
              <a:t>A method of grouping where</a:t>
            </a:r>
          </a:p>
          <a:p>
            <a:pPr lvl="2"/>
            <a:r>
              <a:rPr lang="en-US" dirty="0"/>
              <a:t>An object  represents the data</a:t>
            </a:r>
          </a:p>
          <a:p>
            <a:pPr lvl="2"/>
            <a:r>
              <a:rPr lang="en-US" dirty="0"/>
              <a:t>Has attributes and/or properties</a:t>
            </a:r>
          </a:p>
          <a:p>
            <a:pPr lvl="2"/>
            <a:r>
              <a:rPr lang="en-US" dirty="0"/>
              <a:t>Has methods that act on the object and its properties</a:t>
            </a:r>
          </a:p>
          <a:p>
            <a:r>
              <a:rPr lang="en-US" dirty="0"/>
              <a:t>LVOOP is OOP in LabVIEW</a:t>
            </a:r>
          </a:p>
        </p:txBody>
      </p:sp>
    </p:spTree>
    <p:extLst>
      <p:ext uri="{BB962C8B-B14F-4D97-AF65-F5344CB8AC3E}">
        <p14:creationId xmlns:p14="http://schemas.microsoft.com/office/powerpoint/2010/main" val="147126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LVOOP</a:t>
            </a:r>
          </a:p>
        </p:txBody>
      </p:sp>
      <p:sp>
        <p:nvSpPr>
          <p:cNvPr id="3" name="Content Placeholder 2"/>
          <p:cNvSpPr>
            <a:spLocks noGrp="1"/>
          </p:cNvSpPr>
          <p:nvPr>
            <p:ph idx="1"/>
          </p:nvPr>
        </p:nvSpPr>
        <p:spPr/>
        <p:txBody>
          <a:bodyPr/>
          <a:lstStyle/>
          <a:p>
            <a:r>
              <a:rPr lang="en-US" dirty="0"/>
              <a:t>Demos – custom motor control</a:t>
            </a:r>
          </a:p>
        </p:txBody>
      </p:sp>
    </p:spTree>
    <p:extLst>
      <p:ext uri="{BB962C8B-B14F-4D97-AF65-F5344CB8AC3E}">
        <p14:creationId xmlns:p14="http://schemas.microsoft.com/office/powerpoint/2010/main" val="228928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LVOOP</a:t>
            </a:r>
          </a:p>
        </p:txBody>
      </p:sp>
      <p:sp>
        <p:nvSpPr>
          <p:cNvPr id="3" name="Content Placeholder 2"/>
          <p:cNvSpPr>
            <a:spLocks noGrp="1"/>
          </p:cNvSpPr>
          <p:nvPr>
            <p:ph idx="1"/>
          </p:nvPr>
        </p:nvSpPr>
        <p:spPr/>
        <p:txBody>
          <a:bodyPr/>
          <a:lstStyle/>
          <a:p>
            <a:r>
              <a:rPr lang="en-US" dirty="0"/>
              <a:t>Demos – custom motor control</a:t>
            </a:r>
          </a:p>
          <a:p>
            <a:pPr lvl="1"/>
            <a:r>
              <a:rPr lang="en-US" dirty="0"/>
              <a:t>Create a class</a:t>
            </a:r>
          </a:p>
        </p:txBody>
      </p:sp>
    </p:spTree>
    <p:extLst>
      <p:ext uri="{BB962C8B-B14F-4D97-AF65-F5344CB8AC3E}">
        <p14:creationId xmlns:p14="http://schemas.microsoft.com/office/powerpoint/2010/main" val="107024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LVOOP</a:t>
            </a:r>
          </a:p>
        </p:txBody>
      </p:sp>
      <p:sp>
        <p:nvSpPr>
          <p:cNvPr id="3" name="Content Placeholder 2"/>
          <p:cNvSpPr>
            <a:spLocks noGrp="1"/>
          </p:cNvSpPr>
          <p:nvPr>
            <p:ph idx="1"/>
          </p:nvPr>
        </p:nvSpPr>
        <p:spPr/>
        <p:txBody>
          <a:bodyPr/>
          <a:lstStyle/>
          <a:p>
            <a:r>
              <a:rPr lang="en-US" dirty="0"/>
              <a:t>Demos – custom motor control</a:t>
            </a:r>
          </a:p>
          <a:p>
            <a:pPr lvl="1"/>
            <a:r>
              <a:rPr lang="en-US" dirty="0"/>
              <a:t>Create a class</a:t>
            </a:r>
          </a:p>
          <a:p>
            <a:pPr lvl="1"/>
            <a:r>
              <a:rPr lang="en-US" dirty="0"/>
              <a:t>Create methods</a:t>
            </a:r>
          </a:p>
        </p:txBody>
      </p:sp>
    </p:spTree>
    <p:extLst>
      <p:ext uri="{BB962C8B-B14F-4D97-AF65-F5344CB8AC3E}">
        <p14:creationId xmlns:p14="http://schemas.microsoft.com/office/powerpoint/2010/main" val="191829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LVOOP</a:t>
            </a:r>
          </a:p>
        </p:txBody>
      </p:sp>
      <p:sp>
        <p:nvSpPr>
          <p:cNvPr id="3" name="Content Placeholder 2"/>
          <p:cNvSpPr>
            <a:spLocks noGrp="1"/>
          </p:cNvSpPr>
          <p:nvPr>
            <p:ph idx="1"/>
          </p:nvPr>
        </p:nvSpPr>
        <p:spPr/>
        <p:txBody>
          <a:bodyPr/>
          <a:lstStyle/>
          <a:p>
            <a:r>
              <a:rPr lang="en-US" dirty="0"/>
              <a:t>Demos – custom motor control</a:t>
            </a:r>
          </a:p>
          <a:p>
            <a:pPr lvl="1"/>
            <a:r>
              <a:rPr lang="en-US" dirty="0"/>
              <a:t>Create a class</a:t>
            </a:r>
          </a:p>
          <a:p>
            <a:pPr lvl="1"/>
            <a:r>
              <a:rPr lang="en-US" dirty="0"/>
              <a:t>Create methods</a:t>
            </a:r>
          </a:p>
          <a:p>
            <a:pPr lvl="1"/>
            <a:r>
              <a:rPr lang="en-US" dirty="0"/>
              <a:t>Create an object</a:t>
            </a:r>
          </a:p>
        </p:txBody>
      </p:sp>
    </p:spTree>
    <p:extLst>
      <p:ext uri="{BB962C8B-B14F-4D97-AF65-F5344CB8AC3E}">
        <p14:creationId xmlns:p14="http://schemas.microsoft.com/office/powerpoint/2010/main" val="275490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9887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the Dashboard</a:t>
            </a:r>
          </a:p>
        </p:txBody>
      </p:sp>
      <p:sp>
        <p:nvSpPr>
          <p:cNvPr id="4" name="Content Placeholder 3"/>
          <p:cNvSpPr>
            <a:spLocks noGrp="1"/>
          </p:cNvSpPr>
          <p:nvPr>
            <p:ph idx="1"/>
          </p:nvPr>
        </p:nvSpPr>
        <p:spPr/>
        <p:txBody>
          <a:bodyPr/>
          <a:lstStyle/>
          <a:p>
            <a:r>
              <a:rPr lang="en-US" dirty="0"/>
              <a:t>Open Project</a:t>
            </a:r>
          </a:p>
          <a:p>
            <a:r>
              <a:rPr lang="en-US" dirty="0"/>
              <a:t>Sending data from robot</a:t>
            </a:r>
          </a:p>
        </p:txBody>
      </p:sp>
    </p:spTree>
    <p:extLst>
      <p:ext uri="{BB962C8B-B14F-4D97-AF65-F5344CB8AC3E}">
        <p14:creationId xmlns:p14="http://schemas.microsoft.com/office/powerpoint/2010/main" val="254807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the Dashboard</a:t>
            </a:r>
          </a:p>
        </p:txBody>
      </p:sp>
      <p:sp>
        <p:nvSpPr>
          <p:cNvPr id="4" name="Content Placeholder 3"/>
          <p:cNvSpPr>
            <a:spLocks noGrp="1"/>
          </p:cNvSpPr>
          <p:nvPr>
            <p:ph idx="1"/>
          </p:nvPr>
        </p:nvSpPr>
        <p:spPr/>
        <p:txBody>
          <a:bodyPr/>
          <a:lstStyle/>
          <a:p>
            <a:r>
              <a:rPr lang="en-US" dirty="0"/>
              <a:t>Open Project</a:t>
            </a:r>
          </a:p>
          <a:p>
            <a:r>
              <a:rPr lang="en-US" dirty="0"/>
              <a:t>Sending data from robot</a:t>
            </a:r>
          </a:p>
          <a:p>
            <a:pPr lvl="1"/>
            <a:r>
              <a:rPr lang="en-US" dirty="0"/>
              <a:t>Smart Dashboard VI’s</a:t>
            </a:r>
          </a:p>
          <a:p>
            <a:pPr lvl="1"/>
            <a:r>
              <a:rPr lang="en-US" dirty="0"/>
              <a:t>Named (case sensitive) values</a:t>
            </a:r>
          </a:p>
        </p:txBody>
      </p:sp>
    </p:spTree>
    <p:extLst>
      <p:ext uri="{BB962C8B-B14F-4D97-AF65-F5344CB8AC3E}">
        <p14:creationId xmlns:p14="http://schemas.microsoft.com/office/powerpoint/2010/main" val="22556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Debugging Tools</a:t>
            </a:r>
          </a:p>
        </p:txBody>
      </p:sp>
      <p:sp>
        <p:nvSpPr>
          <p:cNvPr id="3" name="Content Placeholder 2"/>
          <p:cNvSpPr>
            <a:spLocks noGrp="1"/>
          </p:cNvSpPr>
          <p:nvPr>
            <p:ph idx="1"/>
          </p:nvPr>
        </p:nvSpPr>
        <p:spPr/>
        <p:txBody>
          <a:bodyPr/>
          <a:lstStyle/>
          <a:p>
            <a:r>
              <a:rPr lang="en-US" dirty="0"/>
              <a:t>VI Profiler</a:t>
            </a:r>
          </a:p>
          <a:p>
            <a:pPr lvl="1"/>
            <a:r>
              <a:rPr lang="en-US" dirty="0"/>
              <a:t>Tools&gt;&gt;Profile&gt;&gt;Performance and Memory</a:t>
            </a:r>
          </a:p>
        </p:txBody>
      </p:sp>
    </p:spTree>
    <p:extLst>
      <p:ext uri="{BB962C8B-B14F-4D97-AF65-F5344CB8AC3E}">
        <p14:creationId xmlns:p14="http://schemas.microsoft.com/office/powerpoint/2010/main" val="105111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Debugging Tools</a:t>
            </a:r>
          </a:p>
        </p:txBody>
      </p:sp>
      <p:sp>
        <p:nvSpPr>
          <p:cNvPr id="3" name="Content Placeholder 2"/>
          <p:cNvSpPr>
            <a:spLocks noGrp="1"/>
          </p:cNvSpPr>
          <p:nvPr>
            <p:ph idx="1"/>
          </p:nvPr>
        </p:nvSpPr>
        <p:spPr/>
        <p:txBody>
          <a:bodyPr/>
          <a:lstStyle/>
          <a:p>
            <a:r>
              <a:rPr lang="en-US" dirty="0"/>
              <a:t>VI Profiler</a:t>
            </a:r>
          </a:p>
          <a:p>
            <a:pPr lvl="1"/>
            <a:r>
              <a:rPr lang="en-US" dirty="0"/>
              <a:t>Tools&gt;&gt;Profile&gt;&gt;Performance and Memory</a:t>
            </a:r>
          </a:p>
        </p:txBody>
      </p:sp>
    </p:spTree>
    <p:extLst>
      <p:ext uri="{BB962C8B-B14F-4D97-AF65-F5344CB8AC3E}">
        <p14:creationId xmlns:p14="http://schemas.microsoft.com/office/powerpoint/2010/main" val="73028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Global Variable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8299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Global Variable</a:t>
            </a:r>
          </a:p>
        </p:txBody>
      </p:sp>
      <p:sp>
        <p:nvSpPr>
          <p:cNvPr id="3" name="Content Placeholder 2"/>
          <p:cNvSpPr>
            <a:spLocks noGrp="1"/>
          </p:cNvSpPr>
          <p:nvPr>
            <p:ph idx="1"/>
          </p:nvPr>
        </p:nvSpPr>
        <p:spPr/>
        <p:txBody>
          <a:bodyPr/>
          <a:lstStyle/>
          <a:p>
            <a:r>
              <a:rPr lang="en-US" dirty="0"/>
              <a:t>Quick Intro</a:t>
            </a:r>
          </a:p>
          <a:p>
            <a:pPr lvl="1"/>
            <a:r>
              <a:rPr lang="en-US" dirty="0"/>
              <a:t>https://frclabviewtutorials.com/fgv/</a:t>
            </a:r>
          </a:p>
        </p:txBody>
      </p:sp>
    </p:spTree>
    <p:extLst>
      <p:ext uri="{BB962C8B-B14F-4D97-AF65-F5344CB8AC3E}">
        <p14:creationId xmlns:p14="http://schemas.microsoft.com/office/powerpoint/2010/main" val="382129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7&quot;/&gt;&lt;lineCharCount val=&quot;4&quot;/&gt;&lt;/TableIndex&gt;&lt;/ShapeTextInfo&gt;"/>
  <p:tag name="PRESENTER_SHAPEINFO" val="&lt;ThreeDShapeInfo&gt;&lt;uuid val=&quot;{3788A282-22FA-435B-B8F1-6D773C05741A}&quot;/&gt;&lt;isInvalidForFieldText val=&quot;0&quot;/&gt;&lt;Image&gt;&lt;filename val=&quot;C:\Users\lrivers\AppData\Local\Temp\PR\data\asimages\{3788A282-22FA-435B-B8F1-6D773C05741A}_89.png&quot;/&gt;&lt;left val=&quot;238&quot;/&gt;&lt;top val=&quot;297&quot;/&gt;&lt;width val=&quot;280&quot;/&gt;&lt;height val=&quot;142&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783</Words>
  <Application>Microsoft Office PowerPoint</Application>
  <PresentationFormat>Widescreen</PresentationFormat>
  <Paragraphs>213</Paragraphs>
  <Slides>39</Slides>
  <Notes>23</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Times New Roman</vt:lpstr>
      <vt:lpstr>Office Theme</vt:lpstr>
      <vt:lpstr>Advanced LabViEW</vt:lpstr>
      <vt:lpstr>Customizing the Dashboard</vt:lpstr>
      <vt:lpstr>Customizing the Dashboard</vt:lpstr>
      <vt:lpstr>Customizing the Dashboard</vt:lpstr>
      <vt:lpstr>Customizing the Dashboard</vt:lpstr>
      <vt:lpstr>Advanced Debugging Tools</vt:lpstr>
      <vt:lpstr>Advanced Debugging Tools</vt:lpstr>
      <vt:lpstr>Functional Global Variable</vt:lpstr>
      <vt:lpstr>Functional Global Variable</vt:lpstr>
      <vt:lpstr>FGV</vt:lpstr>
      <vt:lpstr>Implementing An FGV</vt:lpstr>
      <vt:lpstr>VI Properties</vt:lpstr>
      <vt:lpstr>VI Properties</vt:lpstr>
      <vt:lpstr>FRC Vision Programming</vt:lpstr>
      <vt:lpstr>PID</vt:lpstr>
      <vt:lpstr>PID</vt:lpstr>
      <vt:lpstr>PID</vt:lpstr>
      <vt:lpstr>PID</vt:lpstr>
      <vt:lpstr>PID</vt:lpstr>
      <vt:lpstr>PID</vt:lpstr>
      <vt:lpstr>PID</vt:lpstr>
      <vt:lpstr>PID</vt:lpstr>
      <vt:lpstr>PID</vt:lpstr>
      <vt:lpstr>PID</vt:lpstr>
      <vt:lpstr>PID</vt:lpstr>
      <vt:lpstr>Architectures</vt:lpstr>
      <vt:lpstr>Architectures</vt:lpstr>
      <vt:lpstr>Architectures</vt:lpstr>
      <vt:lpstr>Architectures</vt:lpstr>
      <vt:lpstr>Architectures</vt:lpstr>
      <vt:lpstr>Producer Consumer Demo</vt:lpstr>
      <vt:lpstr>Type Def.</vt:lpstr>
      <vt:lpstr>Type Def.</vt:lpstr>
      <vt:lpstr>OOP and LVOOP</vt:lpstr>
      <vt:lpstr>LVOOP</vt:lpstr>
      <vt:lpstr>LVOOP</vt:lpstr>
      <vt:lpstr>LVOOP</vt:lpstr>
      <vt:lpstr>LVOOP</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LabViEW</dc:title>
  <dc:creator>Matthew Shafer</dc:creator>
  <cp:lastModifiedBy>Matthew</cp:lastModifiedBy>
  <cp:revision>26</cp:revision>
  <dcterms:created xsi:type="dcterms:W3CDTF">2014-12-26T23:01:49Z</dcterms:created>
  <dcterms:modified xsi:type="dcterms:W3CDTF">2017-01-07T20:58:14Z</dcterms:modified>
</cp:coreProperties>
</file>