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322" r:id="rId3"/>
    <p:sldId id="325" r:id="rId4"/>
    <p:sldId id="326" r:id="rId5"/>
    <p:sldId id="327" r:id="rId6"/>
    <p:sldId id="328" r:id="rId7"/>
    <p:sldId id="329" r:id="rId8"/>
    <p:sldId id="330" r:id="rId9"/>
    <p:sldId id="334" r:id="rId10"/>
    <p:sldId id="335" r:id="rId11"/>
    <p:sldId id="331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54" r:id="rId23"/>
    <p:sldId id="324" r:id="rId24"/>
    <p:sldId id="346" r:id="rId25"/>
    <p:sldId id="348" r:id="rId26"/>
    <p:sldId id="349" r:id="rId27"/>
    <p:sldId id="350" r:id="rId28"/>
    <p:sldId id="351" r:id="rId29"/>
    <p:sldId id="306" r:id="rId30"/>
    <p:sldId id="307" r:id="rId31"/>
    <p:sldId id="315" r:id="rId32"/>
    <p:sldId id="316" r:id="rId33"/>
    <p:sldId id="317" r:id="rId34"/>
    <p:sldId id="311" r:id="rId35"/>
    <p:sldId id="312" r:id="rId36"/>
    <p:sldId id="313" r:id="rId37"/>
    <p:sldId id="314" r:id="rId38"/>
    <p:sldId id="318" r:id="rId39"/>
    <p:sldId id="319" r:id="rId40"/>
    <p:sldId id="303" r:id="rId41"/>
    <p:sldId id="304" r:id="rId42"/>
    <p:sldId id="320" r:id="rId43"/>
    <p:sldId id="321" r:id="rId44"/>
    <p:sldId id="301" r:id="rId45"/>
    <p:sldId id="302" r:id="rId46"/>
    <p:sldId id="278" r:id="rId47"/>
    <p:sldId id="279" r:id="rId48"/>
    <p:sldId id="280" r:id="rId49"/>
    <p:sldId id="281" r:id="rId50"/>
    <p:sldId id="282" r:id="rId51"/>
    <p:sldId id="285" r:id="rId52"/>
    <p:sldId id="352" r:id="rId53"/>
    <p:sldId id="353" r:id="rId54"/>
    <p:sldId id="286" r:id="rId55"/>
    <p:sldId id="287" r:id="rId56"/>
    <p:sldId id="289" r:id="rId57"/>
    <p:sldId id="290" r:id="rId58"/>
    <p:sldId id="291" r:id="rId59"/>
    <p:sldId id="292" r:id="rId60"/>
    <p:sldId id="293" r:id="rId61"/>
    <p:sldId id="275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5277" autoAdjust="0"/>
  </p:normalViewPr>
  <p:slideViewPr>
    <p:cSldViewPr>
      <p:cViewPr varScale="1">
        <p:scale>
          <a:sx n="83" d="100"/>
          <a:sy n="83" d="100"/>
        </p:scale>
        <p:origin x="103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8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91DA9-5012-40B4-BF7C-936F20E7C29F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CEDA-A88F-405F-B085-0C49B470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5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12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baud rate matches – select 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38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baud rate matches – select 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4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baud rate matches – select 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9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baud rate matches – select 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78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baud rate matches – select 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1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baud rate matches – select 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78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baud rate matches – select 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95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baud rate matches – select 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0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baud rate matches – select 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8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baud rate matches – select 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7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Connecting DIO or AIO lines to and from an Arduino and the RoboRIO can provide a simple interface – useful for a small finite set of states to communicate (i.e., Breakaway LED status in Recycle Rush – 2 DO for type and 1 AO for height).</a:t>
            </a:r>
          </a:p>
          <a:p>
            <a:endParaRPr lang="en-US" dirty="0"/>
          </a:p>
          <a:p>
            <a:r>
              <a:rPr lang="en-US" dirty="0"/>
              <a:t>Serial bus is a tad harder to code, but allows for infinite states to be communicated (while only consuming one of the serial ports on the RIO).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19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baud rate matches – select 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95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Works in built exe with/without pressing stop. Need to press stop in dev (will leave the port reserved).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26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https://docs.google.com/viewer?a=v&amp;pid=sites&amp;srcid=aGFyZGluZy5lZHV8dGVhbS0zOTM3fGd4OjUyNzdiNzRkNjkxNjA3MGM</a:t>
            </a:r>
          </a:p>
          <a:p>
            <a:r>
              <a:rPr lang="en-US" dirty="0"/>
              <a:t>https://www.youtube.com/watch?v=JEpWlTl95Tw</a:t>
            </a:r>
          </a:p>
          <a:p>
            <a:r>
              <a:rPr lang="en-US" dirty="0"/>
              <a:t>https://www.youtube.com/watch?v=UR0hOmjaHp0</a:t>
            </a:r>
          </a:p>
          <a:p>
            <a:r>
              <a:rPr lang="en-US" dirty="0"/>
              <a:t>http://robotics.stackexchange.com/questions/167/what-are-good-strategies-for-tuning-pid-loops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24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5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530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841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49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545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http://faculty.mercer.edu/jenkins_he/documents/TuningforPIDControllers.pdf#page=6</a:t>
            </a:r>
          </a:p>
          <a:p>
            <a:r>
              <a:rPr lang="en-US" dirty="0"/>
              <a:t>https://www.youtube.com/watch?v=JEpWlTl95Tw</a:t>
            </a:r>
          </a:p>
          <a:p>
            <a:r>
              <a:rPr lang="en-US" dirty="0"/>
              <a:t>https://www.youtube.com/watch?v=UR0hOmjaHp0</a:t>
            </a:r>
          </a:p>
          <a:p>
            <a:r>
              <a:rPr lang="en-US" dirty="0"/>
              <a:t>http://robotics.stackexchange.com/questions/167/what-are-good-strategies-for-tuning-pid-loops</a:t>
            </a:r>
          </a:p>
          <a:p>
            <a:r>
              <a:rPr lang="en-US" dirty="0"/>
              <a:t>Ziegler-Nichols</a:t>
            </a:r>
            <a:r>
              <a:rPr lang="en-US" baseline="0" dirty="0"/>
              <a:t>: http://robotsforroboticists.com/pid-control/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Manual (page 16): </a:t>
            </a:r>
            <a:r>
              <a:rPr lang="en-US" dirty="0"/>
              <a:t>https://docs.google.com/viewer?a=v&amp;pid=sites&amp;srcid=aGFyZGluZy5lZHV8dGVhbS0zOTM3fGd4OjUyNzdiNzRkNjkxNjA3MGM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http://www.ni.com/white-paper/3782/en/</a:t>
            </a:r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80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64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62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639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83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31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179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539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274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edge </a:t>
            </a:r>
            <a:r>
              <a:rPr lang="en-US" dirty="0" err="1"/>
              <a:t>detetector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228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</a:t>
            </a:r>
            <a:r>
              <a:rPr lang="en-US" baseline="0" dirty="0"/>
              <a:t> and FGV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190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https://www.chiefdelphi.com/forums/showthread.php?t=133263</a:t>
            </a:r>
          </a:p>
          <a:p>
            <a:r>
              <a:rPr lang="en-US" dirty="0"/>
              <a:t>https://www.andymark.com/encoder-p/am-3314.htm</a:t>
            </a:r>
          </a:p>
          <a:p>
            <a:r>
              <a:rPr lang="en-US" dirty="0"/>
              <a:t>https://www.andymark.com/product-p/am-2992.htm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210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74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253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typedefs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69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2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9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20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44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6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3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8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4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0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7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5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7FA6-D051-4DA4-98CE-CD48777DE9E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Advanced  LabVIEW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43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bviewmakerhub.com/doku.php?id=libraries:linx:star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ructables.com/id/Simple-Arduino-and-HC-SR04-Exampl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LabVIEW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frclabviewtutorials.com/workshop</a:t>
            </a:r>
          </a:p>
        </p:txBody>
      </p:sp>
    </p:spTree>
    <p:extLst>
      <p:ext uri="{BB962C8B-B14F-4D97-AF65-F5344CB8AC3E}">
        <p14:creationId xmlns:p14="http://schemas.microsoft.com/office/powerpoint/2010/main" val="322925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8025-2150-4379-8387-C04C7048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Arduino for sensor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E91E-DEB6-4B28-90EE-190446A0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Serial Bus</a:t>
            </a:r>
          </a:p>
          <a:p>
            <a:pPr marL="0" indent="0">
              <a:buNone/>
            </a:pPr>
            <a:r>
              <a:rPr lang="en-US" dirty="0"/>
              <a:t>	Code on Arduino to open and transmit to port – send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951BC-D140-4CB3-99FE-F272EAFE422A}"/>
              </a:ext>
            </a:extLst>
          </p:cNvPr>
          <p:cNvSpPr/>
          <p:nvPr/>
        </p:nvSpPr>
        <p:spPr>
          <a:xfrm>
            <a:off x="1066800" y="3263017"/>
            <a:ext cx="1005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// begin transmission</a:t>
            </a:r>
          </a:p>
          <a:p>
            <a:r>
              <a:rPr lang="en-US" dirty="0"/>
              <a:t>  </a:t>
            </a:r>
            <a:r>
              <a:rPr lang="en-US" dirty="0" err="1"/>
              <a:t>Serial.print</a:t>
            </a:r>
            <a:r>
              <a:rPr lang="en-US" dirty="0"/>
              <a:t>('^’);</a:t>
            </a:r>
          </a:p>
          <a:p>
            <a:r>
              <a:rPr lang="en-US" dirty="0"/>
              <a:t>  // transmit distance</a:t>
            </a:r>
          </a:p>
          <a:p>
            <a:r>
              <a:rPr lang="en-US" dirty="0"/>
              <a:t>  </a:t>
            </a:r>
            <a:r>
              <a:rPr lang="en-US" dirty="0" err="1"/>
              <a:t>Serial.print</a:t>
            </a:r>
            <a:r>
              <a:rPr lang="en-US" dirty="0"/>
              <a:t>(distance);</a:t>
            </a:r>
          </a:p>
          <a:p>
            <a:r>
              <a:rPr lang="en-US" dirty="0"/>
              <a:t>  // end transmission</a:t>
            </a:r>
          </a:p>
          <a:p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('$’);</a:t>
            </a:r>
          </a:p>
          <a:p>
            <a:endParaRPr lang="en-US" dirty="0"/>
          </a:p>
          <a:p>
            <a:r>
              <a:rPr lang="en-US" dirty="0"/>
              <a:t>  // hold up 10 </a:t>
            </a:r>
            <a:r>
              <a:rPr lang="en-US" dirty="0" err="1"/>
              <a:t>mS</a:t>
            </a:r>
            <a:r>
              <a:rPr lang="en-US" dirty="0"/>
              <a:t> - don't need to overflow the buffer.</a:t>
            </a:r>
          </a:p>
          <a:p>
            <a:r>
              <a:rPr lang="en-US" dirty="0"/>
              <a:t>  delay(250);</a:t>
            </a:r>
          </a:p>
        </p:txBody>
      </p:sp>
    </p:spTree>
    <p:extLst>
      <p:ext uri="{BB962C8B-B14F-4D97-AF65-F5344CB8AC3E}">
        <p14:creationId xmlns:p14="http://schemas.microsoft.com/office/powerpoint/2010/main" val="270910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8025-2150-4379-8387-C04C7048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Arduino for sensor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E91E-DEB6-4B28-90EE-190446A0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Serial Bus</a:t>
            </a:r>
          </a:p>
          <a:p>
            <a:pPr marL="0" indent="0">
              <a:buNone/>
            </a:pPr>
            <a:r>
              <a:rPr lang="en-US" dirty="0"/>
              <a:t>	Code on </a:t>
            </a:r>
            <a:r>
              <a:rPr lang="en-US" dirty="0" err="1"/>
              <a:t>roboRIO</a:t>
            </a:r>
            <a:r>
              <a:rPr lang="en-US" dirty="0"/>
              <a:t> to open port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15CF5-742A-4910-A63E-0632FE58BE75}"/>
              </a:ext>
            </a:extLst>
          </p:cNvPr>
          <p:cNvSpPr txBox="1"/>
          <p:nvPr/>
        </p:nvSpPr>
        <p:spPr>
          <a:xfrm>
            <a:off x="1447800" y="32766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2958FE-6FF7-4347-947F-2F97B5319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796808"/>
            <a:ext cx="5791200" cy="37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0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8025-2150-4379-8387-C04C7048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Arduino for sensor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E91E-DEB6-4B28-90EE-190446A0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Serial Bus</a:t>
            </a:r>
          </a:p>
          <a:p>
            <a:pPr marL="0" indent="0">
              <a:buNone/>
            </a:pPr>
            <a:r>
              <a:rPr lang="en-US" dirty="0"/>
              <a:t>	Code on </a:t>
            </a:r>
            <a:r>
              <a:rPr lang="en-US" dirty="0" err="1"/>
              <a:t>roboRIO</a:t>
            </a:r>
            <a:r>
              <a:rPr lang="en-US" dirty="0"/>
              <a:t> to receive when available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15CF5-742A-4910-A63E-0632FE58BE75}"/>
              </a:ext>
            </a:extLst>
          </p:cNvPr>
          <p:cNvSpPr txBox="1"/>
          <p:nvPr/>
        </p:nvSpPr>
        <p:spPr>
          <a:xfrm>
            <a:off x="1447800" y="32766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69066E-F4E3-4551-BED9-1B78F2B74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" y="2841627"/>
            <a:ext cx="111347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2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8025-2150-4379-8387-C04C7048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Arduino for sensor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E91E-DEB6-4B28-90EE-190446A0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Serial Bus</a:t>
            </a:r>
          </a:p>
          <a:p>
            <a:pPr marL="0" indent="0">
              <a:buNone/>
            </a:pPr>
            <a:r>
              <a:rPr lang="en-US" dirty="0"/>
              <a:t>	Code on </a:t>
            </a:r>
            <a:r>
              <a:rPr lang="en-US" dirty="0" err="1"/>
              <a:t>roboRIO</a:t>
            </a:r>
            <a:r>
              <a:rPr lang="en-US" dirty="0"/>
              <a:t> to receive when available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15CF5-742A-4910-A63E-0632FE58BE75}"/>
              </a:ext>
            </a:extLst>
          </p:cNvPr>
          <p:cNvSpPr txBox="1"/>
          <p:nvPr/>
        </p:nvSpPr>
        <p:spPr>
          <a:xfrm>
            <a:off x="1447800" y="32766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69066E-F4E3-4551-BED9-1B78F2B74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" y="2841627"/>
            <a:ext cx="11134725" cy="3467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F36937-56CF-4726-87E8-1E4373D90B8F}"/>
              </a:ext>
            </a:extLst>
          </p:cNvPr>
          <p:cNvSpPr/>
          <p:nvPr/>
        </p:nvSpPr>
        <p:spPr>
          <a:xfrm>
            <a:off x="1295400" y="4267200"/>
            <a:ext cx="914400" cy="802721"/>
          </a:xfrm>
          <a:prstGeom prst="rect">
            <a:avLst/>
          </a:prstGeom>
          <a:noFill/>
          <a:ln w="76200">
            <a:solidFill>
              <a:srgbClr val="C00000">
                <a:alpha val="7686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2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8025-2150-4379-8387-C04C7048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Arduino for sensor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E91E-DEB6-4B28-90EE-190446A0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Serial Bus</a:t>
            </a:r>
          </a:p>
          <a:p>
            <a:pPr marL="0" indent="0">
              <a:buNone/>
            </a:pPr>
            <a:r>
              <a:rPr lang="en-US" dirty="0"/>
              <a:t>	Code on </a:t>
            </a:r>
            <a:r>
              <a:rPr lang="en-US" dirty="0" err="1"/>
              <a:t>roboRIO</a:t>
            </a:r>
            <a:r>
              <a:rPr lang="en-US" dirty="0"/>
              <a:t> to receive when available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15CF5-742A-4910-A63E-0632FE58BE75}"/>
              </a:ext>
            </a:extLst>
          </p:cNvPr>
          <p:cNvSpPr txBox="1"/>
          <p:nvPr/>
        </p:nvSpPr>
        <p:spPr>
          <a:xfrm>
            <a:off x="1447800" y="32766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69066E-F4E3-4551-BED9-1B78F2B74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" y="2841627"/>
            <a:ext cx="11134725" cy="3467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592747-6842-4516-A155-275BE3AD71C5}"/>
              </a:ext>
            </a:extLst>
          </p:cNvPr>
          <p:cNvSpPr/>
          <p:nvPr/>
        </p:nvSpPr>
        <p:spPr>
          <a:xfrm>
            <a:off x="2438400" y="3828495"/>
            <a:ext cx="3352800" cy="1505505"/>
          </a:xfrm>
          <a:prstGeom prst="rect">
            <a:avLst/>
          </a:prstGeom>
          <a:noFill/>
          <a:ln w="76200">
            <a:solidFill>
              <a:srgbClr val="C00000">
                <a:alpha val="7686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9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8025-2150-4379-8387-C04C7048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Arduino for sensor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E91E-DEB6-4B28-90EE-190446A0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Serial Bus</a:t>
            </a:r>
          </a:p>
          <a:p>
            <a:pPr marL="0" indent="0">
              <a:buNone/>
            </a:pPr>
            <a:r>
              <a:rPr lang="en-US" dirty="0"/>
              <a:t>	Code on </a:t>
            </a:r>
            <a:r>
              <a:rPr lang="en-US" dirty="0" err="1"/>
              <a:t>roboRIO</a:t>
            </a:r>
            <a:r>
              <a:rPr lang="en-US" dirty="0"/>
              <a:t> to receive when available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15CF5-742A-4910-A63E-0632FE58BE75}"/>
              </a:ext>
            </a:extLst>
          </p:cNvPr>
          <p:cNvSpPr txBox="1"/>
          <p:nvPr/>
        </p:nvSpPr>
        <p:spPr>
          <a:xfrm>
            <a:off x="1447800" y="32766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69066E-F4E3-4551-BED9-1B78F2B74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" y="2841627"/>
            <a:ext cx="11134725" cy="3467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92DAF3-12AB-4267-9187-CA42746A05AB}"/>
              </a:ext>
            </a:extLst>
          </p:cNvPr>
          <p:cNvSpPr/>
          <p:nvPr/>
        </p:nvSpPr>
        <p:spPr>
          <a:xfrm>
            <a:off x="2667000" y="4173816"/>
            <a:ext cx="1905000" cy="802721"/>
          </a:xfrm>
          <a:prstGeom prst="rect">
            <a:avLst/>
          </a:prstGeom>
          <a:noFill/>
          <a:ln w="76200">
            <a:solidFill>
              <a:srgbClr val="C00000">
                <a:alpha val="7686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8025-2150-4379-8387-C04C7048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Arduino for sensor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E91E-DEB6-4B28-90EE-190446A0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Serial Bus</a:t>
            </a:r>
          </a:p>
          <a:p>
            <a:pPr marL="0" indent="0">
              <a:buNone/>
            </a:pPr>
            <a:r>
              <a:rPr lang="en-US" dirty="0"/>
              <a:t>	Code on </a:t>
            </a:r>
            <a:r>
              <a:rPr lang="en-US" dirty="0" err="1"/>
              <a:t>roboRIO</a:t>
            </a:r>
            <a:r>
              <a:rPr lang="en-US" dirty="0"/>
              <a:t> to receive when available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15CF5-742A-4910-A63E-0632FE58BE75}"/>
              </a:ext>
            </a:extLst>
          </p:cNvPr>
          <p:cNvSpPr txBox="1"/>
          <p:nvPr/>
        </p:nvSpPr>
        <p:spPr>
          <a:xfrm>
            <a:off x="1447800" y="32766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69066E-F4E3-4551-BED9-1B78F2B74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" y="2841627"/>
            <a:ext cx="11134725" cy="3467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26F264-C0BA-4D02-A30A-43670F98909F}"/>
              </a:ext>
            </a:extLst>
          </p:cNvPr>
          <p:cNvSpPr/>
          <p:nvPr/>
        </p:nvSpPr>
        <p:spPr>
          <a:xfrm>
            <a:off x="4419600" y="4173816"/>
            <a:ext cx="1219200" cy="802721"/>
          </a:xfrm>
          <a:prstGeom prst="rect">
            <a:avLst/>
          </a:prstGeom>
          <a:noFill/>
          <a:ln w="76200">
            <a:solidFill>
              <a:srgbClr val="C00000">
                <a:alpha val="7686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8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8025-2150-4379-8387-C04C7048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Arduino for sensor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E91E-DEB6-4B28-90EE-190446A0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Serial Bus</a:t>
            </a:r>
          </a:p>
          <a:p>
            <a:pPr marL="0" indent="0">
              <a:buNone/>
            </a:pPr>
            <a:r>
              <a:rPr lang="en-US" dirty="0"/>
              <a:t>	Code on </a:t>
            </a:r>
            <a:r>
              <a:rPr lang="en-US" dirty="0" err="1"/>
              <a:t>roboRIO</a:t>
            </a:r>
            <a:r>
              <a:rPr lang="en-US" dirty="0"/>
              <a:t> to receive when available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15CF5-742A-4910-A63E-0632FE58BE75}"/>
              </a:ext>
            </a:extLst>
          </p:cNvPr>
          <p:cNvSpPr txBox="1"/>
          <p:nvPr/>
        </p:nvSpPr>
        <p:spPr>
          <a:xfrm>
            <a:off x="1447800" y="32766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69066E-F4E3-4551-BED9-1B78F2B74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" y="2841627"/>
            <a:ext cx="11134725" cy="3467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E517BA-5833-4BC7-8513-6040D5D7AA6B}"/>
              </a:ext>
            </a:extLst>
          </p:cNvPr>
          <p:cNvSpPr/>
          <p:nvPr/>
        </p:nvSpPr>
        <p:spPr>
          <a:xfrm>
            <a:off x="5867400" y="3962400"/>
            <a:ext cx="4038600" cy="1752600"/>
          </a:xfrm>
          <a:prstGeom prst="rect">
            <a:avLst/>
          </a:prstGeom>
          <a:noFill/>
          <a:ln w="76200">
            <a:solidFill>
              <a:srgbClr val="C00000">
                <a:alpha val="7686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8025-2150-4379-8387-C04C7048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Arduino for sensor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E91E-DEB6-4B28-90EE-190446A0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Serial Bus</a:t>
            </a:r>
          </a:p>
          <a:p>
            <a:pPr marL="0" indent="0">
              <a:buNone/>
            </a:pPr>
            <a:r>
              <a:rPr lang="en-US" dirty="0"/>
              <a:t>	Code on </a:t>
            </a:r>
            <a:r>
              <a:rPr lang="en-US" dirty="0" err="1"/>
              <a:t>roboRIO</a:t>
            </a:r>
            <a:r>
              <a:rPr lang="en-US" dirty="0"/>
              <a:t> to receive when available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15CF5-742A-4910-A63E-0632FE58BE75}"/>
              </a:ext>
            </a:extLst>
          </p:cNvPr>
          <p:cNvSpPr txBox="1"/>
          <p:nvPr/>
        </p:nvSpPr>
        <p:spPr>
          <a:xfrm>
            <a:off x="1447800" y="32766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69066E-F4E3-4551-BED9-1B78F2B74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" y="2841627"/>
            <a:ext cx="11134725" cy="3467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B137B3-9D49-4993-B96B-165B28D5F376}"/>
              </a:ext>
            </a:extLst>
          </p:cNvPr>
          <p:cNvSpPr/>
          <p:nvPr/>
        </p:nvSpPr>
        <p:spPr>
          <a:xfrm>
            <a:off x="6096000" y="4267200"/>
            <a:ext cx="1905000" cy="802721"/>
          </a:xfrm>
          <a:prstGeom prst="rect">
            <a:avLst/>
          </a:prstGeom>
          <a:noFill/>
          <a:ln w="76200">
            <a:solidFill>
              <a:srgbClr val="C00000">
                <a:alpha val="7686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5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8025-2150-4379-8387-C04C7048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Arduino for sensor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E91E-DEB6-4B28-90EE-190446A0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Serial Bus</a:t>
            </a:r>
          </a:p>
          <a:p>
            <a:pPr marL="0" indent="0">
              <a:buNone/>
            </a:pPr>
            <a:r>
              <a:rPr lang="en-US" dirty="0"/>
              <a:t>	Code on </a:t>
            </a:r>
            <a:r>
              <a:rPr lang="en-US" dirty="0" err="1"/>
              <a:t>roboRIO</a:t>
            </a:r>
            <a:r>
              <a:rPr lang="en-US" dirty="0"/>
              <a:t> to receive when available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15CF5-742A-4910-A63E-0632FE58BE75}"/>
              </a:ext>
            </a:extLst>
          </p:cNvPr>
          <p:cNvSpPr txBox="1"/>
          <p:nvPr/>
        </p:nvSpPr>
        <p:spPr>
          <a:xfrm>
            <a:off x="1447800" y="32766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69066E-F4E3-4551-BED9-1B78F2B74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" y="2841627"/>
            <a:ext cx="11134725" cy="3467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8AB8F8-6A73-4756-A3AD-979C6FB19B48}"/>
              </a:ext>
            </a:extLst>
          </p:cNvPr>
          <p:cNvSpPr/>
          <p:nvPr/>
        </p:nvSpPr>
        <p:spPr>
          <a:xfrm>
            <a:off x="7772400" y="4173816"/>
            <a:ext cx="2057400" cy="1388784"/>
          </a:xfrm>
          <a:prstGeom prst="rect">
            <a:avLst/>
          </a:prstGeom>
          <a:noFill/>
          <a:ln w="76200">
            <a:solidFill>
              <a:srgbClr val="C00000">
                <a:alpha val="7686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4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A7E9-63AD-4D6C-9809-DD9AF5EC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Arduino for sensor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D4DB-19E7-4FBD-81BF-F5C4F850F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</a:t>
            </a:r>
            <a:r>
              <a:rPr lang="en-US" dirty="0" err="1"/>
              <a:t>robo</a:t>
            </a:r>
            <a:r>
              <a:rPr lang="en-US" dirty="0"/>
              <a:t>-RIO</a:t>
            </a:r>
          </a:p>
        </p:txBody>
      </p:sp>
    </p:spTree>
    <p:extLst>
      <p:ext uri="{BB962C8B-B14F-4D97-AF65-F5344CB8AC3E}">
        <p14:creationId xmlns:p14="http://schemas.microsoft.com/office/powerpoint/2010/main" val="111639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8025-2150-4379-8387-C04C7048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Arduino for sensor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E91E-DEB6-4B28-90EE-190446A0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Serial Bus</a:t>
            </a:r>
          </a:p>
          <a:p>
            <a:pPr marL="0" indent="0">
              <a:buNone/>
            </a:pPr>
            <a:r>
              <a:rPr lang="en-US" dirty="0"/>
              <a:t>	Code on </a:t>
            </a:r>
            <a:r>
              <a:rPr lang="en-US" dirty="0" err="1"/>
              <a:t>roboRIO</a:t>
            </a:r>
            <a:r>
              <a:rPr lang="en-US" dirty="0"/>
              <a:t> to receive when available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15CF5-742A-4910-A63E-0632FE58BE75}"/>
              </a:ext>
            </a:extLst>
          </p:cNvPr>
          <p:cNvSpPr txBox="1"/>
          <p:nvPr/>
        </p:nvSpPr>
        <p:spPr>
          <a:xfrm>
            <a:off x="1447800" y="32766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69066E-F4E3-4551-BED9-1B78F2B74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" y="2841627"/>
            <a:ext cx="11134725" cy="3467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976EB1-A0B0-4F6E-8A1C-9E327F379B7F}"/>
              </a:ext>
            </a:extLst>
          </p:cNvPr>
          <p:cNvSpPr/>
          <p:nvPr/>
        </p:nvSpPr>
        <p:spPr>
          <a:xfrm>
            <a:off x="9760744" y="4485997"/>
            <a:ext cx="831056" cy="802721"/>
          </a:xfrm>
          <a:prstGeom prst="rect">
            <a:avLst/>
          </a:prstGeom>
          <a:noFill/>
          <a:ln w="76200">
            <a:solidFill>
              <a:srgbClr val="C00000">
                <a:alpha val="7686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8025-2150-4379-8387-C04C7048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Arduino for sensor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E91E-DEB6-4B28-90EE-190446A0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Serial Bus</a:t>
            </a:r>
          </a:p>
          <a:p>
            <a:pPr marL="0" indent="0">
              <a:buNone/>
            </a:pPr>
            <a:r>
              <a:rPr lang="en-US" dirty="0"/>
              <a:t>	Code on </a:t>
            </a:r>
            <a:r>
              <a:rPr lang="en-US" dirty="0" err="1"/>
              <a:t>roboRIO</a:t>
            </a:r>
            <a:r>
              <a:rPr lang="en-US" dirty="0"/>
              <a:t> to handle loss of connection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15CF5-742A-4910-A63E-0632FE58BE75}"/>
              </a:ext>
            </a:extLst>
          </p:cNvPr>
          <p:cNvSpPr txBox="1"/>
          <p:nvPr/>
        </p:nvSpPr>
        <p:spPr>
          <a:xfrm>
            <a:off x="1447800" y="32766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EA4CB2-0F8C-43F5-A11B-13233EE5F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279494"/>
            <a:ext cx="2387609" cy="197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2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C105-ACD2-4EE2-9FE4-1A760780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Arduino for sensor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9F70D-187E-4142-823E-C101CE9E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3163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A7E9-63AD-4D6C-9809-DD9AF5EC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Arduino for sensor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D4DB-19E7-4FBD-81BF-F5C4F850F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</a:t>
            </a:r>
            <a:r>
              <a:rPr lang="en-US" dirty="0" err="1"/>
              <a:t>robo</a:t>
            </a:r>
            <a:r>
              <a:rPr lang="en-US" dirty="0"/>
              <a:t>-RIO</a:t>
            </a:r>
          </a:p>
          <a:p>
            <a:r>
              <a:rPr lang="en-US" dirty="0"/>
              <a:t>On the Dashboard</a:t>
            </a:r>
          </a:p>
        </p:txBody>
      </p:sp>
    </p:spTree>
    <p:extLst>
      <p:ext uri="{BB962C8B-B14F-4D97-AF65-F5344CB8AC3E}">
        <p14:creationId xmlns:p14="http://schemas.microsoft.com/office/powerpoint/2010/main" val="202385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6F77-713D-4F7F-B5D7-9C12BFFB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and Arduino with 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1E199-B735-4FF6-9D28-55BF9CC9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 station i/o</a:t>
            </a:r>
          </a:p>
          <a:p>
            <a:pPr lvl="1"/>
            <a:r>
              <a:rPr lang="en-US" dirty="0"/>
              <a:t>Potentiometer for extra input (autonomous selection, shooter speed, etc.)</a:t>
            </a:r>
          </a:p>
          <a:p>
            <a:pPr lvl="1"/>
            <a:r>
              <a:rPr lang="en-US" dirty="0"/>
              <a:t>Buttons/switches for additional control</a:t>
            </a:r>
          </a:p>
          <a:p>
            <a:pPr lvl="1"/>
            <a:r>
              <a:rPr lang="en-US" dirty="0"/>
              <a:t>LEDs for indication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3541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DA0A-FFA9-41B2-8C5F-5F86BD25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and Arduino with 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94E9-64D4-44FA-BCA5-80D27020E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Customize the dashboard to read/write to Arduino</a:t>
            </a:r>
          </a:p>
          <a:p>
            <a:pPr lvl="1"/>
            <a:r>
              <a:rPr lang="en-US" dirty="0"/>
              <a:t>Implement own serial interface (like with previous example on RoboRIO)  or</a:t>
            </a:r>
          </a:p>
          <a:p>
            <a:pPr lvl="1"/>
            <a:r>
              <a:rPr lang="en-US" dirty="0"/>
              <a:t>Use LINX library (</a:t>
            </a:r>
            <a:r>
              <a:rPr lang="en-US" dirty="0">
                <a:hlinkClick r:id="rId2"/>
              </a:rPr>
              <a:t>https://www.labviewmakerhub.com/doku.php?id=libraries:linx:start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DA0A-FFA9-41B2-8C5F-5F86BD25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and Arduino with 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94E9-64D4-44FA-BCA5-80D27020E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LINX library	</a:t>
            </a:r>
          </a:p>
          <a:p>
            <a:pPr lvl="1"/>
            <a:r>
              <a:rPr lang="en-US" dirty="0"/>
              <a:t>Open connection</a:t>
            </a:r>
          </a:p>
          <a:p>
            <a:pPr lvl="1"/>
            <a:r>
              <a:rPr lang="en-US" dirty="0"/>
              <a:t>Read/write to I/O</a:t>
            </a:r>
          </a:p>
          <a:p>
            <a:pPr lvl="1"/>
            <a:r>
              <a:rPr lang="en-US" dirty="0"/>
              <a:t>Close connection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5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DA0A-FFA9-41B2-8C5F-5F86BD25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and Arduino with 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94E9-64D4-44FA-BCA5-80D27020E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LINX library	</a:t>
            </a:r>
          </a:p>
          <a:p>
            <a:pPr lvl="1"/>
            <a:r>
              <a:rPr lang="en-US" dirty="0"/>
              <a:t>Open connection</a:t>
            </a:r>
          </a:p>
          <a:p>
            <a:pPr lvl="1"/>
            <a:r>
              <a:rPr lang="en-US" dirty="0"/>
              <a:t>Read/write to I/O</a:t>
            </a:r>
          </a:p>
          <a:p>
            <a:pPr lvl="1"/>
            <a:r>
              <a:rPr lang="en-US" dirty="0"/>
              <a:t>Close connection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86C5B-1B0A-4794-B33D-B9493205C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733800"/>
            <a:ext cx="8305800" cy="29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9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5F40-C811-4162-BBFA-36BC1C63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and Arduino with 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86947-D017-4E45-ABF9-21D9AD3E3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8321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Proportional</a:t>
            </a:r>
          </a:p>
        </p:txBody>
      </p:sp>
    </p:spTree>
    <p:extLst>
      <p:ext uri="{BB962C8B-B14F-4D97-AF65-F5344CB8AC3E}">
        <p14:creationId xmlns:p14="http://schemas.microsoft.com/office/powerpoint/2010/main" val="378585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8025-2150-4379-8387-C04C7048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Arduino for sensor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E91E-DEB6-4B28-90EE-190446A0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Arduino to read sensors and stream data over connection to </a:t>
            </a:r>
            <a:r>
              <a:rPr lang="en-US" dirty="0" err="1"/>
              <a:t>robo</a:t>
            </a:r>
            <a:r>
              <a:rPr lang="en-US" dirty="0"/>
              <a:t>-RIO</a:t>
            </a:r>
          </a:p>
          <a:p>
            <a:pPr marL="0" indent="0">
              <a:buNone/>
            </a:pPr>
            <a:r>
              <a:rPr lang="en-US" dirty="0"/>
              <a:t>	DIO/AIO</a:t>
            </a:r>
          </a:p>
          <a:p>
            <a:pPr marL="0" indent="0">
              <a:buNone/>
            </a:pPr>
            <a:r>
              <a:rPr lang="en-US" dirty="0"/>
              <a:t>	Using Serial bus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4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Proportional</a:t>
            </a:r>
          </a:p>
          <a:p>
            <a:pPr lvl="1"/>
            <a:r>
              <a:rPr lang="en-US" dirty="0"/>
              <a:t>Constant multiplied by error (offset)</a:t>
            </a:r>
          </a:p>
          <a:p>
            <a:pPr lvl="1"/>
            <a:r>
              <a:rPr lang="en-US" dirty="0"/>
              <a:t>The larger this is, the faster the robot approaches the </a:t>
            </a:r>
            <a:r>
              <a:rPr lang="en-US" dirty="0" err="1"/>
              <a:t>setpoint</a:t>
            </a:r>
            <a:r>
              <a:rPr lang="en-US" dirty="0"/>
              <a:t> (smaller rise time)</a:t>
            </a:r>
          </a:p>
        </p:txBody>
      </p:sp>
    </p:spTree>
    <p:extLst>
      <p:ext uri="{BB962C8B-B14F-4D97-AF65-F5344CB8AC3E}">
        <p14:creationId xmlns:p14="http://schemas.microsoft.com/office/powerpoint/2010/main" val="5123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Proportional</a:t>
            </a:r>
          </a:p>
          <a:p>
            <a:pPr lvl="1"/>
            <a:r>
              <a:rPr lang="en-US" dirty="0"/>
              <a:t>Constant multiplied by error (offset)</a:t>
            </a:r>
          </a:p>
          <a:p>
            <a:pPr lvl="1"/>
            <a:r>
              <a:rPr lang="en-US" dirty="0"/>
              <a:t>The larger this is, the faster the robot approaches the </a:t>
            </a:r>
            <a:r>
              <a:rPr lang="en-US" dirty="0" err="1"/>
              <a:t>setpoint</a:t>
            </a:r>
            <a:r>
              <a:rPr lang="en-US" dirty="0"/>
              <a:t> (smaller rise time)</a:t>
            </a:r>
          </a:p>
          <a:p>
            <a:r>
              <a:rPr lang="en-US" dirty="0"/>
              <a:t>Integral</a:t>
            </a:r>
          </a:p>
          <a:p>
            <a:pPr lvl="1"/>
            <a:r>
              <a:rPr lang="en-US" dirty="0"/>
              <a:t>Constant multiplied by integral of all previous error values</a:t>
            </a:r>
          </a:p>
          <a:p>
            <a:pPr lvl="1"/>
            <a:r>
              <a:rPr lang="en-US" dirty="0"/>
              <a:t>The larger this is, the less overshoot and settling time (less bounce)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5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29199"/>
          </a:xfrm>
        </p:spPr>
        <p:txBody>
          <a:bodyPr/>
          <a:lstStyle/>
          <a:p>
            <a:r>
              <a:rPr lang="en-US" dirty="0"/>
              <a:t>Proportional</a:t>
            </a:r>
          </a:p>
          <a:p>
            <a:pPr lvl="1"/>
            <a:r>
              <a:rPr lang="en-US" dirty="0"/>
              <a:t>Constant multiplied by error (offset)</a:t>
            </a:r>
          </a:p>
          <a:p>
            <a:pPr lvl="1"/>
            <a:r>
              <a:rPr lang="en-US" dirty="0"/>
              <a:t>The larger this is, the faster the robot approaches the </a:t>
            </a:r>
            <a:r>
              <a:rPr lang="en-US" dirty="0" err="1"/>
              <a:t>setpoint</a:t>
            </a:r>
            <a:r>
              <a:rPr lang="en-US" dirty="0"/>
              <a:t> (smaller rise time)</a:t>
            </a:r>
          </a:p>
          <a:p>
            <a:r>
              <a:rPr lang="en-US" dirty="0"/>
              <a:t>Integral</a:t>
            </a:r>
          </a:p>
          <a:p>
            <a:pPr lvl="1"/>
            <a:r>
              <a:rPr lang="en-US" dirty="0"/>
              <a:t>Constant multiplied by integral of all previous error values</a:t>
            </a:r>
          </a:p>
          <a:p>
            <a:pPr lvl="1"/>
            <a:r>
              <a:rPr lang="en-US" dirty="0"/>
              <a:t>The larger this is, the less overshoot and settling time (less bounce)</a:t>
            </a:r>
          </a:p>
          <a:p>
            <a:r>
              <a:rPr lang="en-US" dirty="0"/>
              <a:t>Differential</a:t>
            </a:r>
          </a:p>
          <a:p>
            <a:pPr lvl="1"/>
            <a:r>
              <a:rPr lang="en-US" dirty="0"/>
              <a:t>Used to eliminate steady state error (reducing offset after movement)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0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29199"/>
          </a:xfrm>
        </p:spPr>
        <p:txBody>
          <a:bodyPr/>
          <a:lstStyle/>
          <a:p>
            <a:r>
              <a:rPr lang="en-US" dirty="0"/>
              <a:t>Proportional</a:t>
            </a:r>
          </a:p>
          <a:p>
            <a:pPr lvl="1"/>
            <a:r>
              <a:rPr lang="en-US" dirty="0"/>
              <a:t>Constant multiplied by error (offset)</a:t>
            </a:r>
          </a:p>
          <a:p>
            <a:pPr lvl="1"/>
            <a:r>
              <a:rPr lang="en-US" dirty="0"/>
              <a:t>The larger this is, the faster the robot approaches the </a:t>
            </a:r>
            <a:r>
              <a:rPr lang="en-US" dirty="0" err="1"/>
              <a:t>setpoint</a:t>
            </a:r>
            <a:r>
              <a:rPr lang="en-US" dirty="0"/>
              <a:t> (smaller rise time)</a:t>
            </a:r>
          </a:p>
          <a:p>
            <a:r>
              <a:rPr lang="en-US" dirty="0"/>
              <a:t>Integral</a:t>
            </a:r>
          </a:p>
          <a:p>
            <a:pPr lvl="1"/>
            <a:r>
              <a:rPr lang="en-US" dirty="0"/>
              <a:t>Constant multiplied by integral of all previous error values</a:t>
            </a:r>
          </a:p>
          <a:p>
            <a:pPr lvl="1"/>
            <a:r>
              <a:rPr lang="en-US" dirty="0"/>
              <a:t>The larger this is, the less overshoot and settling time (less bounce)</a:t>
            </a:r>
          </a:p>
          <a:p>
            <a:r>
              <a:rPr lang="en-US" dirty="0"/>
              <a:t>Differential</a:t>
            </a:r>
          </a:p>
          <a:p>
            <a:pPr lvl="1"/>
            <a:r>
              <a:rPr lang="en-US" dirty="0"/>
              <a:t>Used to eliminate steady state error (reducing offset after movement)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9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</p:spTree>
    <p:extLst>
      <p:ext uri="{BB962C8B-B14F-4D97-AF65-F5344CB8AC3E}">
        <p14:creationId xmlns:p14="http://schemas.microsoft.com/office/powerpoint/2010/main" val="340802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  <a:p>
            <a:pPr lvl="1"/>
            <a:r>
              <a:rPr lang="en-US" dirty="0"/>
              <a:t>Several methods available</a:t>
            </a:r>
          </a:p>
          <a:p>
            <a:pPr lvl="2"/>
            <a:r>
              <a:rPr lang="en-US" b="1" dirty="0"/>
              <a:t>Ziegler–Nichols*</a:t>
            </a:r>
          </a:p>
          <a:p>
            <a:pPr lvl="2"/>
            <a:r>
              <a:rPr lang="en-US" b="1" dirty="0" err="1"/>
              <a:t>Tyreus</a:t>
            </a:r>
            <a:r>
              <a:rPr lang="en-US" b="1" dirty="0"/>
              <a:t> </a:t>
            </a:r>
            <a:r>
              <a:rPr lang="en-US" b="1" dirty="0" err="1"/>
              <a:t>Luyben</a:t>
            </a:r>
            <a:endParaRPr lang="en-US" b="1" dirty="0"/>
          </a:p>
          <a:p>
            <a:pPr lvl="2"/>
            <a:r>
              <a:rPr lang="en-US" b="1" dirty="0"/>
              <a:t>Cohen–Coon</a:t>
            </a:r>
          </a:p>
          <a:p>
            <a:pPr lvl="2"/>
            <a:r>
              <a:rPr lang="en-US" b="1" dirty="0" err="1"/>
              <a:t>Åström-Hägglund</a:t>
            </a:r>
            <a:endParaRPr lang="en-US" b="1" dirty="0"/>
          </a:p>
          <a:p>
            <a:pPr lvl="2"/>
            <a:r>
              <a:rPr lang="en-US" b="1" dirty="0"/>
              <a:t>Manual Tuning*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5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  <a:p>
            <a:pPr lvl="1"/>
            <a:r>
              <a:rPr lang="en-US" dirty="0"/>
              <a:t>Manuel</a:t>
            </a:r>
          </a:p>
          <a:p>
            <a:pPr lvl="2"/>
            <a:r>
              <a:rPr lang="en-US" dirty="0"/>
              <a:t>Raise C</a:t>
            </a:r>
            <a:r>
              <a:rPr lang="en-US" baseline="-25000" dirty="0"/>
              <a:t>P</a:t>
            </a:r>
            <a:r>
              <a:rPr lang="en-US" dirty="0"/>
              <a:t> Until robot oscillates about </a:t>
            </a:r>
            <a:r>
              <a:rPr lang="en-US" dirty="0" err="1"/>
              <a:t>setpoint</a:t>
            </a:r>
            <a:endParaRPr lang="en-US" dirty="0"/>
          </a:p>
          <a:p>
            <a:pPr lvl="2"/>
            <a:r>
              <a:rPr lang="en-US" dirty="0"/>
              <a:t>Raise C</a:t>
            </a:r>
            <a:r>
              <a:rPr lang="en-US" baseline="-25000" dirty="0"/>
              <a:t>D</a:t>
            </a:r>
            <a:r>
              <a:rPr lang="en-US" dirty="0"/>
              <a:t> Until Robot stops bouncing</a:t>
            </a:r>
          </a:p>
          <a:p>
            <a:pPr lvl="2"/>
            <a:r>
              <a:rPr lang="en-US" dirty="0"/>
              <a:t>Raise C</a:t>
            </a:r>
            <a:r>
              <a:rPr lang="en-US" baseline="-25000" dirty="0"/>
              <a:t>I</a:t>
            </a:r>
            <a:r>
              <a:rPr lang="en-US" dirty="0"/>
              <a:t> (and change the </a:t>
            </a:r>
            <a:r>
              <a:rPr lang="en-US" dirty="0" err="1"/>
              <a:t>setpoint</a:t>
            </a:r>
            <a:r>
              <a:rPr lang="en-US" dirty="0"/>
              <a:t>) until robot turns and hits the target point</a:t>
            </a:r>
          </a:p>
          <a:p>
            <a:pPr lvl="1"/>
            <a:r>
              <a:rPr lang="en-US" dirty="0"/>
              <a:t>Ziegler-Nichols</a:t>
            </a:r>
          </a:p>
          <a:p>
            <a:pPr lvl="2"/>
            <a:r>
              <a:rPr lang="en-US" dirty="0"/>
              <a:t>Raise C</a:t>
            </a:r>
            <a:r>
              <a:rPr lang="en-US" baseline="-25000" dirty="0"/>
              <a:t>P</a:t>
            </a:r>
            <a:r>
              <a:rPr lang="en-US" dirty="0"/>
              <a:t> Until robot oscillates (Value of C</a:t>
            </a:r>
            <a:r>
              <a:rPr lang="en-US" baseline="-25000" dirty="0"/>
              <a:t>P</a:t>
            </a:r>
            <a:r>
              <a:rPr lang="en-US" dirty="0"/>
              <a:t> becomes K</a:t>
            </a:r>
            <a:r>
              <a:rPr lang="en-US" baseline="-25000" dirty="0"/>
              <a:t>u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Measure the period of this oscillation (Time to complete 1 cycle becomes T</a:t>
            </a:r>
            <a:r>
              <a:rPr lang="en-US" baseline="-25000" dirty="0"/>
              <a:t>U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8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  <a:p>
            <a:pPr lvl="1"/>
            <a:r>
              <a:rPr lang="en-US" dirty="0"/>
              <a:t>Manuel</a:t>
            </a:r>
          </a:p>
          <a:p>
            <a:pPr lvl="2"/>
            <a:r>
              <a:rPr lang="en-US" dirty="0"/>
              <a:t>Raise C</a:t>
            </a:r>
            <a:r>
              <a:rPr lang="en-US" baseline="-25000" dirty="0"/>
              <a:t>P</a:t>
            </a:r>
            <a:r>
              <a:rPr lang="en-US" dirty="0"/>
              <a:t> Until robot oscillates about </a:t>
            </a:r>
            <a:r>
              <a:rPr lang="en-US" dirty="0" err="1"/>
              <a:t>setpoint</a:t>
            </a:r>
            <a:endParaRPr lang="en-US" dirty="0"/>
          </a:p>
          <a:p>
            <a:pPr lvl="2"/>
            <a:r>
              <a:rPr lang="en-US" dirty="0"/>
              <a:t>Raise C</a:t>
            </a:r>
            <a:r>
              <a:rPr lang="en-US" baseline="-25000" dirty="0"/>
              <a:t>D</a:t>
            </a:r>
            <a:r>
              <a:rPr lang="en-US" dirty="0"/>
              <a:t> Until Robot stops bouncing</a:t>
            </a:r>
          </a:p>
          <a:p>
            <a:pPr lvl="2"/>
            <a:r>
              <a:rPr lang="en-US" dirty="0"/>
              <a:t>Raise C</a:t>
            </a:r>
            <a:r>
              <a:rPr lang="en-US" baseline="-25000" dirty="0"/>
              <a:t>I</a:t>
            </a:r>
            <a:r>
              <a:rPr lang="en-US" dirty="0"/>
              <a:t> (and change the </a:t>
            </a:r>
            <a:r>
              <a:rPr lang="en-US" dirty="0" err="1"/>
              <a:t>setpoint</a:t>
            </a:r>
            <a:r>
              <a:rPr lang="en-US" dirty="0"/>
              <a:t>) until robot turns and hits the target point</a:t>
            </a:r>
          </a:p>
          <a:p>
            <a:pPr lvl="1"/>
            <a:r>
              <a:rPr lang="en-US" dirty="0"/>
              <a:t>Ziegler-Nichols</a:t>
            </a:r>
          </a:p>
          <a:p>
            <a:pPr lvl="2"/>
            <a:r>
              <a:rPr lang="en-US" dirty="0"/>
              <a:t>Raise C</a:t>
            </a:r>
            <a:r>
              <a:rPr lang="en-US" baseline="-25000" dirty="0"/>
              <a:t>P</a:t>
            </a:r>
            <a:r>
              <a:rPr lang="en-US" dirty="0"/>
              <a:t> Until robot oscillates (Value of C</a:t>
            </a:r>
            <a:r>
              <a:rPr lang="en-US" baseline="-25000" dirty="0"/>
              <a:t>P</a:t>
            </a:r>
            <a:r>
              <a:rPr lang="en-US" dirty="0"/>
              <a:t> becomes K</a:t>
            </a:r>
            <a:r>
              <a:rPr lang="en-US" baseline="-25000" dirty="0"/>
              <a:t>u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Measure the period of this oscillation (Time to complete 1 cycle becomes T</a:t>
            </a:r>
            <a:r>
              <a:rPr lang="en-US" baseline="-25000" dirty="0"/>
              <a:t>U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538" t="2290" r="1538" b="34436"/>
          <a:stretch/>
        </p:blipFill>
        <p:spPr>
          <a:xfrm>
            <a:off x="7162800" y="457199"/>
            <a:ext cx="4800600" cy="22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1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  <a:p>
            <a:pPr lvl="1"/>
            <a:r>
              <a:rPr lang="en-US" dirty="0"/>
              <a:t>Manuel</a:t>
            </a:r>
          </a:p>
          <a:p>
            <a:pPr lvl="2"/>
            <a:r>
              <a:rPr lang="en-US" dirty="0"/>
              <a:t>Raise C</a:t>
            </a:r>
            <a:r>
              <a:rPr lang="en-US" baseline="-25000" dirty="0"/>
              <a:t>P</a:t>
            </a:r>
            <a:r>
              <a:rPr lang="en-US" dirty="0"/>
              <a:t> Until robot oscillates about </a:t>
            </a:r>
            <a:r>
              <a:rPr lang="en-US" dirty="0" err="1"/>
              <a:t>setpoint</a:t>
            </a:r>
            <a:endParaRPr lang="en-US" dirty="0"/>
          </a:p>
          <a:p>
            <a:pPr lvl="2"/>
            <a:r>
              <a:rPr lang="en-US" dirty="0"/>
              <a:t>Raise C</a:t>
            </a:r>
            <a:r>
              <a:rPr lang="en-US" baseline="-25000" dirty="0"/>
              <a:t>D</a:t>
            </a:r>
            <a:r>
              <a:rPr lang="en-US" dirty="0"/>
              <a:t> Until Robot stops bouncing</a:t>
            </a:r>
          </a:p>
          <a:p>
            <a:pPr lvl="2"/>
            <a:r>
              <a:rPr lang="en-US" dirty="0"/>
              <a:t>Raise C</a:t>
            </a:r>
            <a:r>
              <a:rPr lang="en-US" baseline="-25000" dirty="0"/>
              <a:t>I</a:t>
            </a:r>
            <a:r>
              <a:rPr lang="en-US" dirty="0"/>
              <a:t> (and change the </a:t>
            </a:r>
            <a:r>
              <a:rPr lang="en-US" dirty="0" err="1"/>
              <a:t>setpoint</a:t>
            </a:r>
            <a:r>
              <a:rPr lang="en-US" dirty="0"/>
              <a:t>) until robot turns and hits the target point</a:t>
            </a:r>
          </a:p>
          <a:p>
            <a:pPr lvl="1"/>
            <a:r>
              <a:rPr lang="en-US" dirty="0"/>
              <a:t>Ziegler-Nichols</a:t>
            </a:r>
          </a:p>
          <a:p>
            <a:pPr lvl="2"/>
            <a:r>
              <a:rPr lang="en-US" dirty="0"/>
              <a:t>Raise C</a:t>
            </a:r>
            <a:r>
              <a:rPr lang="en-US" baseline="-25000" dirty="0"/>
              <a:t>P</a:t>
            </a:r>
            <a:r>
              <a:rPr lang="en-US" dirty="0"/>
              <a:t> Until robot oscillates (Value of C</a:t>
            </a:r>
            <a:r>
              <a:rPr lang="en-US" baseline="-25000" dirty="0"/>
              <a:t>P</a:t>
            </a:r>
            <a:r>
              <a:rPr lang="en-US" dirty="0"/>
              <a:t> becomes K</a:t>
            </a:r>
            <a:r>
              <a:rPr lang="en-US" baseline="-25000" dirty="0"/>
              <a:t>u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Measure the period of this oscillation (Time to complete 1 cycle becomes T</a:t>
            </a:r>
            <a:r>
              <a:rPr lang="en-US" baseline="-25000" dirty="0"/>
              <a:t>U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538" t="2290" r="1538" b="34436"/>
          <a:stretch/>
        </p:blipFill>
        <p:spPr>
          <a:xfrm>
            <a:off x="7162800" y="457199"/>
            <a:ext cx="4800600" cy="22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8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511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8025-2150-4379-8387-C04C7048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Arduino for sensor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E91E-DEB6-4B28-90EE-190446A0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DIO/AIO </a:t>
            </a:r>
          </a:p>
          <a:p>
            <a:pPr marL="0" indent="0">
              <a:buNone/>
            </a:pPr>
            <a:r>
              <a:rPr lang="en-US" dirty="0"/>
              <a:t>	Code on Arduino to read/write pins</a:t>
            </a:r>
          </a:p>
          <a:p>
            <a:pPr marL="0" indent="0">
              <a:buNone/>
            </a:pPr>
            <a:r>
              <a:rPr lang="en-US" dirty="0"/>
              <a:t>	Code on RoboRIO to read/write pins</a:t>
            </a:r>
          </a:p>
          <a:p>
            <a:pPr marL="0" indent="0">
              <a:buNone/>
            </a:pPr>
            <a:r>
              <a:rPr lang="en-US" dirty="0"/>
              <a:t>	Code on destination to interpret result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5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Global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9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Global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Intro</a:t>
            </a:r>
          </a:p>
          <a:p>
            <a:pPr lvl="1"/>
            <a:r>
              <a:rPr lang="en-US" dirty="0"/>
              <a:t>https://frclabviewtutorials.com/fgv/</a:t>
            </a:r>
          </a:p>
        </p:txBody>
      </p:sp>
    </p:spTree>
    <p:extLst>
      <p:ext uri="{BB962C8B-B14F-4D97-AF65-F5344CB8AC3E}">
        <p14:creationId xmlns:p14="http://schemas.microsoft.com/office/powerpoint/2010/main" val="382129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FGV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05001" y="1828800"/>
            <a:ext cx="8421341" cy="3733800"/>
            <a:chOff x="1406227" y="3212560"/>
            <a:chExt cx="6331546" cy="2807240"/>
          </a:xfrm>
        </p:grpSpPr>
        <p:pic>
          <p:nvPicPr>
            <p:cNvPr id="5" name="Embedded Image" descr="loc_bd_functional global variable structur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6227" y="3212560"/>
              <a:ext cx="6331546" cy="2807240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>
              <p:custDataLst>
                <p:tags r:id="rId1"/>
              </p:custDataLst>
            </p:nvPr>
          </p:nvSpPr>
          <p:spPr>
            <a:xfrm>
              <a:off x="3082627" y="3822160"/>
              <a:ext cx="3429000" cy="16764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Global Variable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27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 FGV</a:t>
            </a:r>
          </a:p>
        </p:txBody>
      </p:sp>
      <p:pic>
        <p:nvPicPr>
          <p:cNvPr id="5" name="Picture 2" descr="function global variable set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2152" y="1600200"/>
            <a:ext cx="5521648" cy="2288596"/>
          </a:xfrm>
          <a:prstGeom prst="rect">
            <a:avLst/>
          </a:prstGeom>
          <a:noFill/>
        </p:spPr>
      </p:pic>
      <p:pic>
        <p:nvPicPr>
          <p:cNvPr id="4" name="Picture 6" descr="function global variable get case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828801"/>
            <a:ext cx="2797172" cy="1741169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" name="Picture 2" descr="function global variable timing elapsed time case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1" y="4038600"/>
            <a:ext cx="4916243" cy="2514600"/>
          </a:xfrm>
          <a:prstGeom prst="rect">
            <a:avLst/>
          </a:prstGeom>
          <a:noFill/>
        </p:spPr>
      </p:pic>
      <p:pic>
        <p:nvPicPr>
          <p:cNvPr id="6" name="Embedded Image" descr="function global variable timing reset time case.bmp" hidden="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23382" y="4267200"/>
            <a:ext cx="2936679" cy="20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3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Intro</a:t>
            </a:r>
          </a:p>
          <a:p>
            <a:pPr lvl="1"/>
            <a:r>
              <a:rPr lang="en-US" dirty="0"/>
              <a:t>https://frclabviewtutorials.com/fgv/</a:t>
            </a:r>
          </a:p>
          <a:p>
            <a:r>
              <a:rPr lang="en-US" dirty="0"/>
              <a:t>SR Flip Flop Demo</a:t>
            </a:r>
          </a:p>
        </p:txBody>
      </p:sp>
    </p:spTree>
    <p:extLst>
      <p:ext uri="{BB962C8B-B14F-4D97-AF65-F5344CB8AC3E}">
        <p14:creationId xmlns:p14="http://schemas.microsoft.com/office/powerpoint/2010/main" val="404277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Intro</a:t>
            </a:r>
          </a:p>
          <a:p>
            <a:pPr lvl="1"/>
            <a:r>
              <a:rPr lang="en-US" dirty="0"/>
              <a:t>https://frclabviewtutorials.com/fgv/</a:t>
            </a:r>
          </a:p>
          <a:p>
            <a:r>
              <a:rPr lang="en-US" dirty="0"/>
              <a:t>SR Flip Flop Demo</a:t>
            </a:r>
          </a:p>
          <a:p>
            <a:pPr lvl="1"/>
            <a:r>
              <a:rPr lang="en-US" dirty="0"/>
              <a:t>Edge Detector</a:t>
            </a:r>
          </a:p>
          <a:p>
            <a:r>
              <a:rPr lang="en-US" dirty="0"/>
              <a:t>https://frclabviewtutorials.com/memory-library/</a:t>
            </a:r>
          </a:p>
        </p:txBody>
      </p:sp>
    </p:spTree>
    <p:extLst>
      <p:ext uri="{BB962C8B-B14F-4D97-AF65-F5344CB8AC3E}">
        <p14:creationId xmlns:p14="http://schemas.microsoft.com/office/powerpoint/2010/main" val="237603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pic>
        <p:nvPicPr>
          <p:cNvPr id="4" name="Picture 6" descr="loc_multiple actions and shutdown.bmp"/>
          <p:cNvPicPr>
            <a:picLocks noChangeAspect="1" noChangeArrowheads="1"/>
          </p:cNvPicPr>
          <p:nvPr/>
        </p:nvPicPr>
        <p:blipFill>
          <a:blip r:embed="rId2" cstate="print"/>
          <a:srcRect l="12000" t="36667" r="12000" b="17778"/>
          <a:stretch>
            <a:fillRect/>
          </a:stretch>
        </p:blipFill>
        <p:spPr bwMode="auto">
          <a:xfrm>
            <a:off x="2590800" y="2514600"/>
            <a:ext cx="7010400" cy="3151188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211826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pic>
        <p:nvPicPr>
          <p:cNvPr id="5" name="Picture 4" descr="simpleStateMachin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2514600"/>
            <a:ext cx="7670732" cy="38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9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pic>
        <p:nvPicPr>
          <p:cNvPr id="6" name="Picture 5" descr="loc_simple_state_mach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78978" y="2395538"/>
            <a:ext cx="5000286" cy="431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4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  <a:p>
            <a:r>
              <a:rPr lang="en-US" dirty="0"/>
              <a:t>Producer-Consumer</a:t>
            </a:r>
          </a:p>
          <a:p>
            <a:pPr lvl="1"/>
            <a:r>
              <a:rPr lang="en-US" dirty="0"/>
              <a:t>Parallel loops</a:t>
            </a:r>
          </a:p>
          <a:p>
            <a:pPr lvl="2"/>
            <a:r>
              <a:rPr lang="en-US" dirty="0"/>
              <a:t>First creating data or instructions</a:t>
            </a:r>
          </a:p>
          <a:p>
            <a:pPr lvl="2"/>
            <a:r>
              <a:rPr lang="en-US" dirty="0"/>
              <a:t>Other handling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3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8025-2150-4379-8387-C04C7048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Arduino for sensor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E91E-DEB6-4B28-90EE-190446A0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Serial Bus</a:t>
            </a:r>
          </a:p>
          <a:p>
            <a:pPr marL="0" indent="0">
              <a:buNone/>
            </a:pPr>
            <a:r>
              <a:rPr lang="en-US" dirty="0"/>
              <a:t>	Code on Arduino to open and transmit to port</a:t>
            </a:r>
          </a:p>
          <a:p>
            <a:pPr marL="0" indent="0">
              <a:buNone/>
            </a:pPr>
            <a:r>
              <a:rPr lang="en-US" dirty="0"/>
              <a:t>	Code on RoboRIO to receive from port and interpret</a:t>
            </a:r>
          </a:p>
          <a:p>
            <a:pPr marL="0" indent="0">
              <a:buNone/>
            </a:pPr>
            <a:r>
              <a:rPr lang="en-US" dirty="0"/>
              <a:t>	Code on RoboRIO to handle a loss of connection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9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  <a:p>
            <a:r>
              <a:rPr lang="en-US" dirty="0"/>
              <a:t>Producer-Consumer</a:t>
            </a:r>
          </a:p>
          <a:p>
            <a:pPr lvl="1"/>
            <a:r>
              <a:rPr lang="en-US" dirty="0"/>
              <a:t>Parallel loops</a:t>
            </a:r>
          </a:p>
          <a:p>
            <a:pPr lvl="1"/>
            <a:r>
              <a:rPr lang="en-US" dirty="0"/>
              <a:t>Use either queue or fgv</a:t>
            </a:r>
          </a:p>
        </p:txBody>
      </p:sp>
    </p:spTree>
    <p:extLst>
      <p:ext uri="{BB962C8B-B14F-4D97-AF65-F5344CB8AC3E}">
        <p14:creationId xmlns:p14="http://schemas.microsoft.com/office/powerpoint/2010/main" val="268706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Consumer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8CBE-6175-45D2-9912-2FBD6C9F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92018-14C6-4229-A7AB-753530E04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Wiring (see notes for links)</a:t>
            </a:r>
          </a:p>
          <a:p>
            <a:r>
              <a:rPr lang="en-US" dirty="0"/>
              <a:t>Rotational Encoders</a:t>
            </a:r>
          </a:p>
          <a:p>
            <a:pPr lvl="1"/>
            <a:r>
              <a:rPr lang="en-US" dirty="0"/>
              <a:t>Fly wheel speed</a:t>
            </a:r>
          </a:p>
          <a:p>
            <a:pPr lvl="1"/>
            <a:r>
              <a:rPr lang="en-US" dirty="0"/>
              <a:t>Drive distance</a:t>
            </a:r>
          </a:p>
          <a:p>
            <a:r>
              <a:rPr lang="en-US" dirty="0"/>
              <a:t>Linear Encoders</a:t>
            </a:r>
          </a:p>
          <a:p>
            <a:pPr lvl="1"/>
            <a:r>
              <a:rPr lang="en-US" dirty="0"/>
              <a:t>Linear actuator feedback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00953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3100-13B7-4D0D-9157-5A285F6D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Encoders – Fly Wheel monitor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C039-53B0-4368-9C75-8D32FC6B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4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Def.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passing data – both controls and indicators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1620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Def.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passing data – both controls and indicators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8978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and LVOOP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  <a:p>
            <a:pPr lvl="1"/>
            <a:r>
              <a:rPr lang="en-US" dirty="0"/>
              <a:t>Used in C++, C#, Java, Python, etc.</a:t>
            </a:r>
          </a:p>
          <a:p>
            <a:pPr lvl="1"/>
            <a:r>
              <a:rPr lang="en-US" dirty="0"/>
              <a:t>A method of grouping where</a:t>
            </a:r>
          </a:p>
          <a:p>
            <a:pPr lvl="2"/>
            <a:r>
              <a:rPr lang="en-US" dirty="0"/>
              <a:t>An object  represents the data</a:t>
            </a:r>
          </a:p>
          <a:p>
            <a:pPr lvl="2"/>
            <a:r>
              <a:rPr lang="en-US" dirty="0"/>
              <a:t>Has attributes and/or properties</a:t>
            </a:r>
          </a:p>
          <a:p>
            <a:pPr lvl="2"/>
            <a:r>
              <a:rPr lang="en-US" dirty="0"/>
              <a:t>Has methods that act on the object and its properties</a:t>
            </a:r>
          </a:p>
          <a:p>
            <a:r>
              <a:rPr lang="en-US" dirty="0"/>
              <a:t>LVOOP is OOP in LabVIEW</a:t>
            </a:r>
          </a:p>
        </p:txBody>
      </p:sp>
    </p:spTree>
    <p:extLst>
      <p:ext uri="{BB962C8B-B14F-4D97-AF65-F5344CB8AC3E}">
        <p14:creationId xmlns:p14="http://schemas.microsoft.com/office/powerpoint/2010/main" val="147126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Demos – custom motor control</a:t>
            </a:r>
          </a:p>
        </p:txBody>
      </p:sp>
    </p:spTree>
    <p:extLst>
      <p:ext uri="{BB962C8B-B14F-4D97-AF65-F5344CB8AC3E}">
        <p14:creationId xmlns:p14="http://schemas.microsoft.com/office/powerpoint/2010/main" val="228928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Demos – custom motor control</a:t>
            </a:r>
          </a:p>
          <a:p>
            <a:pPr lvl="1"/>
            <a:r>
              <a:rPr lang="en-US" dirty="0"/>
              <a:t>Create a class</a:t>
            </a:r>
          </a:p>
        </p:txBody>
      </p:sp>
    </p:spTree>
    <p:extLst>
      <p:ext uri="{BB962C8B-B14F-4D97-AF65-F5344CB8AC3E}">
        <p14:creationId xmlns:p14="http://schemas.microsoft.com/office/powerpoint/2010/main" val="107024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Demos – custom motor control</a:t>
            </a:r>
          </a:p>
          <a:p>
            <a:pPr lvl="1"/>
            <a:r>
              <a:rPr lang="en-US" dirty="0"/>
              <a:t>Create a class</a:t>
            </a:r>
          </a:p>
          <a:p>
            <a:pPr lvl="1"/>
            <a:r>
              <a:rPr lang="en-US" dirty="0"/>
              <a:t>Create methods</a:t>
            </a:r>
          </a:p>
        </p:txBody>
      </p:sp>
    </p:spTree>
    <p:extLst>
      <p:ext uri="{BB962C8B-B14F-4D97-AF65-F5344CB8AC3E}">
        <p14:creationId xmlns:p14="http://schemas.microsoft.com/office/powerpoint/2010/main" val="19182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8025-2150-4379-8387-C04C7048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Arduino for sensor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E91E-DEB6-4B28-90EE-190446A0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Serial Bus</a:t>
            </a:r>
          </a:p>
          <a:p>
            <a:pPr marL="0" indent="0">
              <a:buNone/>
            </a:pPr>
            <a:r>
              <a:rPr lang="en-US" dirty="0"/>
              <a:t>	Code on Arduino to open and transmit to port - setup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15CF5-742A-4910-A63E-0632FE58BE75}"/>
              </a:ext>
            </a:extLst>
          </p:cNvPr>
          <p:cNvSpPr txBox="1"/>
          <p:nvPr/>
        </p:nvSpPr>
        <p:spPr>
          <a:xfrm>
            <a:off x="1447800" y="32766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FD5854-AFAC-40FE-8464-8D2FB7814E1D}"/>
              </a:ext>
            </a:extLst>
          </p:cNvPr>
          <p:cNvSpPr/>
          <p:nvPr/>
        </p:nvSpPr>
        <p:spPr>
          <a:xfrm>
            <a:off x="762000" y="3124200"/>
            <a:ext cx="9829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math.h</a:t>
            </a:r>
            <a:r>
              <a:rPr lang="en-US" dirty="0"/>
              <a:t>&gt;</a:t>
            </a:r>
          </a:p>
          <a:p>
            <a:r>
              <a:rPr lang="en-US" dirty="0"/>
              <a:t>// largely from </a:t>
            </a:r>
            <a:r>
              <a:rPr lang="en-US" dirty="0">
                <a:hlinkClick r:id="rId3"/>
              </a:rPr>
              <a:t>https://www.instructables.com/id/Simple-Arduino-and-HC-SR04-Example/</a:t>
            </a:r>
            <a:endParaRPr lang="en-US" dirty="0"/>
          </a:p>
          <a:p>
            <a:r>
              <a:rPr lang="en-US" dirty="0"/>
              <a:t>#define </a:t>
            </a:r>
            <a:r>
              <a:rPr lang="en-US" dirty="0" err="1"/>
              <a:t>trigPin</a:t>
            </a:r>
            <a:r>
              <a:rPr lang="en-US" dirty="0"/>
              <a:t> 13</a:t>
            </a:r>
          </a:p>
          <a:p>
            <a:r>
              <a:rPr lang="en-US" dirty="0"/>
              <a:t>#define </a:t>
            </a:r>
            <a:r>
              <a:rPr lang="en-US" dirty="0" err="1"/>
              <a:t>echoPin</a:t>
            </a:r>
            <a:r>
              <a:rPr lang="en-US" dirty="0"/>
              <a:t> 12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order_of_mag</a:t>
            </a:r>
            <a:r>
              <a:rPr lang="en-US" dirty="0"/>
              <a:t>;</a:t>
            </a:r>
          </a:p>
          <a:p>
            <a:r>
              <a:rPr lang="en-US" dirty="0"/>
              <a:t>long duration; </a:t>
            </a:r>
          </a:p>
          <a:p>
            <a:r>
              <a:rPr lang="en-US" dirty="0"/>
              <a:t>float distance;</a:t>
            </a:r>
          </a:p>
          <a:p>
            <a:r>
              <a:rPr lang="en-US" dirty="0"/>
              <a:t>String message = "";</a:t>
            </a:r>
          </a:p>
        </p:txBody>
      </p:sp>
    </p:spTree>
    <p:extLst>
      <p:ext uri="{BB962C8B-B14F-4D97-AF65-F5344CB8AC3E}">
        <p14:creationId xmlns:p14="http://schemas.microsoft.com/office/powerpoint/2010/main" val="187430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Demos – custom motor control</a:t>
            </a:r>
          </a:p>
          <a:p>
            <a:pPr lvl="1"/>
            <a:r>
              <a:rPr lang="en-US" dirty="0"/>
              <a:t>Create a class</a:t>
            </a:r>
          </a:p>
          <a:p>
            <a:pPr lvl="1"/>
            <a:r>
              <a:rPr lang="en-US" dirty="0"/>
              <a:t>Create methods</a:t>
            </a:r>
          </a:p>
          <a:p>
            <a:pPr lvl="1"/>
            <a:r>
              <a:rPr lang="en-US" dirty="0"/>
              <a:t>Create an object</a:t>
            </a:r>
          </a:p>
        </p:txBody>
      </p:sp>
    </p:spTree>
    <p:extLst>
      <p:ext uri="{BB962C8B-B14F-4D97-AF65-F5344CB8AC3E}">
        <p14:creationId xmlns:p14="http://schemas.microsoft.com/office/powerpoint/2010/main" val="275490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7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8025-2150-4379-8387-C04C7048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Arduino for sensor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E91E-DEB6-4B28-90EE-190446A0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Serial Bus</a:t>
            </a:r>
          </a:p>
          <a:p>
            <a:pPr marL="0" indent="0">
              <a:buNone/>
            </a:pPr>
            <a:r>
              <a:rPr lang="en-US" dirty="0"/>
              <a:t>	Code on Arduino to open and transmit to port - </a:t>
            </a:r>
            <a:r>
              <a:rPr lang="en-US" dirty="0" err="1"/>
              <a:t>init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15CF5-742A-4910-A63E-0632FE58BE75}"/>
              </a:ext>
            </a:extLst>
          </p:cNvPr>
          <p:cNvSpPr txBox="1"/>
          <p:nvPr/>
        </p:nvSpPr>
        <p:spPr>
          <a:xfrm>
            <a:off x="1447800" y="32766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FD5854-AFAC-40FE-8464-8D2FB7814E1D}"/>
              </a:ext>
            </a:extLst>
          </p:cNvPr>
          <p:cNvSpPr/>
          <p:nvPr/>
        </p:nvSpPr>
        <p:spPr>
          <a:xfrm>
            <a:off x="762000" y="3124200"/>
            <a:ext cx="9829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 setup()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Serial.begin</a:t>
            </a:r>
            <a:r>
              <a:rPr lang="en-US" dirty="0"/>
              <a:t>(9600); // must match baud rate on </a:t>
            </a:r>
            <a:r>
              <a:rPr lang="en-US" dirty="0" err="1"/>
              <a:t>roboRIO</a:t>
            </a:r>
            <a:r>
              <a:rPr lang="en-US" dirty="0"/>
              <a:t> open too. 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</a:t>
            </a:r>
            <a:r>
              <a:rPr lang="en-US" dirty="0" err="1"/>
              <a:t>trigPin</a:t>
            </a:r>
            <a:r>
              <a:rPr lang="en-US" dirty="0"/>
              <a:t>, OUTPUT); 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</a:t>
            </a:r>
            <a:r>
              <a:rPr lang="en-US" dirty="0" err="1"/>
              <a:t>echoPin</a:t>
            </a:r>
            <a:r>
              <a:rPr lang="en-US" dirty="0"/>
              <a:t>, INPUT);</a:t>
            </a:r>
          </a:p>
          <a:p>
            <a:r>
              <a:rPr lang="en-US" dirty="0"/>
              <a:t>  </a:t>
            </a:r>
            <a:r>
              <a:rPr lang="en-US" dirty="0" err="1"/>
              <a:t>order_of_mag</a:t>
            </a:r>
            <a:r>
              <a:rPr lang="en-US" dirty="0"/>
              <a:t> = 0;</a:t>
            </a:r>
          </a:p>
          <a:p>
            <a:r>
              <a:rPr lang="en-US" dirty="0"/>
              <a:t>  while(!Serial); // wait for it to be connected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8025-2150-4379-8387-C04C7048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Arduino for sensor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E91E-DEB6-4B28-90EE-190446A0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Serial Bus</a:t>
            </a:r>
          </a:p>
          <a:p>
            <a:pPr marL="0" indent="0">
              <a:buNone/>
            </a:pPr>
            <a:r>
              <a:rPr lang="en-US" dirty="0"/>
              <a:t>	Code on Arduino to open and transmit to port – read sensor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951BC-D140-4CB3-99FE-F272EAFE422A}"/>
              </a:ext>
            </a:extLst>
          </p:cNvPr>
          <p:cNvSpPr/>
          <p:nvPr/>
        </p:nvSpPr>
        <p:spPr>
          <a:xfrm>
            <a:off x="1066800" y="3263017"/>
            <a:ext cx="10058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 loop() {</a:t>
            </a:r>
          </a:p>
          <a:p>
            <a:r>
              <a:rPr lang="en-US" dirty="0"/>
              <a:t>  // write a 10 microsecond high pulse to the trigger - make sure it was low for at least 2 before</a:t>
            </a:r>
          </a:p>
          <a:p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trigPin</a:t>
            </a:r>
            <a:r>
              <a:rPr lang="en-US" dirty="0"/>
              <a:t>, LOW);</a:t>
            </a:r>
          </a:p>
          <a:p>
            <a:r>
              <a:rPr lang="en-US" dirty="0"/>
              <a:t>  </a:t>
            </a:r>
            <a:r>
              <a:rPr lang="en-US" dirty="0" err="1"/>
              <a:t>delayMicroseconds</a:t>
            </a:r>
            <a:r>
              <a:rPr lang="en-US" dirty="0"/>
              <a:t>(2);</a:t>
            </a:r>
          </a:p>
          <a:p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trigPin</a:t>
            </a:r>
            <a:r>
              <a:rPr lang="en-US" dirty="0"/>
              <a:t>, HIGH);</a:t>
            </a:r>
          </a:p>
          <a:p>
            <a:r>
              <a:rPr lang="en-US" dirty="0"/>
              <a:t>  </a:t>
            </a:r>
            <a:r>
              <a:rPr lang="en-US" dirty="0" err="1"/>
              <a:t>delayMicroseconds</a:t>
            </a:r>
            <a:r>
              <a:rPr lang="en-US" dirty="0"/>
              <a:t>(10);</a:t>
            </a:r>
          </a:p>
          <a:p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trigPin</a:t>
            </a:r>
            <a:r>
              <a:rPr lang="en-US" dirty="0"/>
              <a:t>, LOW);</a:t>
            </a:r>
          </a:p>
          <a:p>
            <a:endParaRPr lang="en-US" dirty="0"/>
          </a:p>
          <a:p>
            <a:r>
              <a:rPr lang="en-US" dirty="0"/>
              <a:t>  // measure time </a:t>
            </a:r>
            <a:r>
              <a:rPr lang="en-US" dirty="0" err="1"/>
              <a:t>echoPin</a:t>
            </a:r>
            <a:r>
              <a:rPr lang="en-US" dirty="0"/>
              <a:t> is HIGH in </a:t>
            </a:r>
            <a:r>
              <a:rPr lang="en-US" dirty="0" err="1"/>
              <a:t>microS</a:t>
            </a:r>
            <a:endParaRPr lang="en-US" dirty="0"/>
          </a:p>
          <a:p>
            <a:r>
              <a:rPr lang="en-US" dirty="0"/>
              <a:t>  duration = </a:t>
            </a:r>
            <a:r>
              <a:rPr lang="en-US" dirty="0" err="1"/>
              <a:t>pulseIn</a:t>
            </a:r>
            <a:r>
              <a:rPr lang="en-US" dirty="0"/>
              <a:t>(</a:t>
            </a:r>
            <a:r>
              <a:rPr lang="en-US" dirty="0" err="1"/>
              <a:t>echoPin</a:t>
            </a:r>
            <a:r>
              <a:rPr lang="en-US" dirty="0"/>
              <a:t>, HIGH); </a:t>
            </a:r>
          </a:p>
        </p:txBody>
      </p:sp>
    </p:spTree>
    <p:extLst>
      <p:ext uri="{BB962C8B-B14F-4D97-AF65-F5344CB8AC3E}">
        <p14:creationId xmlns:p14="http://schemas.microsoft.com/office/powerpoint/2010/main" val="124798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8025-2150-4379-8387-C04C7048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Arduino for sensor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E91E-DEB6-4B28-90EE-190446A0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Serial Bus</a:t>
            </a:r>
          </a:p>
          <a:p>
            <a:pPr marL="0" indent="0">
              <a:buNone/>
            </a:pPr>
            <a:r>
              <a:rPr lang="en-US" dirty="0"/>
              <a:t>	Code on Arduino to open and transmit to port – scale to cm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951BC-D140-4CB3-99FE-F272EAFE422A}"/>
              </a:ext>
            </a:extLst>
          </p:cNvPr>
          <p:cNvSpPr/>
          <p:nvPr/>
        </p:nvSpPr>
        <p:spPr>
          <a:xfrm>
            <a:off x="1066800" y="3263017"/>
            <a:ext cx="10058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// average time to send and receive</a:t>
            </a:r>
          </a:p>
          <a:p>
            <a:r>
              <a:rPr lang="en-US" dirty="0"/>
              <a:t>  distance = (duration/2);</a:t>
            </a:r>
          </a:p>
          <a:p>
            <a:r>
              <a:rPr lang="en-US" dirty="0"/>
              <a:t>  // convert time to cm</a:t>
            </a:r>
          </a:p>
          <a:p>
            <a:r>
              <a:rPr lang="en-US" dirty="0"/>
              <a:t>  // s * ( 343 m/s) = s * 343 m</a:t>
            </a:r>
          </a:p>
          <a:p>
            <a:r>
              <a:rPr lang="en-US" dirty="0"/>
              <a:t>  // distance / 1000 * 353 = d m</a:t>
            </a:r>
          </a:p>
          <a:p>
            <a:r>
              <a:rPr lang="en-US" dirty="0"/>
              <a:t>  // distance * .0353 = d cm</a:t>
            </a:r>
          </a:p>
          <a:p>
            <a:r>
              <a:rPr lang="en-US" dirty="0"/>
              <a:t>  distance = distance * .0353;</a:t>
            </a:r>
          </a:p>
        </p:txBody>
      </p:sp>
    </p:spTree>
    <p:extLst>
      <p:ext uri="{BB962C8B-B14F-4D97-AF65-F5344CB8AC3E}">
        <p14:creationId xmlns:p14="http://schemas.microsoft.com/office/powerpoint/2010/main" val="14333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4&quot;/&gt;&lt;/TableIndex&gt;&lt;/ShapeTextInfo&gt;"/>
  <p:tag name="PRESENTER_SHAPEINFO" val="&lt;ThreeDShapeInfo&gt;&lt;uuid val=&quot;{3788A282-22FA-435B-B8F1-6D773C05741A}&quot;/&gt;&lt;isInvalidForFieldText val=&quot;0&quot;/&gt;&lt;Image&gt;&lt;filename val=&quot;C:\Users\lrivers\AppData\Local\Temp\PR\data\asimages\{3788A282-22FA-435B-B8F1-6D773C05741A}_89.png&quot;/&gt;&lt;left val=&quot;238&quot;/&gt;&lt;top val=&quot;297&quot;/&gt;&lt;width val=&quot;280&quot;/&gt;&lt;height val=&quot;142&quot;/&gt;&lt;hasText val=&quot;1&quot;/&gt;&lt;/Image&gt;&lt;/ThreeDShape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4569</TotalTime>
  <Words>1728</Words>
  <Application>Microsoft Office PowerPoint</Application>
  <PresentationFormat>Widescreen</PresentationFormat>
  <Paragraphs>377</Paragraphs>
  <Slides>61</Slides>
  <Notes>40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Times New Roman</vt:lpstr>
      <vt:lpstr>Office Theme</vt:lpstr>
      <vt:lpstr>Advanced LabVIEW</vt:lpstr>
      <vt:lpstr>Using an Arduino for sensor input</vt:lpstr>
      <vt:lpstr>Using an Arduino for sensor input</vt:lpstr>
      <vt:lpstr>Using an Arduino for sensor input</vt:lpstr>
      <vt:lpstr>Using an Arduino for sensor input</vt:lpstr>
      <vt:lpstr>Using an Arduino for sensor input</vt:lpstr>
      <vt:lpstr>Using an Arduino for sensor input</vt:lpstr>
      <vt:lpstr>Using an Arduino for sensor input</vt:lpstr>
      <vt:lpstr>Using an Arduino for sensor input</vt:lpstr>
      <vt:lpstr>Using an Arduino for sensor input</vt:lpstr>
      <vt:lpstr>Using an Arduino for sensor input</vt:lpstr>
      <vt:lpstr>Using an Arduino for sensor input</vt:lpstr>
      <vt:lpstr>Using an Arduino for sensor input</vt:lpstr>
      <vt:lpstr>Using an Arduino for sensor input</vt:lpstr>
      <vt:lpstr>Using an Arduino for sensor input</vt:lpstr>
      <vt:lpstr>Using an Arduino for sensor input</vt:lpstr>
      <vt:lpstr>Using an Arduino for sensor input</vt:lpstr>
      <vt:lpstr>Using an Arduino for sensor input</vt:lpstr>
      <vt:lpstr>Using an Arduino for sensor input</vt:lpstr>
      <vt:lpstr>Using an Arduino for sensor input</vt:lpstr>
      <vt:lpstr>Using an Arduino for sensor input</vt:lpstr>
      <vt:lpstr>Using an Arduino for sensor input</vt:lpstr>
      <vt:lpstr>Using an Arduino for sensor input</vt:lpstr>
      <vt:lpstr>Using and Arduino with the Dashboard</vt:lpstr>
      <vt:lpstr>Using and Arduino with the Dashboard</vt:lpstr>
      <vt:lpstr>Using and Arduino with the Dashboard</vt:lpstr>
      <vt:lpstr>Using and Arduino with the Dashboard</vt:lpstr>
      <vt:lpstr>Using and Arduino with the Dashboard</vt:lpstr>
      <vt:lpstr>PID</vt:lpstr>
      <vt:lpstr>PID</vt:lpstr>
      <vt:lpstr>PID</vt:lpstr>
      <vt:lpstr>PID</vt:lpstr>
      <vt:lpstr>PID</vt:lpstr>
      <vt:lpstr>PID</vt:lpstr>
      <vt:lpstr>PID</vt:lpstr>
      <vt:lpstr>PID</vt:lpstr>
      <vt:lpstr>PID</vt:lpstr>
      <vt:lpstr>PID</vt:lpstr>
      <vt:lpstr>PID</vt:lpstr>
      <vt:lpstr>Functional Global Variable</vt:lpstr>
      <vt:lpstr>Functional Global Variable</vt:lpstr>
      <vt:lpstr>FGV</vt:lpstr>
      <vt:lpstr>Implementing An FGV</vt:lpstr>
      <vt:lpstr>VI Properties</vt:lpstr>
      <vt:lpstr>VI Properties</vt:lpstr>
      <vt:lpstr>Architectures</vt:lpstr>
      <vt:lpstr>Architectures</vt:lpstr>
      <vt:lpstr>Architectures</vt:lpstr>
      <vt:lpstr>Architectures</vt:lpstr>
      <vt:lpstr>Architectures</vt:lpstr>
      <vt:lpstr>Producer Consumer Demo</vt:lpstr>
      <vt:lpstr>Encoders</vt:lpstr>
      <vt:lpstr>Encoders – Fly Wheel monitor demo</vt:lpstr>
      <vt:lpstr>Type Def.</vt:lpstr>
      <vt:lpstr>Type Def.</vt:lpstr>
      <vt:lpstr>OOP and LVOOP</vt:lpstr>
      <vt:lpstr>LVOOP</vt:lpstr>
      <vt:lpstr>LVOOP</vt:lpstr>
      <vt:lpstr>LVOOP</vt:lpstr>
      <vt:lpstr>LVOOP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LabViEW</dc:title>
  <dc:creator>Matthew Shafer</dc:creator>
  <cp:lastModifiedBy>Matthew Shafer</cp:lastModifiedBy>
  <cp:revision>39</cp:revision>
  <dcterms:created xsi:type="dcterms:W3CDTF">2014-12-26T23:01:49Z</dcterms:created>
  <dcterms:modified xsi:type="dcterms:W3CDTF">2018-01-06T03:22:46Z</dcterms:modified>
</cp:coreProperties>
</file>