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6" r:id="rId3"/>
    <p:sldId id="296" r:id="rId4"/>
    <p:sldId id="297" r:id="rId5"/>
    <p:sldId id="298" r:id="rId6"/>
    <p:sldId id="322" r:id="rId7"/>
    <p:sldId id="323" r:id="rId8"/>
    <p:sldId id="303" r:id="rId9"/>
    <p:sldId id="304" r:id="rId10"/>
    <p:sldId id="320" r:id="rId11"/>
    <p:sldId id="321" r:id="rId12"/>
    <p:sldId id="301" r:id="rId13"/>
    <p:sldId id="302" r:id="rId14"/>
    <p:sldId id="278" r:id="rId15"/>
    <p:sldId id="279" r:id="rId16"/>
    <p:sldId id="280" r:id="rId17"/>
    <p:sldId id="281" r:id="rId18"/>
    <p:sldId id="282" r:id="rId19"/>
    <p:sldId id="285" r:id="rId20"/>
    <p:sldId id="324" r:id="rId21"/>
    <p:sldId id="325" r:id="rId22"/>
    <p:sldId id="286" r:id="rId23"/>
    <p:sldId id="287" r:id="rId24"/>
    <p:sldId id="362" r:id="rId25"/>
    <p:sldId id="378" r:id="rId26"/>
    <p:sldId id="306" r:id="rId27"/>
    <p:sldId id="377" r:id="rId28"/>
    <p:sldId id="364" r:id="rId29"/>
    <p:sldId id="365" r:id="rId30"/>
    <p:sldId id="371" r:id="rId31"/>
    <p:sldId id="368" r:id="rId32"/>
    <p:sldId id="370" r:id="rId33"/>
    <p:sldId id="372" r:id="rId34"/>
    <p:sldId id="373" r:id="rId35"/>
    <p:sldId id="374" r:id="rId36"/>
    <p:sldId id="375" r:id="rId37"/>
    <p:sldId id="363" r:id="rId38"/>
    <p:sldId id="307" r:id="rId39"/>
    <p:sldId id="315" r:id="rId40"/>
    <p:sldId id="316" r:id="rId41"/>
    <p:sldId id="311" r:id="rId42"/>
    <p:sldId id="312" r:id="rId43"/>
    <p:sldId id="376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5277" autoAdjust="0"/>
  </p:normalViewPr>
  <p:slideViewPr>
    <p:cSldViewPr>
      <p:cViewPr varScale="1">
        <p:scale>
          <a:sx n="83" d="100"/>
          <a:sy n="83" d="100"/>
        </p:scale>
        <p:origin x="1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point_(control_system)" TargetMode="External"/><Relationship Id="rId7" Type="http://schemas.openxmlformats.org/officeDocument/2006/relationships/hyperlink" Target="https://en.wikipedia.org/wiki/Derivativ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tegral" TargetMode="External"/><Relationship Id="rId5" Type="http://schemas.openxmlformats.org/officeDocument/2006/relationships/hyperlink" Target="https://en.wikipedia.org/wiki/Proportional_control" TargetMode="External"/><Relationship Id="rId4" Type="http://schemas.openxmlformats.org/officeDocument/2006/relationships/hyperlink" Target="https://en.wikipedia.org/wiki/Process_variable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list=PL8BLGj0RyhMzNXX9gHBosWPRbqqn0gJUQ&amp;v=UOuRx9Ujsog&amp;feature=emb_logo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c-pdr.readthedocs.io/en/latest/control/pid_control.html" TargetMode="External"/><Relationship Id="rId4" Type="http://schemas.openxmlformats.org/officeDocument/2006/relationships/hyperlink" Target="https://www.youtube.com/watch?v=JEpWlTl95Tw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edge </a:t>
            </a:r>
            <a:r>
              <a:rPr lang="en-US" dirty="0" err="1"/>
              <a:t>detetector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typedefs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close the feedback loop means to bring information from the output of an action back as an input.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2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7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 tell Teleop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the motor (motor X) to set to 25%</a:t>
            </a:r>
          </a:p>
          <a:p>
            <a:endParaRPr lang="en-US" dirty="0"/>
          </a:p>
          <a:p>
            <a:r>
              <a:rPr lang="en-US" dirty="0"/>
              <a:t>Did that move the arm at all? Did it move to the position I wanted ??</a:t>
            </a:r>
          </a:p>
          <a:p>
            <a:endParaRPr lang="en-US" dirty="0"/>
          </a:p>
          <a:p>
            <a:r>
              <a:rPr lang="en-US" b="1" i="0" dirty="0"/>
              <a:t>I don’t know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put a potentiometer on the arm and change our command to move it to 90 °</a:t>
            </a:r>
          </a:p>
          <a:p>
            <a:endParaRPr lang="en-US" b="1" i="0" dirty="0"/>
          </a:p>
          <a:p>
            <a:r>
              <a:rPr lang="en-US" b="0" i="0" dirty="0"/>
              <a:t>Now, Teleop still says to set the motor power to 25%, but the motor will affect the potentiometer. We can then read that potentiometer in Tele-op to know what the arm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would diagram something like this (notice that I removed the value the motor is getting set to because this is now a continuous loop of feedback and the motor value may change over time).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0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is a methodology of closed loop feedback/control that allows for fast response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PID controller continuously calculates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e(t) as the difference between a desired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tpoint (control system)"/>
              </a:rPr>
              <a:t>setpoint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(SP) and a measured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cess variable"/>
              </a:rPr>
              <a:t>process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(PV) and applies a correction based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portional control"/>
              </a:rPr>
              <a:t>proportional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gral"/>
              </a:rPr>
              <a:t>integral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rivative"/>
              </a:rPr>
              <a:t>derivative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terms (denoted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respectively), hence the name.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https://en.wikipedia.org/wiki/PID_controller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3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proportional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Note: a small error long enough eventually produces and integral of significant value (exponentially approaching infinity), causing the robot to jump into action and overshoot.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90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sometimes implemented as d(e)/dt or (in WPI) as e(t) – e(t-1)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(from WPI):</a:t>
            </a:r>
          </a:p>
          <a:p>
            <a:r>
              <a:rPr lang="en-US" dirty="0">
                <a:hlinkClick r:id="rId3"/>
              </a:rPr>
              <a:t>https://www.youtube.com/watch?list=PL8BLGj0RyhMzNXX9gHBosWPRbqqn0gJUQ&amp;v=UOuRx9Ujsog&amp;feature=emb_logo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(overview of PID):</a:t>
            </a:r>
          </a:p>
          <a:p>
            <a:r>
              <a:rPr lang="en-US" u="none" dirty="0">
                <a:solidFill>
                  <a:schemeClr val="bg1"/>
                </a:solidFill>
              </a:rPr>
              <a:t> </a:t>
            </a:r>
            <a:r>
              <a:rPr lang="en-US" u="none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https://www.youtube.com/watch?v=JEpWlTl95Tw</a:t>
            </a:r>
            <a:endParaRPr lang="en-US" u="none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https://www.youtube.com/watch?v=UR0hOmjaHp0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Manual Tuning (and lots of more info):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http://faculty.mercer.edu/jenkins_he/documents/TuningforPIDControllers.pdf#page=6</a:t>
            </a:r>
          </a:p>
          <a:p>
            <a:endParaRPr lang="en-US" dirty="0"/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https://frc-pdr.readthedocs.io/en/latest/control/pid_control.html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desired angle (a control), and the current angle (from the gyro), bound the output to [-1, 1], us 1 as the </a:t>
            </a:r>
            <a:r>
              <a:rPr lang="en-US" dirty="0" err="1"/>
              <a:t>the</a:t>
            </a:r>
            <a:r>
              <a:rPr lang="en-US" dirty="0"/>
              <a:t> proportional constant and .01 as the integral constant – use the result as the steering on Arcade Drive (in effect, a drive straight).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1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66637E-DA98-4124-B13D-D1574E381D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list=PL8BLGj0RyhMzNXX9gHBosWPRbqqn0gJUQ&amp;v=UOuRx9Ujsog&amp;feature=emb_log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1" y="1828800"/>
            <a:ext cx="8421341" cy="3733800"/>
            <a:chOff x="1406227" y="3212560"/>
            <a:chExt cx="6331546" cy="2807240"/>
          </a:xfrm>
        </p:grpSpPr>
        <p:pic>
          <p:nvPicPr>
            <p:cNvPr id="5" name="Embedded Image" descr="loc_bd_functional global variable structu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227" y="3212560"/>
              <a:ext cx="6331546" cy="280724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>
              <p:custDataLst>
                <p:tags r:id="rId1"/>
              </p:custDataLst>
            </p:nvPr>
          </p:nvSpPr>
          <p:spPr>
            <a:xfrm>
              <a:off x="3082627" y="3822160"/>
              <a:ext cx="3429000" cy="16764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Global Variable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2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FGV</a:t>
            </a:r>
          </a:p>
        </p:txBody>
      </p:sp>
      <p:pic>
        <p:nvPicPr>
          <p:cNvPr id="5" name="Picture 2" descr="function global variable se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152" y="1600200"/>
            <a:ext cx="5521648" cy="2288596"/>
          </a:xfrm>
          <a:prstGeom prst="rect">
            <a:avLst/>
          </a:prstGeom>
          <a:noFill/>
        </p:spPr>
      </p:pic>
      <p:pic>
        <p:nvPicPr>
          <p:cNvPr id="4" name="Picture 6" descr="function global variable get cas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828801"/>
            <a:ext cx="2797172" cy="1741169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2" descr="function global variable timing elapsed time case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4038600"/>
            <a:ext cx="4916243" cy="2514600"/>
          </a:xfrm>
          <a:prstGeom prst="rect">
            <a:avLst/>
          </a:prstGeom>
          <a:noFill/>
        </p:spPr>
      </p:pic>
      <p:pic>
        <p:nvPicPr>
          <p:cNvPr id="6" name="Embedded Image" descr="function global variable timing reset time case.bmp" hidden="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3382" y="4267200"/>
            <a:ext cx="2936679" cy="20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https://frclabviewtutorials.com/tutorials/fgv/</a:t>
            </a:r>
          </a:p>
          <a:p>
            <a:r>
              <a:rPr lang="en-US" dirty="0"/>
              <a:t>SR Flip Flop Demo</a:t>
            </a:r>
          </a:p>
        </p:txBody>
      </p:sp>
    </p:spTree>
    <p:extLst>
      <p:ext uri="{BB962C8B-B14F-4D97-AF65-F5344CB8AC3E}">
        <p14:creationId xmlns:p14="http://schemas.microsoft.com/office/powerpoint/2010/main" val="40427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https://frclabviewtutorials.com/tutorials/fgv/</a:t>
            </a:r>
          </a:p>
          <a:p>
            <a:r>
              <a:rPr lang="en-US" dirty="0"/>
              <a:t>SR Flip Flop Demo</a:t>
            </a:r>
          </a:p>
          <a:p>
            <a:pPr lvl="1"/>
            <a:r>
              <a:rPr lang="en-US" dirty="0"/>
              <a:t>Edge Detector</a:t>
            </a:r>
          </a:p>
          <a:p>
            <a:r>
              <a:rPr lang="en-US" dirty="0"/>
              <a:t>https://frclabviewtutorials.com/tutorials/memory-library/</a:t>
            </a:r>
          </a:p>
        </p:txBody>
      </p:sp>
    </p:spTree>
    <p:extLst>
      <p:ext uri="{BB962C8B-B14F-4D97-AF65-F5344CB8AC3E}">
        <p14:creationId xmlns:p14="http://schemas.microsoft.com/office/powerpoint/2010/main" val="23760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4" name="Picture 6" descr="loc_multiple actions and shutdown.bmp"/>
          <p:cNvPicPr>
            <a:picLocks noChangeAspect="1" noChangeArrowheads="1"/>
          </p:cNvPicPr>
          <p:nvPr/>
        </p:nvPicPr>
        <p:blipFill>
          <a:blip r:embed="rId2" cstate="print"/>
          <a:srcRect l="12000" t="36667" r="12000" b="17778"/>
          <a:stretch>
            <a:fillRect/>
          </a:stretch>
        </p:blipFill>
        <p:spPr bwMode="auto">
          <a:xfrm>
            <a:off x="2590800" y="2514600"/>
            <a:ext cx="7010400" cy="31511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182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5" name="Picture 4" descr="simpleStateMachin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7670732" cy="38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6" name="Picture 5" descr="loc_simple_state_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8978" y="2395538"/>
            <a:ext cx="5000286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2"/>
            <a:r>
              <a:rPr lang="en-US" dirty="0"/>
              <a:t>First creating data or instructions</a:t>
            </a:r>
          </a:p>
          <a:p>
            <a:pPr lvl="2"/>
            <a:r>
              <a:rPr lang="en-US" dirty="0"/>
              <a:t>Other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1"/>
            <a:r>
              <a:rPr lang="en-US" dirty="0"/>
              <a:t>Use either queue or fgv</a:t>
            </a:r>
          </a:p>
        </p:txBody>
      </p:sp>
    </p:spTree>
    <p:extLst>
      <p:ext uri="{BB962C8B-B14F-4D97-AF65-F5344CB8AC3E}">
        <p14:creationId xmlns:p14="http://schemas.microsoft.com/office/powerpoint/2010/main" val="26870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Autonomous and Teleop to (non-concurrently) create data via global variable (or FGV)</a:t>
            </a:r>
          </a:p>
          <a:p>
            <a:r>
              <a:rPr lang="en-US" dirty="0"/>
              <a:t>Use Periodic tasks to run a state machine controlling the actuator</a:t>
            </a:r>
          </a:p>
          <a:p>
            <a:r>
              <a:rPr lang="en-US" dirty="0"/>
              <a:t>State-machine is updated by consuming data from global (or FGV)</a:t>
            </a:r>
          </a:p>
        </p:txBody>
      </p:sp>
    </p:spTree>
    <p:extLst>
      <p:ext uri="{BB962C8B-B14F-4D97-AF65-F5344CB8AC3E}">
        <p14:creationId xmlns:p14="http://schemas.microsoft.com/office/powerpoint/2010/main" val="39187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dirty="0"/>
              <a:t>(side note)</a:t>
            </a:r>
          </a:p>
          <a:p>
            <a:pPr lvl="1"/>
            <a:r>
              <a:rPr lang="en-US" dirty="0"/>
              <a:t>In Computer Science (and CE, but software specifically), there’s a concept call “separation of concerns”</a:t>
            </a:r>
            <a:br>
              <a:rPr lang="en-US" dirty="0"/>
            </a:br>
            <a:r>
              <a:rPr lang="en-US" dirty="0"/>
              <a:t>(Wikipedia: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[Each segment of code should only deal with a </a:t>
            </a:r>
            <a:r>
              <a:rPr lang="en-US" u="sng" dirty="0"/>
              <a:t>single</a:t>
            </a:r>
            <a:r>
              <a:rPr lang="en-US" dirty="0"/>
              <a:t> task] (paraphrased)</a:t>
            </a:r>
          </a:p>
          <a:p>
            <a:pPr lvl="2"/>
            <a:r>
              <a:rPr lang="en-US" dirty="0"/>
              <a:t>This might be:</a:t>
            </a:r>
          </a:p>
          <a:p>
            <a:pPr lvl="3"/>
            <a:r>
              <a:rPr lang="en-US" dirty="0"/>
              <a:t>Getting input</a:t>
            </a:r>
          </a:p>
          <a:p>
            <a:pPr lvl="3"/>
            <a:r>
              <a:rPr lang="en-US" dirty="0"/>
              <a:t>Or controlling the shooter</a:t>
            </a:r>
          </a:p>
          <a:p>
            <a:pPr marL="114300" indent="0">
              <a:buNone/>
            </a:pPr>
            <a:r>
              <a:rPr lang="en-US" dirty="0"/>
              <a:t>This set-up, allows you to separate the task of deciding </a:t>
            </a:r>
            <a:r>
              <a:rPr lang="en-US" u="sng" dirty="0"/>
              <a:t>what</a:t>
            </a:r>
            <a:r>
              <a:rPr lang="en-US" dirty="0"/>
              <a:t> to do base on inputs (/auto) and </a:t>
            </a:r>
            <a:r>
              <a:rPr lang="en-US" u="sng" dirty="0"/>
              <a:t>how</a:t>
            </a:r>
            <a:r>
              <a:rPr lang="en-US" dirty="0"/>
              <a:t> to do it(/interacting with the hardware)</a:t>
            </a:r>
          </a:p>
        </p:txBody>
      </p:sp>
    </p:spTree>
    <p:extLst>
      <p:ext uri="{BB962C8B-B14F-4D97-AF65-F5344CB8AC3E}">
        <p14:creationId xmlns:p14="http://schemas.microsoft.com/office/powerpoint/2010/main" val="24397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6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8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C9A-7482-4111-87D5-E2763AC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6D2A-1717-4626-86B7-BFC0F43CB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loop control through PID</a:t>
            </a:r>
          </a:p>
        </p:txBody>
      </p:sp>
    </p:spTree>
    <p:extLst>
      <p:ext uri="{BB962C8B-B14F-4D97-AF65-F5344CB8AC3E}">
        <p14:creationId xmlns:p14="http://schemas.microsoft.com/office/powerpoint/2010/main" val="27224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0968-ED11-4F3A-8BCD-E18FCF43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B8C4-4A83-45CD-B153-D8A67DB9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WPI Video: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https://www.youtube.com/watch?list=PL8BLGj0RyhMzNXX9gHBosWPRbqqn0gJUQ&amp;v=UOuRx9Ujsog&amp;feature=emb_logo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72"/>
          <a:stretch/>
        </p:blipFill>
        <p:spPr bwMode="auto">
          <a:xfrm>
            <a:off x="990600" y="22860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72"/>
          <a:stretch/>
        </p:blipFill>
        <p:spPr bwMode="auto">
          <a:xfrm>
            <a:off x="990600" y="22860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80AE6-E54E-420F-9298-5F38F13A4898}"/>
              </a:ext>
            </a:extLst>
          </p:cNvPr>
          <p:cNvSpPr txBox="1"/>
          <p:nvPr/>
        </p:nvSpPr>
        <p:spPr>
          <a:xfrm>
            <a:off x="1295400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Joystick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DF8FA1-02C6-41F5-A3EE-6F4ED5230E41}"/>
              </a:ext>
            </a:extLst>
          </p:cNvPr>
          <p:cNvCxnSpPr/>
          <p:nvPr/>
        </p:nvCxnSpPr>
        <p:spPr>
          <a:xfrm flipH="1" flipV="1">
            <a:off x="1600200" y="3048000"/>
            <a:ext cx="152400" cy="609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808CEA-1E1E-46BC-A43B-0BEC9BFBBFDE}"/>
              </a:ext>
            </a:extLst>
          </p:cNvPr>
          <p:cNvSpPr txBox="1"/>
          <p:nvPr/>
        </p:nvSpPr>
        <p:spPr>
          <a:xfrm>
            <a:off x="2400299" y="3657600"/>
            <a:ext cx="11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Software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67AC4-4958-44BA-B0C5-0AB59187CC4D}"/>
              </a:ext>
            </a:extLst>
          </p:cNvPr>
          <p:cNvCxnSpPr>
            <a:cxnSpLocks/>
          </p:cNvCxnSpPr>
          <p:nvPr/>
        </p:nvCxnSpPr>
        <p:spPr>
          <a:xfrm flipV="1">
            <a:off x="2857500" y="3276600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165D4-AC8B-4953-A59B-87BEBF3C4DB7}"/>
              </a:ext>
            </a:extLst>
          </p:cNvPr>
          <p:cNvSpPr txBox="1"/>
          <p:nvPr/>
        </p:nvSpPr>
        <p:spPr>
          <a:xfrm>
            <a:off x="5048248" y="3656542"/>
            <a:ext cx="17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Motor 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05BDF-55FA-48C6-82DF-5612308897FD}"/>
              </a:ext>
            </a:extLst>
          </p:cNvPr>
          <p:cNvCxnSpPr>
            <a:cxnSpLocks/>
          </p:cNvCxnSpPr>
          <p:nvPr/>
        </p:nvCxnSpPr>
        <p:spPr>
          <a:xfrm flipV="1">
            <a:off x="5505449" y="327554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1A2B31-2D16-4AD3-AE1F-10A301604F1A}"/>
              </a:ext>
            </a:extLst>
          </p:cNvPr>
          <p:cNvSpPr txBox="1"/>
          <p:nvPr/>
        </p:nvSpPr>
        <p:spPr>
          <a:xfrm>
            <a:off x="6895378" y="3656542"/>
            <a:ext cx="11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Robot arm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7CD709-B887-4F80-92FE-02834A20D59B}"/>
              </a:ext>
            </a:extLst>
          </p:cNvPr>
          <p:cNvCxnSpPr>
            <a:cxnSpLocks/>
          </p:cNvCxnSpPr>
          <p:nvPr/>
        </p:nvCxnSpPr>
        <p:spPr>
          <a:xfrm flipV="1">
            <a:off x="7352578" y="327554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9" b="12900"/>
          <a:stretch/>
        </p:blipFill>
        <p:spPr bwMode="auto">
          <a:xfrm>
            <a:off x="1066800" y="2971800"/>
            <a:ext cx="7162800" cy="155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BDDA82-6C91-4F3A-9566-C20B97E02B67}"/>
              </a:ext>
            </a:extLst>
          </p:cNvPr>
          <p:cNvSpPr/>
          <p:nvPr/>
        </p:nvSpPr>
        <p:spPr>
          <a:xfrm>
            <a:off x="1066800" y="4315905"/>
            <a:ext cx="7162800" cy="1551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B6CAA-D7C1-4E39-A618-79D224B7B40C}"/>
              </a:ext>
            </a:extLst>
          </p:cNvPr>
          <p:cNvSpPr txBox="1"/>
          <p:nvPr/>
        </p:nvSpPr>
        <p:spPr>
          <a:xfrm>
            <a:off x="1225112" y="457626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Joystick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521B93-0770-406B-BCBA-568E026278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705601" y="3314171"/>
            <a:ext cx="460580" cy="114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E44DC4-303A-4211-91E4-CEADFE48F7E1}"/>
              </a:ext>
            </a:extLst>
          </p:cNvPr>
          <p:cNvCxnSpPr>
            <a:cxnSpLocks/>
          </p:cNvCxnSpPr>
          <p:nvPr/>
        </p:nvCxnSpPr>
        <p:spPr>
          <a:xfrm flipH="1" flipV="1">
            <a:off x="1662834" y="4237354"/>
            <a:ext cx="1" cy="3272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E71386-D97C-4602-B677-9E58212BA6A2}"/>
              </a:ext>
            </a:extLst>
          </p:cNvPr>
          <p:cNvSpPr txBox="1"/>
          <p:nvPr/>
        </p:nvSpPr>
        <p:spPr>
          <a:xfrm>
            <a:off x="7166181" y="3129505"/>
            <a:ext cx="11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2282C-FE0B-4A3F-923A-9C9D9C34BCB4}"/>
              </a:ext>
            </a:extLst>
          </p:cNvPr>
          <p:cNvSpPr txBox="1"/>
          <p:nvPr/>
        </p:nvSpPr>
        <p:spPr>
          <a:xfrm>
            <a:off x="2138664" y="4569786"/>
            <a:ext cx="17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“Combined”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92F89-84D9-493E-9CA7-BC7E4B218745}"/>
              </a:ext>
            </a:extLst>
          </p:cNvPr>
          <p:cNvSpPr txBox="1"/>
          <p:nvPr/>
        </p:nvSpPr>
        <p:spPr>
          <a:xfrm>
            <a:off x="3747908" y="4569786"/>
            <a:ext cx="11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Software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42F8DB-E274-4E12-9900-BADD82CEC5A7}"/>
              </a:ext>
            </a:extLst>
          </p:cNvPr>
          <p:cNvCxnSpPr>
            <a:cxnSpLocks/>
          </p:cNvCxnSpPr>
          <p:nvPr/>
        </p:nvCxnSpPr>
        <p:spPr>
          <a:xfrm flipV="1">
            <a:off x="2464204" y="4237354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7EBFA-A8DC-4964-B5A8-76C124ED4D8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338819" y="4314769"/>
            <a:ext cx="0" cy="255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control types">
            <a:extLst>
              <a:ext uri="{FF2B5EF4-FFF2-40B4-BE49-F238E27FC236}">
                <a16:creationId xmlns:a16="http://schemas.microsoft.com/office/drawing/2014/main" id="{D13484E2-5FC1-4F76-A389-7FB9CB3EF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5" b="943"/>
          <a:stretch/>
        </p:blipFill>
        <p:spPr bwMode="auto">
          <a:xfrm>
            <a:off x="1066800" y="5768939"/>
            <a:ext cx="7162800" cy="3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FE56C-0652-48CA-B8E5-1996FB094D1F}"/>
              </a:ext>
            </a:extLst>
          </p:cNvPr>
          <p:cNvSpPr txBox="1"/>
          <p:nvPr/>
        </p:nvSpPr>
        <p:spPr>
          <a:xfrm>
            <a:off x="5065189" y="4569786"/>
            <a:ext cx="17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Motor controller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36B0AE-002A-49E2-8F83-79EA7636DAEA}"/>
              </a:ext>
            </a:extLst>
          </p:cNvPr>
          <p:cNvCxnSpPr>
            <a:cxnSpLocks/>
          </p:cNvCxnSpPr>
          <p:nvPr/>
        </p:nvCxnSpPr>
        <p:spPr>
          <a:xfrm flipV="1">
            <a:off x="5522390" y="4314769"/>
            <a:ext cx="0" cy="255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4C04AC-19F4-4970-AE35-41487E3D882D}"/>
              </a:ext>
            </a:extLst>
          </p:cNvPr>
          <p:cNvSpPr txBox="1"/>
          <p:nvPr/>
        </p:nvSpPr>
        <p:spPr>
          <a:xfrm>
            <a:off x="6912319" y="4569786"/>
            <a:ext cx="11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Robot arm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F394FD-53F8-4651-A3DB-2B2D3F9EF7C5}"/>
              </a:ext>
            </a:extLst>
          </p:cNvPr>
          <p:cNvCxnSpPr>
            <a:cxnSpLocks/>
          </p:cNvCxnSpPr>
          <p:nvPr/>
        </p:nvCxnSpPr>
        <p:spPr>
          <a:xfrm flipV="1">
            <a:off x="7369519" y="4314769"/>
            <a:ext cx="0" cy="255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</p:txBody>
      </p:sp>
    </p:spTree>
    <p:extLst>
      <p:ext uri="{BB962C8B-B14F-4D97-AF65-F5344CB8AC3E}">
        <p14:creationId xmlns:p14="http://schemas.microsoft.com/office/powerpoint/2010/main" val="10830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</p:spTree>
    <p:extLst>
      <p:ext uri="{BB962C8B-B14F-4D97-AF65-F5344CB8AC3E}">
        <p14:creationId xmlns:p14="http://schemas.microsoft.com/office/powerpoint/2010/main" val="13212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</p:spTree>
    <p:extLst>
      <p:ext uri="{BB962C8B-B14F-4D97-AF65-F5344CB8AC3E}">
        <p14:creationId xmlns:p14="http://schemas.microsoft.com/office/powerpoint/2010/main" val="34746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</p:spTree>
    <p:extLst>
      <p:ext uri="{BB962C8B-B14F-4D97-AF65-F5344CB8AC3E}">
        <p14:creationId xmlns:p14="http://schemas.microsoft.com/office/powerpoint/2010/main" val="18023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3854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884724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24516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42ABF-5A3C-4C56-BAFB-0E1D030F5CD9}"/>
              </a:ext>
            </a:extLst>
          </p:cNvPr>
          <p:cNvSpPr txBox="1"/>
          <p:nvPr/>
        </p:nvSpPr>
        <p:spPr>
          <a:xfrm>
            <a:off x="2209800" y="4267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 = </a:t>
            </a:r>
            <a:r>
              <a:rPr lang="en-US" sz="3600" dirty="0" err="1"/>
              <a:t>K</a:t>
            </a:r>
            <a:r>
              <a:rPr lang="en-US" sz="3600" baseline="-25000" dirty="0" err="1"/>
              <a:t>p</a:t>
            </a:r>
            <a:r>
              <a:rPr lang="en-US" sz="3600" baseline="-25000" dirty="0"/>
              <a:t> </a:t>
            </a:r>
            <a:r>
              <a:rPr lang="en-US" sz="3600" dirty="0"/>
              <a:t>E(t) + K</a:t>
            </a:r>
            <a:r>
              <a:rPr lang="en-US" sz="3600" baseline="-25000" dirty="0"/>
              <a:t>i</a:t>
            </a:r>
            <a:r>
              <a:rPr lang="en-US" sz="3600" dirty="0"/>
              <a:t> ∫ E’(t)  +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  E’(t)</a:t>
            </a:r>
          </a:p>
        </p:txBody>
      </p:sp>
    </p:spTree>
    <p:extLst>
      <p:ext uri="{BB962C8B-B14F-4D97-AF65-F5344CB8AC3E}">
        <p14:creationId xmlns:p14="http://schemas.microsoft.com/office/powerpoint/2010/main" val="23793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4042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pPr lvl="1"/>
            <a:r>
              <a:rPr lang="en-US" dirty="0"/>
              <a:t>If too large, robot will eventually (&gt; 5s) respond vehemently</a:t>
            </a:r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</p:txBody>
      </p:sp>
    </p:spTree>
    <p:extLst>
      <p:ext uri="{BB962C8B-B14F-4D97-AF65-F5344CB8AC3E}">
        <p14:creationId xmlns:p14="http://schemas.microsoft.com/office/powerpoint/2010/main" val="25480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Autofit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r>
              <a:rPr lang="en-US" dirty="0"/>
              <a:t>If too large,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2E09-7478-4D7A-B253-B22BE4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1050-5049-4C4D-B99B-D5589078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ABEE7-0CCF-4562-BF4E-129F854A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41959"/>
            <a:ext cx="6781800" cy="4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pPr lvl="1"/>
            <a:r>
              <a:rPr lang="en-US" dirty="0"/>
              <a:t>Smart Dashboard VI’s</a:t>
            </a:r>
          </a:p>
          <a:p>
            <a:pPr lvl="1"/>
            <a:r>
              <a:rPr lang="en-US" dirty="0"/>
              <a:t>Named (case sensitive) values</a:t>
            </a:r>
          </a:p>
        </p:txBody>
      </p:sp>
    </p:spTree>
    <p:extLst>
      <p:ext uri="{BB962C8B-B14F-4D97-AF65-F5344CB8AC3E}">
        <p14:creationId xmlns:p14="http://schemas.microsoft.com/office/powerpoint/2010/main" val="2255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pPr lvl="1"/>
            <a:r>
              <a:rPr lang="en-US" dirty="0"/>
              <a:t>Smart Dashboard VI’s</a:t>
            </a:r>
          </a:p>
          <a:p>
            <a:pPr lvl="1"/>
            <a:r>
              <a:rPr lang="en-US" dirty="0"/>
              <a:t>Named (case sensitive) values</a:t>
            </a:r>
          </a:p>
        </p:txBody>
      </p:sp>
    </p:spTree>
    <p:extLst>
      <p:ext uri="{BB962C8B-B14F-4D97-AF65-F5344CB8AC3E}">
        <p14:creationId xmlns:p14="http://schemas.microsoft.com/office/powerpoint/2010/main" val="28115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r>
              <a:rPr lang="en-US" dirty="0"/>
              <a:t>Sending data to robot</a:t>
            </a:r>
          </a:p>
        </p:txBody>
      </p:sp>
    </p:spTree>
    <p:extLst>
      <p:ext uri="{BB962C8B-B14F-4D97-AF65-F5344CB8AC3E}">
        <p14:creationId xmlns:p14="http://schemas.microsoft.com/office/powerpoint/2010/main" val="36805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note</a:t>
            </a:r>
          </a:p>
          <a:p>
            <a:pPr lvl="1"/>
            <a:r>
              <a:rPr lang="en-US" dirty="0"/>
              <a:t>https://frclabviewtutorials.com/tutorials/fgv/</a:t>
            </a:r>
          </a:p>
        </p:txBody>
      </p:sp>
    </p:spTree>
    <p:extLst>
      <p:ext uri="{BB962C8B-B14F-4D97-AF65-F5344CB8AC3E}">
        <p14:creationId xmlns:p14="http://schemas.microsoft.com/office/powerpoint/2010/main" val="38212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4&quot;/&gt;&lt;/TableIndex&gt;&lt;/ShapeTextInfo&gt;"/>
  <p:tag name="PRESENTER_SHAPEINFO" val="&lt;ThreeDShapeInfo&gt;&lt;uuid val=&quot;{3788A282-22FA-435B-B8F1-6D773C05741A}&quot;/&gt;&lt;isInvalidForFieldText val=&quot;0&quot;/&gt;&lt;Image&gt;&lt;filename val=&quot;C:\Users\lrivers\AppData\Local\Temp\PR\data\asimages\{3788A282-22FA-435B-B8F1-6D773C05741A}_89.png&quot;/&gt;&lt;left val=&quot;238&quot;/&gt;&lt;top val=&quot;297&quot;/&gt;&lt;width val=&quot;280&quot;/&gt;&lt;height val=&quot;142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1541</Words>
  <Application>Microsoft Office PowerPoint</Application>
  <PresentationFormat>Widescreen</PresentationFormat>
  <Paragraphs>282</Paragraphs>
  <Slides>44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Advanced LabVIEW</vt:lpstr>
      <vt:lpstr>Customizing the Dashboard</vt:lpstr>
      <vt:lpstr>Customizing the Dashboard</vt:lpstr>
      <vt:lpstr>Customizing the Dashboard</vt:lpstr>
      <vt:lpstr>Customizing the Dashboard</vt:lpstr>
      <vt:lpstr>Customizing the Dashboard</vt:lpstr>
      <vt:lpstr>Customizing the Dashboard</vt:lpstr>
      <vt:lpstr>Functional Global Variable</vt:lpstr>
      <vt:lpstr>Functional Global Variable</vt:lpstr>
      <vt:lpstr>FGV</vt:lpstr>
      <vt:lpstr>Implementing An FGV</vt:lpstr>
      <vt:lpstr>VI Properties</vt:lpstr>
      <vt:lpstr>VI Properties</vt:lpstr>
      <vt:lpstr>Architectures</vt:lpstr>
      <vt:lpstr>Architectures</vt:lpstr>
      <vt:lpstr>Architectures</vt:lpstr>
      <vt:lpstr>Architectures</vt:lpstr>
      <vt:lpstr>Architectures</vt:lpstr>
      <vt:lpstr>Producer Consumer Demo</vt:lpstr>
      <vt:lpstr>Producer Consumer Demo</vt:lpstr>
      <vt:lpstr>Producer Consumer Demo</vt:lpstr>
      <vt:lpstr>Type Def.</vt:lpstr>
      <vt:lpstr>Type Def.</vt:lpstr>
      <vt:lpstr>PID</vt:lpstr>
      <vt:lpstr>PID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 - PID</vt:lpstr>
      <vt:lpstr>Closed Loop Control - PID</vt:lpstr>
      <vt:lpstr>PID</vt:lpstr>
      <vt:lpstr>PID</vt:lpstr>
      <vt:lpstr>PID</vt:lpstr>
      <vt:lpstr>PID</vt:lpstr>
      <vt:lpstr>PID</vt:lpstr>
      <vt:lpstr>PID</vt:lpstr>
      <vt:lpstr>PID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 Shafer</cp:lastModifiedBy>
  <cp:revision>41</cp:revision>
  <dcterms:created xsi:type="dcterms:W3CDTF">2014-12-26T23:01:49Z</dcterms:created>
  <dcterms:modified xsi:type="dcterms:W3CDTF">2019-12-31T19:57:29Z</dcterms:modified>
</cp:coreProperties>
</file>