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7772400" cx="13817600"/>
  <p:notesSz cx="6858000" cy="9144000"/>
  <p:embeddedFontLst>
    <p:embeddedFont>
      <p:font typeface="Arial Narr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435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3" roundtripDataSignature="AMtx7mg7imtwcMSKULp9kwj3lRY5oir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435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4.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Narrow-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14295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1632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9pPr>
          </a:lstStyle>
          <a:p/>
        </p:txBody>
      </p:sp>
      <p:pic>
        <p:nvPicPr>
          <p:cNvPr descr="ECE_handoutmaster.eps" id="7" name="Google Shape;7;n"/>
          <p:cNvPicPr preferRelativeResize="0"/>
          <p:nvPr/>
        </p:nvPicPr>
        <p:blipFill rotWithShape="1">
          <a:blip r:embed="rId2">
            <a:alphaModFix/>
          </a:blip>
          <a:srcRect b="0" l="0" r="0" t="0"/>
          <a:stretch/>
        </p:blipFill>
        <p:spPr>
          <a:xfrm>
            <a:off x="-1587" y="8450729"/>
            <a:ext cx="6858000" cy="705971"/>
          </a:xfrm>
          <a:prstGeom prst="rect">
            <a:avLst/>
          </a:prstGeom>
          <a:noFill/>
          <a:ln>
            <a:noFill/>
          </a:ln>
        </p:spPr>
      </p:pic>
      <p:sp>
        <p:nvSpPr>
          <p:cNvPr id="8" name="Google Shape;8;n"/>
          <p:cNvSpPr txBox="1"/>
          <p:nvPr>
            <p:ph idx="12" type="sldNum"/>
          </p:nvPr>
        </p:nvSpPr>
        <p:spPr>
          <a:xfrm>
            <a:off x="6476999" y="8889999"/>
            <a:ext cx="379413" cy="2524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d65ed4b85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9d65ed4b8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w/ Text">
  <p:cSld name="Cover Slide w/ Text">
    <p:spTree>
      <p:nvGrpSpPr>
        <p:cNvPr id="18" name="Shape 18"/>
        <p:cNvGrpSpPr/>
        <p:nvPr/>
      </p:nvGrpSpPr>
      <p:grpSpPr>
        <a:xfrm>
          <a:off x="0" y="0"/>
          <a:ext cx="0" cy="0"/>
          <a:chOff x="0" y="0"/>
          <a:chExt cx="0" cy="0"/>
        </a:xfrm>
      </p:grpSpPr>
      <p:sp>
        <p:nvSpPr>
          <p:cNvPr id="19" name="Google Shape;19;p11"/>
          <p:cNvSpPr txBox="1"/>
          <p:nvPr>
            <p:ph idx="1" type="body"/>
          </p:nvPr>
        </p:nvSpPr>
        <p:spPr>
          <a:xfrm>
            <a:off x="610627" y="619125"/>
            <a:ext cx="12736404" cy="742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960"/>
              </a:spcBef>
              <a:spcAft>
                <a:spcPts val="0"/>
              </a:spcAft>
              <a:buClr>
                <a:srgbClr val="13294B"/>
              </a:buClr>
              <a:buSzPts val="4800"/>
              <a:buFont typeface="Arial"/>
              <a:buNone/>
              <a:defRPr b="1" i="0" sz="4800" u="none" cap="none" strike="noStrike">
                <a:solidFill>
                  <a:srgbClr val="13294B"/>
                </a:solidFill>
                <a:latin typeface="Arial Narrow"/>
                <a:ea typeface="Arial Narrow"/>
                <a:cs typeface="Arial Narrow"/>
                <a:sym typeface="Arial Narrow"/>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20" name="Google Shape;20;p11"/>
          <p:cNvSpPr txBox="1"/>
          <p:nvPr>
            <p:ph idx="2" type="body"/>
          </p:nvPr>
        </p:nvSpPr>
        <p:spPr>
          <a:xfrm>
            <a:off x="610627" y="1570071"/>
            <a:ext cx="12736404" cy="32731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40"/>
              </a:spcBef>
              <a:spcAft>
                <a:spcPts val="0"/>
              </a:spcAft>
              <a:buClr>
                <a:srgbClr val="E84A27"/>
              </a:buClr>
              <a:buSzPts val="1700"/>
              <a:buFont typeface="Arial"/>
              <a:buNone/>
              <a:defRPr b="0" i="0" sz="1700" u="none" cap="none" strike="noStrike">
                <a:solidFill>
                  <a:srgbClr val="E84A27"/>
                </a:solidFill>
                <a:latin typeface="Arial"/>
                <a:ea typeface="Arial"/>
                <a:cs typeface="Arial"/>
                <a:sym typeface="Arial"/>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21" name="Google Shape;21;p11"/>
          <p:cNvSpPr txBox="1"/>
          <p:nvPr>
            <p:ph idx="3" type="body"/>
          </p:nvPr>
        </p:nvSpPr>
        <p:spPr>
          <a:xfrm>
            <a:off x="610627" y="1860825"/>
            <a:ext cx="12736404" cy="30170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40"/>
              </a:spcBef>
              <a:spcAft>
                <a:spcPts val="0"/>
              </a:spcAft>
              <a:buClr>
                <a:srgbClr val="E84A27"/>
              </a:buClr>
              <a:buSzPts val="1200"/>
              <a:buFont typeface="Arial"/>
              <a:buNone/>
              <a:defRPr b="0" i="0" sz="1200" u="none" cap="none" strike="noStrike">
                <a:solidFill>
                  <a:srgbClr val="E84A27"/>
                </a:solidFill>
                <a:latin typeface="Arial"/>
                <a:ea typeface="Arial"/>
                <a:cs typeface="Arial"/>
                <a:sym typeface="Arial"/>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18"/>
          <p:cNvSpPr/>
          <p:nvPr/>
        </p:nvSpPr>
        <p:spPr>
          <a:xfrm>
            <a:off x="0" y="2834640"/>
            <a:ext cx="13817599" cy="2038696"/>
          </a:xfrm>
          <a:prstGeom prst="rect">
            <a:avLst/>
          </a:prstGeom>
          <a:solidFill>
            <a:srgbClr val="13294B"/>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0" name="Google Shape;30;p18"/>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960"/>
              </a:spcBef>
              <a:spcAft>
                <a:spcPts val="0"/>
              </a:spcAft>
              <a:buClr>
                <a:schemeClr val="lt1"/>
              </a:buClr>
              <a:buSzPts val="4800"/>
              <a:buFont typeface="Arial"/>
              <a:buNone/>
              <a:defRPr b="1" i="0" sz="4800" u="none" cap="none" strike="noStrike">
                <a:solidFill>
                  <a:schemeClr val="lt1"/>
                </a:solidFill>
                <a:latin typeface="Arial Narrow"/>
                <a:ea typeface="Arial Narrow"/>
                <a:cs typeface="Arial Narrow"/>
                <a:sym typeface="Arial Narrow"/>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1" name="Google Shape;31;p18"/>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20"/>
              </a:spcBef>
              <a:spcAft>
                <a:spcPts val="0"/>
              </a:spcAft>
              <a:buClr>
                <a:schemeClr val="lt1"/>
              </a:buClr>
              <a:buSzPts val="3599"/>
              <a:buFont typeface="Arial"/>
              <a:buNone/>
              <a:defRPr b="0" i="1" sz="3599" u="none" cap="none" strike="noStrike">
                <a:solidFill>
                  <a:schemeClr val="lt1"/>
                </a:solidFill>
                <a:latin typeface="Arial"/>
                <a:ea typeface="Arial"/>
                <a:cs typeface="Arial"/>
                <a:sym typeface="Arial"/>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2" name="Google Shape;32;p18"/>
          <p:cNvSpPr txBox="1"/>
          <p:nvPr>
            <p:ph idx="12" type="sldNum"/>
          </p:nvPr>
        </p:nvSpPr>
        <p:spPr>
          <a:xfrm>
            <a:off x="829504" y="7237049"/>
            <a:ext cx="533709" cy="41433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p:cSld name="Title and Bullets">
    <p:spTree>
      <p:nvGrpSpPr>
        <p:cNvPr id="33" name="Shape 33"/>
        <p:cNvGrpSpPr/>
        <p:nvPr/>
      </p:nvGrpSpPr>
      <p:grpSpPr>
        <a:xfrm>
          <a:off x="0" y="0"/>
          <a:ext cx="0" cy="0"/>
          <a:chOff x="0" y="0"/>
          <a:chExt cx="0" cy="0"/>
        </a:xfrm>
      </p:grpSpPr>
      <p:sp>
        <p:nvSpPr>
          <p:cNvPr id="34" name="Google Shape;34;p13"/>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lvl1pPr indent="-457136" lvl="0" marL="457200" marR="0" rtl="0" algn="l">
              <a:lnSpc>
                <a:spcPct val="100000"/>
              </a:lnSpc>
              <a:spcBef>
                <a:spcPts val="720"/>
              </a:spcBef>
              <a:spcAft>
                <a:spcPts val="0"/>
              </a:spcAft>
              <a:buClr>
                <a:srgbClr val="13294B"/>
              </a:buClr>
              <a:buSzPts val="3599"/>
              <a:buFont typeface="Noto Sans Symbols"/>
              <a:buChar char="▪"/>
              <a:defRPr b="0" i="0" sz="3599" u="none" cap="none" strike="noStrike">
                <a:solidFill>
                  <a:srgbClr val="13294B"/>
                </a:solidFill>
                <a:latin typeface="Arial"/>
                <a:ea typeface="Arial"/>
                <a:cs typeface="Arial"/>
                <a:sym typeface="Arial"/>
              </a:defRPr>
            </a:lvl1pPr>
            <a:lvl2pPr indent="-425386" lvl="1" marL="914400" marR="0" rtl="0" algn="l">
              <a:lnSpc>
                <a:spcPct val="100000"/>
              </a:lnSpc>
              <a:spcBef>
                <a:spcPts val="620"/>
              </a:spcBef>
              <a:spcAft>
                <a:spcPts val="0"/>
              </a:spcAft>
              <a:buClr>
                <a:srgbClr val="13294B"/>
              </a:buClr>
              <a:buSzPts val="3099"/>
              <a:buFont typeface="Arial"/>
              <a:buChar char="–"/>
              <a:defRPr b="0" i="0" sz="3099" u="none" cap="none" strike="noStrike">
                <a:solidFill>
                  <a:srgbClr val="13294B"/>
                </a:solidFill>
                <a:latin typeface="Arial"/>
                <a:ea typeface="Arial"/>
                <a:cs typeface="Arial"/>
                <a:sym typeface="Arial"/>
              </a:defRPr>
            </a:lvl2pPr>
            <a:lvl3pPr indent="-400050" lvl="2" marL="1371600" marR="0" rtl="0" algn="l">
              <a:lnSpc>
                <a:spcPct val="100000"/>
              </a:lnSpc>
              <a:spcBef>
                <a:spcPts val="540"/>
              </a:spcBef>
              <a:spcAft>
                <a:spcPts val="0"/>
              </a:spcAft>
              <a:buClr>
                <a:srgbClr val="13294B"/>
              </a:buClr>
              <a:buSzPts val="2700"/>
              <a:buFont typeface="Arial"/>
              <a:buChar char="•"/>
              <a:defRPr b="0" i="0" sz="2700" u="none" cap="none" strike="noStrike">
                <a:solidFill>
                  <a:srgbClr val="13294B"/>
                </a:solidFill>
                <a:latin typeface="Arial"/>
                <a:ea typeface="Arial"/>
                <a:cs typeface="Arial"/>
                <a:sym typeface="Arial"/>
              </a:defRPr>
            </a:lvl3pPr>
            <a:lvl4pPr indent="-368300" lvl="3" marL="1828800" marR="0" rtl="0" algn="l">
              <a:lnSpc>
                <a:spcPct val="100000"/>
              </a:lnSpc>
              <a:spcBef>
                <a:spcPts val="440"/>
              </a:spcBef>
              <a:spcAft>
                <a:spcPts val="0"/>
              </a:spcAft>
              <a:buClr>
                <a:srgbClr val="13294B"/>
              </a:buClr>
              <a:buSzPts val="2200"/>
              <a:buFont typeface="Arial"/>
              <a:buChar char="–"/>
              <a:defRPr b="0" i="0" sz="2200" u="none" cap="none" strike="noStrike">
                <a:solidFill>
                  <a:srgbClr val="13294B"/>
                </a:solidFill>
                <a:latin typeface="Arial"/>
                <a:ea typeface="Arial"/>
                <a:cs typeface="Arial"/>
                <a:sym typeface="Arial"/>
              </a:defRPr>
            </a:lvl4pPr>
            <a:lvl5pPr indent="-368300" lvl="4" marL="2286000" marR="0" rtl="0" algn="l">
              <a:lnSpc>
                <a:spcPct val="100000"/>
              </a:lnSpc>
              <a:spcBef>
                <a:spcPts val="440"/>
              </a:spcBef>
              <a:spcAft>
                <a:spcPts val="0"/>
              </a:spcAft>
              <a:buClr>
                <a:srgbClr val="13294B"/>
              </a:buClr>
              <a:buSzPts val="2200"/>
              <a:buFont typeface="Arial"/>
              <a:buChar char="»"/>
              <a:defRPr b="0" i="0" sz="2200" u="none" cap="none" strike="noStrike">
                <a:solidFill>
                  <a:srgbClr val="13294B"/>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5" name="Google Shape;35;p13"/>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960"/>
              </a:spcBef>
              <a:spcAft>
                <a:spcPts val="0"/>
              </a:spcAft>
              <a:buClr>
                <a:srgbClr val="13294B"/>
              </a:buClr>
              <a:buSzPts val="4800"/>
              <a:buFont typeface="Arial"/>
              <a:buNone/>
              <a:defRPr b="1" i="0" sz="4800" u="none" cap="none" strike="noStrike">
                <a:solidFill>
                  <a:srgbClr val="13294B"/>
                </a:solidFill>
                <a:latin typeface="Arial Narrow"/>
                <a:ea typeface="Arial Narrow"/>
                <a:cs typeface="Arial Narrow"/>
                <a:sym typeface="Arial Narrow"/>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6" name="Google Shape;36;p13"/>
          <p:cNvSpPr txBox="1"/>
          <p:nvPr>
            <p:ph idx="12" type="sldNum"/>
          </p:nvPr>
        </p:nvSpPr>
        <p:spPr>
          <a:xfrm>
            <a:off x="829504" y="7237049"/>
            <a:ext cx="533709" cy="41433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Media">
  <p:cSld name="Title and Media">
    <p:spTree>
      <p:nvGrpSpPr>
        <p:cNvPr id="37" name="Shape 37"/>
        <p:cNvGrpSpPr/>
        <p:nvPr/>
      </p:nvGrpSpPr>
      <p:grpSpPr>
        <a:xfrm>
          <a:off x="0" y="0"/>
          <a:ext cx="0" cy="0"/>
          <a:chOff x="0" y="0"/>
          <a:chExt cx="0" cy="0"/>
        </a:xfrm>
      </p:grpSpPr>
      <p:sp>
        <p:nvSpPr>
          <p:cNvPr id="38" name="Google Shape;38;p17"/>
          <p:cNvSpPr txBox="1"/>
          <p:nvPr>
            <p:ph idx="1" type="body"/>
          </p:nvPr>
        </p:nvSpPr>
        <p:spPr>
          <a:xfrm>
            <a:off x="610626" y="1608096"/>
            <a:ext cx="12583500" cy="50975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
              </a:spcBef>
              <a:spcAft>
                <a:spcPts val="0"/>
              </a:spcAft>
              <a:buClr>
                <a:srgbClr val="7F7F7F"/>
              </a:buClr>
              <a:buSzPts val="1600"/>
              <a:buFont typeface="Arial"/>
              <a:buNone/>
              <a:defRPr b="0" i="1" sz="1600" u="none" cap="none" strike="noStrike">
                <a:solidFill>
                  <a:srgbClr val="7F7F7F"/>
                </a:solidFill>
                <a:latin typeface="Arial"/>
                <a:ea typeface="Arial"/>
                <a:cs typeface="Arial"/>
                <a:sym typeface="Arial"/>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9" name="Google Shape;39;p17"/>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960"/>
              </a:spcBef>
              <a:spcAft>
                <a:spcPts val="0"/>
              </a:spcAft>
              <a:buClr>
                <a:srgbClr val="142958"/>
              </a:buClr>
              <a:buSzPts val="4800"/>
              <a:buFont typeface="Arial"/>
              <a:buNone/>
              <a:defRPr b="1" i="0" sz="4800" u="none" cap="none" strike="noStrike">
                <a:solidFill>
                  <a:srgbClr val="142958"/>
                </a:solidFill>
                <a:latin typeface="Arial Narrow"/>
                <a:ea typeface="Arial Narrow"/>
                <a:cs typeface="Arial Narrow"/>
                <a:sym typeface="Arial Narrow"/>
              </a:defRPr>
            </a:lvl1pPr>
            <a:lvl2pPr indent="-425386" lvl="1" marL="914400" marR="0" rtl="0" algn="l">
              <a:lnSpc>
                <a:spcPct val="100000"/>
              </a:lnSpc>
              <a:spcBef>
                <a:spcPts val="620"/>
              </a:spcBef>
              <a:spcAft>
                <a:spcPts val="0"/>
              </a:spcAft>
              <a:buClr>
                <a:schemeClr val="dk1"/>
              </a:buClr>
              <a:buSzPts val="3099"/>
              <a:buFont typeface="Arial"/>
              <a:buChar char="–"/>
              <a:defRPr b="0" i="0" sz="3099"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40" name="Google Shape;40;p17"/>
          <p:cNvSpPr txBox="1"/>
          <p:nvPr>
            <p:ph idx="12" type="sldNum"/>
          </p:nvPr>
        </p:nvSpPr>
        <p:spPr>
          <a:xfrm>
            <a:off x="829504" y="7237049"/>
            <a:ext cx="533709" cy="41433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19"/>
          <p:cNvSpPr txBox="1"/>
          <p:nvPr>
            <p:ph idx="12" type="sldNum"/>
          </p:nvPr>
        </p:nvSpPr>
        <p:spPr>
          <a:xfrm>
            <a:off x="829504" y="7237049"/>
            <a:ext cx="533709" cy="41433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png"/><Relationship Id="rId7" Type="http://schemas.openxmlformats.org/officeDocument/2006/relationships/slideLayout" Target="../slideLayouts/slideLayout1.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0"/>
          <p:cNvGrpSpPr/>
          <p:nvPr/>
        </p:nvGrpSpPr>
        <p:grpSpPr>
          <a:xfrm>
            <a:off x="-2940" y="2695073"/>
            <a:ext cx="13820539" cy="2352030"/>
            <a:chOff x="-1069" y="2880073"/>
            <a:chExt cx="10056262" cy="1676400"/>
          </a:xfrm>
        </p:grpSpPr>
        <p:pic>
          <p:nvPicPr>
            <p:cNvPr id="11" name="Google Shape;11;p10"/>
            <p:cNvPicPr preferRelativeResize="0"/>
            <p:nvPr/>
          </p:nvPicPr>
          <p:blipFill rotWithShape="1">
            <a:blip r:embed="rId1">
              <a:alphaModFix/>
            </a:blip>
            <a:srcRect b="0" l="0" r="0" t="196"/>
            <a:stretch/>
          </p:blipFill>
          <p:spPr>
            <a:xfrm>
              <a:off x="-1069" y="2881477"/>
              <a:ext cx="2514600" cy="1673098"/>
            </a:xfrm>
            <a:prstGeom prst="rect">
              <a:avLst/>
            </a:prstGeom>
            <a:noFill/>
            <a:ln>
              <a:noFill/>
            </a:ln>
          </p:spPr>
        </p:pic>
        <p:pic>
          <p:nvPicPr>
            <p:cNvPr id="12" name="Google Shape;12;p10"/>
            <p:cNvPicPr preferRelativeResize="0"/>
            <p:nvPr/>
          </p:nvPicPr>
          <p:blipFill rotWithShape="1">
            <a:blip r:embed="rId2">
              <a:alphaModFix/>
            </a:blip>
            <a:srcRect b="0" l="0" r="0" t="0"/>
            <a:stretch/>
          </p:blipFill>
          <p:spPr>
            <a:xfrm>
              <a:off x="2513531" y="2880073"/>
              <a:ext cx="2514600" cy="1676400"/>
            </a:xfrm>
            <a:prstGeom prst="rect">
              <a:avLst/>
            </a:prstGeom>
            <a:noFill/>
            <a:ln>
              <a:noFill/>
            </a:ln>
          </p:spPr>
        </p:pic>
        <p:pic>
          <p:nvPicPr>
            <p:cNvPr id="13" name="Google Shape;13;p10"/>
            <p:cNvPicPr preferRelativeResize="0"/>
            <p:nvPr/>
          </p:nvPicPr>
          <p:blipFill rotWithShape="1">
            <a:blip r:embed="rId3">
              <a:alphaModFix/>
            </a:blip>
            <a:srcRect b="0" l="0" r="0" t="0"/>
            <a:stretch/>
          </p:blipFill>
          <p:spPr>
            <a:xfrm>
              <a:off x="5027062" y="2880073"/>
              <a:ext cx="2514600" cy="1676400"/>
            </a:xfrm>
            <a:prstGeom prst="rect">
              <a:avLst/>
            </a:prstGeom>
            <a:noFill/>
            <a:ln>
              <a:noFill/>
            </a:ln>
          </p:spPr>
        </p:pic>
        <p:pic>
          <p:nvPicPr>
            <p:cNvPr id="14" name="Google Shape;14;p10"/>
            <p:cNvPicPr preferRelativeResize="0"/>
            <p:nvPr/>
          </p:nvPicPr>
          <p:blipFill rotWithShape="1">
            <a:blip r:embed="rId4">
              <a:alphaModFix/>
            </a:blip>
            <a:srcRect b="0" l="0" r="0" t="0"/>
            <a:stretch/>
          </p:blipFill>
          <p:spPr>
            <a:xfrm>
              <a:off x="7540593" y="2881978"/>
              <a:ext cx="2514600" cy="1674495"/>
            </a:xfrm>
            <a:prstGeom prst="rect">
              <a:avLst/>
            </a:prstGeom>
            <a:noFill/>
            <a:ln>
              <a:noFill/>
            </a:ln>
          </p:spPr>
        </p:pic>
      </p:grpSp>
      <p:pic>
        <p:nvPicPr>
          <p:cNvPr id="15" name="Google Shape;15;p10"/>
          <p:cNvPicPr preferRelativeResize="0"/>
          <p:nvPr/>
        </p:nvPicPr>
        <p:blipFill rotWithShape="1">
          <a:blip r:embed="rId5">
            <a:alphaModFix/>
          </a:blip>
          <a:srcRect b="0" l="0" r="0" t="0"/>
          <a:stretch/>
        </p:blipFill>
        <p:spPr>
          <a:xfrm>
            <a:off x="2" y="5111273"/>
            <a:ext cx="13817597" cy="2673879"/>
          </a:xfrm>
          <a:prstGeom prst="rect">
            <a:avLst/>
          </a:prstGeom>
          <a:noFill/>
          <a:ln>
            <a:noFill/>
          </a:ln>
        </p:spPr>
      </p:pic>
      <p:sp>
        <p:nvSpPr>
          <p:cNvPr id="16" name="Google Shape;16;p10"/>
          <p:cNvSpPr/>
          <p:nvPr/>
        </p:nvSpPr>
        <p:spPr>
          <a:xfrm>
            <a:off x="13099" y="5528603"/>
            <a:ext cx="13804502" cy="2256549"/>
          </a:xfrm>
          <a:prstGeom prst="rect">
            <a:avLst/>
          </a:prstGeom>
          <a:solidFill>
            <a:srgbClr val="E84A26"/>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id="17" name="Google Shape;17;p10"/>
          <p:cNvPicPr preferRelativeResize="0"/>
          <p:nvPr/>
        </p:nvPicPr>
        <p:blipFill rotWithShape="1">
          <a:blip r:embed="rId6">
            <a:alphaModFix/>
          </a:blip>
          <a:srcRect b="0" l="0" r="0" t="0"/>
          <a:stretch/>
        </p:blipFill>
        <p:spPr>
          <a:xfrm>
            <a:off x="309790" y="6173988"/>
            <a:ext cx="4452724" cy="149569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2"/>
          <p:cNvSpPr/>
          <p:nvPr/>
        </p:nvSpPr>
        <p:spPr>
          <a:xfrm>
            <a:off x="0" y="7172772"/>
            <a:ext cx="13817599" cy="599627"/>
          </a:xfrm>
          <a:prstGeom prst="rect">
            <a:avLst/>
          </a:prstGeom>
          <a:solidFill>
            <a:srgbClr val="E84A26"/>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id="24" name="Google Shape;24;p12"/>
          <p:cNvPicPr preferRelativeResize="0"/>
          <p:nvPr/>
        </p:nvPicPr>
        <p:blipFill rotWithShape="1">
          <a:blip r:embed="rId1">
            <a:alphaModFix/>
          </a:blip>
          <a:srcRect b="75362" l="0" r="0" t="0"/>
          <a:stretch/>
        </p:blipFill>
        <p:spPr>
          <a:xfrm>
            <a:off x="-2" y="7022370"/>
            <a:ext cx="13817601" cy="253507"/>
          </a:xfrm>
          <a:prstGeom prst="rect">
            <a:avLst/>
          </a:prstGeom>
          <a:noFill/>
          <a:ln>
            <a:noFill/>
          </a:ln>
        </p:spPr>
      </p:pic>
      <p:pic>
        <p:nvPicPr>
          <p:cNvPr id="25" name="Google Shape;25;p12"/>
          <p:cNvPicPr preferRelativeResize="0"/>
          <p:nvPr/>
        </p:nvPicPr>
        <p:blipFill rotWithShape="1">
          <a:blip r:embed="rId2">
            <a:alphaModFix/>
          </a:blip>
          <a:srcRect b="0" l="0" r="0" t="0"/>
          <a:stretch/>
        </p:blipFill>
        <p:spPr>
          <a:xfrm>
            <a:off x="11301509" y="7353309"/>
            <a:ext cx="1940310" cy="196986"/>
          </a:xfrm>
          <a:prstGeom prst="rect">
            <a:avLst/>
          </a:prstGeom>
          <a:noFill/>
          <a:ln>
            <a:noFill/>
          </a:ln>
        </p:spPr>
      </p:pic>
      <p:pic>
        <p:nvPicPr>
          <p:cNvPr id="26" name="Google Shape;26;p12"/>
          <p:cNvPicPr preferRelativeResize="0"/>
          <p:nvPr/>
        </p:nvPicPr>
        <p:blipFill rotWithShape="1">
          <a:blip r:embed="rId3">
            <a:alphaModFix/>
          </a:blip>
          <a:srcRect b="63560" l="0" r="92703" t="0"/>
          <a:stretch/>
        </p:blipFill>
        <p:spPr>
          <a:xfrm>
            <a:off x="499630" y="7239543"/>
            <a:ext cx="368073" cy="424519"/>
          </a:xfrm>
          <a:prstGeom prst="rect">
            <a:avLst/>
          </a:prstGeom>
          <a:noFill/>
          <a:ln>
            <a:noFill/>
          </a:ln>
        </p:spPr>
      </p:pic>
      <p:sp>
        <p:nvSpPr>
          <p:cNvPr id="27" name="Google Shape;27;p12"/>
          <p:cNvSpPr txBox="1"/>
          <p:nvPr>
            <p:ph idx="12" type="sldNum"/>
          </p:nvPr>
        </p:nvSpPr>
        <p:spPr>
          <a:xfrm>
            <a:off x="829504" y="7237049"/>
            <a:ext cx="533709" cy="414338"/>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eople.eecs.berkeley.edu/~keutzer/classes/244fa2005/lectures/8-2-retiming-ucb.pdf" TargetMode="External"/><Relationship Id="rId4" Type="http://schemas.openxmlformats.org/officeDocument/2006/relationships/hyperlink" Target="http://gick.be/public/school/6004/L04-4up.pdf" TargetMode="External"/><Relationship Id="rId5" Type="http://schemas.openxmlformats.org/officeDocument/2006/relationships/hyperlink" Target="https://www.intel.com/content/dam/www/programmable/us/en/pdfs/literature/ds/dsoprq.pdf" TargetMode="External"/><Relationship Id="rId6" Type="http://schemas.openxmlformats.org/officeDocument/2006/relationships/hyperlink" Target="http://www.ee.ic.ac.uk/pcheung/teaching/ee2_digital/Lecture%208%20-%20Timing%20Constraint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idx="1" type="body"/>
          </p:nvPr>
        </p:nvSpPr>
        <p:spPr>
          <a:xfrm>
            <a:off x="610627" y="619125"/>
            <a:ext cx="12736404" cy="7429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latin typeface="Arial"/>
                <a:ea typeface="Arial"/>
                <a:cs typeface="Arial"/>
                <a:sym typeface="Arial"/>
              </a:rPr>
              <a:t>ECE 411 MP3 – Basic Intro to Timing</a:t>
            </a:r>
            <a:endParaRPr>
              <a:latin typeface="Arial"/>
              <a:ea typeface="Arial"/>
              <a:cs typeface="Arial"/>
              <a:sym typeface="Arial"/>
            </a:endParaRPr>
          </a:p>
        </p:txBody>
      </p:sp>
      <p:sp>
        <p:nvSpPr>
          <p:cNvPr id="48" name="Google Shape;48;p1"/>
          <p:cNvSpPr txBox="1"/>
          <p:nvPr>
            <p:ph idx="2" type="body"/>
          </p:nvPr>
        </p:nvSpPr>
        <p:spPr>
          <a:xfrm>
            <a:off x="610627" y="1570071"/>
            <a:ext cx="12736404" cy="32731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E84A27"/>
              </a:buClr>
              <a:buSzPts val="1700"/>
              <a:buNone/>
            </a:pPr>
            <a:r>
              <a:rPr lang="en-US"/>
              <a:t>Fall</a:t>
            </a:r>
            <a:r>
              <a:rPr lang="en-US">
                <a:latin typeface="Arial"/>
                <a:ea typeface="Arial"/>
                <a:cs typeface="Arial"/>
                <a:sym typeface="Arial"/>
              </a:rPr>
              <a:t> 2020</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7"/>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178795" lvl="0" marL="381995" rtl="0" algn="l">
              <a:lnSpc>
                <a:spcPct val="100000"/>
              </a:lnSpc>
              <a:spcBef>
                <a:spcPts val="0"/>
              </a:spcBef>
              <a:spcAft>
                <a:spcPts val="0"/>
              </a:spcAft>
              <a:buClr>
                <a:srgbClr val="13294B"/>
              </a:buClr>
              <a:buSzPts val="3200"/>
              <a:buFont typeface="Noto Sans Symbols"/>
              <a:buNone/>
            </a:pPr>
            <a:r>
              <a:t/>
            </a:r>
            <a:endParaRPr b="1" sz="3200"/>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06" name="Google Shape;106;p27"/>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Putting it together: Comb. Delay and Register timing</a:t>
            </a:r>
            <a:endParaRPr/>
          </a:p>
        </p:txBody>
      </p:sp>
      <p:pic>
        <p:nvPicPr>
          <p:cNvPr id="107" name="Google Shape;107;p27"/>
          <p:cNvPicPr preferRelativeResize="0"/>
          <p:nvPr/>
        </p:nvPicPr>
        <p:blipFill rotWithShape="1">
          <a:blip r:embed="rId3">
            <a:alphaModFix/>
          </a:blip>
          <a:srcRect b="0" l="0" r="0" t="0"/>
          <a:stretch/>
        </p:blipFill>
        <p:spPr>
          <a:xfrm>
            <a:off x="356268" y="1888889"/>
            <a:ext cx="13105063" cy="42502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8"/>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Cool, but why am I failing timing?</a:t>
            </a:r>
            <a:endParaRPr>
              <a:latin typeface="Arial"/>
              <a:ea typeface="Arial"/>
              <a:cs typeface="Arial"/>
              <a:sym typeface="Arial"/>
            </a:endParaRPr>
          </a:p>
        </p:txBody>
      </p:sp>
      <p:sp>
        <p:nvSpPr>
          <p:cNvPr id="113" name="Google Shape;113;p28"/>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720"/>
              </a:spcBef>
              <a:spcAft>
                <a:spcPts val="0"/>
              </a:spcAft>
              <a:buClr>
                <a:schemeClr val="lt1"/>
              </a:buClr>
              <a:buSzPts val="3599"/>
              <a:buFont typeface="Arial"/>
              <a:buNone/>
            </a:pPr>
            <a:r>
              <a:rPr lang="en-US"/>
              <a:t>Ask your advisor.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9"/>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As the name indicates, Fmax is the maximum frequency under which your combination logic could function correctly.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Why can’t we just use a clock frequency as high as we want? What will happen?</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Since you are in the real world and delays exist. In this case, your design will face </a:t>
            </a:r>
            <a:r>
              <a:rPr b="1" i="1" lang="en-US" sz="3200"/>
              <a:t>unforeseen consequences</a:t>
            </a:r>
            <a:r>
              <a:rPr lang="en-US" sz="3200"/>
              <a:t>…</a:t>
            </a:r>
            <a:endParaRPr/>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19" name="Google Shape;119;p29"/>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Fmax and Critical Path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0"/>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What if the combinational delay is too long?</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If we use the same clock frequency, setup and hold time requirement </a:t>
            </a:r>
            <a:r>
              <a:rPr b="1" lang="en-US" sz="3200"/>
              <a:t>cannot be satisfied</a:t>
            </a:r>
            <a:r>
              <a:rPr lang="en-US" sz="3200"/>
              <a:t>. That will cause glitch or metastability in your logic design! Boom, roasted.</a:t>
            </a:r>
            <a:endParaRPr/>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25" name="Google Shape;125;p30"/>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Fmax and Critical Path, continued…</a:t>
            </a:r>
            <a:endParaRPr/>
          </a:p>
        </p:txBody>
      </p:sp>
      <p:pic>
        <p:nvPicPr>
          <p:cNvPr id="126" name="Google Shape;126;p30"/>
          <p:cNvPicPr preferRelativeResize="0"/>
          <p:nvPr/>
        </p:nvPicPr>
        <p:blipFill rotWithShape="1">
          <a:blip r:embed="rId3">
            <a:alphaModFix/>
          </a:blip>
          <a:srcRect b="0" l="0" r="0" t="0"/>
          <a:stretch/>
        </p:blipFill>
        <p:spPr>
          <a:xfrm>
            <a:off x="2102518" y="3586856"/>
            <a:ext cx="9647455" cy="31289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1"/>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Therefore, to ensure correct operation of your logic design, you should lower your clock frequency. In this case, Fmax = 1 / (longest delay)</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Imagine several paths like this cause several delays in your design. Naturally, your Fmax depends on the longest combinational path, which is called </a:t>
            </a:r>
            <a:r>
              <a:rPr b="1" lang="en-US" sz="3200"/>
              <a:t>Critical Path</a:t>
            </a:r>
            <a:r>
              <a:rPr lang="en-US" sz="3200"/>
              <a:t>. </a:t>
            </a:r>
            <a:endParaRPr/>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32" name="Google Shape;132;p31"/>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Fmax and Critical Path, continued…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In MP1 and 2, our rubric requires your design to achieve certain Fmax.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To let Quartus know that you are trying to achieve the designated frequency for your clk and certain timing requirements (such as delays) for your design, we used timing constraint files to specify these. (.sdc)</a:t>
            </a:r>
            <a:endParaRPr/>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38" name="Google Shape;138;p32"/>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What did I fail? – Timing Constraints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Constraints, continued…</a:t>
            </a:r>
            <a:endParaRPr/>
          </a:p>
        </p:txBody>
      </p:sp>
      <p:pic>
        <p:nvPicPr>
          <p:cNvPr id="144" name="Google Shape;144;p33"/>
          <p:cNvPicPr preferRelativeResize="0"/>
          <p:nvPr/>
        </p:nvPicPr>
        <p:blipFill rotWithShape="1">
          <a:blip r:embed="rId3">
            <a:alphaModFix/>
          </a:blip>
          <a:srcRect b="0" l="0" r="0" t="0"/>
          <a:stretch/>
        </p:blipFill>
        <p:spPr>
          <a:xfrm>
            <a:off x="610625" y="1477107"/>
            <a:ext cx="12578369" cy="2145323"/>
          </a:xfrm>
          <a:prstGeom prst="rect">
            <a:avLst/>
          </a:prstGeom>
          <a:noFill/>
          <a:ln>
            <a:noFill/>
          </a:ln>
        </p:spPr>
      </p:pic>
      <p:pic>
        <p:nvPicPr>
          <p:cNvPr id="145" name="Google Shape;145;p33"/>
          <p:cNvPicPr preferRelativeResize="0"/>
          <p:nvPr/>
        </p:nvPicPr>
        <p:blipFill rotWithShape="1">
          <a:blip r:embed="rId4">
            <a:alphaModFix/>
          </a:blip>
          <a:srcRect b="0" l="0" r="0" t="0"/>
          <a:stretch/>
        </p:blipFill>
        <p:spPr>
          <a:xfrm>
            <a:off x="628606" y="3622430"/>
            <a:ext cx="12509614" cy="1468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4"/>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Where went wrong?</a:t>
            </a:r>
            <a:endParaRPr>
              <a:latin typeface="Arial"/>
              <a:ea typeface="Arial"/>
              <a:cs typeface="Arial"/>
              <a:sym typeface="Arial"/>
            </a:endParaRPr>
          </a:p>
        </p:txBody>
      </p:sp>
      <p:sp>
        <p:nvSpPr>
          <p:cNvPr id="151" name="Google Shape;151;p34"/>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720"/>
              </a:spcBef>
              <a:spcAft>
                <a:spcPts val="0"/>
              </a:spcAft>
              <a:buClr>
                <a:schemeClr val="lt1"/>
              </a:buClr>
              <a:buSzPts val="3599"/>
              <a:buFont typeface="Arial"/>
              <a:buNone/>
            </a:pPr>
            <a:r>
              <a:rPr lang="en-US"/>
              <a:t>Timing Analyzer to your rescue!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5"/>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After a project finishes compiling, open your timing analyzer: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57" name="Google Shape;157;p35"/>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Finding the Critical Path – Timing Analyzer</a:t>
            </a:r>
            <a:endParaRPr/>
          </a:p>
        </p:txBody>
      </p:sp>
      <p:pic>
        <p:nvPicPr>
          <p:cNvPr id="158" name="Google Shape;158;p35"/>
          <p:cNvPicPr preferRelativeResize="0"/>
          <p:nvPr/>
        </p:nvPicPr>
        <p:blipFill rotWithShape="1">
          <a:blip r:embed="rId3">
            <a:alphaModFix/>
          </a:blip>
          <a:srcRect b="0" l="0" r="0" t="0"/>
          <a:stretch/>
        </p:blipFill>
        <p:spPr>
          <a:xfrm>
            <a:off x="2171107" y="1865703"/>
            <a:ext cx="9616273" cy="52714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6"/>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Goto Datasheet – Report Fmax Summary.</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Double Click to start reporting Fmax Summary.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64" name="Google Shape;164;p36"/>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Analyzer, continued…</a:t>
            </a:r>
            <a:endParaRPr/>
          </a:p>
        </p:txBody>
      </p:sp>
      <p:pic>
        <p:nvPicPr>
          <p:cNvPr id="165" name="Google Shape;165;p36"/>
          <p:cNvPicPr preferRelativeResize="0"/>
          <p:nvPr/>
        </p:nvPicPr>
        <p:blipFill rotWithShape="1">
          <a:blip r:embed="rId3">
            <a:alphaModFix/>
          </a:blip>
          <a:srcRect b="0" l="0" r="0" t="0"/>
          <a:stretch/>
        </p:blipFill>
        <p:spPr>
          <a:xfrm>
            <a:off x="1560528" y="2462551"/>
            <a:ext cx="3328542" cy="4130690"/>
          </a:xfrm>
          <a:prstGeom prst="rect">
            <a:avLst/>
          </a:prstGeom>
          <a:noFill/>
          <a:ln>
            <a:noFill/>
          </a:ln>
        </p:spPr>
      </p:pic>
      <p:pic>
        <p:nvPicPr>
          <p:cNvPr id="166" name="Google Shape;166;p36"/>
          <p:cNvPicPr preferRelativeResize="0"/>
          <p:nvPr/>
        </p:nvPicPr>
        <p:blipFill rotWithShape="1">
          <a:blip r:embed="rId4">
            <a:alphaModFix/>
          </a:blip>
          <a:srcRect b="0" l="0" r="0" t="0"/>
          <a:stretch/>
        </p:blipFill>
        <p:spPr>
          <a:xfrm>
            <a:off x="5838973" y="2554011"/>
            <a:ext cx="6775362" cy="39477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0"/>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Why do we care about timing anyways?</a:t>
            </a:r>
            <a:endParaRPr>
              <a:latin typeface="Arial"/>
              <a:ea typeface="Arial"/>
              <a:cs typeface="Arial"/>
              <a:sym typeface="Arial"/>
            </a:endParaRPr>
          </a:p>
        </p:txBody>
      </p:sp>
      <p:sp>
        <p:nvSpPr>
          <p:cNvPr id="54" name="Google Shape;54;p20"/>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720"/>
              </a:spcBef>
              <a:spcAft>
                <a:spcPts val="0"/>
              </a:spcAft>
              <a:buClr>
                <a:schemeClr val="lt1"/>
              </a:buClr>
              <a:buSzPts val="3599"/>
              <a:buFont typeface="Arial"/>
              <a:buNone/>
            </a:pPr>
            <a:r>
              <a:rPr lang="en-US"/>
              <a:t>Good Question! Take PHYS 420 for more detail on </a:t>
            </a:r>
            <a:r>
              <a:rPr b="1" lang="en-US"/>
              <a:t>time</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Right Click on Clock name (clk), choose Report Timing…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Use default settings and click Report Timing</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172" name="Google Shape;172;p37"/>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Analyzer, continued…</a:t>
            </a:r>
            <a:endParaRPr/>
          </a:p>
        </p:txBody>
      </p:sp>
      <p:pic>
        <p:nvPicPr>
          <p:cNvPr id="173" name="Google Shape;173;p37"/>
          <p:cNvPicPr preferRelativeResize="0"/>
          <p:nvPr/>
        </p:nvPicPr>
        <p:blipFill rotWithShape="1">
          <a:blip r:embed="rId3">
            <a:alphaModFix/>
          </a:blip>
          <a:srcRect b="0" l="0" r="0" t="0"/>
          <a:stretch/>
        </p:blipFill>
        <p:spPr>
          <a:xfrm>
            <a:off x="958845" y="2392427"/>
            <a:ext cx="3722693" cy="2301439"/>
          </a:xfrm>
          <a:prstGeom prst="rect">
            <a:avLst/>
          </a:prstGeom>
          <a:noFill/>
          <a:ln>
            <a:noFill/>
          </a:ln>
        </p:spPr>
      </p:pic>
      <p:pic>
        <p:nvPicPr>
          <p:cNvPr id="174" name="Google Shape;174;p37"/>
          <p:cNvPicPr preferRelativeResize="0"/>
          <p:nvPr/>
        </p:nvPicPr>
        <p:blipFill rotWithShape="1">
          <a:blip r:embed="rId4">
            <a:alphaModFix/>
          </a:blip>
          <a:srcRect b="0" l="0" r="0" t="0"/>
          <a:stretch/>
        </p:blipFill>
        <p:spPr>
          <a:xfrm>
            <a:off x="5029757" y="2392427"/>
            <a:ext cx="3758085" cy="45229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A list of paths should appear. Choose the one with the smallest slack, since that is the critical path in this clock domain.</a:t>
            </a:r>
            <a:endParaRPr sz="3200"/>
          </a:p>
        </p:txBody>
      </p:sp>
      <p:sp>
        <p:nvSpPr>
          <p:cNvPr id="180" name="Google Shape;180;p38"/>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Analyzer, continued…</a:t>
            </a:r>
            <a:endParaRPr/>
          </a:p>
        </p:txBody>
      </p:sp>
      <p:pic>
        <p:nvPicPr>
          <p:cNvPr id="181" name="Google Shape;181;p38"/>
          <p:cNvPicPr preferRelativeResize="0"/>
          <p:nvPr/>
        </p:nvPicPr>
        <p:blipFill rotWithShape="1">
          <a:blip r:embed="rId3">
            <a:alphaModFix/>
          </a:blip>
          <a:srcRect b="0" l="0" r="0" t="0"/>
          <a:stretch/>
        </p:blipFill>
        <p:spPr>
          <a:xfrm>
            <a:off x="707130" y="2490662"/>
            <a:ext cx="12299385" cy="35132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The critical path contains clock path and data path. Since clock path is not in the scope of the slides, we will focus on data path. </a:t>
            </a:r>
            <a:endParaRPr sz="3200"/>
          </a:p>
        </p:txBody>
      </p:sp>
      <p:sp>
        <p:nvSpPr>
          <p:cNvPr id="187" name="Google Shape;187;p39"/>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Analyzer, continued…</a:t>
            </a:r>
            <a:endParaRPr/>
          </a:p>
        </p:txBody>
      </p:sp>
      <p:pic>
        <p:nvPicPr>
          <p:cNvPr id="188" name="Google Shape;188;p39"/>
          <p:cNvPicPr preferRelativeResize="0"/>
          <p:nvPr/>
        </p:nvPicPr>
        <p:blipFill rotWithShape="1">
          <a:blip r:embed="rId3">
            <a:alphaModFix/>
          </a:blip>
          <a:srcRect b="0" l="0" r="0" t="0"/>
          <a:stretch/>
        </p:blipFill>
        <p:spPr>
          <a:xfrm>
            <a:off x="3313543" y="2594103"/>
            <a:ext cx="7190513" cy="41634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4" lvl="0" marL="381994" rtl="0" algn="l">
              <a:lnSpc>
                <a:spcPct val="100000"/>
              </a:lnSpc>
              <a:spcBef>
                <a:spcPts val="0"/>
              </a:spcBef>
              <a:spcAft>
                <a:spcPts val="0"/>
              </a:spcAft>
              <a:buClr>
                <a:srgbClr val="13294B"/>
              </a:buClr>
              <a:buSzPts val="3200"/>
              <a:buFont typeface="Noto Sans Symbols"/>
              <a:buChar char="▪"/>
            </a:pPr>
            <a:r>
              <a:rPr lang="en-US" sz="3200"/>
              <a:t>Fanout: the number of other logic that the register output is connected. </a:t>
            </a:r>
            <a:endParaRPr sz="3200"/>
          </a:p>
          <a:p>
            <a:pPr indent="-381995" lvl="0" marL="381995" rtl="0" algn="l">
              <a:lnSpc>
                <a:spcPct val="100000"/>
              </a:lnSpc>
              <a:spcBef>
                <a:spcPts val="0"/>
              </a:spcBef>
              <a:spcAft>
                <a:spcPts val="0"/>
              </a:spcAft>
              <a:buClr>
                <a:srgbClr val="13294B"/>
              </a:buClr>
              <a:buSzPts val="3200"/>
              <a:buFont typeface="Noto Sans Symbols"/>
              <a:buChar char="▪"/>
            </a:pPr>
            <a:r>
              <a:rPr lang="en-US" sz="3200"/>
              <a:t>Location:</a:t>
            </a:r>
            <a:endParaRPr/>
          </a:p>
          <a:p>
            <a:pPr indent="-381995" lvl="1" marL="839195" rtl="0" algn="l">
              <a:lnSpc>
                <a:spcPct val="100000"/>
              </a:lnSpc>
              <a:spcBef>
                <a:spcPts val="0"/>
              </a:spcBef>
              <a:spcAft>
                <a:spcPts val="0"/>
              </a:spcAft>
              <a:buSzPts val="3200"/>
              <a:buFont typeface="Noto Sans Symbols"/>
              <a:buChar char="▪"/>
            </a:pPr>
            <a:r>
              <a:rPr lang="en-US" sz="2700"/>
              <a:t>MLABCELL: Memory Logic Array Block – Logic Cells optimized for storage</a:t>
            </a:r>
            <a:endParaRPr/>
          </a:p>
          <a:p>
            <a:pPr indent="-381995" lvl="1" marL="839195" rtl="0" algn="l">
              <a:lnSpc>
                <a:spcPct val="100000"/>
              </a:lnSpc>
              <a:spcBef>
                <a:spcPts val="0"/>
              </a:spcBef>
              <a:spcAft>
                <a:spcPts val="0"/>
              </a:spcAft>
              <a:buSzPts val="3200"/>
              <a:buFont typeface="Noto Sans Symbols"/>
              <a:buChar char="▪"/>
            </a:pPr>
            <a:r>
              <a:rPr lang="en-US" sz="2700"/>
              <a:t>LABCELL: Logic Array Block</a:t>
            </a:r>
            <a:endParaRPr/>
          </a:p>
          <a:p>
            <a:pPr indent="-381995" lvl="1" marL="839195" rtl="0" algn="l">
              <a:lnSpc>
                <a:spcPct val="100000"/>
              </a:lnSpc>
              <a:spcBef>
                <a:spcPts val="0"/>
              </a:spcBef>
              <a:spcAft>
                <a:spcPts val="0"/>
              </a:spcAft>
              <a:buSzPts val="3200"/>
              <a:buFont typeface="Noto Sans Symbols"/>
              <a:buChar char="▪"/>
            </a:pPr>
            <a:r>
              <a:rPr lang="en-US" sz="2700"/>
              <a:t>IOOBUFF: Input/Output – Output Buffer. Used for ESD protection for FPGA pins. Similar goes to IOIBUFF.</a:t>
            </a:r>
            <a:endParaRPr sz="2700"/>
          </a:p>
          <a:p>
            <a:pPr indent="0" lvl="0" marL="0" rtl="0" algn="l">
              <a:lnSpc>
                <a:spcPct val="100000"/>
              </a:lnSpc>
              <a:spcBef>
                <a:spcPts val="0"/>
              </a:spcBef>
              <a:spcAft>
                <a:spcPts val="0"/>
              </a:spcAft>
              <a:buSzPts val="3599"/>
              <a:buNone/>
            </a:pPr>
            <a:r>
              <a:t/>
            </a:r>
            <a:endParaRPr sz="2700"/>
          </a:p>
        </p:txBody>
      </p:sp>
      <p:sp>
        <p:nvSpPr>
          <p:cNvPr id="194" name="Google Shape;194;p40"/>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Timing Analyzer, continued…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Okay, let’s fix this.</a:t>
            </a:r>
            <a:endParaRPr>
              <a:latin typeface="Arial"/>
              <a:ea typeface="Arial"/>
              <a:cs typeface="Arial"/>
              <a:sym typeface="Arial"/>
            </a:endParaRPr>
          </a:p>
        </p:txBody>
      </p:sp>
      <p:sp>
        <p:nvSpPr>
          <p:cNvPr id="200" name="Google Shape;200;p41"/>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720"/>
              </a:spcBef>
              <a:spcAft>
                <a:spcPts val="0"/>
              </a:spcAft>
              <a:buClr>
                <a:schemeClr val="lt1"/>
              </a:buClr>
              <a:buSzPts val="3599"/>
              <a:buFont typeface="Arial"/>
              <a:buNone/>
            </a:pPr>
            <a:r>
              <a:rPr lang="en-US"/>
              <a:t>Not so hard as you would think.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body"/>
          </p:nvPr>
        </p:nvSpPr>
        <p:spPr>
          <a:xfrm>
            <a:off x="610625" y="1362077"/>
            <a:ext cx="12737238" cy="5621527"/>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2700"/>
              <a:t>Intuitively, since Fmax is inversely related to the length of your critical path, you always want to shorten your critical path by getting rid of unnecessary logic.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2700"/>
              <a:t>However, optimizing combinational logic would sometimes be very difficult. In this case, you might want to think…</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2700"/>
              <a:t>In your critical path, your timing constraint requires your end-point register to have the correct input value setup time before the next clock edge. Is this necessary?</a:t>
            </a:r>
            <a:endParaRPr/>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p:txBody>
      </p:sp>
      <p:sp>
        <p:nvSpPr>
          <p:cNvPr id="206" name="Google Shape;206;p42"/>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How to optimize Fmax? </a:t>
            </a:r>
            <a:endParaRPr/>
          </a:p>
        </p:txBody>
      </p:sp>
      <p:pic>
        <p:nvPicPr>
          <p:cNvPr id="207" name="Google Shape;207;p42"/>
          <p:cNvPicPr preferRelativeResize="0"/>
          <p:nvPr/>
        </p:nvPicPr>
        <p:blipFill rotWithShape="1">
          <a:blip r:embed="rId3">
            <a:alphaModFix/>
          </a:blip>
          <a:srcRect b="0" l="0" r="0" t="0"/>
          <a:stretch/>
        </p:blipFill>
        <p:spPr>
          <a:xfrm>
            <a:off x="2384559" y="4172840"/>
            <a:ext cx="9189369" cy="2713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ph idx="1" type="body"/>
          </p:nvPr>
        </p:nvSpPr>
        <p:spPr>
          <a:xfrm>
            <a:off x="610625" y="1518650"/>
            <a:ext cx="12737400" cy="505710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In MP3, you may have noticed that </a:t>
            </a:r>
            <a:r>
              <a:rPr b="1" lang="en-US" sz="3200"/>
              <a:t>registering top-level output signals to physical memory</a:t>
            </a:r>
            <a:r>
              <a:rPr lang="en-US" sz="3200"/>
              <a:t> would significantly improve timing. </a:t>
            </a:r>
            <a:endParaRPr/>
          </a:p>
          <a:p>
            <a:pPr indent="-381995" lvl="0" marL="381995" rtl="0" algn="l">
              <a:lnSpc>
                <a:spcPct val="100000"/>
              </a:lnSpc>
              <a:spcBef>
                <a:spcPts val="0"/>
              </a:spcBef>
              <a:spcAft>
                <a:spcPts val="0"/>
              </a:spcAft>
              <a:buSzPts val="3200"/>
              <a:buChar char="▪"/>
            </a:pPr>
            <a:r>
              <a:rPr lang="en-US" sz="3200"/>
              <a:t>Also, notice that there was a 3ns, non-removable IO Buffer delay for ESD protection.</a:t>
            </a:r>
            <a:endParaRPr/>
          </a:p>
          <a:p>
            <a:pPr indent="-381995" lvl="0" marL="381995" rtl="0" algn="l">
              <a:lnSpc>
                <a:spcPct val="100000"/>
              </a:lnSpc>
              <a:spcBef>
                <a:spcPts val="0"/>
              </a:spcBef>
              <a:spcAft>
                <a:spcPts val="0"/>
              </a:spcAft>
              <a:buSzPts val="3200"/>
              <a:buChar char="▪"/>
            </a:pPr>
            <a:r>
              <a:rPr lang="en-US" sz="3200"/>
              <a:t>By registering the output to memory, we essentially “move” this piece of delay to the path the output of the new register and physical memory.</a:t>
            </a:r>
            <a:endParaRPr/>
          </a:p>
          <a:p>
            <a:pPr indent="-381995" lvl="0" marL="381995" rtl="0" algn="l">
              <a:lnSpc>
                <a:spcPct val="100000"/>
              </a:lnSpc>
              <a:spcBef>
                <a:spcPts val="0"/>
              </a:spcBef>
              <a:spcAft>
                <a:spcPts val="0"/>
              </a:spcAft>
              <a:buSzPts val="3200"/>
              <a:buChar char="▪"/>
            </a:pPr>
            <a:r>
              <a:rPr lang="en-US" sz="3200"/>
              <a:t>One thing we did here is</a:t>
            </a:r>
            <a:r>
              <a:rPr lang="en-US" sz="3200"/>
              <a:t> created a </a:t>
            </a:r>
            <a:r>
              <a:rPr b="1" lang="en-US" sz="3200"/>
              <a:t>Multicycle Path </a:t>
            </a:r>
            <a:r>
              <a:rPr lang="en-US" sz="3200"/>
              <a:t>between a register and physical memory</a:t>
            </a:r>
            <a:endParaRPr/>
          </a:p>
        </p:txBody>
      </p:sp>
      <p:sp>
        <p:nvSpPr>
          <p:cNvPr id="213" name="Google Shape;213;p43"/>
          <p:cNvSpPr txBox="1"/>
          <p:nvPr>
            <p:ph idx="2" type="body"/>
          </p:nvPr>
        </p:nvSpPr>
        <p:spPr>
          <a:xfrm>
            <a:off x="610626" y="635276"/>
            <a:ext cx="12631200" cy="72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How to optimize Fmax, continued…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How to optimize Fmax, continued…</a:t>
            </a:r>
            <a:endParaRPr/>
          </a:p>
        </p:txBody>
      </p:sp>
      <p:pic>
        <p:nvPicPr>
          <p:cNvPr id="219" name="Google Shape;219;p44"/>
          <p:cNvPicPr preferRelativeResize="0"/>
          <p:nvPr/>
        </p:nvPicPr>
        <p:blipFill rotWithShape="1">
          <a:blip r:embed="rId3">
            <a:alphaModFix/>
          </a:blip>
          <a:srcRect b="0" l="0" r="0" t="0"/>
          <a:stretch/>
        </p:blipFill>
        <p:spPr>
          <a:xfrm>
            <a:off x="575733" y="1362077"/>
            <a:ext cx="12762679" cy="55863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idx="1" type="body"/>
          </p:nvPr>
        </p:nvSpPr>
        <p:spPr>
          <a:xfrm>
            <a:off x="610625" y="1362077"/>
            <a:ext cx="12737238" cy="5353683"/>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SzPts val="3200"/>
              <a:buChar char="▪"/>
            </a:pPr>
            <a:r>
              <a:rPr b="1" lang="en-US" sz="3200"/>
              <a:t>Multicycle Path: </a:t>
            </a:r>
            <a:r>
              <a:rPr lang="en-US" sz="3200"/>
              <a:t>A path where data from one register is allowed to take more than one clock cycle to reach to the destination register.</a:t>
            </a:r>
            <a:endParaRPr/>
          </a:p>
          <a:p>
            <a:pPr indent="-381995" lvl="0" marL="381995" rtl="0" algn="l">
              <a:lnSpc>
                <a:spcPct val="100000"/>
              </a:lnSpc>
              <a:spcBef>
                <a:spcPts val="0"/>
              </a:spcBef>
              <a:spcAft>
                <a:spcPts val="0"/>
              </a:spcAft>
              <a:buSzPts val="3200"/>
              <a:buChar char="▪"/>
            </a:pPr>
            <a:r>
              <a:rPr lang="en-US" sz="3200"/>
              <a:t>You can set Multicycle Path in Timing Analyzer.</a:t>
            </a:r>
            <a:endParaRPr sz="2700"/>
          </a:p>
        </p:txBody>
      </p:sp>
      <p:sp>
        <p:nvSpPr>
          <p:cNvPr id="225" name="Google Shape;225;p45"/>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How to optimize Fmax – Multicycle Path</a:t>
            </a:r>
            <a:endParaRPr/>
          </a:p>
        </p:txBody>
      </p:sp>
      <p:pic>
        <p:nvPicPr>
          <p:cNvPr id="226" name="Google Shape;226;p45"/>
          <p:cNvPicPr preferRelativeResize="0"/>
          <p:nvPr/>
        </p:nvPicPr>
        <p:blipFill rotWithShape="1">
          <a:blip r:embed="rId3">
            <a:alphaModFix/>
          </a:blip>
          <a:srcRect b="0" l="0" r="0" t="0"/>
          <a:stretch/>
        </p:blipFill>
        <p:spPr>
          <a:xfrm>
            <a:off x="4317089" y="2905947"/>
            <a:ext cx="1747091" cy="3887278"/>
          </a:xfrm>
          <a:prstGeom prst="rect">
            <a:avLst/>
          </a:prstGeom>
          <a:noFill/>
          <a:ln>
            <a:noFill/>
          </a:ln>
        </p:spPr>
      </p:pic>
      <p:pic>
        <p:nvPicPr>
          <p:cNvPr id="227" name="Google Shape;227;p45"/>
          <p:cNvPicPr preferRelativeResize="0"/>
          <p:nvPr/>
        </p:nvPicPr>
        <p:blipFill rotWithShape="1">
          <a:blip r:embed="rId4">
            <a:alphaModFix/>
          </a:blip>
          <a:srcRect b="0" l="0" r="0" t="0"/>
          <a:stretch/>
        </p:blipFill>
        <p:spPr>
          <a:xfrm>
            <a:off x="6732513" y="2905947"/>
            <a:ext cx="3918740" cy="38162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9d65ed4b85_1_0"/>
          <p:cNvSpPr txBox="1"/>
          <p:nvPr>
            <p:ph idx="1" type="body"/>
          </p:nvPr>
        </p:nvSpPr>
        <p:spPr>
          <a:xfrm>
            <a:off x="610625" y="1532125"/>
            <a:ext cx="12737100" cy="5183700"/>
          </a:xfrm>
          <a:prstGeom prst="rect">
            <a:avLst/>
          </a:prstGeom>
          <a:noFill/>
          <a:ln>
            <a:noFill/>
          </a:ln>
        </p:spPr>
        <p:txBody>
          <a:bodyPr anchorCtr="0" anchor="t" bIns="45700" lIns="91425" spcFirstLastPara="1" rIns="91425" wrap="square" tIns="45700">
            <a:noAutofit/>
          </a:bodyPr>
          <a:lstStyle/>
          <a:p>
            <a:pPr indent="-381994" lvl="0" marL="381994" rtl="0" algn="l">
              <a:lnSpc>
                <a:spcPct val="100000"/>
              </a:lnSpc>
              <a:spcBef>
                <a:spcPts val="0"/>
              </a:spcBef>
              <a:spcAft>
                <a:spcPts val="0"/>
              </a:spcAft>
              <a:buSzPts val="3200"/>
              <a:buChar char="▪"/>
            </a:pPr>
            <a:r>
              <a:rPr b="1" lang="en-US" sz="3200"/>
              <a:t>Pin Delay</a:t>
            </a:r>
            <a:r>
              <a:rPr b="1" lang="en-US" sz="3200"/>
              <a:t>: </a:t>
            </a:r>
            <a:r>
              <a:rPr lang="en-US" sz="3200"/>
              <a:t>The delay for a signal from some point to appear on an output pin, or in the case of MP3, the output of a module.</a:t>
            </a:r>
            <a:endParaRPr sz="3200"/>
          </a:p>
          <a:p>
            <a:pPr indent="0" lvl="0" marL="457200" rtl="0" algn="l">
              <a:lnSpc>
                <a:spcPct val="100000"/>
              </a:lnSpc>
              <a:spcBef>
                <a:spcPts val="0"/>
              </a:spcBef>
              <a:spcAft>
                <a:spcPts val="0"/>
              </a:spcAft>
              <a:buNone/>
            </a:pPr>
            <a:r>
              <a:t/>
            </a:r>
            <a:endParaRPr sz="3200"/>
          </a:p>
          <a:p>
            <a:pPr indent="-381994" lvl="0" marL="381994" rtl="0" algn="l">
              <a:lnSpc>
                <a:spcPct val="100000"/>
              </a:lnSpc>
              <a:spcBef>
                <a:spcPts val="0"/>
              </a:spcBef>
              <a:spcAft>
                <a:spcPts val="0"/>
              </a:spcAft>
              <a:buSzPts val="3200"/>
              <a:buChar char="▪"/>
            </a:pPr>
            <a:r>
              <a:rPr lang="en-US" sz="3200"/>
              <a:t>Often it can be very useful to place registers on the outputs of your modules (very similar to MAR in MP2), that way there is almost zero combinational logic between the logic of your module and the actual output signal.</a:t>
            </a:r>
            <a:endParaRPr sz="2700"/>
          </a:p>
        </p:txBody>
      </p:sp>
      <p:sp>
        <p:nvSpPr>
          <p:cNvPr id="233" name="Google Shape;233;g9d65ed4b85_1_0"/>
          <p:cNvSpPr txBox="1"/>
          <p:nvPr>
            <p:ph idx="2" type="body"/>
          </p:nvPr>
        </p:nvSpPr>
        <p:spPr>
          <a:xfrm>
            <a:off x="610626" y="635276"/>
            <a:ext cx="12631200" cy="72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How to optimize Fmax – Pin Delay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Let’s say one day you were sent to an ideal world.</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Unfortunately, you still need to work on your MPs here. But here is a good news: In this world, you don’t need to consider capacitance, inductance or resistance of logic circuits or wires connecting them.</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Therefore, a signal will encounter no delay when propagating through logic circuits. </a:t>
            </a:r>
            <a:endParaRPr/>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178795" lvl="0" marL="381995" rtl="0" algn="l">
              <a:lnSpc>
                <a:spcPct val="100000"/>
              </a:lnSpc>
              <a:spcBef>
                <a:spcPts val="0"/>
              </a:spcBef>
              <a:spcAft>
                <a:spcPts val="0"/>
              </a:spcAft>
              <a:buClr>
                <a:srgbClr val="13294B"/>
              </a:buClr>
              <a:buSzPts val="3200"/>
              <a:buFont typeface="Noto Sans Symbols"/>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60" name="Google Shape;60;p2"/>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A Utopia, but for Electrical Engineers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7"/>
          <p:cNvSpPr txBox="1"/>
          <p:nvPr>
            <p:ph idx="1" type="body"/>
          </p:nvPr>
        </p:nvSpPr>
        <p:spPr>
          <a:xfrm>
            <a:off x="610625" y="1362077"/>
            <a:ext cx="12737238" cy="5621527"/>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2700"/>
              <a:t>Why is your fitting process takes a very long time? Quartus could not make your design pass timing constraints during fitting, but it kept on trying because your current Fmax is close to the desired Fmax.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2700"/>
              <a:t>You could adjust how “willing” Quartus is for fitting your design under Project Settings -&gt; Compiler Settings -&gt; Advanced Settings (Fitter) -&gt; </a:t>
            </a:r>
            <a:r>
              <a:rPr b="1" lang="en-US" sz="2700"/>
              <a:t>Fitter Effort</a:t>
            </a:r>
            <a:r>
              <a:rPr lang="en-US" sz="2700"/>
              <a:t>.</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2700"/>
              <a:t>Check out </a:t>
            </a:r>
            <a:r>
              <a:rPr b="1" lang="en-US" sz="2700"/>
              <a:t>Design Space Explorer</a:t>
            </a:r>
            <a:r>
              <a:rPr lang="en-US" sz="2700"/>
              <a:t>, which tries to use different seeds for fitting copies of the same project. You could compile multiple copies of your project at the same time, and pick the one with the largest Fmax. (Sounds like a slot machine?)</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2700"/>
              <a:t>If you want to learn more on device-level details on timing, ECE 482/483 would be some nice courses on these topics.</a:t>
            </a:r>
            <a:endParaRPr/>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p:txBody>
      </p:sp>
      <p:sp>
        <p:nvSpPr>
          <p:cNvPr id="239" name="Google Shape;239;p47"/>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Miscellaneous Topics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idx="1" type="body"/>
          </p:nvPr>
        </p:nvSpPr>
        <p:spPr>
          <a:xfrm>
            <a:off x="593176" y="3255633"/>
            <a:ext cx="12631200" cy="63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Any questions?</a:t>
            </a: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idx="1" type="body"/>
          </p:nvPr>
        </p:nvSpPr>
        <p:spPr>
          <a:xfrm>
            <a:off x="610625" y="1362077"/>
            <a:ext cx="12737238" cy="5621527"/>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SzPts val="3200"/>
              <a:buChar char="▪"/>
            </a:pPr>
            <a:r>
              <a:rPr lang="en-US" sz="2700"/>
              <a:t>R.K. Brayton and K. Keytzer, 2004, </a:t>
            </a:r>
            <a:r>
              <a:rPr i="1" lang="en-US" sz="2700"/>
              <a:t>Retiming</a:t>
            </a:r>
            <a:r>
              <a:rPr lang="en-US" sz="2700"/>
              <a:t>, UC Berkeley, Retrieved from </a:t>
            </a:r>
            <a:r>
              <a:rPr lang="en-US" sz="2800" u="sng">
                <a:solidFill>
                  <a:schemeClr val="hlink"/>
                </a:solidFill>
                <a:hlinkClick r:id="rId3"/>
              </a:rPr>
              <a:t>https://people.eecs.berkeley.edu/~keutzer/classes/244fa2005/lectures/8-2-retiming-ucb.pdf</a:t>
            </a:r>
            <a:r>
              <a:rPr lang="en-US" sz="2800"/>
              <a:t> </a:t>
            </a:r>
            <a:endParaRPr/>
          </a:p>
          <a:p>
            <a:pPr indent="-381995" lvl="0" marL="381995" rtl="0" algn="l">
              <a:lnSpc>
                <a:spcPct val="100000"/>
              </a:lnSpc>
              <a:spcBef>
                <a:spcPts val="0"/>
              </a:spcBef>
              <a:spcAft>
                <a:spcPts val="0"/>
              </a:spcAft>
              <a:buSzPts val="3200"/>
              <a:buChar char="▪"/>
            </a:pPr>
            <a:r>
              <a:rPr lang="en-US" sz="2800"/>
              <a:t>2004</a:t>
            </a:r>
            <a:r>
              <a:rPr i="1" lang="en-US" sz="2800"/>
              <a:t>, L04 – Gates</a:t>
            </a:r>
            <a:r>
              <a:rPr lang="en-US" sz="2800"/>
              <a:t>, MIT, Retrieved from </a:t>
            </a:r>
            <a:r>
              <a:rPr lang="en-US" sz="2800" u="sng">
                <a:solidFill>
                  <a:schemeClr val="hlink"/>
                </a:solidFill>
                <a:hlinkClick r:id="rId4"/>
              </a:rPr>
              <a:t>http://gick.be/public/school/6004/L04-4up.pdf</a:t>
            </a:r>
            <a:endParaRPr sz="2800"/>
          </a:p>
          <a:p>
            <a:pPr indent="-381995" lvl="0" marL="381995" rtl="0" algn="l">
              <a:lnSpc>
                <a:spcPct val="100000"/>
              </a:lnSpc>
              <a:spcBef>
                <a:spcPts val="0"/>
              </a:spcBef>
              <a:spcAft>
                <a:spcPts val="0"/>
              </a:spcAft>
              <a:buSzPts val="3200"/>
              <a:buChar char="▪"/>
            </a:pPr>
            <a:r>
              <a:rPr lang="en-US" sz="2800"/>
              <a:t>1999, </a:t>
            </a:r>
            <a:r>
              <a:rPr i="1" lang="en-US" sz="2800"/>
              <a:t>Operating Requirements for Altera Devices, </a:t>
            </a:r>
            <a:r>
              <a:rPr lang="en-US" sz="2800"/>
              <a:t>Intel, Retrieved from </a:t>
            </a:r>
            <a:r>
              <a:rPr lang="en-US" sz="2800" u="sng">
                <a:solidFill>
                  <a:schemeClr val="hlink"/>
                </a:solidFill>
                <a:hlinkClick r:id="rId5"/>
              </a:rPr>
              <a:t>https://www.intel.com/content/dam/www/programmable/us/en/pdfs/literature/ds/dsoprq.pdf</a:t>
            </a:r>
            <a:endParaRPr sz="2800"/>
          </a:p>
          <a:p>
            <a:pPr indent="-381995" lvl="0" marL="381995" rtl="0" algn="l">
              <a:lnSpc>
                <a:spcPct val="100000"/>
              </a:lnSpc>
              <a:spcBef>
                <a:spcPts val="0"/>
              </a:spcBef>
              <a:spcAft>
                <a:spcPts val="0"/>
              </a:spcAft>
              <a:buSzPts val="3200"/>
              <a:buChar char="▪"/>
            </a:pPr>
            <a:r>
              <a:rPr lang="en-US" sz="2800"/>
              <a:t>P. Cheung, 2019, </a:t>
            </a:r>
            <a:r>
              <a:rPr i="1" lang="en-US" sz="2800"/>
              <a:t>Timing Constraints &amp; Timing Analysis</a:t>
            </a:r>
            <a:r>
              <a:rPr lang="en-US" sz="2800"/>
              <a:t>, Imperial College London, Retrieved from </a:t>
            </a:r>
            <a:r>
              <a:rPr lang="en-US" sz="2800" u="sng">
                <a:solidFill>
                  <a:schemeClr val="hlink"/>
                </a:solidFill>
                <a:hlinkClick r:id="rId6"/>
              </a:rPr>
              <a:t>http://www.ee.ic.ac.uk/pcheung/teaching/ee2_digital/Lecture%208%20-%20Timing%20Constraints.pdf</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a:p>
            <a:pPr indent="-178795" lvl="0" marL="381995" rtl="0" algn="l">
              <a:lnSpc>
                <a:spcPct val="100000"/>
              </a:lnSpc>
              <a:spcBef>
                <a:spcPts val="0"/>
              </a:spcBef>
              <a:spcAft>
                <a:spcPts val="0"/>
              </a:spcAft>
              <a:buClr>
                <a:srgbClr val="13294B"/>
              </a:buClr>
              <a:buSzPts val="3200"/>
              <a:buFont typeface="Noto Sans Symbols"/>
              <a:buNone/>
            </a:pPr>
            <a:r>
              <a:t/>
            </a:r>
            <a:endParaRPr sz="2700"/>
          </a:p>
        </p:txBody>
      </p:sp>
      <p:sp>
        <p:nvSpPr>
          <p:cNvPr id="250" name="Google Shape;250;p49"/>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800"/>
              <a:buNone/>
            </a:pPr>
            <a:r>
              <a:rPr lang="en-US"/>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1"/>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SzPts val="3200"/>
              <a:buChar char="▪"/>
            </a:pPr>
            <a:r>
              <a:rPr lang="en-US" sz="3200"/>
              <a:t>Considering two Registers, A and B: </a:t>
            </a:r>
            <a:endParaRPr/>
          </a:p>
          <a:p>
            <a:pPr indent="-178795" lvl="0" marL="381995" rtl="0" algn="l">
              <a:lnSpc>
                <a:spcPct val="100000"/>
              </a:lnSpc>
              <a:spcBef>
                <a:spcPts val="0"/>
              </a:spcBef>
              <a:spcAft>
                <a:spcPts val="0"/>
              </a:spcAft>
              <a:buSzPts val="3200"/>
              <a:buNone/>
            </a:pPr>
            <a:r>
              <a:t/>
            </a:r>
            <a:endParaRPr sz="3200"/>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178795" lvl="0" marL="381995" rtl="0" algn="l">
              <a:lnSpc>
                <a:spcPct val="100000"/>
              </a:lnSpc>
              <a:spcBef>
                <a:spcPts val="0"/>
              </a:spcBef>
              <a:spcAft>
                <a:spcPts val="0"/>
              </a:spcAft>
              <a:buClr>
                <a:srgbClr val="13294B"/>
              </a:buClr>
              <a:buSzPts val="3200"/>
              <a:buFont typeface="Noto Sans Symbols"/>
              <a:buNone/>
            </a:pPr>
            <a:r>
              <a:t/>
            </a:r>
            <a:endParaRPr sz="3200"/>
          </a:p>
          <a:p>
            <a:pPr indent="-381995" lvl="0" marL="381995" rtl="0" algn="l">
              <a:lnSpc>
                <a:spcPct val="100000"/>
              </a:lnSpc>
              <a:spcBef>
                <a:spcPts val="0"/>
              </a:spcBef>
              <a:spcAft>
                <a:spcPts val="0"/>
              </a:spcAft>
              <a:buClr>
                <a:srgbClr val="13294B"/>
              </a:buClr>
              <a:buSzPts val="3200"/>
              <a:buFont typeface="Noto Sans Symbols"/>
              <a:buChar char="▪"/>
            </a:pPr>
            <a:r>
              <a:rPr lang="en-US" sz="3200"/>
              <a:t>Here would be the waveform of the output of Register A and input of Register B in ideal settings.</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66" name="Google Shape;66;p21"/>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A Utopia, continued…</a:t>
            </a:r>
            <a:endParaRPr/>
          </a:p>
        </p:txBody>
      </p:sp>
      <p:pic>
        <p:nvPicPr>
          <p:cNvPr id="67" name="Google Shape;67;p21"/>
          <p:cNvPicPr preferRelativeResize="0"/>
          <p:nvPr/>
        </p:nvPicPr>
        <p:blipFill rotWithShape="1">
          <a:blip r:embed="rId3">
            <a:alphaModFix/>
          </a:blip>
          <a:srcRect b="0" l="0" r="0" t="0"/>
          <a:stretch/>
        </p:blipFill>
        <p:spPr>
          <a:xfrm>
            <a:off x="1908800" y="5186903"/>
            <a:ext cx="10000000" cy="1800000"/>
          </a:xfrm>
          <a:prstGeom prst="rect">
            <a:avLst/>
          </a:prstGeom>
          <a:noFill/>
          <a:ln>
            <a:noFill/>
          </a:ln>
        </p:spPr>
      </p:pic>
      <p:pic>
        <p:nvPicPr>
          <p:cNvPr id="68" name="Google Shape;68;p21"/>
          <p:cNvPicPr preferRelativeResize="0"/>
          <p:nvPr/>
        </p:nvPicPr>
        <p:blipFill rotWithShape="1">
          <a:blip r:embed="rId4">
            <a:alphaModFix/>
          </a:blip>
          <a:srcRect b="0" l="0" r="0" t="0"/>
          <a:stretch/>
        </p:blipFill>
        <p:spPr>
          <a:xfrm>
            <a:off x="3308800" y="2214361"/>
            <a:ext cx="7200000" cy="18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2"/>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Logical components have capacitance, inductance and resistance.</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Wires have resistance, and sometimes inductance and capacitance.</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Therefore, there will be a delay when a signal travels from one component to the other. This is called </a:t>
            </a:r>
            <a:r>
              <a:rPr b="1" lang="en-US" sz="3200"/>
              <a:t>Combinational Delay</a:t>
            </a:r>
            <a:r>
              <a:rPr lang="en-US" sz="3200"/>
              <a:t>. </a:t>
            </a:r>
            <a:endParaRPr/>
          </a:p>
          <a:p>
            <a:pPr indent="-178795" lvl="0" marL="381995" rtl="0" algn="l">
              <a:lnSpc>
                <a:spcPct val="100000"/>
              </a:lnSpc>
              <a:spcBef>
                <a:spcPts val="0"/>
              </a:spcBef>
              <a:spcAft>
                <a:spcPts val="0"/>
              </a:spcAft>
              <a:buClr>
                <a:srgbClr val="13294B"/>
              </a:buClr>
              <a:buSzPts val="3200"/>
              <a:buFont typeface="Noto Sans Symbols"/>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74" name="Google Shape;74;p22"/>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However, Things are different in Real Life</a:t>
            </a:r>
            <a:endParaRPr/>
          </a:p>
        </p:txBody>
      </p:sp>
      <p:pic>
        <p:nvPicPr>
          <p:cNvPr id="75" name="Google Shape;75;p22"/>
          <p:cNvPicPr preferRelativeResize="0"/>
          <p:nvPr/>
        </p:nvPicPr>
        <p:blipFill rotWithShape="1">
          <a:blip r:embed="rId3">
            <a:alphaModFix/>
          </a:blip>
          <a:srcRect b="0" l="0" r="0" t="0"/>
          <a:stretch/>
        </p:blipFill>
        <p:spPr>
          <a:xfrm>
            <a:off x="3158800" y="4339180"/>
            <a:ext cx="7500000" cy="18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3"/>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lang="en-US" sz="3200"/>
              <a:t>In the scope of this course, there are mainly two kinds of delay you need to know. </a:t>
            </a:r>
            <a:endParaRPr/>
          </a:p>
          <a:p>
            <a:pPr indent="-381995" lvl="0" marL="381995" rtl="0" algn="l">
              <a:lnSpc>
                <a:spcPct val="100000"/>
              </a:lnSpc>
              <a:spcBef>
                <a:spcPts val="0"/>
              </a:spcBef>
              <a:spcAft>
                <a:spcPts val="0"/>
              </a:spcAft>
              <a:buClr>
                <a:srgbClr val="13294B"/>
              </a:buClr>
              <a:buSzPts val="3200"/>
              <a:buFont typeface="Noto Sans Symbols"/>
              <a:buChar char="▪"/>
            </a:pPr>
            <a:r>
              <a:rPr b="1" lang="en-US" sz="3200"/>
              <a:t>Propagation Delay</a:t>
            </a:r>
            <a:r>
              <a:rPr lang="en-US" sz="3200"/>
              <a:t>: Maximum time for outputs of a combinational circuit to reach a stable new value after inputs changed to a new value. </a:t>
            </a:r>
            <a:endParaRPr/>
          </a:p>
          <a:p>
            <a:pPr indent="-381995" lvl="0" marL="381995" rtl="0" algn="l">
              <a:lnSpc>
                <a:spcPct val="100000"/>
              </a:lnSpc>
              <a:spcBef>
                <a:spcPts val="0"/>
              </a:spcBef>
              <a:spcAft>
                <a:spcPts val="0"/>
              </a:spcAft>
              <a:buClr>
                <a:srgbClr val="13294B"/>
              </a:buClr>
              <a:buSzPts val="3200"/>
              <a:buFont typeface="Noto Sans Symbols"/>
              <a:buChar char="▪"/>
            </a:pPr>
            <a:r>
              <a:rPr b="1" lang="en-US" sz="3200"/>
              <a:t>Contamination Delay</a:t>
            </a:r>
            <a:r>
              <a:rPr lang="en-US" sz="3200"/>
              <a:t>: Minimum time for outputs of a combinational circuit to keep the previous value after its inputs have changed. </a:t>
            </a:r>
            <a:endParaRPr/>
          </a:p>
          <a:p>
            <a:pPr indent="-381995" lvl="0" marL="381995" rtl="0" algn="l">
              <a:lnSpc>
                <a:spcPct val="100000"/>
              </a:lnSpc>
              <a:spcBef>
                <a:spcPts val="0"/>
              </a:spcBef>
              <a:spcAft>
                <a:spcPts val="0"/>
              </a:spcAft>
              <a:buClr>
                <a:srgbClr val="13294B"/>
              </a:buClr>
              <a:buSzPts val="3200"/>
              <a:buFont typeface="Noto Sans Symbols"/>
              <a:buChar char="▪"/>
            </a:pPr>
            <a:r>
              <a:rPr lang="en-US" sz="3200"/>
              <a:t>Keep these in mind ------ they are important!</a:t>
            </a:r>
            <a:endParaRPr/>
          </a:p>
          <a:p>
            <a:pPr indent="-178795" lvl="0" marL="381995" rtl="0" algn="l">
              <a:lnSpc>
                <a:spcPct val="100000"/>
              </a:lnSpc>
              <a:spcBef>
                <a:spcPts val="0"/>
              </a:spcBef>
              <a:spcAft>
                <a:spcPts val="0"/>
              </a:spcAft>
              <a:buClr>
                <a:srgbClr val="13294B"/>
              </a:buClr>
              <a:buSzPts val="3200"/>
              <a:buFont typeface="Noto Sans Symbols"/>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81" name="Google Shape;81;p23"/>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Delays: Propagation and Contamination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4"/>
          <p:cNvSpPr txBox="1"/>
          <p:nvPr>
            <p:ph idx="1" type="body"/>
          </p:nvPr>
        </p:nvSpPr>
        <p:spPr>
          <a:xfrm>
            <a:off x="610626" y="2977958"/>
            <a:ext cx="12631240" cy="63055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60"/>
              </a:spcBef>
              <a:spcAft>
                <a:spcPts val="0"/>
              </a:spcAft>
              <a:buClr>
                <a:schemeClr val="lt1"/>
              </a:buClr>
              <a:buSzPts val="4800"/>
              <a:buFont typeface="Arial"/>
              <a:buNone/>
            </a:pPr>
            <a:r>
              <a:rPr lang="en-US">
                <a:latin typeface="Arial"/>
                <a:ea typeface="Arial"/>
                <a:cs typeface="Arial"/>
                <a:sym typeface="Arial"/>
              </a:rPr>
              <a:t>Let’s look at register timing.</a:t>
            </a:r>
            <a:endParaRPr>
              <a:latin typeface="Arial"/>
              <a:ea typeface="Arial"/>
              <a:cs typeface="Arial"/>
              <a:sym typeface="Arial"/>
            </a:endParaRPr>
          </a:p>
        </p:txBody>
      </p:sp>
      <p:sp>
        <p:nvSpPr>
          <p:cNvPr id="87" name="Google Shape;87;p24"/>
          <p:cNvSpPr txBox="1"/>
          <p:nvPr>
            <p:ph idx="2" type="body"/>
          </p:nvPr>
        </p:nvSpPr>
        <p:spPr>
          <a:xfrm>
            <a:off x="610626" y="3833136"/>
            <a:ext cx="12631240" cy="718544"/>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720"/>
              </a:spcBef>
              <a:spcAft>
                <a:spcPts val="0"/>
              </a:spcAft>
              <a:buClr>
                <a:schemeClr val="lt1"/>
              </a:buClr>
              <a:buSzPts val="3599"/>
              <a:buFont typeface="Arial"/>
              <a:buNone/>
            </a:pPr>
            <a:r>
              <a:rPr lang="en-US"/>
              <a:t>Registers are important! Especially in FPGA.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5"/>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381995" lvl="0" marL="381995" rtl="0" algn="l">
              <a:lnSpc>
                <a:spcPct val="100000"/>
              </a:lnSpc>
              <a:spcBef>
                <a:spcPts val="0"/>
              </a:spcBef>
              <a:spcAft>
                <a:spcPts val="0"/>
              </a:spcAft>
              <a:buClr>
                <a:srgbClr val="13294B"/>
              </a:buClr>
              <a:buSzPts val="3200"/>
              <a:buFont typeface="Noto Sans Symbols"/>
              <a:buChar char="▪"/>
            </a:pPr>
            <a:r>
              <a:rPr b="1" lang="en-US" sz="3200"/>
              <a:t>Setup time</a:t>
            </a:r>
            <a:r>
              <a:rPr lang="en-US" sz="3200"/>
              <a:t>: For reliable operation of a register, its data input must be stable for some time before the rising clock edge. This is called Setup Time. </a:t>
            </a:r>
            <a:endParaRPr/>
          </a:p>
          <a:p>
            <a:pPr indent="-381995" lvl="0" marL="381995" rtl="0" algn="l">
              <a:lnSpc>
                <a:spcPct val="100000"/>
              </a:lnSpc>
              <a:spcBef>
                <a:spcPts val="0"/>
              </a:spcBef>
              <a:spcAft>
                <a:spcPts val="0"/>
              </a:spcAft>
              <a:buClr>
                <a:srgbClr val="13294B"/>
              </a:buClr>
              <a:buSzPts val="3200"/>
              <a:buFont typeface="Noto Sans Symbols"/>
              <a:buChar char="▪"/>
            </a:pPr>
            <a:r>
              <a:rPr b="1" lang="en-US" sz="3200"/>
              <a:t>Hold time</a:t>
            </a:r>
            <a:r>
              <a:rPr lang="en-US" sz="3200"/>
              <a:t>: For reliable operation of a register, its data input must be stable and holds its value for some time after the rising clock edge. This is called Hold Time</a:t>
            </a:r>
            <a:r>
              <a:rPr b="1" lang="en-US" sz="3200"/>
              <a:t>.</a:t>
            </a:r>
            <a:endParaRPr/>
          </a:p>
          <a:p>
            <a:pPr indent="-381995" lvl="0" marL="381995" rtl="0" algn="l">
              <a:lnSpc>
                <a:spcPct val="100000"/>
              </a:lnSpc>
              <a:spcBef>
                <a:spcPts val="0"/>
              </a:spcBef>
              <a:spcAft>
                <a:spcPts val="0"/>
              </a:spcAft>
              <a:buClr>
                <a:srgbClr val="13294B"/>
              </a:buClr>
              <a:buSzPts val="3200"/>
              <a:buFont typeface="Noto Sans Symbols"/>
              <a:buChar char="▪"/>
            </a:pPr>
            <a:r>
              <a:rPr b="1" lang="en-US" sz="3200"/>
              <a:t>Clock-to-Q Delay </a:t>
            </a:r>
            <a:r>
              <a:rPr lang="en-US" sz="3200"/>
              <a:t>(TCQ): Time for the register output to become stable after a clock edge. (All examples here uses rising clock edge.) </a:t>
            </a:r>
            <a:endParaRPr/>
          </a:p>
          <a:p>
            <a:pPr indent="-178795" lvl="0" marL="381995" rtl="0" algn="l">
              <a:lnSpc>
                <a:spcPct val="100000"/>
              </a:lnSpc>
              <a:spcBef>
                <a:spcPts val="0"/>
              </a:spcBef>
              <a:spcAft>
                <a:spcPts val="0"/>
              </a:spcAft>
              <a:buClr>
                <a:srgbClr val="13294B"/>
              </a:buClr>
              <a:buSzPts val="3200"/>
              <a:buFont typeface="Noto Sans Symbols"/>
              <a:buNone/>
            </a:pPr>
            <a:r>
              <a:t/>
            </a:r>
            <a:endParaRPr b="1" sz="3200"/>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93" name="Google Shape;93;p25"/>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Setup Time, Hold Time and TCQ</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6"/>
          <p:cNvSpPr txBox="1"/>
          <p:nvPr>
            <p:ph idx="1" type="body"/>
          </p:nvPr>
        </p:nvSpPr>
        <p:spPr>
          <a:xfrm>
            <a:off x="610626" y="1633220"/>
            <a:ext cx="12701026" cy="5082540"/>
          </a:xfrm>
          <a:prstGeom prst="rect">
            <a:avLst/>
          </a:prstGeom>
          <a:noFill/>
          <a:ln>
            <a:noFill/>
          </a:ln>
        </p:spPr>
        <p:txBody>
          <a:bodyPr anchorCtr="0" anchor="t" bIns="45700" lIns="91425" spcFirstLastPara="1" rIns="91425" wrap="square" tIns="45700">
            <a:noAutofit/>
          </a:bodyPr>
          <a:lstStyle/>
          <a:p>
            <a:pPr indent="-178795" lvl="0" marL="381995" rtl="0" algn="l">
              <a:lnSpc>
                <a:spcPct val="100000"/>
              </a:lnSpc>
              <a:spcBef>
                <a:spcPts val="0"/>
              </a:spcBef>
              <a:spcAft>
                <a:spcPts val="0"/>
              </a:spcAft>
              <a:buClr>
                <a:srgbClr val="13294B"/>
              </a:buClr>
              <a:buSzPts val="3200"/>
              <a:buFont typeface="Noto Sans Symbols"/>
              <a:buNone/>
            </a:pPr>
            <a:r>
              <a:t/>
            </a:r>
            <a:endParaRPr b="1" sz="3200"/>
          </a:p>
          <a:p>
            <a:pPr indent="0" lvl="0" marL="0" rtl="0" algn="l">
              <a:lnSpc>
                <a:spcPct val="100000"/>
              </a:lnSpc>
              <a:spcBef>
                <a:spcPts val="0"/>
              </a:spcBef>
              <a:spcAft>
                <a:spcPts val="0"/>
              </a:spcAft>
              <a:buClr>
                <a:srgbClr val="13294B"/>
              </a:buClr>
              <a:buSzPts val="3200"/>
              <a:buNone/>
            </a:pPr>
            <a:r>
              <a:t/>
            </a:r>
            <a:endParaRPr/>
          </a:p>
          <a:p>
            <a:pPr indent="-178795" lvl="0" marL="381995" rtl="0" algn="l">
              <a:lnSpc>
                <a:spcPct val="100000"/>
              </a:lnSpc>
              <a:spcBef>
                <a:spcPts val="640"/>
              </a:spcBef>
              <a:spcAft>
                <a:spcPts val="0"/>
              </a:spcAft>
              <a:buClr>
                <a:srgbClr val="13294B"/>
              </a:buClr>
              <a:buSzPts val="3200"/>
              <a:buFont typeface="Noto Sans Symbols"/>
              <a:buNone/>
            </a:pPr>
            <a:r>
              <a:t/>
            </a:r>
            <a:endParaRPr sz="3200"/>
          </a:p>
        </p:txBody>
      </p:sp>
      <p:sp>
        <p:nvSpPr>
          <p:cNvPr id="99" name="Google Shape;99;p26"/>
          <p:cNvSpPr txBox="1"/>
          <p:nvPr>
            <p:ph idx="2" type="body"/>
          </p:nvPr>
        </p:nvSpPr>
        <p:spPr>
          <a:xfrm>
            <a:off x="610626" y="635276"/>
            <a:ext cx="12631240" cy="7268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3294B"/>
              </a:buClr>
              <a:buSzPts val="4800"/>
              <a:buNone/>
            </a:pPr>
            <a:r>
              <a:rPr lang="en-US"/>
              <a:t>Setup Time, Hold Time and TCQ, continued…</a:t>
            </a:r>
            <a:endParaRPr/>
          </a:p>
        </p:txBody>
      </p:sp>
      <p:pic>
        <p:nvPicPr>
          <p:cNvPr id="100" name="Google Shape;100;p26"/>
          <p:cNvPicPr preferRelativeResize="0"/>
          <p:nvPr/>
        </p:nvPicPr>
        <p:blipFill rotWithShape="1">
          <a:blip r:embed="rId3">
            <a:alphaModFix/>
          </a:blip>
          <a:srcRect b="0" l="0" r="0" t="0"/>
          <a:stretch/>
        </p:blipFill>
        <p:spPr>
          <a:xfrm>
            <a:off x="162267" y="1633220"/>
            <a:ext cx="13044707" cy="396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Slides - Blue Tex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ver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2020-01-30T20:14:00Z</dcterms:created>
  <dc:creator>Jingyang Liu</dc:creator>
</cp:coreProperties>
</file>