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cfeecc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cfeecc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cfeecc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cfeecc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cfeecc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cfeecc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cfeecc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cfeecc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cfeecc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cfeecc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cfeecc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cfeecc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cfeecc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cfeecc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cfeecc6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cfeecc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cfeecc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cfeecc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0f51a05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0f51a05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bc419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bc419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0f51a0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0f51a0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ab39e02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ab39e02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ab39e02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ab39e02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b39e02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b39e02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b39e02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b39e02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b39e02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b39e02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b39e02f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b39e02f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b39e02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ab39e02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ab39e02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ab39e02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ab39e0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ab39e0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cfeecc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cfeecc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b39e02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ab39e02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b39e02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ab39e02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ab39e02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ab39e02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ab39e02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ab39e02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ab39e02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ab39e02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ab39e02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ab39e02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ab39e02f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ab39e02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b39e02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b39e02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b39e02f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b39e02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cfeecc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cfeecc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cfeecc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cfeecc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cfeecc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cfeecc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cfeecc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cfeecc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cfeecc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cfeecc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cfeecc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cfeecc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567350" y="307475"/>
            <a:ext cx="6009300" cy="26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Smart Application Based Blockchain Consensus Protocols: A Systematic Mapping Study</a:t>
            </a:r>
            <a:endParaRPr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83500"/>
            <a:ext cx="85206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M.Shaheer Uddin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Laiba Hanif </a:t>
            </a:r>
            <a:br>
              <a:rPr lang="en"/>
            </a:br>
            <a:r>
              <a:rPr lang="en"/>
              <a:t>     Ramsha Yaqoob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679500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valuation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Exterior criteria - E-score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Interior criteria - I-score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Publication type - P.type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550" y="415250"/>
            <a:ext cx="4400700" cy="42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1"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•Blockchain is a potential platform with efficient and robust infrastructure.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•Consensus protocol is a Centre of the blockchain.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 easy terms, Consensus Protocol is the guarantee for the stable operation of blockchain systems.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•Many experts came across either decentralization or security concerns.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•However ,there are some scientists who made their own protocol instead of using the traditional protocols.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 this paper, the two main core descriptions are: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1.Some previous and current protocols are discussed with their types, variants, strengths and weaknesses.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2.Comparative analysis with systematic review of most used protocols.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•Consensus Protocol with their viability and effectiveness are preferred.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•PoW, was the first consensus protocol, according to Bitcoin and lite coin.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•Proof of eXercise and Proofs of Useful Work  does involve technical implications based on orthogonal path but no practical implementations.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•41 Consensus Protocols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•PoW, PoS, DpoS, DDpoS, PoI, Raft, Ripple and Algo Rand are variants of Consensus Protocol.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•DDPOS : Downgrade delegated POS, an efficient consensus algorithm, with following features: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Decreased resource usage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operational performance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protection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A successful solution for suspicious participant performance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•PoW and PoS do not provide multi nodes for functioning in blockchain.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proposition was made to use multi tokens protocol that allows mining more than one token, but it gave rise to security concerns.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•According to surveys, PoW is not the best approach due to its consumption of much computational power in comparison to PoS, including easy usage.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•All the comparative analysis is done without comparison table in this paper.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•Assessment of protocols are done efficiently though.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Methodology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•Here, firstly the gathering of data from various sources is done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•For the review, different search strategies are used.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•Systematic mapping process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•This map shows how the methodology is formulated and what processes are involved.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Objectives</a:t>
            </a:r>
            <a:r>
              <a:rPr b="1" lang="en" sz="4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526"/>
            <a:ext cx="8361475" cy="36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375"/>
            <a:ext cx="9144001" cy="42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5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4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Inclusion and Exclusion Criteria</a:t>
            </a:r>
            <a:endParaRPr sz="284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5" y="1027175"/>
            <a:ext cx="6795100" cy="38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Protocols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From the best remaining 16 research papers.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Proof of Work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Proof of Stake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Delegated Proof Of Stake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</a:t>
            </a:r>
            <a:r>
              <a:rPr lang="en"/>
              <a:t>Elapsed</a:t>
            </a:r>
            <a:r>
              <a:rPr lang="en"/>
              <a:t>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Zero Knowledge Proof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Luck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Activity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Space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Vote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Burn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Importance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Proof of Trust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Traditional methods were used for transactional data:</a:t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Bookkeeping</a:t>
            </a:r>
            <a:r>
              <a:rPr lang="en" sz="1800"/>
              <a:t> </a:t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Barter System </a:t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Hash cash 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consensus protocol was introduced because of bitcoin which was also later used for measuring reputation of websites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in a Nutshell…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1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60"/>
              <a:buChar char="●"/>
            </a:pPr>
            <a:r>
              <a:rPr lang="en" sz="3659"/>
              <a:t>Analysis of different Consensus Protocols.</a:t>
            </a:r>
            <a:endParaRPr sz="3659"/>
          </a:p>
          <a:p>
            <a:pPr indent="-5562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160"/>
              <a:buChar char="●"/>
            </a:pPr>
            <a:r>
              <a:rPr lang="en" sz="5160"/>
              <a:t>Is PoW the best consensus protocol?</a:t>
            </a:r>
            <a:endParaRPr sz="51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60"/>
          </a:p>
        </p:txBody>
      </p:sp>
      <p:sp>
        <p:nvSpPr>
          <p:cNvPr id="166" name="Google Shape;166;p32"/>
          <p:cNvSpPr/>
          <p:nvPr/>
        </p:nvSpPr>
        <p:spPr>
          <a:xfrm>
            <a:off x="64225" y="2260350"/>
            <a:ext cx="672975" cy="1970875"/>
          </a:xfrm>
          <a:custGeom>
            <a:rect b="b" l="l" r="r" t="t"/>
            <a:pathLst>
              <a:path extrusionOk="0" h="78835" w="26919">
                <a:moveTo>
                  <a:pt x="9614" y="0"/>
                </a:moveTo>
                <a:cubicBezTo>
                  <a:pt x="6555" y="0"/>
                  <a:pt x="2979" y="1300"/>
                  <a:pt x="1282" y="3845"/>
                </a:cubicBezTo>
                <a:cubicBezTo>
                  <a:pt x="189" y="5484"/>
                  <a:pt x="1941" y="7745"/>
                  <a:pt x="2564" y="9614"/>
                </a:cubicBezTo>
                <a:cubicBezTo>
                  <a:pt x="4793" y="16299"/>
                  <a:pt x="9401" y="23288"/>
                  <a:pt x="7691" y="30124"/>
                </a:cubicBezTo>
                <a:cubicBezTo>
                  <a:pt x="6811" y="33641"/>
                  <a:pt x="0" y="34189"/>
                  <a:pt x="0" y="37815"/>
                </a:cubicBezTo>
                <a:cubicBezTo>
                  <a:pt x="0" y="42696"/>
                  <a:pt x="10752" y="39522"/>
                  <a:pt x="13460" y="43583"/>
                </a:cubicBezTo>
                <a:cubicBezTo>
                  <a:pt x="14553" y="45222"/>
                  <a:pt x="12564" y="47420"/>
                  <a:pt x="12178" y="49352"/>
                </a:cubicBezTo>
                <a:cubicBezTo>
                  <a:pt x="10785" y="56316"/>
                  <a:pt x="7891" y="63613"/>
                  <a:pt x="9614" y="70502"/>
                </a:cubicBezTo>
                <a:cubicBezTo>
                  <a:pt x="11167" y="76713"/>
                  <a:pt x="20517" y="78835"/>
                  <a:pt x="26919" y="788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Reasons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Char char="-"/>
            </a:pPr>
            <a:r>
              <a:rPr lang="en" sz="4600"/>
              <a:t>There are other </a:t>
            </a:r>
            <a:r>
              <a:rPr lang="en" sz="4600"/>
              <a:t>consensus</a:t>
            </a:r>
            <a:r>
              <a:rPr lang="en" sz="4600"/>
              <a:t> mechanism…</a:t>
            </a:r>
            <a:endParaRPr sz="4600"/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Char char="-"/>
            </a:pPr>
            <a:r>
              <a:rPr lang="en" sz="4600"/>
              <a:t>Enhancement of PoW…</a:t>
            </a:r>
            <a:endParaRPr sz="4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3220">
                <a:solidFill>
                  <a:schemeClr val="accent3"/>
                </a:solidFill>
              </a:rPr>
              <a:t>PoET </a:t>
            </a:r>
            <a:endParaRPr sz="4120"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167475" y="1120425"/>
            <a:ext cx="77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Based on TEEs (SGX Intel)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Hyper Ledger (Sawtooth) uses it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rgbClr val="FFFF00"/>
                </a:highlight>
              </a:rPr>
              <a:t>Randomly selects miners - so energy efficient</a:t>
            </a:r>
            <a:endParaRPr sz="2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320475" y="656950"/>
            <a:ext cx="5992800" cy="4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Proxima Nova"/>
                <a:ea typeface="Proxima Nova"/>
                <a:cs typeface="Proxima Nova"/>
                <a:sym typeface="Proxima Nova"/>
              </a:rPr>
              <a:t>PoL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Depends on Private blockchain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Based on TEEs(SGX Intel)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tx delay by consuming limited energy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Randomization refer to as luck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Hardware based.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PoA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4166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F0000"/>
                </a:solidFill>
              </a:rPr>
              <a:t>PoW + PoS</a:t>
            </a:r>
            <a:endParaRPr sz="23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000000"/>
                </a:solidFill>
              </a:rPr>
              <a:t>Multi-layered</a:t>
            </a:r>
            <a:endParaRPr sz="2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000000"/>
                </a:solidFill>
              </a:rPr>
              <a:t>Authentication and Validation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84">
                <a:solidFill>
                  <a:srgbClr val="000000"/>
                </a:solidFill>
              </a:rPr>
              <a:t>Proof of Space:</a:t>
            </a:r>
            <a:endParaRPr sz="4684">
              <a:solidFill>
                <a:srgbClr val="000000"/>
              </a:solidFill>
            </a:endParaRPr>
          </a:p>
          <a:p>
            <a:pPr indent="-36991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sz="4684">
                <a:solidFill>
                  <a:srgbClr val="FF0000"/>
                </a:solidFill>
              </a:rPr>
              <a:t>Disk storage instead of high </a:t>
            </a:r>
            <a:r>
              <a:rPr lang="en" sz="4684">
                <a:solidFill>
                  <a:srgbClr val="FF0000"/>
                </a:solidFill>
              </a:rPr>
              <a:t>computational</a:t>
            </a:r>
            <a:r>
              <a:rPr lang="en" sz="4684">
                <a:solidFill>
                  <a:srgbClr val="FF0000"/>
                </a:solidFill>
              </a:rPr>
              <a:t> power.</a:t>
            </a:r>
            <a:endParaRPr sz="4684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4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84">
                <a:solidFill>
                  <a:schemeClr val="dk1"/>
                </a:solidFill>
              </a:rPr>
              <a:t>Proof Of Importance: </a:t>
            </a:r>
            <a:endParaRPr sz="4684">
              <a:solidFill>
                <a:schemeClr val="dk1"/>
              </a:solidFill>
            </a:endParaRPr>
          </a:p>
          <a:p>
            <a:pPr indent="-3699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684">
                <a:solidFill>
                  <a:schemeClr val="dk1"/>
                </a:solidFill>
              </a:rPr>
              <a:t>Updated form of PoS.</a:t>
            </a:r>
            <a:endParaRPr sz="468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Vote</a:t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700"/>
              <a:buChar char="●"/>
            </a:pPr>
            <a:r>
              <a:rPr lang="en" sz="3700">
                <a:solidFill>
                  <a:srgbClr val="FF0000"/>
                </a:solidFill>
              </a:rPr>
              <a:t>Well organized version of PoW.</a:t>
            </a:r>
            <a:endParaRPr sz="3700">
              <a:solidFill>
                <a:srgbClr val="FF0000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/>
              <a:t>Offer controllable security for each node.</a:t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700"/>
              <a:buChar char="●"/>
            </a:pPr>
            <a:r>
              <a:rPr lang="en" sz="3700">
                <a:solidFill>
                  <a:srgbClr val="FF0000"/>
                </a:solidFill>
              </a:rPr>
              <a:t>Less </a:t>
            </a:r>
            <a:r>
              <a:rPr lang="en" sz="3700">
                <a:solidFill>
                  <a:srgbClr val="FF0000"/>
                </a:solidFill>
              </a:rPr>
              <a:t>verification</a:t>
            </a:r>
            <a:r>
              <a:rPr lang="en" sz="3700">
                <a:solidFill>
                  <a:srgbClr val="FF0000"/>
                </a:solidFill>
              </a:rPr>
              <a:t> delay.</a:t>
            </a:r>
            <a:endParaRPr sz="3700">
              <a:solidFill>
                <a:srgbClr val="FF0000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/>
              <a:t>More </a:t>
            </a:r>
            <a:r>
              <a:rPr lang="en" sz="3700"/>
              <a:t>reliability.</a:t>
            </a:r>
            <a:endParaRPr sz="3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Burn</a:t>
            </a:r>
            <a:endParaRPr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combine protocols together.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 of Burn works along with PoW and PoS.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Burning coins are used as evidence instead of nonce </a:t>
            </a:r>
            <a:r>
              <a:rPr lang="en">
                <a:solidFill>
                  <a:srgbClr val="FF0000"/>
                </a:solidFill>
              </a:rPr>
              <a:t>computation(PoW)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“Solves some problems of PoW”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PoW’s supermacy</a:t>
            </a:r>
            <a:endParaRPr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/>
              <a:t>Addressing the common misconception.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/>
              <a:t>Is PoW the best protocol?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Based on solving a mathematical puzzle.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696969"/>
              </a:buClr>
              <a:buSzPts val="2500"/>
              <a:buChar char="●"/>
            </a:pPr>
            <a:r>
              <a:rPr lang="en" sz="2500">
                <a:solidFill>
                  <a:srgbClr val="696969"/>
                </a:solidFill>
                <a:highlight>
                  <a:srgbClr val="FFFFFF"/>
                </a:highlight>
              </a:rPr>
              <a:t>Nodes Compete.</a:t>
            </a:r>
            <a:endParaRPr sz="25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696969"/>
              </a:buClr>
              <a:buSzPts val="2500"/>
              <a:buChar char="●"/>
            </a:pPr>
            <a:r>
              <a:rPr lang="en" sz="2500">
                <a:solidFill>
                  <a:srgbClr val="696969"/>
                </a:solidFill>
                <a:highlight>
                  <a:srgbClr val="FFFFFF"/>
                </a:highlight>
              </a:rPr>
              <a:t>Nonce is to be found using brute force strategy.</a:t>
            </a:r>
            <a:endParaRPr sz="25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969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Client puzzle introduced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of POW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Resolve cryptographic puzzle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POW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hash puzzle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computational and electricity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secure till date, hasn’t been any proof of threat 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and DPoS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Introduced to solve the problems of PoW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Based on staking.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Mined     </a:t>
            </a:r>
            <a:r>
              <a:rPr lang="en" sz="2400">
                <a:solidFill>
                  <a:schemeClr val="dk1"/>
                </a:solidFill>
                <a:highlight>
                  <a:schemeClr val="lt2"/>
                </a:highlight>
              </a:rPr>
              <a:t>Forged </a:t>
            </a:r>
            <a:endParaRPr sz="2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Lock certain amount of coins - as stake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DPoS is more democratic in a way that validators are elected.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More decentralization since nodes can easily remove them.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26" name="Google Shape;226;p42"/>
          <p:cNvCxnSpPr/>
          <p:nvPr/>
        </p:nvCxnSpPr>
        <p:spPr>
          <a:xfrm>
            <a:off x="865350" y="2116100"/>
            <a:ext cx="9132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2"/>
          <p:cNvCxnSpPr/>
          <p:nvPr/>
        </p:nvCxnSpPr>
        <p:spPr>
          <a:xfrm flipH="1" rot="10800000">
            <a:off x="1009500" y="2116100"/>
            <a:ext cx="6249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2"/>
          <p:cNvSpPr/>
          <p:nvPr/>
        </p:nvSpPr>
        <p:spPr>
          <a:xfrm>
            <a:off x="3140725" y="2148175"/>
            <a:ext cx="512750" cy="292225"/>
          </a:xfrm>
          <a:custGeom>
            <a:rect b="b" l="l" r="r" t="t"/>
            <a:pathLst>
              <a:path extrusionOk="0" h="11689" w="20510">
                <a:moveTo>
                  <a:pt x="0" y="4487"/>
                </a:moveTo>
                <a:cubicBezTo>
                  <a:pt x="0" y="6987"/>
                  <a:pt x="137" y="12144"/>
                  <a:pt x="2563" y="11537"/>
                </a:cubicBezTo>
                <a:cubicBezTo>
                  <a:pt x="9462" y="9812"/>
                  <a:pt x="13398" y="0"/>
                  <a:pt x="2051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PoW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Offers high level of security backed by cryptography.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Most used protocol - battle hardened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Provides decentralized method of verifying transactions.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202124"/>
              </a:buClr>
              <a:buSzPts val="185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Ultimate Openness.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1273075" y="100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Still think PoW is the Best?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                </a:t>
            </a:r>
            <a:r>
              <a:rPr lang="en" sz="2500"/>
              <a:t>someone </a:t>
            </a:r>
            <a:r>
              <a:rPr lang="en" sz="2500"/>
              <a:t>disagrees</a:t>
            </a:r>
            <a:r>
              <a:rPr lang="en" sz="2500"/>
              <a:t>…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Verdict of Authors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and DPoS &gt; PoW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650" y="1675525"/>
            <a:ext cx="5786700" cy="28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228125" y="30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r>
              <a:rPr lang="en"/>
              <a:t> Trilemma</a:t>
            </a:r>
            <a:endParaRPr/>
          </a:p>
        </p:txBody>
      </p:sp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873525"/>
            <a:ext cx="82391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vs PoW</a:t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40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1"/>
              <a:buChar char="●"/>
            </a:pPr>
            <a:r>
              <a:rPr lang="en" sz="1981"/>
              <a:t>Energy consumption.</a:t>
            </a:r>
            <a:endParaRPr sz="198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981"/>
              <a:t>-Coins </a:t>
            </a:r>
            <a:r>
              <a:rPr lang="en" sz="1981"/>
              <a:t>losing</a:t>
            </a:r>
            <a:r>
              <a:rPr lang="en" sz="1981"/>
              <a:t> its value.</a:t>
            </a:r>
            <a:endParaRPr sz="1981"/>
          </a:p>
          <a:p>
            <a:pPr indent="-35440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81"/>
              <a:buChar char="●"/>
            </a:pPr>
            <a:r>
              <a:rPr lang="en" sz="1981"/>
              <a:t>Scalability.</a:t>
            </a:r>
            <a:endParaRPr sz="198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981"/>
              <a:t>-Low TPS</a:t>
            </a:r>
            <a:endParaRPr sz="198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981"/>
              <a:t>-Coffee shop conundrum.</a:t>
            </a:r>
            <a:endParaRPr sz="1981"/>
          </a:p>
          <a:p>
            <a:pPr indent="-35440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81"/>
              <a:buChar char="●"/>
            </a:pPr>
            <a:r>
              <a:rPr lang="en" sz="1981"/>
              <a:t>Security.</a:t>
            </a:r>
            <a:endParaRPr sz="1981"/>
          </a:p>
          <a:p>
            <a:pPr indent="-35440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1"/>
              <a:buChar char="●"/>
            </a:pPr>
            <a:r>
              <a:rPr lang="en" sz="1981"/>
              <a:t>Decentralization.</a:t>
            </a:r>
            <a:endParaRPr sz="198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is also not perfect…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Infancy.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Rich getting richer.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[solved by RBS and CAS]</a:t>
            </a:r>
            <a:endParaRPr sz="2500"/>
          </a:p>
        </p:txBody>
      </p:sp>
      <p:pic>
        <p:nvPicPr>
          <p:cNvPr id="265" name="Google Shape;265;p48"/>
          <p:cNvPicPr preferRelativeResize="0"/>
          <p:nvPr/>
        </p:nvPicPr>
        <p:blipFill rotWithShape="1">
          <a:blip r:embed="rId3">
            <a:alphaModFix/>
          </a:blip>
          <a:srcRect b="9428" l="0" r="0" t="0"/>
          <a:stretch/>
        </p:blipFill>
        <p:spPr>
          <a:xfrm>
            <a:off x="4663700" y="445025"/>
            <a:ext cx="3684625" cy="35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8"/>
          <p:cNvSpPr/>
          <p:nvPr/>
        </p:nvSpPr>
        <p:spPr>
          <a:xfrm>
            <a:off x="2836275" y="2755696"/>
            <a:ext cx="1279375" cy="818550"/>
          </a:xfrm>
          <a:custGeom>
            <a:rect b="b" l="l" r="r" t="t"/>
            <a:pathLst>
              <a:path extrusionOk="0" h="32742" w="51175">
                <a:moveTo>
                  <a:pt x="0" y="14155"/>
                </a:moveTo>
                <a:cubicBezTo>
                  <a:pt x="1762" y="9751"/>
                  <a:pt x="3832" y="4118"/>
                  <a:pt x="8332" y="2618"/>
                </a:cubicBezTo>
                <a:cubicBezTo>
                  <a:pt x="15271" y="305"/>
                  <a:pt x="22810" y="55"/>
                  <a:pt x="30124" y="55"/>
                </a:cubicBezTo>
                <a:cubicBezTo>
                  <a:pt x="36551" y="55"/>
                  <a:pt x="45146" y="-166"/>
                  <a:pt x="48711" y="5182"/>
                </a:cubicBezTo>
                <a:cubicBezTo>
                  <a:pt x="51211" y="8932"/>
                  <a:pt x="52009" y="14611"/>
                  <a:pt x="49993" y="18642"/>
                </a:cubicBezTo>
                <a:cubicBezTo>
                  <a:pt x="48573" y="21483"/>
                  <a:pt x="45344" y="23049"/>
                  <a:pt x="43583" y="25692"/>
                </a:cubicBezTo>
                <a:cubicBezTo>
                  <a:pt x="41900" y="28219"/>
                  <a:pt x="40851" y="32742"/>
                  <a:pt x="37815" y="32742"/>
                </a:cubicBezTo>
                <a:cubicBezTo>
                  <a:pt x="35514" y="32742"/>
                  <a:pt x="39651" y="28516"/>
                  <a:pt x="40379" y="26333"/>
                </a:cubicBezTo>
                <a:cubicBezTo>
                  <a:pt x="40649" y="25522"/>
                  <a:pt x="37211" y="25729"/>
                  <a:pt x="37815" y="26333"/>
                </a:cubicBezTo>
                <a:cubicBezTo>
                  <a:pt x="39941" y="28459"/>
                  <a:pt x="38058" y="26414"/>
                  <a:pt x="39738" y="26974"/>
                </a:cubicBezTo>
                <a:cubicBezTo>
                  <a:pt x="41213" y="27466"/>
                  <a:pt x="42669" y="28256"/>
                  <a:pt x="44224" y="28256"/>
                </a:cubicBezTo>
                <a:cubicBezTo>
                  <a:pt x="44900" y="28256"/>
                  <a:pt x="45933" y="28256"/>
                  <a:pt x="46147" y="28897"/>
                </a:cubicBezTo>
                <a:cubicBezTo>
                  <a:pt x="47151" y="31910"/>
                  <a:pt x="39420" y="29855"/>
                  <a:pt x="37174" y="321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which one is better?</a:t>
            </a:r>
            <a:endParaRPr/>
          </a:p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It depends on the use case.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cp have </a:t>
            </a:r>
            <a:r>
              <a:rPr lang="en" sz="2600"/>
              <a:t>strength</a:t>
            </a:r>
            <a:r>
              <a:rPr lang="en" sz="2600"/>
              <a:t> and weaknesses.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What about those that do not have any weaknesses?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75" y="3038850"/>
            <a:ext cx="4975225" cy="4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475" y="3365950"/>
            <a:ext cx="5474475" cy="1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9"/>
          <p:cNvSpPr/>
          <p:nvPr/>
        </p:nvSpPr>
        <p:spPr>
          <a:xfrm>
            <a:off x="1172511" y="3069588"/>
            <a:ext cx="622225" cy="1742825"/>
          </a:xfrm>
          <a:custGeom>
            <a:rect b="b" l="l" r="r" t="t"/>
            <a:pathLst>
              <a:path extrusionOk="0" h="69713" w="24889">
                <a:moveTo>
                  <a:pt x="5661" y="0"/>
                </a:moveTo>
                <a:cubicBezTo>
                  <a:pt x="7614" y="11712"/>
                  <a:pt x="-2346" y="23732"/>
                  <a:pt x="534" y="35251"/>
                </a:cubicBezTo>
                <a:cubicBezTo>
                  <a:pt x="2110" y="41555"/>
                  <a:pt x="11938" y="43188"/>
                  <a:pt x="13994" y="49352"/>
                </a:cubicBezTo>
                <a:cubicBezTo>
                  <a:pt x="16023" y="55435"/>
                  <a:pt x="10102" y="64044"/>
                  <a:pt x="14635" y="68580"/>
                </a:cubicBezTo>
                <a:cubicBezTo>
                  <a:pt x="17051" y="70998"/>
                  <a:pt x="21471" y="68580"/>
                  <a:pt x="24889" y="685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49"/>
          <p:cNvSpPr/>
          <p:nvPr/>
        </p:nvSpPr>
        <p:spPr>
          <a:xfrm>
            <a:off x="1746675" y="3077525"/>
            <a:ext cx="5556800" cy="1838100"/>
          </a:xfrm>
          <a:custGeom>
            <a:rect b="b" l="l" r="r" t="t"/>
            <a:pathLst>
              <a:path extrusionOk="0" h="73524" w="222272">
                <a:moveTo>
                  <a:pt x="203177" y="0"/>
                </a:moveTo>
                <a:cubicBezTo>
                  <a:pt x="213579" y="5945"/>
                  <a:pt x="224670" y="19141"/>
                  <a:pt x="221764" y="30765"/>
                </a:cubicBezTo>
                <a:cubicBezTo>
                  <a:pt x="219805" y="38600"/>
                  <a:pt x="209576" y="42331"/>
                  <a:pt x="207022" y="49993"/>
                </a:cubicBezTo>
                <a:cubicBezTo>
                  <a:pt x="205420" y="54798"/>
                  <a:pt x="218986" y="62224"/>
                  <a:pt x="214072" y="63453"/>
                </a:cubicBezTo>
                <a:cubicBezTo>
                  <a:pt x="206565" y="65331"/>
                  <a:pt x="198587" y="67535"/>
                  <a:pt x="190999" y="66017"/>
                </a:cubicBezTo>
                <a:cubicBezTo>
                  <a:pt x="181179" y="64053"/>
                  <a:pt x="171016" y="57081"/>
                  <a:pt x="161516" y="60248"/>
                </a:cubicBezTo>
                <a:cubicBezTo>
                  <a:pt x="157338" y="61641"/>
                  <a:pt x="155309" y="66845"/>
                  <a:pt x="151261" y="68580"/>
                </a:cubicBezTo>
                <a:cubicBezTo>
                  <a:pt x="142929" y="72150"/>
                  <a:pt x="133260" y="74048"/>
                  <a:pt x="124342" y="72426"/>
                </a:cubicBezTo>
                <a:cubicBezTo>
                  <a:pt x="108178" y="69487"/>
                  <a:pt x="94522" y="56936"/>
                  <a:pt x="78194" y="55121"/>
                </a:cubicBezTo>
                <a:cubicBezTo>
                  <a:pt x="63249" y="53460"/>
                  <a:pt x="50992" y="68294"/>
                  <a:pt x="36534" y="72426"/>
                </a:cubicBezTo>
                <a:cubicBezTo>
                  <a:pt x="24796" y="75780"/>
                  <a:pt x="12208" y="69862"/>
                  <a:pt x="0" y="69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49"/>
          <p:cNvSpPr/>
          <p:nvPr/>
        </p:nvSpPr>
        <p:spPr>
          <a:xfrm>
            <a:off x="1346100" y="2837227"/>
            <a:ext cx="5742600" cy="384525"/>
          </a:xfrm>
          <a:custGeom>
            <a:rect b="b" l="l" r="r" t="t"/>
            <a:pathLst>
              <a:path extrusionOk="0" h="15381" w="229704">
                <a:moveTo>
                  <a:pt x="0" y="7049"/>
                </a:moveTo>
                <a:cubicBezTo>
                  <a:pt x="17050" y="3395"/>
                  <a:pt x="34614" y="-1524"/>
                  <a:pt x="51916" y="639"/>
                </a:cubicBezTo>
                <a:cubicBezTo>
                  <a:pt x="81855" y="4382"/>
                  <a:pt x="113016" y="13085"/>
                  <a:pt x="142287" y="5767"/>
                </a:cubicBezTo>
                <a:cubicBezTo>
                  <a:pt x="160602" y="1188"/>
                  <a:pt x="179811" y="639"/>
                  <a:pt x="198690" y="639"/>
                </a:cubicBezTo>
                <a:cubicBezTo>
                  <a:pt x="206428" y="639"/>
                  <a:pt x="214422" y="755"/>
                  <a:pt x="221763" y="3203"/>
                </a:cubicBezTo>
                <a:cubicBezTo>
                  <a:pt x="224482" y="4110"/>
                  <a:pt x="228548" y="4330"/>
                  <a:pt x="229455" y="7049"/>
                </a:cubicBezTo>
                <a:cubicBezTo>
                  <a:pt x="230453" y="10041"/>
                  <a:pt x="226379" y="12560"/>
                  <a:pt x="224968" y="153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highlight>
                  <a:srgbClr val="FFFF00"/>
                </a:highlight>
              </a:rPr>
              <a:t>But Clearly PoS and DPoS are way better than PoW</a:t>
            </a:r>
            <a:endParaRPr sz="4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4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Consensus algorithm is constantly adapting and improving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 there is proof of stake,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delegated POS,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Practical byzantine fault tolerance,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POB,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POA,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POL, and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 are perfect!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Consensus algorithm is constantly adapting and improving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 there is proof of stake, delegated POS,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Practical byzantine fault tolerance, POB,POA,POL, and SCP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 are perfect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Issues faced by companies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1. 51% mass attack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Fork problem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Block maturity standard - invader need more then just 51% computational power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Scope of paper - enhance usability of all condensed protocols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Comparative analysis - to compare between consensus protocols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Basic purpose - describe and differentiate between different consensus protocols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35500" y="385550"/>
            <a:ext cx="85206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Articles were examined and eliminated based on errors, abstract, duplications.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search was conducted then divided into 4 stages, reducing the number of papers at each stage.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386950"/>
            <a:ext cx="85206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earch scheme was conducted:-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1- collection of papers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2- title based search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3- duplicate removal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4- abstract based selection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5 full text based search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6- finalised articles for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