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1" clrIdx="0">
    <p:extLst>
      <p:ext uri="{19B8F6BF-5375-455C-9EA6-DF929625EA0E}">
        <p15:presenceInfo xmlns:p15="http://schemas.microsoft.com/office/powerpoint/2012/main" userId="57d5d6b25ad1949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8134BB-56AE-4097-89B1-203D855F4618}"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E96D19-8937-4D15-BAD1-237513AB0073}" type="slidenum">
              <a:rPr lang="en-US" smtClean="0"/>
              <a:t>‹#›</a:t>
            </a:fld>
            <a:endParaRPr lang="en-US"/>
          </a:p>
        </p:txBody>
      </p:sp>
    </p:spTree>
    <p:extLst>
      <p:ext uri="{BB962C8B-B14F-4D97-AF65-F5344CB8AC3E}">
        <p14:creationId xmlns:p14="http://schemas.microsoft.com/office/powerpoint/2010/main" val="934363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8134BB-56AE-4097-89B1-203D855F4618}"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E96D19-8937-4D15-BAD1-237513AB0073}" type="slidenum">
              <a:rPr lang="en-US" smtClean="0"/>
              <a:t>‹#›</a:t>
            </a:fld>
            <a:endParaRPr lang="en-US"/>
          </a:p>
        </p:txBody>
      </p:sp>
    </p:spTree>
    <p:extLst>
      <p:ext uri="{BB962C8B-B14F-4D97-AF65-F5344CB8AC3E}">
        <p14:creationId xmlns:p14="http://schemas.microsoft.com/office/powerpoint/2010/main" val="1254453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8134BB-56AE-4097-89B1-203D855F4618}"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E96D19-8937-4D15-BAD1-237513AB0073}" type="slidenum">
              <a:rPr lang="en-US" smtClean="0"/>
              <a:t>‹#›</a:t>
            </a:fld>
            <a:endParaRPr lang="en-US"/>
          </a:p>
        </p:txBody>
      </p:sp>
    </p:spTree>
    <p:extLst>
      <p:ext uri="{BB962C8B-B14F-4D97-AF65-F5344CB8AC3E}">
        <p14:creationId xmlns:p14="http://schemas.microsoft.com/office/powerpoint/2010/main" val="495509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8134BB-56AE-4097-89B1-203D855F4618}"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E96D19-8937-4D15-BAD1-237513AB0073}" type="slidenum">
              <a:rPr lang="en-US" smtClean="0"/>
              <a:t>‹#›</a:t>
            </a:fld>
            <a:endParaRPr lang="en-US"/>
          </a:p>
        </p:txBody>
      </p:sp>
    </p:spTree>
    <p:extLst>
      <p:ext uri="{BB962C8B-B14F-4D97-AF65-F5344CB8AC3E}">
        <p14:creationId xmlns:p14="http://schemas.microsoft.com/office/powerpoint/2010/main" val="3334008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8134BB-56AE-4097-89B1-203D855F4618}"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E96D19-8937-4D15-BAD1-237513AB0073}" type="slidenum">
              <a:rPr lang="en-US" smtClean="0"/>
              <a:t>‹#›</a:t>
            </a:fld>
            <a:endParaRPr lang="en-US"/>
          </a:p>
        </p:txBody>
      </p:sp>
    </p:spTree>
    <p:extLst>
      <p:ext uri="{BB962C8B-B14F-4D97-AF65-F5344CB8AC3E}">
        <p14:creationId xmlns:p14="http://schemas.microsoft.com/office/powerpoint/2010/main" val="341823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8134BB-56AE-4097-89B1-203D855F4618}"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E96D19-8937-4D15-BAD1-237513AB0073}" type="slidenum">
              <a:rPr lang="en-US" smtClean="0"/>
              <a:t>‹#›</a:t>
            </a:fld>
            <a:endParaRPr lang="en-US"/>
          </a:p>
        </p:txBody>
      </p:sp>
    </p:spTree>
    <p:extLst>
      <p:ext uri="{BB962C8B-B14F-4D97-AF65-F5344CB8AC3E}">
        <p14:creationId xmlns:p14="http://schemas.microsoft.com/office/powerpoint/2010/main" val="2031355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8134BB-56AE-4097-89B1-203D855F4618}" type="datetimeFigureOut">
              <a:rPr lang="en-US" smtClean="0"/>
              <a:t>4/24/2022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E96D19-8937-4D15-BAD1-237513AB0073}" type="slidenum">
              <a:rPr lang="en-US" smtClean="0"/>
              <a:t>‹#›</a:t>
            </a:fld>
            <a:endParaRPr lang="en-US"/>
          </a:p>
        </p:txBody>
      </p:sp>
    </p:spTree>
    <p:extLst>
      <p:ext uri="{BB962C8B-B14F-4D97-AF65-F5344CB8AC3E}">
        <p14:creationId xmlns:p14="http://schemas.microsoft.com/office/powerpoint/2010/main" val="718858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8134BB-56AE-4097-89B1-203D855F4618}" type="datetimeFigureOut">
              <a:rPr lang="en-US" smtClean="0"/>
              <a:t>4/24/2022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E96D19-8937-4D15-BAD1-237513AB0073}" type="slidenum">
              <a:rPr lang="en-US" smtClean="0"/>
              <a:t>‹#›</a:t>
            </a:fld>
            <a:endParaRPr lang="en-US"/>
          </a:p>
        </p:txBody>
      </p:sp>
    </p:spTree>
    <p:extLst>
      <p:ext uri="{BB962C8B-B14F-4D97-AF65-F5344CB8AC3E}">
        <p14:creationId xmlns:p14="http://schemas.microsoft.com/office/powerpoint/2010/main" val="4287845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8134BB-56AE-4097-89B1-203D855F4618}" type="datetimeFigureOut">
              <a:rPr lang="en-US" smtClean="0"/>
              <a:t>4/24/2022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E96D19-8937-4D15-BAD1-237513AB0073}" type="slidenum">
              <a:rPr lang="en-US" smtClean="0"/>
              <a:t>‹#›</a:t>
            </a:fld>
            <a:endParaRPr lang="en-US"/>
          </a:p>
        </p:txBody>
      </p:sp>
    </p:spTree>
    <p:extLst>
      <p:ext uri="{BB962C8B-B14F-4D97-AF65-F5344CB8AC3E}">
        <p14:creationId xmlns:p14="http://schemas.microsoft.com/office/powerpoint/2010/main" val="445912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8134BB-56AE-4097-89B1-203D855F4618}"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E96D19-8937-4D15-BAD1-237513AB0073}" type="slidenum">
              <a:rPr lang="en-US" smtClean="0"/>
              <a:t>‹#›</a:t>
            </a:fld>
            <a:endParaRPr lang="en-US"/>
          </a:p>
        </p:txBody>
      </p:sp>
    </p:spTree>
    <p:extLst>
      <p:ext uri="{BB962C8B-B14F-4D97-AF65-F5344CB8AC3E}">
        <p14:creationId xmlns:p14="http://schemas.microsoft.com/office/powerpoint/2010/main" val="837943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8134BB-56AE-4097-89B1-203D855F4618}"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E96D19-8937-4D15-BAD1-237513AB0073}" type="slidenum">
              <a:rPr lang="en-US" smtClean="0"/>
              <a:t>‹#›</a:t>
            </a:fld>
            <a:endParaRPr lang="en-US"/>
          </a:p>
        </p:txBody>
      </p:sp>
    </p:spTree>
    <p:extLst>
      <p:ext uri="{BB962C8B-B14F-4D97-AF65-F5344CB8AC3E}">
        <p14:creationId xmlns:p14="http://schemas.microsoft.com/office/powerpoint/2010/main" val="3439716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8134BB-56AE-4097-89B1-203D855F4618}" type="datetimeFigureOut">
              <a:rPr lang="en-US" smtClean="0"/>
              <a:t>4/24/2022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E96D19-8937-4D15-BAD1-237513AB0073}" type="slidenum">
              <a:rPr lang="en-US" smtClean="0"/>
              <a:t>‹#›</a:t>
            </a:fld>
            <a:endParaRPr lang="en-US"/>
          </a:p>
        </p:txBody>
      </p:sp>
    </p:spTree>
    <p:extLst>
      <p:ext uri="{BB962C8B-B14F-4D97-AF65-F5344CB8AC3E}">
        <p14:creationId xmlns:p14="http://schemas.microsoft.com/office/powerpoint/2010/main" val="2817871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CCCC"/>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52837" y="1315904"/>
            <a:ext cx="5259302" cy="420744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105620" y="2417888"/>
            <a:ext cx="6895024" cy="677108"/>
          </a:xfrm>
          <a:prstGeom prst="rect">
            <a:avLst/>
          </a:prstGeom>
          <a:noFill/>
          <a:effectLst>
            <a:outerShdw blurRad="76200" dist="12700" dir="2700000" sy="-23000" kx="-800400" algn="bl" rotWithShape="0">
              <a:prstClr val="black">
                <a:alpha val="20000"/>
              </a:prstClr>
            </a:outerShdw>
          </a:effectLst>
        </p:spPr>
        <p:txBody>
          <a:bodyPr wrap="square" rtlCol="0">
            <a:spAutoFit/>
          </a:bodyPr>
          <a:lstStyle/>
          <a:p>
            <a:r>
              <a:rPr lang="en-US" sz="3800" b="1" dirty="0" smtClean="0">
                <a:solidFill>
                  <a:schemeClr val="accent5">
                    <a:lumMod val="50000"/>
                  </a:schemeClr>
                </a:solidFill>
                <a:latin typeface="Rockwell" panose="02060603020205020403" pitchFamily="18" charset="0"/>
                <a:cs typeface="Times New Roman" panose="02020603050405020304" pitchFamily="18" charset="0"/>
              </a:rPr>
              <a:t>Online Footwear Shopping</a:t>
            </a:r>
            <a:endParaRPr lang="en-US" sz="3800" b="1" dirty="0">
              <a:solidFill>
                <a:schemeClr val="accent5">
                  <a:lumMod val="50000"/>
                </a:schemeClr>
              </a:solidFill>
              <a:latin typeface="Rockwell" panose="02060603020205020403" pitchFamily="18" charset="0"/>
              <a:cs typeface="Times New Roman" panose="02020603050405020304" pitchFamily="18" charset="0"/>
            </a:endParaRPr>
          </a:p>
        </p:txBody>
      </p:sp>
      <p:sp>
        <p:nvSpPr>
          <p:cNvPr id="6" name="TextBox 5"/>
          <p:cNvSpPr txBox="1"/>
          <p:nvPr/>
        </p:nvSpPr>
        <p:spPr>
          <a:xfrm>
            <a:off x="1134040" y="961961"/>
            <a:ext cx="4838184" cy="707886"/>
          </a:xfrm>
          <a:prstGeom prst="rect">
            <a:avLst/>
          </a:prstGeom>
          <a:noFill/>
        </p:spPr>
        <p:txBody>
          <a:bodyPr wrap="none" rtlCol="0">
            <a:spAutoFit/>
          </a:bodyPr>
          <a:lstStyle/>
          <a:p>
            <a:pPr algn="ctr"/>
            <a:r>
              <a:rPr lang="en-US" sz="2000" b="1" dirty="0" smtClean="0">
                <a:latin typeface="Comic Sans MS" panose="030F0702030302020204" pitchFamily="66" charset="0"/>
              </a:rPr>
              <a:t>Mini Project 1B- SE(2021-2022)</a:t>
            </a:r>
            <a:br>
              <a:rPr lang="en-US" sz="2000" b="1" dirty="0" smtClean="0">
                <a:latin typeface="Comic Sans MS" panose="030F0702030302020204" pitchFamily="66" charset="0"/>
              </a:rPr>
            </a:br>
            <a:r>
              <a:rPr lang="en-US" sz="2000" b="1" dirty="0" smtClean="0">
                <a:latin typeface="Comic Sans MS" panose="030F0702030302020204" pitchFamily="66" charset="0"/>
              </a:rPr>
              <a:t>Department Of Computer Engineering</a:t>
            </a:r>
            <a:endParaRPr lang="en-US" sz="2000" b="1" dirty="0">
              <a:latin typeface="Comic Sans MS" panose="030F0702030302020204" pitchFamily="66"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152652506"/>
              </p:ext>
            </p:extLst>
          </p:nvPr>
        </p:nvGraphicFramePr>
        <p:xfrm>
          <a:off x="559856" y="3692928"/>
          <a:ext cx="5670665" cy="2374035"/>
        </p:xfrm>
        <a:graphic>
          <a:graphicData uri="http://schemas.openxmlformats.org/drawingml/2006/table">
            <a:tbl>
              <a:tblPr firstRow="1" bandRow="1">
                <a:tableStyleId>{74C1A8A3-306A-4EB7-A6B1-4F7E0EB9C5D6}</a:tableStyleId>
              </a:tblPr>
              <a:tblGrid>
                <a:gridCol w="745173"/>
                <a:gridCol w="3441744"/>
                <a:gridCol w="1483748"/>
              </a:tblGrid>
              <a:tr h="597500">
                <a:tc>
                  <a:txBody>
                    <a:bodyPr/>
                    <a:lstStyle/>
                    <a:p>
                      <a:pPr algn="ctr"/>
                      <a:r>
                        <a:rPr lang="en-IN" dirty="0" smtClean="0"/>
                        <a:t>SR</a:t>
                      </a:r>
                      <a:r>
                        <a:rPr lang="en-IN" baseline="0" dirty="0" smtClean="0"/>
                        <a:t> NO.</a:t>
                      </a:r>
                    </a:p>
                  </a:txBody>
                  <a:tcPr anchor="ctr"/>
                </a:tc>
                <a:tc>
                  <a:txBody>
                    <a:bodyPr/>
                    <a:lstStyle/>
                    <a:p>
                      <a:pPr algn="ctr"/>
                      <a:r>
                        <a:rPr lang="en-IN" dirty="0" smtClean="0"/>
                        <a:t>NAMES</a:t>
                      </a:r>
                      <a:endParaRPr lang="en-IN" dirty="0"/>
                    </a:p>
                  </a:txBody>
                  <a:tcPr anchor="ctr"/>
                </a:tc>
                <a:tc>
                  <a:txBody>
                    <a:bodyPr/>
                    <a:lstStyle/>
                    <a:p>
                      <a:pPr algn="ctr"/>
                      <a:r>
                        <a:rPr lang="en-IN" dirty="0" smtClean="0"/>
                        <a:t>UIN</a:t>
                      </a:r>
                      <a:r>
                        <a:rPr lang="en-IN" baseline="0" dirty="0" smtClean="0"/>
                        <a:t> NO.</a:t>
                      </a:r>
                      <a:endParaRPr lang="en-IN" dirty="0"/>
                    </a:p>
                  </a:txBody>
                  <a:tcPr anchor="ctr"/>
                </a:tc>
              </a:tr>
              <a:tr h="538955">
                <a:tc>
                  <a:txBody>
                    <a:bodyPr/>
                    <a:lstStyle/>
                    <a:p>
                      <a:pPr algn="ctr"/>
                      <a:r>
                        <a:rPr lang="en-IN" dirty="0" smtClean="0"/>
                        <a:t>1</a:t>
                      </a:r>
                      <a:endParaRPr lang="en-IN" dirty="0"/>
                    </a:p>
                  </a:txBody>
                  <a:tcPr anchor="ctr"/>
                </a:tc>
                <a:tc>
                  <a:txBody>
                    <a:bodyPr/>
                    <a:lstStyle/>
                    <a:p>
                      <a:pPr algn="ctr"/>
                      <a:r>
                        <a:rPr lang="en-IN" dirty="0" smtClean="0"/>
                        <a:t>MOHAMMED JAWAD</a:t>
                      </a:r>
                      <a:endParaRPr lang="en-IN" dirty="0"/>
                    </a:p>
                  </a:txBody>
                  <a:tcPr anchor="ctr"/>
                </a:tc>
                <a:tc>
                  <a:txBody>
                    <a:bodyPr/>
                    <a:lstStyle/>
                    <a:p>
                      <a:pPr algn="ctr"/>
                      <a:r>
                        <a:rPr lang="en-IN" dirty="0" smtClean="0"/>
                        <a:t>201P060</a:t>
                      </a:r>
                      <a:endParaRPr lang="en-IN" dirty="0"/>
                    </a:p>
                  </a:txBody>
                  <a:tcPr anchor="ctr"/>
                </a:tc>
              </a:tr>
              <a:tr h="597500">
                <a:tc>
                  <a:txBody>
                    <a:bodyPr/>
                    <a:lstStyle/>
                    <a:p>
                      <a:pPr algn="ctr"/>
                      <a:r>
                        <a:rPr lang="en-IN" dirty="0" smtClean="0"/>
                        <a:t>2</a:t>
                      </a:r>
                      <a:endParaRPr lang="en-IN" dirty="0"/>
                    </a:p>
                  </a:txBody>
                  <a:tcPr anchor="ctr"/>
                </a:tc>
                <a:tc>
                  <a:txBody>
                    <a:bodyPr/>
                    <a:lstStyle/>
                    <a:p>
                      <a:pPr algn="ctr"/>
                      <a:r>
                        <a:rPr lang="en-IN" dirty="0" smtClean="0"/>
                        <a:t>ROHIT</a:t>
                      </a:r>
                      <a:r>
                        <a:rPr lang="en-IN" baseline="0" dirty="0" smtClean="0"/>
                        <a:t> NAGAWELLY</a:t>
                      </a:r>
                      <a:endParaRPr lang="en-IN" dirty="0"/>
                    </a:p>
                  </a:txBody>
                  <a:tcPr anchor="ctr"/>
                </a:tc>
                <a:tc>
                  <a:txBody>
                    <a:bodyPr/>
                    <a:lstStyle/>
                    <a:p>
                      <a:pPr algn="ctr"/>
                      <a:r>
                        <a:rPr lang="en-IN" dirty="0" smtClean="0"/>
                        <a:t>201P061</a:t>
                      </a:r>
                      <a:endParaRPr lang="en-IN" dirty="0"/>
                    </a:p>
                  </a:txBody>
                  <a:tcPr anchor="ctr"/>
                </a:tc>
              </a:tr>
              <a:tr h="597500">
                <a:tc>
                  <a:txBody>
                    <a:bodyPr/>
                    <a:lstStyle/>
                    <a:p>
                      <a:pPr algn="ctr"/>
                      <a:r>
                        <a:rPr lang="en-IN" dirty="0" smtClean="0"/>
                        <a:t>3</a:t>
                      </a:r>
                      <a:endParaRPr lang="en-IN" dirty="0"/>
                    </a:p>
                  </a:txBody>
                  <a:tcPr anchor="ctr"/>
                </a:tc>
                <a:tc>
                  <a:txBody>
                    <a:bodyPr/>
                    <a:lstStyle/>
                    <a:p>
                      <a:pPr algn="ctr"/>
                      <a:r>
                        <a:rPr lang="en-IN" dirty="0" smtClean="0"/>
                        <a:t>SHAILESH MISHRA</a:t>
                      </a:r>
                      <a:endParaRPr lang="en-IN" dirty="0"/>
                    </a:p>
                  </a:txBody>
                  <a:tcPr anchor="ctr"/>
                </a:tc>
                <a:tc>
                  <a:txBody>
                    <a:bodyPr/>
                    <a:lstStyle/>
                    <a:p>
                      <a:pPr algn="ctr"/>
                      <a:r>
                        <a:rPr lang="en-IN" dirty="0" smtClean="0"/>
                        <a:t>201P064</a:t>
                      </a:r>
                      <a:endParaRPr lang="en-IN" dirty="0"/>
                    </a:p>
                  </a:txBody>
                  <a:tcPr anchor="ctr"/>
                </a:tc>
              </a:tr>
            </a:tbl>
          </a:graphicData>
        </a:graphic>
      </p:graphicFrame>
    </p:spTree>
    <p:extLst>
      <p:ext uri="{BB962C8B-B14F-4D97-AF65-F5344CB8AC3E}">
        <p14:creationId xmlns:p14="http://schemas.microsoft.com/office/powerpoint/2010/main" val="4100757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65665" y="249382"/>
            <a:ext cx="4588626" cy="646331"/>
          </a:xfrm>
          <a:prstGeom prst="rect">
            <a:avLst/>
          </a:prstGeom>
          <a:noFill/>
        </p:spPr>
        <p:txBody>
          <a:bodyPr wrap="square" rtlCol="0">
            <a:spAutoFit/>
          </a:bodyPr>
          <a:lstStyle/>
          <a:p>
            <a:pPr algn="ctr"/>
            <a:r>
              <a:rPr lang="en-US" sz="3600" b="1" dirty="0" smtClean="0">
                <a:latin typeface="Rockwell" panose="02060603020205020403" pitchFamily="18" charset="0"/>
              </a:rPr>
              <a:t>Cart Page </a:t>
            </a:r>
            <a:endParaRPr lang="en-US" sz="3600" b="1" dirty="0">
              <a:latin typeface="Rockwell" panose="02060603020205020403"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778" y="1103334"/>
            <a:ext cx="10058400" cy="55244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24789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65665" y="249382"/>
            <a:ext cx="4588626" cy="646331"/>
          </a:xfrm>
          <a:prstGeom prst="rect">
            <a:avLst/>
          </a:prstGeom>
          <a:noFill/>
        </p:spPr>
        <p:txBody>
          <a:bodyPr wrap="square" rtlCol="0">
            <a:spAutoFit/>
          </a:bodyPr>
          <a:lstStyle/>
          <a:p>
            <a:pPr algn="ctr"/>
            <a:r>
              <a:rPr lang="en-US" sz="3600" b="1" dirty="0" smtClean="0">
                <a:latin typeface="Rockwell" panose="02060603020205020403" pitchFamily="18" charset="0"/>
              </a:rPr>
              <a:t>Accounts Page </a:t>
            </a:r>
            <a:endParaRPr lang="en-US" sz="3600" b="1" dirty="0">
              <a:latin typeface="Rockwell" panose="02060603020205020403"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695" y="1499150"/>
            <a:ext cx="11526566" cy="47021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70781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30483" y="257694"/>
            <a:ext cx="6458990" cy="646331"/>
          </a:xfrm>
          <a:prstGeom prst="rect">
            <a:avLst/>
          </a:prstGeom>
          <a:noFill/>
        </p:spPr>
        <p:txBody>
          <a:bodyPr wrap="square" rtlCol="0">
            <a:spAutoFit/>
          </a:bodyPr>
          <a:lstStyle/>
          <a:p>
            <a:pPr algn="ctr"/>
            <a:r>
              <a:rPr lang="en-US" sz="3600" b="1" dirty="0" smtClean="0">
                <a:latin typeface="Rockwell" panose="02060603020205020403" pitchFamily="18" charset="0"/>
              </a:rPr>
              <a:t>About and Contact Page </a:t>
            </a:r>
            <a:endParaRPr lang="en-US" sz="3600" b="1" dirty="0">
              <a:latin typeface="Rockwell" panose="02060603020205020403"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778" y="1532480"/>
            <a:ext cx="10058400" cy="48026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28303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alphaModFix amt="30000"/>
          </a:blip>
          <a:tile tx="0" ty="0" sx="100000" sy="100000" flip="none" algn="tl"/>
        </a:blipFill>
        <a:effectLst/>
      </p:bgPr>
    </p:bg>
    <p:spTree>
      <p:nvGrpSpPr>
        <p:cNvPr id="1" name=""/>
        <p:cNvGrpSpPr/>
        <p:nvPr/>
      </p:nvGrpSpPr>
      <p:grpSpPr>
        <a:xfrm>
          <a:off x="0" y="0"/>
          <a:ext cx="0" cy="0"/>
          <a:chOff x="0" y="0"/>
          <a:chExt cx="0" cy="0"/>
        </a:xfrm>
      </p:grpSpPr>
      <p:sp>
        <p:nvSpPr>
          <p:cNvPr id="3" name="TextBox 2"/>
          <p:cNvSpPr txBox="1"/>
          <p:nvPr/>
        </p:nvSpPr>
        <p:spPr>
          <a:xfrm>
            <a:off x="224444" y="224444"/>
            <a:ext cx="7390015" cy="646331"/>
          </a:xfrm>
          <a:prstGeom prst="rect">
            <a:avLst/>
          </a:prstGeom>
          <a:noFill/>
        </p:spPr>
        <p:txBody>
          <a:bodyPr wrap="square" rtlCol="0">
            <a:spAutoFit/>
          </a:bodyPr>
          <a:lstStyle/>
          <a:p>
            <a:r>
              <a:rPr lang="en-US" sz="3600" b="1" dirty="0" smtClean="0">
                <a:latin typeface="Rockwell" panose="02060603020205020403" pitchFamily="18" charset="0"/>
              </a:rPr>
              <a:t>Conclusions</a:t>
            </a:r>
            <a:endParaRPr lang="en-US" sz="3600" b="1" dirty="0">
              <a:latin typeface="Rockwell" panose="02060603020205020403" pitchFamily="18" charset="0"/>
            </a:endParaRPr>
          </a:p>
        </p:txBody>
      </p:sp>
      <p:sp>
        <p:nvSpPr>
          <p:cNvPr id="5" name="TextBox 4"/>
          <p:cNvSpPr txBox="1"/>
          <p:nvPr/>
        </p:nvSpPr>
        <p:spPr>
          <a:xfrm>
            <a:off x="91439" y="1147156"/>
            <a:ext cx="11488189" cy="4801314"/>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Fit and Comfort are the two most important factors for footwear evaluation. fit, comfort and style are closely related.</a:t>
            </a:r>
          </a:p>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These three product cues are often used for footwear evaluation because ill fitting shoes may lead to physical pain and discomfort, and inappropriate style may lead to psychological discomfort. </a:t>
            </a:r>
          </a:p>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Although visual cues such as style, color and fit play a more important role than many other product cues, many consumers are not able to decide on their purchases without touching and trying on the product. </a:t>
            </a:r>
          </a:p>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Many consumers are not comfortable to purchase footwear online although a few that consumers are capable and knowledgeable to judge the clothing fit and quality based on its visual representation or physical appearance. </a:t>
            </a:r>
          </a:p>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It could be quite different shopping for a pair of shoes than shopping for clothing. Clearly, consumers do not want to buy any shoes that may lead to physical pain and discomfort, regardless of the attractiveness of the shoes. The reasons why many shoppers have no confidence in judging the fit of shoes online include: </a:t>
            </a:r>
          </a:p>
          <a:p>
            <a:pPr marL="342900" indent="-34290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the visual representation and text descriptions do not provide enough information about the fit: </a:t>
            </a:r>
          </a:p>
          <a:p>
            <a:pPr marL="342900" indent="-34290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the sizing systems of footwear are varied across brand names:</a:t>
            </a:r>
          </a:p>
          <a:p>
            <a:pPr marL="342900" indent="-34290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some consumers’ feet sizes are beyond the norm (e.g., too small, too wide or too narrow). In order to enhance consumers’ online shopping confidence and experience, footwear retailers should address the aforementioned issues. In order to provide useful information to online shoppers, fashion retailers should focus on the following areas: understanding shoppers’ navigation styles and patterns, and displaying each visual product alongside reviewers’ comments as well as the availability of shoes sizes.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5751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3192087" y="0"/>
            <a:ext cx="5960226" cy="646331"/>
          </a:xfrm>
          <a:prstGeom prst="rect">
            <a:avLst/>
          </a:prstGeom>
          <a:noFill/>
        </p:spPr>
        <p:txBody>
          <a:bodyPr wrap="square" rtlCol="0">
            <a:spAutoFit/>
          </a:bodyPr>
          <a:lstStyle/>
          <a:p>
            <a:pPr algn="ctr"/>
            <a:r>
              <a:rPr lang="en-US" sz="3600" b="1" dirty="0" smtClean="0">
                <a:latin typeface="Rockwell" panose="02060603020205020403" pitchFamily="18" charset="0"/>
              </a:rPr>
              <a:t>ABSTRACT</a:t>
            </a:r>
            <a:endParaRPr lang="en-US" sz="3600" b="1" dirty="0">
              <a:latin typeface="Rockwell" panose="02060603020205020403" pitchFamily="18" charset="0"/>
            </a:endParaRPr>
          </a:p>
        </p:txBody>
      </p:sp>
      <p:sp>
        <p:nvSpPr>
          <p:cNvPr id="3" name="TextBox 2"/>
          <p:cNvSpPr txBox="1"/>
          <p:nvPr/>
        </p:nvSpPr>
        <p:spPr>
          <a:xfrm>
            <a:off x="374073" y="533192"/>
            <a:ext cx="11754196" cy="6324808"/>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There has been scant empirical research devoted to footwear. The purpose of this is to gain a better understanding of how consumers search, select and evaluate footwear. </a:t>
            </a:r>
          </a:p>
          <a:p>
            <a:pPr marL="342900" indent="-342900" algn="just">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A mixed- research approach was employed for this study. A questionnaire survey and semi-structured interview were conducted with 21 students, including the five participants who took part in the eye-tracking study. </a:t>
            </a:r>
          </a:p>
          <a:p>
            <a:pPr marL="342900" indent="-342900" algn="just">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A total of six different pairs of shoes were selected for the investigation of eye-tracking process. </a:t>
            </a:r>
          </a:p>
          <a:p>
            <a:pPr marL="342900" indent="-342900" algn="just">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According to the results of this study, fit and comfort are the two most important factors for footwear evaluation. This also indicated that fit, comfort and style are closely related. </a:t>
            </a:r>
          </a:p>
          <a:p>
            <a:pPr marL="342900" indent="-342900" algn="just">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Many participants did not feel comfortable purchasing shoes online without trying them on. </a:t>
            </a:r>
          </a:p>
          <a:p>
            <a:pPr marL="342900" indent="-342900" algn="just">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The results of eye-tracking study indicated that majority of the participants spent more time viewing the top, side and toe of the shoes rather than the back and ankle. </a:t>
            </a:r>
          </a:p>
          <a:p>
            <a:pPr marL="342900" indent="-342900" algn="just">
              <a:lnSpc>
                <a:spcPct val="150000"/>
              </a:lnSpc>
              <a:buFont typeface="+mj-lt"/>
              <a:buAutoNum type="arabicPeriod"/>
            </a:pPr>
            <a:r>
              <a:rPr lang="en-US" b="1" dirty="0" smtClean="0">
                <a:latin typeface="Times New Roman" panose="02020603050405020304" pitchFamily="18" charset="0"/>
                <a:cs typeface="Times New Roman" panose="02020603050405020304" pitchFamily="18" charset="0"/>
              </a:rPr>
              <a:t> Footwear </a:t>
            </a:r>
          </a:p>
          <a:p>
            <a:pPr marL="342900" indent="-342900" algn="just">
              <a:lnSpc>
                <a:spcPct val="150000"/>
              </a:lnSpc>
              <a:buFont typeface="+mj-lt"/>
              <a:buAutoNum type="arabicPeriod"/>
            </a:pPr>
            <a:r>
              <a:rPr lang="en-US" b="1" dirty="0" smtClean="0">
                <a:latin typeface="Times New Roman" panose="02020603050405020304" pitchFamily="18" charset="0"/>
                <a:cs typeface="Times New Roman" panose="02020603050405020304" pitchFamily="18" charset="0"/>
              </a:rPr>
              <a:t>Visual Attribute</a:t>
            </a:r>
          </a:p>
          <a:p>
            <a:pPr marL="342900" indent="-342900" algn="just">
              <a:lnSpc>
                <a:spcPct val="150000"/>
              </a:lnSpc>
              <a:buFont typeface="+mj-lt"/>
              <a:buAutoNum type="arabicPeriod"/>
            </a:pPr>
            <a:r>
              <a:rPr lang="en-US" b="1" dirty="0" smtClean="0">
                <a:latin typeface="Times New Roman" panose="02020603050405020304" pitchFamily="18" charset="0"/>
                <a:cs typeface="Times New Roman" panose="02020603050405020304" pitchFamily="18" charset="0"/>
              </a:rPr>
              <a:t>Eye-Tracking </a:t>
            </a:r>
          </a:p>
          <a:p>
            <a:pPr marL="342900" indent="-342900" algn="just">
              <a:lnSpc>
                <a:spcPct val="150000"/>
              </a:lnSpc>
              <a:buFont typeface="+mj-lt"/>
              <a:buAutoNum type="arabicPeriod"/>
            </a:pPr>
            <a:r>
              <a:rPr lang="en-US" b="1" dirty="0" smtClean="0">
                <a:latin typeface="Times New Roman" panose="02020603050405020304" pitchFamily="18" charset="0"/>
                <a:cs typeface="Times New Roman" panose="02020603050405020304" pitchFamily="18" charset="0"/>
              </a:rPr>
              <a:t>Online Shopping </a:t>
            </a:r>
          </a:p>
          <a:p>
            <a:pPr marL="342900" indent="-342900" algn="just">
              <a:lnSpc>
                <a:spcPct val="150000"/>
              </a:lnSpc>
              <a:buFont typeface="+mj-lt"/>
              <a:buAutoNum type="arabicPeriod"/>
            </a:pPr>
            <a:r>
              <a:rPr lang="en-US" b="1" dirty="0" smtClean="0">
                <a:latin typeface="Times New Roman" panose="02020603050405020304" pitchFamily="18" charset="0"/>
                <a:cs typeface="Times New Roman" panose="02020603050405020304" pitchFamily="18" charset="0"/>
              </a:rPr>
              <a:t>Mixed Methods Research</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9585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4257138" y="91440"/>
            <a:ext cx="3511475" cy="646331"/>
          </a:xfrm>
          <a:prstGeom prst="rect">
            <a:avLst/>
          </a:prstGeom>
        </p:spPr>
        <p:txBody>
          <a:bodyPr wrap="none">
            <a:spAutoFit/>
          </a:bodyPr>
          <a:lstStyle/>
          <a:p>
            <a:pPr algn="ctr"/>
            <a:r>
              <a:rPr lang="en-US" sz="3600" b="1" dirty="0" smtClean="0">
                <a:latin typeface="Rockwell" panose="02060603020205020403" pitchFamily="18" charset="0"/>
              </a:rPr>
              <a:t>1. Introduction</a:t>
            </a:r>
            <a:endParaRPr lang="en-US" sz="3600" b="1" dirty="0">
              <a:latin typeface="Rockwell" panose="02060603020205020403" pitchFamily="18" charset="0"/>
            </a:endParaRPr>
          </a:p>
        </p:txBody>
      </p:sp>
      <p:sp>
        <p:nvSpPr>
          <p:cNvPr id="3" name="TextBox 2"/>
          <p:cNvSpPr txBox="1"/>
          <p:nvPr/>
        </p:nvSpPr>
        <p:spPr>
          <a:xfrm>
            <a:off x="125387" y="831274"/>
            <a:ext cx="12260577" cy="5770811"/>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Global use of the Internet increased by 676.3% from 2000 to 2014 (Internet World Stats, 2014) and in recent years, online shopping has become increasingly popular. </a:t>
            </a:r>
          </a:p>
          <a:p>
            <a:pPr marL="285750" indent="-285750">
              <a:lnSpc>
                <a:spcPct val="15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Canadian retail e-commerce sales increased43.5% from C$836.65 million in June 2016 to C$1.201 billion in June 2017 (Digital Commerce 360, 2017). Another report published by the Canadian Internet Registration Authority (CIRA, 2016) also confirms that the e-commerce business is growing in Canada.</a:t>
            </a:r>
          </a:p>
          <a:p>
            <a:pPr marL="285750" indent="-285750">
              <a:lnSpc>
                <a:spcPct val="15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 In this CIRA report, many respondents indicated that ‘clothing’(42%) was the most common online purchase, followed by ‘flights or travel packages’ (40%), and ‘books’ (34%). </a:t>
            </a:r>
          </a:p>
          <a:p>
            <a:pPr marL="285750" indent="-285750">
              <a:lnSpc>
                <a:spcPct val="15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In addition to boosting companies’ sales, the Internet has been widely used to enhance brand image and perceived values (</a:t>
            </a:r>
            <a:r>
              <a:rPr lang="en-US" sz="1600" dirty="0" err="1" smtClean="0">
                <a:latin typeface="Times New Roman" panose="02020603050405020304" pitchFamily="18" charset="0"/>
                <a:cs typeface="Times New Roman" panose="02020603050405020304" pitchFamily="18" charset="0"/>
              </a:rPr>
              <a:t>Levenburg</a:t>
            </a:r>
            <a:r>
              <a:rPr lang="en-US" sz="1600" dirty="0" smtClean="0">
                <a:latin typeface="Times New Roman" panose="02020603050405020304" pitchFamily="18" charset="0"/>
                <a:cs typeface="Times New Roman" panose="02020603050405020304" pitchFamily="18" charset="0"/>
              </a:rPr>
              <a:t>, 2005) through different online marketing strategies. </a:t>
            </a:r>
          </a:p>
          <a:p>
            <a:pPr marL="285750" indent="-285750">
              <a:lnSpc>
                <a:spcPct val="15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In Canada, more than 50% of Internet- connected households used more than one device for various online shopping activities such as browsing, searching, comparing, evaluating and buying (Sweet et al., 2012). According to many reports and surveys (e.g., Coughlan, 2016; Noble &amp; Noble, 2000), young people spend more time socializing, playing and ‘surfing’ online than watching television programs. </a:t>
            </a:r>
          </a:p>
          <a:p>
            <a:pPr marL="285750" indent="-285750">
              <a:lnSpc>
                <a:spcPct val="15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The increased use of the Internet for different activities (e.g., entertainment, information search and purchases) is a phenomenon that suggests the great potential that lies ahead for fashion e-retailing businesses. The overarching objective of this study is to understand how online consumers navigate, select and evaluate footwear.</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2016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alphaModFix amt="30000"/>
          </a:blip>
          <a:tile tx="0" ty="0" sx="100000" sy="100000" flip="none" algn="tl"/>
        </a:blipFill>
        <a:effectLst/>
      </p:bgPr>
    </p:bg>
    <p:spTree>
      <p:nvGrpSpPr>
        <p:cNvPr id="1" name=""/>
        <p:cNvGrpSpPr/>
        <p:nvPr/>
      </p:nvGrpSpPr>
      <p:grpSpPr>
        <a:xfrm>
          <a:off x="0" y="0"/>
          <a:ext cx="0" cy="0"/>
          <a:chOff x="0" y="0"/>
          <a:chExt cx="0" cy="0"/>
        </a:xfrm>
      </p:grpSpPr>
      <p:sp>
        <p:nvSpPr>
          <p:cNvPr id="3" name="TextBox 2"/>
          <p:cNvSpPr txBox="1"/>
          <p:nvPr/>
        </p:nvSpPr>
        <p:spPr>
          <a:xfrm>
            <a:off x="2959331" y="0"/>
            <a:ext cx="6301047" cy="646331"/>
          </a:xfrm>
          <a:prstGeom prst="rect">
            <a:avLst/>
          </a:prstGeom>
          <a:noFill/>
        </p:spPr>
        <p:txBody>
          <a:bodyPr wrap="square" rtlCol="0">
            <a:spAutoFit/>
          </a:bodyPr>
          <a:lstStyle/>
          <a:p>
            <a:pPr algn="ctr"/>
            <a:r>
              <a:rPr lang="en-US" sz="3600" b="1" dirty="0" smtClean="0">
                <a:latin typeface="Rockwell" panose="02060603020205020403" pitchFamily="18" charset="0"/>
              </a:rPr>
              <a:t>2. Visual Representation</a:t>
            </a:r>
            <a:endParaRPr lang="en-US" sz="3600" b="1" dirty="0">
              <a:latin typeface="Rockwell" panose="02060603020205020403" pitchFamily="18" charset="0"/>
            </a:endParaRPr>
          </a:p>
        </p:txBody>
      </p:sp>
      <p:sp>
        <p:nvSpPr>
          <p:cNvPr id="4" name="TextBox 3"/>
          <p:cNvSpPr txBox="1"/>
          <p:nvPr/>
        </p:nvSpPr>
        <p:spPr>
          <a:xfrm>
            <a:off x="99753" y="889462"/>
            <a:ext cx="12092247" cy="3416320"/>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The aesthetic pleasure of a product (style, color and texture) can drive consumers’ interest in purchasing the product.</a:t>
            </a:r>
          </a:p>
          <a:p>
            <a:pPr marL="285750" indent="-285750">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According to the theory of visual rhetoric, images can communicate complex messages and ideas faster than textual information.</a:t>
            </a:r>
          </a:p>
          <a:p>
            <a:pPr marL="285750" indent="-285750">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 product image and its associative meaning can enhance consumers’ long term memories as well as increase the likelihood of a purchase when the need for that product arises.</a:t>
            </a:r>
          </a:p>
          <a:p>
            <a:pPr marL="285750" indent="-285750">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In other words, online visual images can greatly influence consumers’ purchasing intentions and their perceptions toward a product . With such perspective, it is important to understand how the online shoppers view a product on the digital space.</a:t>
            </a:r>
          </a:p>
          <a:p>
            <a:pPr marL="285750" indent="-285750">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Do online shoppers pay more attention to certain areas of a pair of shoes? </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8120837" y="4124646"/>
            <a:ext cx="3666610" cy="248174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8727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alphaModFix amt="30000"/>
          </a:blip>
          <a:tile tx="0" ty="0" sx="100000" sy="100000" flip="none" algn="tl"/>
        </a:blipFill>
        <a:effectLst/>
      </p:bgPr>
    </p:bg>
    <p:spTree>
      <p:nvGrpSpPr>
        <p:cNvPr id="1" name=""/>
        <p:cNvGrpSpPr/>
        <p:nvPr/>
      </p:nvGrpSpPr>
      <p:grpSpPr>
        <a:xfrm>
          <a:off x="0" y="0"/>
          <a:ext cx="0" cy="0"/>
          <a:chOff x="0" y="0"/>
          <a:chExt cx="0" cy="0"/>
        </a:xfrm>
      </p:grpSpPr>
      <p:sp>
        <p:nvSpPr>
          <p:cNvPr id="4" name="TextBox 3"/>
          <p:cNvSpPr txBox="1"/>
          <p:nvPr/>
        </p:nvSpPr>
        <p:spPr>
          <a:xfrm>
            <a:off x="246611" y="1837114"/>
            <a:ext cx="11945389" cy="3782061"/>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A moderator/admin is considered as a staff who can manage orders for the time being. As a future update moderator may give facility to add and manage his own products. </a:t>
            </a:r>
          </a:p>
          <a:p>
            <a:pPr marL="285750" indent="-285750">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Moderators can reduce the work load of admin. Now moderator has all the privilege an admin having except managing other moderators. </a:t>
            </a:r>
          </a:p>
          <a:p>
            <a:pPr marL="285750" indent="-285750">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He can add products and users. </a:t>
            </a:r>
          </a:p>
          <a:p>
            <a:pPr marL="285750" indent="-285750">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He can also check the orders and edit his profile. </a:t>
            </a:r>
          </a:p>
          <a:p>
            <a:pPr marL="342900" indent="-342900">
              <a:lnSpc>
                <a:spcPct val="150000"/>
              </a:lnSpc>
              <a:buFont typeface="+mj-lt"/>
              <a:buAutoNum type="arabicPeriod"/>
            </a:pPr>
            <a:r>
              <a:rPr lang="en-US" dirty="0" smtClean="0">
                <a:latin typeface="Times New Roman" panose="02020603050405020304" pitchFamily="18" charset="0"/>
                <a:cs typeface="Times New Roman" panose="02020603050405020304" pitchFamily="18" charset="0"/>
              </a:rPr>
              <a:t>Manage Products  </a:t>
            </a:r>
          </a:p>
          <a:p>
            <a:pPr marL="342900" indent="-342900">
              <a:lnSpc>
                <a:spcPct val="150000"/>
              </a:lnSpc>
              <a:buFont typeface="+mj-lt"/>
              <a:buAutoNum type="arabicPeriod"/>
            </a:pPr>
            <a:r>
              <a:rPr lang="en-US" dirty="0" smtClean="0">
                <a:latin typeface="Times New Roman" panose="02020603050405020304" pitchFamily="18" charset="0"/>
                <a:cs typeface="Times New Roman" panose="02020603050405020304" pitchFamily="18" charset="0"/>
              </a:rPr>
              <a:t>Manage Users  </a:t>
            </a:r>
          </a:p>
          <a:p>
            <a:pPr marL="342900" indent="-342900">
              <a:lnSpc>
                <a:spcPct val="150000"/>
              </a:lnSpc>
              <a:buFont typeface="+mj-lt"/>
              <a:buAutoNum type="arabicPeriod"/>
            </a:pPr>
            <a:r>
              <a:rPr lang="en-US" dirty="0" smtClean="0">
                <a:latin typeface="Times New Roman" panose="02020603050405020304" pitchFamily="18" charset="0"/>
                <a:cs typeface="Times New Roman" panose="02020603050405020304" pitchFamily="18" charset="0"/>
              </a:rPr>
              <a:t>Manage Others</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6792676" y="4125471"/>
            <a:ext cx="5210902" cy="2181529"/>
          </a:xfrm>
          <a:prstGeom prst="rect">
            <a:avLst/>
          </a:prstGeom>
        </p:spPr>
      </p:pic>
      <p:sp>
        <p:nvSpPr>
          <p:cNvPr id="6" name="TextBox 5"/>
          <p:cNvSpPr txBox="1"/>
          <p:nvPr/>
        </p:nvSpPr>
        <p:spPr>
          <a:xfrm>
            <a:off x="-133004" y="1149289"/>
            <a:ext cx="2793076" cy="523220"/>
          </a:xfrm>
          <a:prstGeom prst="rect">
            <a:avLst/>
          </a:prstGeom>
          <a:noFill/>
        </p:spPr>
        <p:txBody>
          <a:bodyPr wrap="square" rtlCol="0">
            <a:spAutoFit/>
          </a:bodyPr>
          <a:lstStyle/>
          <a:p>
            <a:pPr algn="ctr"/>
            <a:r>
              <a:rPr lang="en-US" sz="2800" b="1" dirty="0" smtClean="0">
                <a:latin typeface="Rockwell" panose="02060603020205020403" pitchFamily="18" charset="0"/>
                <a:cs typeface="Times New Roman" panose="02020603050405020304" pitchFamily="18" charset="0"/>
              </a:rPr>
              <a:t>ADMIN</a:t>
            </a:r>
            <a:endParaRPr lang="en-US" sz="2800" b="1" dirty="0">
              <a:latin typeface="Rockwell" panose="02060603020205020403" pitchFamily="18" charset="0"/>
              <a:cs typeface="Times New Roman" panose="02020603050405020304" pitchFamily="18" charset="0"/>
            </a:endParaRPr>
          </a:p>
        </p:txBody>
      </p:sp>
    </p:spTree>
    <p:extLst>
      <p:ext uri="{BB962C8B-B14F-4D97-AF65-F5344CB8AC3E}">
        <p14:creationId xmlns:p14="http://schemas.microsoft.com/office/powerpoint/2010/main" val="640811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alphaModFix amt="30000"/>
          </a:blip>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0" y="576462"/>
            <a:ext cx="12028516" cy="5078313"/>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Registration :A new user will have to register in the system by providing essential details in order to view the products in the system. The admin must accept a new user by unblocking him. </a:t>
            </a:r>
          </a:p>
          <a:p>
            <a:pPr marL="285750" indent="-285750">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Login : A user must login with his user name and password to the system after registration. </a:t>
            </a:r>
          </a:p>
          <a:p>
            <a:pPr marL="285750" indent="-285750">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View products : User can view the list of products based on their names after successful login. A detailed description of a particular product with product name ,product-details, product image, price can be viewed by users.</a:t>
            </a:r>
          </a:p>
          <a:p>
            <a:pPr marL="285750" indent="-285750">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Search product : Users can search for a particular product in the list by name. </a:t>
            </a:r>
          </a:p>
          <a:p>
            <a:pPr marL="285750" indent="-285750">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Add to cart : The user can add the desired product into his cart by clicking add to cart option on the product. He can view his cart by clicking on the cart button. All products added by cart can be viewed in the cart. User can remove an item from the cart by clicking remove.</a:t>
            </a:r>
          </a:p>
          <a:p>
            <a:pPr marL="285750" indent="-285750">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Submit cart : After confirming the items in the cart the user can submit the cart by providing a delivery address .</a:t>
            </a:r>
          </a:p>
          <a:p>
            <a:pPr>
              <a:lnSpc>
                <a:spcPct val="150000"/>
              </a:lnSpc>
            </a:pPr>
            <a:r>
              <a:rPr lang="en-US" dirty="0" smtClean="0">
                <a:latin typeface="Times New Roman" panose="02020603050405020304" pitchFamily="18" charset="0"/>
                <a:cs typeface="Times New Roman" panose="02020603050405020304" pitchFamily="18" charset="0"/>
              </a:rPr>
              <a:t>     On successful submitting the cart will become empty. </a:t>
            </a:r>
          </a:p>
          <a:p>
            <a:pPr marL="285750" indent="-285750">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Edit profile : The user can view and edit the profile.</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8209994" y="4676471"/>
            <a:ext cx="3982006" cy="2181529"/>
          </a:xfrm>
          <a:prstGeom prst="rect">
            <a:avLst/>
          </a:prstGeom>
        </p:spPr>
      </p:pic>
      <p:sp>
        <p:nvSpPr>
          <p:cNvPr id="4" name="TextBox 3"/>
          <p:cNvSpPr txBox="1"/>
          <p:nvPr/>
        </p:nvSpPr>
        <p:spPr>
          <a:xfrm>
            <a:off x="299259" y="58189"/>
            <a:ext cx="1301959" cy="584775"/>
          </a:xfrm>
          <a:prstGeom prst="rect">
            <a:avLst/>
          </a:prstGeom>
          <a:noFill/>
        </p:spPr>
        <p:txBody>
          <a:bodyPr wrap="none" rtlCol="0">
            <a:spAutoFit/>
          </a:bodyPr>
          <a:lstStyle/>
          <a:p>
            <a:r>
              <a:rPr lang="en-US" sz="3200" b="1" dirty="0" smtClean="0">
                <a:latin typeface="Rockwell" panose="02060603020205020403" pitchFamily="18" charset="0"/>
                <a:cs typeface="Times New Roman" panose="02020603050405020304" pitchFamily="18" charset="0"/>
              </a:rPr>
              <a:t>Users</a:t>
            </a:r>
            <a:endParaRPr lang="en-US" sz="3200" b="1" dirty="0">
              <a:latin typeface="Rockwell" panose="02060603020205020403" pitchFamily="18" charset="0"/>
              <a:cs typeface="Times New Roman" panose="02020603050405020304" pitchFamily="18" charset="0"/>
            </a:endParaRPr>
          </a:p>
        </p:txBody>
      </p:sp>
    </p:spTree>
    <p:extLst>
      <p:ext uri="{BB962C8B-B14F-4D97-AF65-F5344CB8AC3E}">
        <p14:creationId xmlns:p14="http://schemas.microsoft.com/office/powerpoint/2010/main" val="1279477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581" y="1498844"/>
            <a:ext cx="10706794" cy="48060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3765665" y="249382"/>
            <a:ext cx="4588626" cy="646331"/>
          </a:xfrm>
          <a:prstGeom prst="rect">
            <a:avLst/>
          </a:prstGeom>
          <a:noFill/>
        </p:spPr>
        <p:txBody>
          <a:bodyPr wrap="square" rtlCol="0">
            <a:spAutoFit/>
          </a:bodyPr>
          <a:lstStyle/>
          <a:p>
            <a:pPr algn="ctr"/>
            <a:r>
              <a:rPr lang="en-US" sz="3600" b="1" dirty="0" smtClean="0">
                <a:latin typeface="Rockwell" panose="02060603020205020403" pitchFamily="18" charset="0"/>
              </a:rPr>
              <a:t>Home Page </a:t>
            </a:r>
            <a:endParaRPr lang="en-US" sz="3600" b="1" dirty="0">
              <a:latin typeface="Rockwell" panose="02060603020205020403" pitchFamily="18" charset="0"/>
            </a:endParaRPr>
          </a:p>
        </p:txBody>
      </p:sp>
    </p:spTree>
    <p:extLst>
      <p:ext uri="{BB962C8B-B14F-4D97-AF65-F5344CB8AC3E}">
        <p14:creationId xmlns:p14="http://schemas.microsoft.com/office/powerpoint/2010/main" val="4190580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65665" y="249382"/>
            <a:ext cx="4588626" cy="646331"/>
          </a:xfrm>
          <a:prstGeom prst="rect">
            <a:avLst/>
          </a:prstGeom>
          <a:noFill/>
        </p:spPr>
        <p:txBody>
          <a:bodyPr wrap="square" rtlCol="0">
            <a:spAutoFit/>
          </a:bodyPr>
          <a:lstStyle/>
          <a:p>
            <a:pPr algn="ctr"/>
            <a:r>
              <a:rPr lang="en-US" sz="3600" b="1" dirty="0" smtClean="0">
                <a:latin typeface="Rockwell" panose="02060603020205020403" pitchFamily="18" charset="0"/>
              </a:rPr>
              <a:t>Product Page</a:t>
            </a:r>
            <a:endParaRPr lang="en-US" sz="3600" b="1" dirty="0">
              <a:latin typeface="Rockwell" panose="02060603020205020403"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647" y="970528"/>
            <a:ext cx="10723418" cy="53655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29812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65665" y="249382"/>
            <a:ext cx="5137266" cy="646331"/>
          </a:xfrm>
          <a:prstGeom prst="rect">
            <a:avLst/>
          </a:prstGeom>
          <a:noFill/>
        </p:spPr>
        <p:txBody>
          <a:bodyPr wrap="square" rtlCol="0">
            <a:spAutoFit/>
          </a:bodyPr>
          <a:lstStyle/>
          <a:p>
            <a:pPr algn="ctr"/>
            <a:r>
              <a:rPr lang="en-US" sz="3600" b="1" dirty="0" smtClean="0">
                <a:latin typeface="Rockwell" panose="02060603020205020403" pitchFamily="18" charset="0"/>
              </a:rPr>
              <a:t>Product Details Page </a:t>
            </a:r>
            <a:endParaRPr lang="en-US" sz="3600" b="1" dirty="0">
              <a:latin typeface="Rockwell" panose="02060603020205020403"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6538" y="1260245"/>
            <a:ext cx="10058400" cy="5361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48542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1231</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Comic Sans MS</vt:lpstr>
      <vt:lpstr>Rockwell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21</cp:revision>
  <dcterms:created xsi:type="dcterms:W3CDTF">2022-04-24T14:49:58Z</dcterms:created>
  <dcterms:modified xsi:type="dcterms:W3CDTF">2022-04-24T17:27:54Z</dcterms:modified>
</cp:coreProperties>
</file>