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1" r:id="rId1"/>
  </p:sldMasterIdLst>
  <p:sldIdLst>
    <p:sldId id="256" r:id="rId2"/>
    <p:sldId id="316" r:id="rId3"/>
    <p:sldId id="258" r:id="rId4"/>
    <p:sldId id="259" r:id="rId5"/>
    <p:sldId id="260" r:id="rId6"/>
    <p:sldId id="261" r:id="rId7"/>
    <p:sldId id="262" r:id="rId8"/>
    <p:sldId id="263" r:id="rId9"/>
    <p:sldId id="264" r:id="rId10"/>
    <p:sldId id="266" r:id="rId11"/>
    <p:sldId id="267" r:id="rId12"/>
    <p:sldId id="268" r:id="rId13"/>
    <p:sldId id="265" r:id="rId14"/>
    <p:sldId id="269" r:id="rId15"/>
    <p:sldId id="270" r:id="rId16"/>
    <p:sldId id="317" r:id="rId17"/>
    <p:sldId id="271" r:id="rId18"/>
    <p:sldId id="272" r:id="rId19"/>
    <p:sldId id="273" r:id="rId20"/>
    <p:sldId id="274" r:id="rId21"/>
    <p:sldId id="275" r:id="rId22"/>
    <p:sldId id="278" r:id="rId23"/>
    <p:sldId id="279" r:id="rId24"/>
    <p:sldId id="280" r:id="rId25"/>
    <p:sldId id="282" r:id="rId26"/>
    <p:sldId id="285" r:id="rId27"/>
    <p:sldId id="283" r:id="rId28"/>
    <p:sldId id="284" r:id="rId29"/>
    <p:sldId id="286" r:id="rId30"/>
    <p:sldId id="287" r:id="rId31"/>
    <p:sldId id="289" r:id="rId32"/>
    <p:sldId id="308" r:id="rId33"/>
    <p:sldId id="309" r:id="rId34"/>
    <p:sldId id="314"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snapToGrid="0">
      <p:cViewPr>
        <p:scale>
          <a:sx n="66" d="100"/>
          <a:sy n="66" d="100"/>
        </p:scale>
        <p:origin x="596"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1C98-8616-5A13-0233-2BF0A4A1BC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BFA084-FCBD-1974-A4A3-7B833F0278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E30636-E6D0-50C1-E132-9B6928E0B12E}"/>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E22384D0-9E80-4766-2945-236A8613A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C6C59-A557-1149-5189-8C7E809FB5AF}"/>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33323261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5618-BF61-3798-8F6C-202970F8B7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3C007B-FED8-9981-9FE3-9D97FEA2F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83284A-A029-F2F4-B4E5-AEAE87125653}"/>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BC9FF0FE-4BB4-9632-8E66-6193113DB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1C472-DF3B-C1E9-261C-B484D59FA7C2}"/>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96259865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122E12-0859-0BDB-E42F-DD4739D48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465D0D-AA44-927E-4F3D-CC690FA73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727A5-DE78-94D8-DD1B-C089980E7827}"/>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F41D6DCD-BC5F-7D7B-758E-94B68BD54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C73A93-F917-A354-46C7-507F993C6681}"/>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16254327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13107291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D195-723D-0D02-1BB1-4A5E6D6703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A6F4C-1603-5512-E383-2A3281807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4DCF6-503B-4423-F3F7-A246B98A204C}"/>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A2978FE1-3FD4-4117-06A1-5575789A3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A4755-0B25-69DF-B32D-138E7740DADC}"/>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09769906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10F9-DAD7-77D8-F3C0-D21D98AB4D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1D5B6D-0B8C-37C6-BA4C-A28C1CF45F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8B36D1-5C79-C723-FFD0-5687101B3012}"/>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A8BCBCC9-06B0-694E-D9C8-B48958E13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F2C59-BF73-3B55-95D6-02897F057111}"/>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250571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7B55-97AF-F70C-25B4-C202622B3E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89532-2497-4691-4A81-906A61986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DCA930-135F-942F-E9BF-F52BAF28A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FA25A5-E899-7C49-1C0D-504CB93B1BB5}"/>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6" name="Footer Placeholder 5">
            <a:extLst>
              <a:ext uri="{FF2B5EF4-FFF2-40B4-BE49-F238E27FC236}">
                <a16:creationId xmlns:a16="http://schemas.microsoft.com/office/drawing/2014/main" id="{C08C60E5-5778-8A72-F3CD-114DD0F9A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13E07-7411-F882-FD02-3B8F0AC6FA85}"/>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10524688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E552-1F8E-F2F3-C341-171E9543B2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C21D2D-F535-00F1-E17F-BDE53A298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8F5CA-F67C-13E0-F498-9A2BD0ED2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25AF43-3BE2-EB5F-A4E2-EF3437756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F5980-1B1E-E94C-B4C3-1F69320DDD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7235AA-4274-354C-AA7D-98CAB5C9FEFA}"/>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8" name="Footer Placeholder 7">
            <a:extLst>
              <a:ext uri="{FF2B5EF4-FFF2-40B4-BE49-F238E27FC236}">
                <a16:creationId xmlns:a16="http://schemas.microsoft.com/office/drawing/2014/main" id="{1357ED5E-B029-ECE5-3282-86F21D2883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0CDE7C-D7CC-5C5E-1EF4-D760C4D65ED3}"/>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022351917"/>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5EA9-37BA-ACF1-DBB4-8CA7D39742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F3177-0661-3107-8E0C-34848FE0B92A}"/>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4" name="Footer Placeholder 3">
            <a:extLst>
              <a:ext uri="{FF2B5EF4-FFF2-40B4-BE49-F238E27FC236}">
                <a16:creationId xmlns:a16="http://schemas.microsoft.com/office/drawing/2014/main" id="{E6D3ED0D-AFAF-1A2C-C072-36563CD8B8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8A7C20-5D9A-8151-85F9-01386B89F571}"/>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414892837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A22510-F352-5D98-FC9F-3F0002181E6E}"/>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3" name="Footer Placeholder 2">
            <a:extLst>
              <a:ext uri="{FF2B5EF4-FFF2-40B4-BE49-F238E27FC236}">
                <a16:creationId xmlns:a16="http://schemas.microsoft.com/office/drawing/2014/main" id="{8FBFD8F5-996B-F293-3D11-85C36C7703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21E1D-4F2F-2A5E-F870-407B25FB00DC}"/>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14562825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F319-401B-79F4-4305-13170B9DB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2964FB-17B6-E51F-3097-ECB199FAA2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C1DDCB-5BD0-6A50-1DE9-921D4ED08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71F94-4DC6-635F-63DB-982F00162AB1}"/>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6" name="Footer Placeholder 5">
            <a:extLst>
              <a:ext uri="{FF2B5EF4-FFF2-40B4-BE49-F238E27FC236}">
                <a16:creationId xmlns:a16="http://schemas.microsoft.com/office/drawing/2014/main" id="{3BD34E68-8D05-00EF-904E-589FA27A4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D367B8-C850-C731-A8BD-80CDF2AE4A10}"/>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2203731517"/>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1762-E7AE-080C-CB92-2E3F0136D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93B64D-CD8B-B095-D361-5CEECAF79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EE0059-CAC1-F4C7-3476-67F1CECC0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B76D1-45E3-C4E2-5500-5FACEBC76AB5}"/>
              </a:ext>
            </a:extLst>
          </p:cNvPr>
          <p:cNvSpPr>
            <a:spLocks noGrp="1"/>
          </p:cNvSpPr>
          <p:nvPr>
            <p:ph type="dt" sz="half" idx="10"/>
          </p:nvPr>
        </p:nvSpPr>
        <p:spPr/>
        <p:txBody>
          <a:bodyPr/>
          <a:lstStyle/>
          <a:p>
            <a:fld id="{80EC7E53-70E8-4F38-A0FF-FFEEF915A57C}" type="datetimeFigureOut">
              <a:rPr lang="en-IN" smtClean="0"/>
              <a:t>06-06-2022</a:t>
            </a:fld>
            <a:endParaRPr lang="en-IN"/>
          </a:p>
        </p:txBody>
      </p:sp>
      <p:sp>
        <p:nvSpPr>
          <p:cNvPr id="6" name="Footer Placeholder 5">
            <a:extLst>
              <a:ext uri="{FF2B5EF4-FFF2-40B4-BE49-F238E27FC236}">
                <a16:creationId xmlns:a16="http://schemas.microsoft.com/office/drawing/2014/main" id="{05EED23A-F0B9-AE18-CCE3-7775E1F312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A49854-6CFC-57CA-9133-A2B19743CB91}"/>
              </a:ext>
            </a:extLst>
          </p:cNvPr>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9647792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379B52-86A1-82A8-A136-01637F817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4C5E3-3FB3-FC20-EF39-B6DFB1215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4CFF63-0CB9-CA12-B241-713C11512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C7E53-70E8-4F38-A0FF-FFEEF915A57C}" type="datetimeFigureOut">
              <a:rPr lang="en-IN" smtClean="0"/>
              <a:t>06-06-2022</a:t>
            </a:fld>
            <a:endParaRPr lang="en-IN"/>
          </a:p>
        </p:txBody>
      </p:sp>
      <p:sp>
        <p:nvSpPr>
          <p:cNvPr id="5" name="Footer Placeholder 4">
            <a:extLst>
              <a:ext uri="{FF2B5EF4-FFF2-40B4-BE49-F238E27FC236}">
                <a16:creationId xmlns:a16="http://schemas.microsoft.com/office/drawing/2014/main" id="{308557ED-93D5-2D31-F066-0F4C6A58A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08F650-6AD3-0012-4ED0-7F60CDD8CC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101442475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mc:AlternateContent xmlns:mc="http://schemas.openxmlformats.org/markup-compatibility/2006" xmlns:p14="http://schemas.microsoft.com/office/powerpoint/2010/main">
    <mc:Choice Requires="p14">
      <p:transition spd="slow" p14:dur="1600">
        <p14:conveyor dir="l"/>
        <p:sndAc>
          <p:stSnd>
            <p:snd r:embed="rId14" name="click.wav"/>
          </p:stSnd>
        </p:sndAc>
      </p:transition>
    </mc:Choice>
    <mc:Fallback xmlns="">
      <p:transition spd="slow">
        <p:fade/>
        <p:sndAc>
          <p:stSnd>
            <p:snd r:embed="rId20" name="click.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0" y="-132462"/>
            <a:ext cx="12066871" cy="3347299"/>
          </a:xfrm>
        </p:spPr>
        <p:txBody>
          <a:bodyPr>
            <a:normAutofit fontScale="90000"/>
          </a:bodyPr>
          <a:lstStyle/>
          <a:p>
            <a:r>
              <a:rPr lang="en-US" dirty="0">
                <a:solidFill>
                  <a:schemeClr val="tx1"/>
                </a:solidFill>
                <a:latin typeface="Bahnschrift SemiBold Condensed" panose="020B0502040204020203" pitchFamily="34" charset="0"/>
              </a:rPr>
              <a:t>E-retail factors for customer activation and retention: </a:t>
            </a:r>
            <a:br>
              <a:rPr lang="en-US" dirty="0">
                <a:solidFill>
                  <a:schemeClr val="tx1"/>
                </a:solidFill>
                <a:latin typeface="Bahnschrift SemiBold Condensed" panose="020B0502040204020203" pitchFamily="34" charset="0"/>
              </a:rPr>
            </a:br>
            <a:r>
              <a:rPr lang="en-US" dirty="0">
                <a:solidFill>
                  <a:schemeClr val="tx1"/>
                </a:solidFill>
                <a:latin typeface="Bahnschrift SemiBold Condensed" panose="020B0502040204020203" pitchFamily="34" charset="0"/>
              </a:rPr>
              <a:t>A case study from Indian e-commerce customers </a:t>
            </a:r>
            <a:endParaRPr lang="en-IN" dirty="0">
              <a:solidFill>
                <a:schemeClr val="tx1"/>
              </a:solidFill>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a:xfrm>
            <a:off x="428007" y="4910888"/>
            <a:ext cx="8791575" cy="1655762"/>
          </a:xfrm>
        </p:spPr>
        <p:txBody>
          <a:bodyPr>
            <a:normAutofit/>
          </a:bodyPr>
          <a:lstStyle/>
          <a:p>
            <a:pPr algn="l"/>
            <a:r>
              <a:rPr lang="en-US" sz="2800" dirty="0">
                <a:latin typeface="Bahnschrift SemiBold Condensed" panose="020B0502040204020203" pitchFamily="34" charset="0"/>
                <a:ea typeface="+mj-ea"/>
                <a:cs typeface="+mj-cs"/>
              </a:rPr>
              <a:t>Shailja Tiwari</a:t>
            </a:r>
          </a:p>
          <a:p>
            <a:pPr algn="l"/>
            <a:r>
              <a:rPr lang="en-US" sz="2800" dirty="0">
                <a:latin typeface="Bahnschrift SemiBold Condensed" panose="020B0502040204020203" pitchFamily="34" charset="0"/>
                <a:ea typeface="+mj-ea"/>
                <a:cs typeface="+mj-cs"/>
              </a:rPr>
              <a:t>Data science intern</a:t>
            </a:r>
          </a:p>
          <a:p>
            <a:pPr algn="l"/>
            <a:r>
              <a:rPr lang="en-US" sz="2800" dirty="0">
                <a:latin typeface="Bahnschrift SemiBold Condensed" panose="020B0502040204020203" pitchFamily="34" charset="0"/>
                <a:ea typeface="+mj-ea"/>
                <a:cs typeface="+mj-cs"/>
              </a:rPr>
              <a:t>Flip Robo Technology</a:t>
            </a:r>
            <a:endParaRPr lang="en-IN" sz="2800" dirty="0">
              <a:latin typeface="Bahnschrift SemiBold Condensed" panose="020B0502040204020203" pitchFamily="34" charset="0"/>
              <a:ea typeface="+mj-ea"/>
              <a:cs typeface="+mj-cs"/>
            </a:endParaRPr>
          </a:p>
        </p:txBody>
      </p:sp>
    </p:spTree>
    <p:extLst>
      <p:ext uri="{BB962C8B-B14F-4D97-AF65-F5344CB8AC3E}">
        <p14:creationId xmlns:p14="http://schemas.microsoft.com/office/powerpoint/2010/main" val="1247875867"/>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a:xfrm>
            <a:off x="842475" y="177986"/>
            <a:ext cx="9905998" cy="1478570"/>
          </a:xfrm>
        </p:spPr>
        <p:txBody>
          <a:bodyPr/>
          <a:lstStyle/>
          <a:p>
            <a:r>
              <a:rPr lang="en-IN" sz="3600" b="1" i="0" u="none" strike="noStrike" dirty="0">
                <a:effectLst/>
                <a:latin typeface="Arial" panose="020B0604020202020204" pitchFamily="34" charset="0"/>
              </a:rPr>
              <a:t>Consumer Distribution</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a:xfrm>
            <a:off x="842474" y="1659730"/>
            <a:ext cx="9905999" cy="3541714"/>
          </a:xfrm>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076" y="2692296"/>
            <a:ext cx="4085710" cy="2810482"/>
          </a:xfrm>
          <a:prstGeom prst="rect">
            <a:avLst/>
          </a:prstGeom>
          <a:effectLst>
            <a:reflection blurRad="241300" stA="99000" endPos="31000" dist="127000" dir="5400000" sy="-100000" algn="bl" rotWithShape="0"/>
          </a:effectLst>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0215" y="2775943"/>
            <a:ext cx="3687316" cy="2643188"/>
          </a:xfrm>
          <a:prstGeom prst="rect">
            <a:avLst/>
          </a:prstGeom>
          <a:effectLst>
            <a:reflection blurRad="215900" stA="99000" endPos="30000" dist="101600" dir="5400000" sy="-100000" algn="bl" rotWithShape="0"/>
          </a:effectLst>
        </p:spPr>
      </p:pic>
    </p:spTree>
    <p:extLst>
      <p:ext uri="{BB962C8B-B14F-4D97-AF65-F5344CB8AC3E}">
        <p14:creationId xmlns:p14="http://schemas.microsoft.com/office/powerpoint/2010/main" val="232354191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41D5F8C-3AEE-53F7-74A6-8816F61648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3943" y="618603"/>
            <a:ext cx="7606934" cy="2260591"/>
          </a:xfrm>
          <a:effectLst>
            <a:reflection blurRad="419100" stA="86000" endPos="65000" dist="50800" dir="5400000" sy="-100000" algn="bl" rotWithShape="0"/>
          </a:effectLst>
        </p:spPr>
      </p:pic>
      <p:pic>
        <p:nvPicPr>
          <p:cNvPr id="10" name="Picture 9">
            <a:extLst>
              <a:ext uri="{FF2B5EF4-FFF2-40B4-BE49-F238E27FC236}">
                <a16:creationId xmlns:a16="http://schemas.microsoft.com/office/drawing/2014/main" id="{D0826F59-A211-9360-29D6-B2437B21F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477" y="3111366"/>
            <a:ext cx="9398976" cy="2932134"/>
          </a:xfrm>
          <a:prstGeom prst="rect">
            <a:avLst/>
          </a:prstGeom>
          <a:effectLst>
            <a:reflection blurRad="266700" stA="68000" endPos="22000" dist="50800" dir="5400000" sy="-100000" algn="bl" rotWithShape="0"/>
          </a:effectLst>
        </p:spPr>
      </p:pic>
    </p:spTree>
    <p:extLst>
      <p:ext uri="{BB962C8B-B14F-4D97-AF65-F5344CB8AC3E}">
        <p14:creationId xmlns:p14="http://schemas.microsoft.com/office/powerpoint/2010/main" val="378496993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715" y="1283834"/>
            <a:ext cx="4420124" cy="3392129"/>
          </a:xfrm>
          <a:prstGeom prst="rect">
            <a:avLst/>
          </a:prstGeom>
          <a:ln w="38100" cap="sq">
            <a:solidFill>
              <a:srgbClr val="000000"/>
            </a:solidFill>
            <a:prstDash val="solid"/>
            <a:miter lim="800000"/>
          </a:ln>
          <a:effectLst>
            <a:glow rad="63500">
              <a:schemeClr val="accent4">
                <a:satMod val="175000"/>
                <a:alpha val="40000"/>
              </a:schemeClr>
            </a:glow>
            <a:outerShdw blurRad="50800" dist="38100" dir="2700000" algn="tl" rotWithShape="0">
              <a:srgbClr val="000000">
                <a:alpha val="43000"/>
              </a:srgbClr>
            </a:outerShdw>
            <a:reflection blurRad="114300" stA="50000" endA="300" endPos="30000" dir="5400000" sy="-100000" algn="bl" rotWithShape="0"/>
          </a:effectLst>
        </p:spPr>
      </p:pic>
      <p:pic>
        <p:nvPicPr>
          <p:cNvPr id="4" name="Picture 3">
            <a:extLst>
              <a:ext uri="{FF2B5EF4-FFF2-40B4-BE49-F238E27FC236}">
                <a16:creationId xmlns:a16="http://schemas.microsoft.com/office/drawing/2014/main" id="{C33627F0-243F-FC40-2FA9-78351E5B9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8462" y="1229758"/>
            <a:ext cx="6869823" cy="3500282"/>
          </a:xfrm>
          <a:prstGeom prst="rect">
            <a:avLst/>
          </a:prstGeom>
          <a:effectLst>
            <a:reflection blurRad="279400" stA="99000" endPos="30000" dist="190500" dir="5400000" sy="-100000" algn="bl" rotWithShape="0"/>
          </a:effectLst>
        </p:spPr>
      </p:pic>
    </p:spTree>
    <p:extLst>
      <p:ext uri="{BB962C8B-B14F-4D97-AF65-F5344CB8AC3E}">
        <p14:creationId xmlns:p14="http://schemas.microsoft.com/office/powerpoint/2010/main" val="72140679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932427" y="3966591"/>
            <a:ext cx="8596668" cy="1570962"/>
          </a:xfrm>
        </p:spPr>
        <p:txBody>
          <a:bodyPr>
            <a:normAutofit/>
          </a:bodyPr>
          <a:lstStyle/>
          <a:p>
            <a:pPr rtl="0">
              <a:spcBef>
                <a:spcPts val="1200"/>
              </a:spcBef>
              <a:spcAft>
                <a:spcPts val="1200"/>
              </a:spcAft>
            </a:pPr>
            <a:r>
              <a:rPr lang="en-US" sz="1800" b="0" i="0" u="none" strike="noStrike" dirty="0">
                <a:solidFill>
                  <a:schemeClr val="tx1"/>
                </a:solidFill>
                <a:effectLst/>
                <a:latin typeface="Arial" panose="020B0604020202020204" pitchFamily="34" charset="0"/>
              </a:rPr>
              <a:t>It is observed that Amazon is the most popular E commerce website followed by Flipkart.</a:t>
            </a:r>
            <a:endParaRPr lang="en-US" b="0" dirty="0">
              <a:solidFill>
                <a:schemeClr val="tx1"/>
              </a:solidFill>
              <a:effectLst/>
            </a:endParaRPr>
          </a:p>
          <a:p>
            <a:br>
              <a:rPr lang="en-US" dirty="0">
                <a:solidFill>
                  <a:schemeClr val="tx1"/>
                </a:solidFill>
              </a:rPr>
            </a:br>
            <a:endParaRPr lang="en-IN" dirty="0">
              <a:solidFill>
                <a:schemeClr val="tx1"/>
              </a:solidFill>
            </a:endParaRPr>
          </a:p>
        </p:txBody>
      </p:sp>
      <p:pic>
        <p:nvPicPr>
          <p:cNvPr id="3" name="Picture 2">
            <a:extLst>
              <a:ext uri="{FF2B5EF4-FFF2-40B4-BE49-F238E27FC236}">
                <a16:creationId xmlns:a16="http://schemas.microsoft.com/office/drawing/2014/main" id="{A3B2792E-FE1F-A338-FCCA-BBF264451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47" y="-431893"/>
            <a:ext cx="9501188" cy="3323302"/>
          </a:xfrm>
          <a:prstGeom prst="rect">
            <a:avLst/>
          </a:prstGeom>
          <a:effectLst>
            <a:reflection blurRad="495300" stA="99000" endPos="29000" dist="50800" dir="5400000" sy="-100000" algn="bl" rotWithShape="0"/>
          </a:effectLst>
        </p:spPr>
      </p:pic>
    </p:spTree>
    <p:extLst>
      <p:ext uri="{BB962C8B-B14F-4D97-AF65-F5344CB8AC3E}">
        <p14:creationId xmlns:p14="http://schemas.microsoft.com/office/powerpoint/2010/main" val="273897242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a:xfrm>
            <a:off x="490888" y="365125"/>
            <a:ext cx="10862912" cy="1325563"/>
          </a:xfrm>
        </p:spPr>
        <p:txBody>
          <a:bodyPr/>
          <a:lstStyle/>
          <a:p>
            <a:r>
              <a:rPr lang="en-IN" sz="3600" b="1" i="0" u="none" strike="noStrike" dirty="0">
                <a:effectLst/>
                <a:latin typeface="Arial" panose="020B0604020202020204" pitchFamily="34" charset="0"/>
              </a:rPr>
              <a:t>Consumer Distribution</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a:xfrm>
            <a:off x="413886" y="1825625"/>
            <a:ext cx="10939914" cy="4351338"/>
          </a:xfrm>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participants are female, comprising 67.29% of the total participants of the survey.</a:t>
            </a:r>
          </a:p>
          <a:p>
            <a:pPr marL="0" indent="0" rtl="0" fontAlgn="base">
              <a:spcBef>
                <a:spcPts val="1200"/>
              </a:spcBef>
              <a:spcAft>
                <a:spcPts val="0"/>
              </a:spcAft>
              <a:buNone/>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of the participants hail from Delhi, Greater Noida, Noida, and Bangalore.</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dirty="0">
                <a:latin typeface="Arial" panose="020B0604020202020204" pitchFamily="34" charset="0"/>
              </a:rPr>
              <a:t>M</a:t>
            </a:r>
            <a:r>
              <a:rPr lang="en-US" sz="1800" b="0" i="0" u="none" strike="noStrike" dirty="0">
                <a:effectLst/>
                <a:latin typeface="Arial" panose="020B0604020202020204" pitchFamily="34" charset="0"/>
              </a:rPr>
              <a:t>ajority were Male of those who hailed from Delhi and Noida. While of those who hailed from Greater Noida, Bangalore and Karnal, Ghaziabad and Solan the majority were Female.</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The age distribution of the majority of the participants lies in the range of 21-40 years, with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a:xfrm>
            <a:off x="14297" y="-404956"/>
            <a:ext cx="9905998" cy="1478570"/>
          </a:xfrm>
        </p:spPr>
        <p:txBody>
          <a:bodyPr/>
          <a:lstStyle/>
          <a:p>
            <a:r>
              <a:rPr lang="en-US" b="1" dirty="0"/>
              <a:t>O</a:t>
            </a:r>
            <a:r>
              <a:rPr lang="en-US" b="1" dirty="0">
                <a:solidFill>
                  <a:schemeClr val="tx1"/>
                </a:solidFill>
              </a:rPr>
              <a:t>nline shopping Timeline</a:t>
            </a:r>
            <a:endParaRPr lang="en-IN" b="1" dirty="0">
              <a:solidFill>
                <a:schemeClr val="tx1"/>
              </a:solidFill>
            </a:endParaRPr>
          </a:p>
        </p:txBody>
      </p:sp>
      <p:pic>
        <p:nvPicPr>
          <p:cNvPr id="8" name="Content Placeholder 7">
            <a:extLst>
              <a:ext uri="{FF2B5EF4-FFF2-40B4-BE49-F238E27FC236}">
                <a16:creationId xmlns:a16="http://schemas.microsoft.com/office/drawing/2014/main" id="{A29703C1-1EE3-343D-52CA-91CF8F96466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284" y="544049"/>
            <a:ext cx="5032302" cy="2738165"/>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282214"/>
            <a:ext cx="6439302" cy="1996499"/>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0611" y="3211877"/>
            <a:ext cx="4456832" cy="2957956"/>
          </a:xfrm>
          <a:prstGeom prst="rect">
            <a:avLst/>
          </a:prstGeom>
        </p:spPr>
      </p:pic>
      <p:pic>
        <p:nvPicPr>
          <p:cNvPr id="11" name="Picture 10">
            <a:extLst>
              <a:ext uri="{FF2B5EF4-FFF2-40B4-BE49-F238E27FC236}">
                <a16:creationId xmlns:a16="http://schemas.microsoft.com/office/drawing/2014/main" id="{2983B66B-4377-D915-B280-4580ED61DE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06154" y="538227"/>
            <a:ext cx="5652562" cy="2673650"/>
          </a:xfrm>
          <a:prstGeom prst="rect">
            <a:avLst/>
          </a:prstGeom>
        </p:spPr>
      </p:pic>
    </p:spTree>
    <p:extLst>
      <p:ext uri="{BB962C8B-B14F-4D97-AF65-F5344CB8AC3E}">
        <p14:creationId xmlns:p14="http://schemas.microsoft.com/office/powerpoint/2010/main" val="16511943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7"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B8C6-6693-5C64-C7D5-DE97388A841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3C29A9F-A1F3-ABD2-F60A-480F7C951D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063" y="1775353"/>
            <a:ext cx="4587298" cy="3029882"/>
          </a:xfrm>
          <a:prstGeom prst="rect">
            <a:avLst/>
          </a:prstGeom>
        </p:spPr>
      </p:pic>
      <p:pic>
        <p:nvPicPr>
          <p:cNvPr id="5" name="Picture 4">
            <a:extLst>
              <a:ext uri="{FF2B5EF4-FFF2-40B4-BE49-F238E27FC236}">
                <a16:creationId xmlns:a16="http://schemas.microsoft.com/office/drawing/2014/main" id="{071555E9-F316-47CF-F353-0FDC58AAF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295" y="1715373"/>
            <a:ext cx="4807935" cy="3029882"/>
          </a:xfrm>
          <a:prstGeom prst="rect">
            <a:avLst/>
          </a:prstGeom>
        </p:spPr>
      </p:pic>
    </p:spTree>
    <p:extLst>
      <p:ext uri="{BB962C8B-B14F-4D97-AF65-F5344CB8AC3E}">
        <p14:creationId xmlns:p14="http://schemas.microsoft.com/office/powerpoint/2010/main" val="1329469974"/>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a:xfrm>
            <a:off x="336884" y="365125"/>
            <a:ext cx="11016916" cy="1325563"/>
          </a:xfrm>
        </p:spPr>
        <p:txBody>
          <a:bodyPr/>
          <a:lstStyle/>
          <a:p>
            <a:r>
              <a:rPr lang="en-US" b="1" dirty="0"/>
              <a:t>O</a:t>
            </a:r>
            <a:r>
              <a:rPr lang="en-US" b="1" dirty="0">
                <a:solidFill>
                  <a:schemeClr val="tx1"/>
                </a:solidFill>
              </a:rPr>
              <a:t>nline shopping Timeline</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p:txBody>
          <a:bodyPr>
            <a:normAutofit lnSpcReduction="10000"/>
          </a:bodyPr>
          <a:lstStyle/>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Majority of the consumers have been shopping for over 4 years and have made less than 10 purchases in the last 1 year.</a:t>
            </a:r>
          </a:p>
          <a:p>
            <a:pPr rtl="0" fontAlgn="base">
              <a:spcBef>
                <a:spcPts val="120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Google Chrome is the most popular web Browser, especially on portable devices, followed by Safari.</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Search Engine is the most common means of arriving at the E commerce websites, followed by  Application and Direct URL.</a:t>
            </a:r>
          </a:p>
          <a:p>
            <a:pPr marL="0" indent="0" rtl="0" fontAlgn="base">
              <a:spcBef>
                <a:spcPts val="0"/>
              </a:spcBef>
              <a:spcAft>
                <a:spcPts val="0"/>
              </a:spcAft>
              <a:buNone/>
            </a:pPr>
            <a:endParaRPr lang="en-US" sz="1800" b="0" i="0" u="none" strike="noStrike" dirty="0">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p:txBody>
          <a:bodyPr/>
          <a:lstStyle/>
          <a:p>
            <a:r>
              <a:rPr lang="en-US" sz="1800" b="0" i="0" u="none" strike="noStrike" dirty="0">
                <a:effectLst/>
                <a:latin typeface="Arial" panose="020B0604020202020204" pitchFamily="34" charset="0"/>
              </a:rPr>
              <a:t>Various factors/reasons which contributed to consumers’  hesitation to complete a purchase online were analyzed from the data provided under the columns of the </a:t>
            </a:r>
            <a:r>
              <a:rPr lang="en-US" sz="1800" b="0" i="0" u="none" strike="noStrike" dirty="0" err="1">
                <a:effectLst/>
                <a:latin typeface="Arial" panose="020B0604020202020204" pitchFamily="34" charset="0"/>
              </a:rPr>
              <a:t>dataframe</a:t>
            </a:r>
            <a:r>
              <a:rPr lang="en-US" sz="1800" b="0" i="0" u="none" strike="noStrike" dirty="0">
                <a:effectLst/>
                <a:latin typeface="Arial" panose="020B0604020202020204" pitchFamily="34" charset="0"/>
              </a:rPr>
              <a:t>.</a:t>
            </a:r>
          </a:p>
          <a:p>
            <a:endParaRPr lang="en-US" sz="1800" b="0" i="0" u="none" strike="noStrike" dirty="0">
              <a:effectLst/>
              <a:latin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422" y="3189701"/>
            <a:ext cx="5916824" cy="2017566"/>
          </a:xfrm>
          <a:prstGeom prst="rect">
            <a:avLst/>
          </a:prstGeom>
          <a:effectLst>
            <a:reflection blurRad="482600" stA="89000" endPos="59000" dist="50800" dir="5400000" sy="-100000" algn="bl" rotWithShape="0"/>
          </a:effectLst>
        </p:spPr>
      </p:pic>
      <p:pic>
        <p:nvPicPr>
          <p:cNvPr id="6" name="Picture 5">
            <a:extLst>
              <a:ext uri="{FF2B5EF4-FFF2-40B4-BE49-F238E27FC236}">
                <a16:creationId xmlns:a16="http://schemas.microsoft.com/office/drawing/2014/main" id="{0573FD75-D5F8-6871-445F-C49AA5136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024" y="2986238"/>
            <a:ext cx="6610932" cy="2409131"/>
          </a:xfrm>
          <a:prstGeom prst="rect">
            <a:avLst/>
          </a:prstGeom>
          <a:effectLst>
            <a:reflection blurRad="393700" stA="82000" endPos="28000" dist="50800" dir="5400000" sy="-100000" algn="bl" rotWithShape="0"/>
          </a:effectLst>
        </p:spPr>
      </p:pic>
    </p:spTree>
    <p:extLst>
      <p:ext uri="{BB962C8B-B14F-4D97-AF65-F5344CB8AC3E}">
        <p14:creationId xmlns:p14="http://schemas.microsoft.com/office/powerpoint/2010/main" val="23848476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5"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r>
              <a:rPr lang="en-US" sz="1800" b="0" i="0" u="none" strike="noStrike" dirty="0">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Consumers sometimes abandon items  in shopping cart.</a:t>
            </a: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01468-23FF-7BA6-2D4A-61F2073294DE}"/>
              </a:ext>
            </a:extLst>
          </p:cNvPr>
          <p:cNvSpPr>
            <a:spLocks noGrp="1"/>
          </p:cNvSpPr>
          <p:nvPr>
            <p:ph type="title"/>
          </p:nvPr>
        </p:nvSpPr>
        <p:spPr>
          <a:xfrm>
            <a:off x="259882" y="365125"/>
            <a:ext cx="11093918" cy="1325563"/>
          </a:xfrm>
        </p:spPr>
        <p:txBody>
          <a:bodyPr/>
          <a:lstStyle/>
          <a:p>
            <a:r>
              <a:rPr lang="en-IN" sz="5400" dirty="0">
                <a:latin typeface="Bahnschrift SemiBold Condensed" panose="020B0502040204020203" pitchFamily="34" charset="0"/>
              </a:rPr>
              <a:t>Problem Statement</a:t>
            </a:r>
          </a:p>
        </p:txBody>
      </p:sp>
      <p:sp>
        <p:nvSpPr>
          <p:cNvPr id="3" name="Content Placeholder 2">
            <a:extLst>
              <a:ext uri="{FF2B5EF4-FFF2-40B4-BE49-F238E27FC236}">
                <a16:creationId xmlns:a16="http://schemas.microsoft.com/office/drawing/2014/main" id="{296B2497-9166-32FD-AE4E-A833A7FC1BED}"/>
              </a:ext>
            </a:extLst>
          </p:cNvPr>
          <p:cNvSpPr>
            <a:spLocks noGrp="1"/>
          </p:cNvSpPr>
          <p:nvPr>
            <p:ph idx="1"/>
          </p:nvPr>
        </p:nvSpPr>
        <p:spPr>
          <a:xfrm>
            <a:off x="259882" y="1825625"/>
            <a:ext cx="11093918" cy="4351338"/>
          </a:xfrm>
        </p:spPr>
        <p:txBody>
          <a:bodyPr>
            <a:normAutofit fontScale="77500" lnSpcReduction="20000"/>
          </a:bodyPr>
          <a:lstStyle/>
          <a:p>
            <a:pPr marL="0" indent="0" algn="l">
              <a:buNone/>
            </a:pPr>
            <a:r>
              <a:rPr lang="en-US" sz="31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0" indent="0" algn="l">
              <a:buNone/>
            </a:pPr>
            <a:endParaRPr lang="en-US" sz="3100" dirty="0"/>
          </a:p>
          <a:p>
            <a:pPr marL="0" indent="0" algn="l">
              <a:buNone/>
            </a:pPr>
            <a:r>
              <a:rPr lang="en-US" sz="3100" dirty="0"/>
              <a:t>E-retail factors for customer activation and retention: A case study from Indian e-commerce customers</a:t>
            </a:r>
          </a:p>
          <a:p>
            <a:endParaRPr lang="en-IN" dirty="0"/>
          </a:p>
        </p:txBody>
      </p:sp>
    </p:spTree>
    <p:extLst>
      <p:ext uri="{BB962C8B-B14F-4D97-AF65-F5344CB8AC3E}">
        <p14:creationId xmlns:p14="http://schemas.microsoft.com/office/powerpoint/2010/main" val="3293607055"/>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a:xfrm>
            <a:off x="192505" y="365125"/>
            <a:ext cx="11161295" cy="1325563"/>
          </a:xfrm>
        </p:spPr>
        <p:txBody>
          <a:bodyPr/>
          <a:lstStyle/>
          <a:p>
            <a:r>
              <a:rPr lang="en-US" sz="3600" b="1" i="0" u="none" strike="noStrike" dirty="0">
                <a:solidFill>
                  <a:srgbClr val="000000"/>
                </a:solidFill>
                <a:effectLst/>
                <a:latin typeface="Arial" panose="020B0604020202020204" pitchFamily="34" charset="0"/>
              </a:rPr>
              <a:t>Consumer </a:t>
            </a:r>
            <a:r>
              <a:rPr lang="en-US" sz="3600" b="1" dirty="0">
                <a:solidFill>
                  <a:srgbClr val="000000"/>
                </a:solidFill>
                <a:latin typeface="Arial" panose="020B0604020202020204" pitchFamily="34" charset="0"/>
              </a:rPr>
              <a:t>Thoughts </a:t>
            </a:r>
            <a:r>
              <a:rPr lang="en-US" sz="3600" b="1" i="0" u="none" strike="noStrike" dirty="0">
                <a:solidFill>
                  <a:srgbClr val="000000"/>
                </a:solidFill>
                <a:effectLst/>
                <a:latin typeface="Arial" panose="020B0604020202020204" pitchFamily="34" charset="0"/>
              </a:rPr>
              <a:t>on Website and it’s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p:txBody>
          <a:bodyPr>
            <a:normAutofit fontScale="92500" lnSpcReduction="20000"/>
          </a:bodyPr>
          <a:lstStyle/>
          <a:p>
            <a:pPr marL="0" indent="0">
              <a:buNone/>
            </a:pPr>
            <a:r>
              <a:rPr lang="en-US" sz="2000" b="0" i="0" u="none" strike="noStrike" dirty="0">
                <a:effectLst/>
                <a:latin typeface="Arial" panose="020B0604020202020204" pitchFamily="34" charset="0"/>
              </a:rPr>
              <a:t>Analyzing the opinions of the participants on the various features of the e-commerce websites reveals that majority of the consumers strongly agree that:</a:t>
            </a:r>
          </a:p>
          <a:p>
            <a:pPr marL="571500" indent="-342900" fontAlgn="base">
              <a:spcBef>
                <a:spcPts val="1200"/>
              </a:spcBef>
            </a:pPr>
            <a:r>
              <a:rPr lang="en-US" sz="2000" b="0" i="0" u="none" strike="noStrike" dirty="0">
                <a:effectLst/>
                <a:latin typeface="Arial" panose="020B0604020202020204" pitchFamily="34" charset="0"/>
              </a:rPr>
              <a:t>The content on the website must be easy to read and understand</a:t>
            </a:r>
          </a:p>
          <a:p>
            <a:pPr marL="571500" indent="-342900" fontAlgn="base">
              <a:spcBef>
                <a:spcPts val="0"/>
              </a:spcBef>
            </a:pPr>
            <a:r>
              <a:rPr lang="en-US" sz="2000" b="0" i="0" u="none" strike="noStrike" dirty="0">
                <a:effectLst/>
                <a:latin typeface="Arial" panose="020B0604020202020204" pitchFamily="34" charset="0"/>
              </a:rPr>
              <a:t>Information on similar product to the one highlighted  is important for product comparison</a:t>
            </a:r>
          </a:p>
          <a:p>
            <a:pPr marL="571500" indent="-342900" fontAlgn="base">
              <a:spcBef>
                <a:spcPts val="0"/>
              </a:spcBef>
            </a:pPr>
            <a:r>
              <a:rPr lang="en-US" sz="2000" dirty="0">
                <a:latin typeface="Arial" panose="020B0604020202020204" pitchFamily="34" charset="0"/>
              </a:rPr>
              <a:t>There should be Responsiveness, availability of several communication channels (email, online rep, twitter, phone etc.)</a:t>
            </a:r>
          </a:p>
          <a:p>
            <a:pPr marL="571500" indent="-342900" fontAlgn="base">
              <a:spcBef>
                <a:spcPts val="0"/>
              </a:spcBef>
            </a:pPr>
            <a:r>
              <a:rPr lang="en-US" sz="2000" dirty="0">
                <a:latin typeface="Arial" panose="020B0604020202020204" pitchFamily="34" charset="0"/>
              </a:rPr>
              <a:t>Online shopping gives monetary benefit and discounts</a:t>
            </a:r>
          </a:p>
          <a:p>
            <a:pPr marL="571500" indent="-342900" fontAlgn="base">
              <a:spcBef>
                <a:spcPts val="0"/>
              </a:spcBef>
              <a:spcAft>
                <a:spcPts val="1200"/>
              </a:spcAft>
            </a:pPr>
            <a:r>
              <a:rPr lang="en-US" sz="2000" dirty="0">
                <a:latin typeface="Arial" panose="020B0604020202020204" pitchFamily="34" charset="0"/>
              </a:rPr>
              <a:t>Enjoyment is derived from shopping online</a:t>
            </a:r>
          </a:p>
          <a:p>
            <a:pPr marL="571500" indent="-342900" fontAlgn="base">
              <a:spcBef>
                <a:spcPts val="0"/>
              </a:spcBef>
              <a:spcAft>
                <a:spcPts val="1200"/>
              </a:spcAft>
            </a:pPr>
            <a:r>
              <a:rPr lang="en-US" sz="2000" dirty="0">
                <a:latin typeface="Arial" panose="020B0604020202020204" pitchFamily="34" charset="0"/>
              </a:rPr>
              <a:t>Shopping online is convenient and flexible</a:t>
            </a:r>
          </a:p>
          <a:p>
            <a:pPr marL="571500" indent="-342900" fontAlgn="base">
              <a:spcBef>
                <a:spcPts val="0"/>
              </a:spcBef>
              <a:spcAft>
                <a:spcPts val="1200"/>
              </a:spcAft>
            </a:pPr>
            <a:r>
              <a:rPr lang="en-US" sz="2000" dirty="0">
                <a:latin typeface="Arial" panose="020B0604020202020204" pitchFamily="34" charset="0"/>
              </a:rPr>
              <a:t>Return and replacement policy of the e-tailer is important for purchase decision</a:t>
            </a:r>
          </a:p>
          <a:p>
            <a:pPr marL="571500" indent="-342900" fontAlgn="base">
              <a:spcBef>
                <a:spcPts val="1200"/>
              </a:spcBef>
            </a:pPr>
            <a:r>
              <a:rPr lang="en-US" sz="2000" b="0" i="0" u="none" strike="noStrike" dirty="0">
                <a:effectLst/>
                <a:latin typeface="Arial" panose="020B0604020202020204" pitchFamily="34" charset="0"/>
              </a:rPr>
              <a:t>The Convenience of patronizing the online retailer</a:t>
            </a:r>
          </a:p>
          <a:p>
            <a:pPr marL="571500" indent="-342900" fontAlgn="base">
              <a:spcBef>
                <a:spcPts val="0"/>
              </a:spcBef>
            </a:pPr>
            <a:r>
              <a:rPr lang="en-US" sz="2000" b="0" i="0" u="none" strike="noStrike" dirty="0">
                <a:effectLst/>
                <a:latin typeface="Arial" panose="020B0604020202020204" pitchFamily="34" charset="0"/>
              </a:rPr>
              <a:t>Shopping on the website gives you the sense of adventure</a:t>
            </a:r>
          </a:p>
          <a:p>
            <a:pPr marL="571500" indent="-342900" fontAlgn="base">
              <a:spcBef>
                <a:spcPts val="0"/>
              </a:spcBef>
            </a:pPr>
            <a:r>
              <a:rPr lang="en-US" sz="2000" b="0" i="0" u="none" strike="noStrike" dirty="0">
                <a:effectLst/>
                <a:latin typeface="Arial" panose="020B0604020202020204" pitchFamily="34" charset="0"/>
              </a:rPr>
              <a:t>Shopping on your preferred e-tailer enhances your social status</a:t>
            </a:r>
          </a:p>
          <a:p>
            <a:pPr marL="571500" indent="-342900" fontAlgn="base">
              <a:spcBef>
                <a:spcPts val="0"/>
              </a:spcBef>
            </a:pPr>
            <a:r>
              <a:rPr lang="en-US" sz="2000" b="0" i="0" u="none" strike="noStrike" dirty="0">
                <a:effectLst/>
                <a:latin typeface="Arial" panose="020B0604020202020204" pitchFamily="34" charset="0"/>
              </a:rPr>
              <a:t>You feel gratification shopping on your favorite e-tailer</a:t>
            </a:r>
          </a:p>
          <a:p>
            <a:pPr marL="571500" indent="-342900" fontAlgn="base">
              <a:spcBef>
                <a:spcPts val="0"/>
              </a:spcBef>
            </a:pPr>
            <a:r>
              <a:rPr lang="en-US" sz="2000" b="0" i="0" u="none" strike="noStrike" dirty="0">
                <a:effectLst/>
                <a:latin typeface="Arial" panose="020B0604020202020204" pitchFamily="34" charset="0"/>
              </a:rPr>
              <a:t>Shopping on the website helps you fulfill certain roles</a:t>
            </a:r>
          </a:p>
          <a:p>
            <a:pPr marL="571500" indent="-342900" fontAlgn="base">
              <a:spcBef>
                <a:spcPts val="0"/>
              </a:spcBef>
              <a:spcAft>
                <a:spcPts val="1200"/>
              </a:spcAft>
            </a:pPr>
            <a:r>
              <a:rPr lang="en-US" sz="2000" b="0" i="0" u="none" strike="noStrike" dirty="0">
                <a:effectLst/>
                <a:latin typeface="Arial" panose="020B0604020202020204" pitchFamily="34" charset="0"/>
              </a:rPr>
              <a:t>Getting value for money spent is important</a:t>
            </a:r>
          </a:p>
          <a:p>
            <a:pPr marL="457200" rtl="0" fontAlgn="base">
              <a:spcBef>
                <a:spcPts val="0"/>
              </a:spcBef>
              <a:spcAft>
                <a:spcPts val="1200"/>
              </a:spcAft>
              <a:buFont typeface="Arial" panose="020B0604020202020204" pitchFamily="34" charset="0"/>
              <a:buChar char="•"/>
            </a:pPr>
            <a:endParaRPr lang="en-US" sz="2000" dirty="0">
              <a:latin typeface="Arial" panose="020B0604020202020204" pitchFamily="34" charset="0"/>
            </a:endParaRPr>
          </a:p>
          <a:p>
            <a:endParaRPr lang="en-IN" sz="2800" dirty="0"/>
          </a:p>
        </p:txBody>
      </p:sp>
    </p:spTree>
    <p:extLst>
      <p:ext uri="{BB962C8B-B14F-4D97-AF65-F5344CB8AC3E}">
        <p14:creationId xmlns:p14="http://schemas.microsoft.com/office/powerpoint/2010/main" val="155934501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a:xfrm>
            <a:off x="202931" y="1584994"/>
            <a:ext cx="11434011" cy="4351338"/>
          </a:xfrm>
        </p:spPr>
        <p:txBody>
          <a:bodyPr>
            <a:normAutofit lnSpcReduction="10000"/>
          </a:bodyPr>
          <a:lstStyle/>
          <a:p>
            <a:pPr marL="457200"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Interface of the website must be user friendly</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Gaining access to loyalty programs is a benefit of shopping online</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There should be Provision of complete and relevant product information </a:t>
            </a:r>
          </a:p>
          <a:p>
            <a:pPr marL="457200"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marL="457200"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a:xfrm>
            <a:off x="222184" y="750135"/>
            <a:ext cx="10515600" cy="1325563"/>
          </a:xfrm>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a:xfrm>
            <a:off x="394636" y="1825625"/>
            <a:ext cx="10959164" cy="4351338"/>
          </a:xfrm>
        </p:spPr>
        <p:txBody>
          <a:bodyPr>
            <a:normAutofit lnSpcReduction="10000"/>
          </a:bodyPr>
          <a:lstStyle/>
          <a:p>
            <a:pPr marL="0" indent="0">
              <a:buNone/>
            </a:pPr>
            <a:r>
              <a:rPr lang="en-US" sz="1800" b="0" i="0" u="none" strike="noStrike" dirty="0">
                <a:effectLst/>
                <a:latin typeface="Open Sans"/>
              </a:rPr>
              <a:t>Analyzing the Preferences and opinions of the participants regarding the e-commerce websites</a:t>
            </a:r>
            <a:r>
              <a:rPr lang="en-US" sz="1800" b="0" i="0" u="none" strike="noStrike" dirty="0">
                <a:effectLst/>
                <a:latin typeface="Arial" panose="020B0604020202020204" pitchFamily="34" charset="0"/>
              </a:rPr>
              <a:t> reveals that:</a:t>
            </a:r>
          </a:p>
          <a:p>
            <a:pPr marL="0" indent="0">
              <a:buNone/>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endParaRPr lang="en-IN"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endParaRPr lang="en-IN"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endParaRPr lang="en-IN"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endParaRPr lang="en-IN"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Flipkart.com have the most complete, relevant description information of products.</a:t>
            </a:r>
          </a:p>
          <a:p>
            <a:pPr marL="0" indent="0" rtl="0" fontAlgn="base">
              <a:spcBef>
                <a:spcPts val="0"/>
              </a:spcBef>
              <a:spcAft>
                <a:spcPts val="0"/>
              </a:spcAft>
              <a:buNone/>
            </a:pPr>
            <a:endParaRPr lang="en-IN"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IN" sz="1800" b="0" i="0" u="none" strike="noStrike" dirty="0">
                <a:effectLst/>
                <a:latin typeface="Arial" panose="020B0604020202020204" pitchFamily="34" charset="0"/>
              </a:rPr>
              <a:t>Amazon.in,  and Paytm.com have the fastest loading speed while Flipkart is regarded by very few as being quick to load</a:t>
            </a:r>
          </a:p>
          <a:p>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a:xfrm>
            <a:off x="1141413" y="641668"/>
            <a:ext cx="9905998" cy="1478570"/>
          </a:xfrm>
        </p:spPr>
        <p:txBody>
          <a:bodyPr>
            <a:normAutofit fontScale="90000"/>
          </a:bodyPr>
          <a:lstStyle/>
          <a:p>
            <a:r>
              <a:rPr lang="en-US" b="1" dirty="0">
                <a:solidFill>
                  <a:schemeClr val="tx1"/>
                </a:solidFill>
              </a:rPr>
              <a:t>Analyzing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a:bodyPr>
          <a:lstStyle/>
          <a:p>
            <a:r>
              <a:rPr lang="en-US" dirty="0"/>
              <a:t>Columns that represent abandoning shopping carts on e commerce websites, reasons behind abandoning shopping </a:t>
            </a:r>
            <a:r>
              <a:rPr lang="en-US" dirty="0" err="1"/>
              <a:t>carts,Longer</a:t>
            </a:r>
            <a:r>
              <a:rPr lang="en-US" dirty="0"/>
              <a:t> delivery </a:t>
            </a:r>
            <a:r>
              <a:rPr lang="en-US" dirty="0" err="1"/>
              <a:t>period,Website</a:t>
            </a:r>
            <a:r>
              <a:rPr lang="en-US" dirty="0"/>
              <a:t> </a:t>
            </a:r>
            <a:r>
              <a:rPr lang="en-US" dirty="0" err="1"/>
              <a:t>disruption,Customer</a:t>
            </a:r>
            <a:r>
              <a:rPr lang="en-US" dirty="0"/>
              <a:t> Data </a:t>
            </a:r>
            <a:r>
              <a:rPr lang="en-US" dirty="0" err="1"/>
              <a:t>security,Trustworthiness</a:t>
            </a:r>
            <a:r>
              <a:rPr lang="en-US" dirty="0"/>
              <a:t> etc. represent perceived risks</a:t>
            </a:r>
          </a:p>
          <a:p>
            <a:r>
              <a:rPr lang="en-US" dirty="0"/>
              <a:t>While the Column representing the recommended e commerce brands represents customer loyalty / retention.</a:t>
            </a:r>
          </a:p>
          <a:p>
            <a:pPr rtl="0">
              <a:spcBef>
                <a:spcPts val="1200"/>
              </a:spcBef>
              <a:spcAft>
                <a:spcPts val="1200"/>
              </a:spcAft>
            </a:pPr>
            <a:r>
              <a:rPr lang="en-US" sz="1800" b="0" i="0" u="none" strike="noStrike" dirty="0">
                <a:effectLst/>
                <a:latin typeface="Arial" panose="020B0604020202020204" pitchFamily="34" charset="0"/>
              </a:rPr>
              <a:t>The relationships between the columns representing the perceived risks and the column representing Customer retention were visualized and observations were made.</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a:xfrm>
            <a:off x="9625" y="0"/>
            <a:ext cx="11353800" cy="1325563"/>
          </a:xfrm>
        </p:spPr>
        <p:txBody>
          <a:bodyPr>
            <a:normAutofit/>
          </a:bodyPr>
          <a:lstStyle/>
          <a:p>
            <a:r>
              <a:rPr lang="en-US" b="1" dirty="0">
                <a:solidFill>
                  <a:schemeClr val="tx1"/>
                </a:solidFill>
              </a:rPr>
              <a:t>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862" y="1325563"/>
            <a:ext cx="11457963" cy="4777897"/>
          </a:xfrm>
        </p:spPr>
      </p:pic>
    </p:spTree>
    <p:extLst>
      <p:ext uri="{BB962C8B-B14F-4D97-AF65-F5344CB8AC3E}">
        <p14:creationId xmlns:p14="http://schemas.microsoft.com/office/powerpoint/2010/main" val="394121982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a:xfrm>
            <a:off x="270308" y="0"/>
            <a:ext cx="12030777" cy="1325563"/>
          </a:xfrm>
        </p:spPr>
        <p:txBody>
          <a:bodyPr>
            <a:normAutofit/>
          </a:bodyPr>
          <a:lstStyle/>
          <a:p>
            <a:r>
              <a:rPr lang="en-US" b="1" dirty="0">
                <a:solidFill>
                  <a:schemeClr val="tx1"/>
                </a:solidFill>
              </a:rPr>
              <a:t>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190" t="31283" r="6531" b="4022"/>
          <a:stretch/>
        </p:blipFill>
        <p:spPr>
          <a:xfrm>
            <a:off x="1424538" y="1135780"/>
            <a:ext cx="9797289" cy="5322772"/>
          </a:xfrm>
        </p:spPr>
      </p:pic>
    </p:spTree>
    <p:extLst>
      <p:ext uri="{BB962C8B-B14F-4D97-AF65-F5344CB8AC3E}">
        <p14:creationId xmlns:p14="http://schemas.microsoft.com/office/powerpoint/2010/main" val="591102866"/>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a:xfrm>
            <a:off x="0" y="-87262"/>
            <a:ext cx="12192000" cy="1325563"/>
          </a:xfrm>
        </p:spPr>
        <p:txBody>
          <a:bodyPr>
            <a:normAutofit/>
          </a:bodyPr>
          <a:lstStyle/>
          <a:p>
            <a:r>
              <a:rPr lang="en-US" b="1" dirty="0">
                <a:solidFill>
                  <a:schemeClr val="tx1"/>
                </a:solidFill>
              </a:rPr>
              <a:t>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9669" y="1026728"/>
            <a:ext cx="7214352" cy="5146544"/>
          </a:xfrm>
        </p:spPr>
      </p:pic>
    </p:spTree>
    <p:extLst>
      <p:ext uri="{BB962C8B-B14F-4D97-AF65-F5344CB8AC3E}">
        <p14:creationId xmlns:p14="http://schemas.microsoft.com/office/powerpoint/2010/main" val="36490813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a:xfrm>
            <a:off x="67377" y="365125"/>
            <a:ext cx="11286423" cy="1325563"/>
          </a:xfrm>
        </p:spPr>
        <p:txBody>
          <a:bodyPr>
            <a:normAutofit/>
          </a:bodyPr>
          <a:lstStyle/>
          <a:p>
            <a:r>
              <a:rPr lang="en-US" b="1" dirty="0">
                <a:solidFill>
                  <a:schemeClr val="tx1"/>
                </a:solidFill>
              </a:rPr>
              <a:t>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10814" y="1762848"/>
            <a:ext cx="6204154" cy="4631642"/>
          </a:xfrm>
        </p:spPr>
      </p:pic>
    </p:spTree>
    <p:extLst>
      <p:ext uri="{BB962C8B-B14F-4D97-AF65-F5344CB8AC3E}">
        <p14:creationId xmlns:p14="http://schemas.microsoft.com/office/powerpoint/2010/main" val="107835152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a:xfrm>
            <a:off x="651975" y="538380"/>
            <a:ext cx="10515600" cy="1325563"/>
          </a:xfrm>
        </p:spPr>
        <p:txBody>
          <a:bodyPr/>
          <a:lstStyle/>
          <a:p>
            <a:r>
              <a:rPr lang="en-IN" sz="5400" dirty="0">
                <a:latin typeface="Bahnschrift SemiBold Condensed" panose="020B0502040204020203" pitchFamily="34" charset="0"/>
              </a:rPr>
              <a:t>Summary of Analysis :</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a:xfrm>
            <a:off x="651975" y="2156567"/>
            <a:ext cx="9905999" cy="3541714"/>
          </a:xfrm>
        </p:spPr>
        <p:txBody>
          <a:bodyPr>
            <a:normAutofit fontScale="85000" lnSpcReduction="10000"/>
          </a:bodyPr>
          <a:lstStyle/>
          <a:p>
            <a:r>
              <a:rPr lang="en-US" dirty="0"/>
              <a:t>Survey was done and a dataset was provided containing the details of the participants of a survey, along with their online shopping experiences, preferences, and opinions regarding various e-commerce websites.</a:t>
            </a:r>
          </a:p>
          <a:p>
            <a:endParaRPr lang="en-US" dirty="0"/>
          </a:p>
          <a:p>
            <a:r>
              <a:rPr lang="en-US" dirty="0"/>
              <a:t>The Dataset was first checked for null values, and then the various feature columns were analyzed. </a:t>
            </a:r>
          </a:p>
          <a:p>
            <a:pPr marL="0" indent="0">
              <a:buNone/>
            </a:pPr>
            <a:endParaRPr lang="en-US" dirty="0"/>
          </a:p>
          <a:p>
            <a:r>
              <a:rPr lang="en-US" dirty="0"/>
              <a:t>Exploratory Data analysis was conducted to investigate the relationship between the columns, using various visualization techniques. </a:t>
            </a:r>
          </a:p>
          <a:p>
            <a:endParaRPr lang="en-US" dirty="0"/>
          </a:p>
        </p:txBody>
      </p:sp>
    </p:spTree>
    <p:extLst>
      <p:ext uri="{BB962C8B-B14F-4D97-AF65-F5344CB8AC3E}">
        <p14:creationId xmlns:p14="http://schemas.microsoft.com/office/powerpoint/2010/main" val="315596999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a:xfrm>
            <a:off x="0" y="0"/>
            <a:ext cx="11048999" cy="1478570"/>
          </a:xfrm>
        </p:spPr>
        <p:txBody>
          <a:bodyPr>
            <a:normAutofit/>
          </a:bodyPr>
          <a:lstStyle/>
          <a:p>
            <a:r>
              <a:rPr lang="en-US" b="1" dirty="0">
                <a:solidFill>
                  <a:schemeClr val="tx1"/>
                </a:solidFill>
              </a:rPr>
              <a:t>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a:xfrm>
            <a:off x="91649" y="1321806"/>
            <a:ext cx="11843677" cy="4713234"/>
          </a:xfrm>
        </p:spPr>
        <p:txBody>
          <a:bodyPr>
            <a:normAutofit/>
          </a:bodyPr>
          <a:lstStyle/>
          <a:p>
            <a:pPr rtl="0">
              <a:spcBef>
                <a:spcPts val="1200"/>
              </a:spcBef>
              <a:spcAft>
                <a:spcPts val="1200"/>
              </a:spcAft>
            </a:pPr>
            <a:r>
              <a:rPr lang="en-US" sz="1800" b="0" i="0" u="none" strike="noStrike" dirty="0">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120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0"/>
              </a:spcBef>
              <a:spcAft>
                <a:spcPts val="0"/>
              </a:spcAft>
              <a:buFont typeface="Arial" panose="020B0604020202020204" pitchFamily="34" charset="0"/>
              <a:buChar char="•"/>
            </a:pPr>
            <a:endParaRPr lang="en-US" sz="1800" b="0" i="0" u="none" strike="noStrike" dirty="0">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effectLst/>
                <a:latin typeface="Arial" panose="020B0604020202020204" pitchFamily="34" charset="0"/>
              </a:rPr>
              <a:t>Customers face longest delivery Periods when they purchase on Amazon.in, followed by flipkart.com and </a:t>
            </a:r>
            <a:r>
              <a:rPr lang="en-US" sz="1800" b="0" i="0" u="none" strike="noStrike" dirty="0" err="1">
                <a:effectLst/>
                <a:latin typeface="Arial" panose="020B0604020202020204" pitchFamily="34" charset="0"/>
              </a:rPr>
              <a:t>paytm</a:t>
            </a:r>
            <a:r>
              <a:rPr lang="en-US" sz="1800" b="0" i="0" u="none" strike="noStrike" dirty="0">
                <a:effectLst/>
                <a:latin typeface="Arial" panose="020B0604020202020204" pitchFamily="34" charset="0"/>
              </a:rPr>
              <a:t>, however Amazon.in is still the most preferred shopping website.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Flipkart.com , Paytm.com, Myntra.com and Snapdeal.com to Amazon.in do so because they face frequent disruption when moving from page to page on Amazon.in</a:t>
            </a:r>
          </a:p>
          <a:p>
            <a:pPr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94858797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a:xfrm>
            <a:off x="433939" y="372209"/>
            <a:ext cx="11385884" cy="5152691"/>
          </a:xfrm>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Paytm.com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Paytm.com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pPr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13609105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a:xfrm>
            <a:off x="376187" y="384376"/>
            <a:ext cx="10515600" cy="1325563"/>
          </a:xfrm>
        </p:spPr>
        <p:txBody>
          <a:bodyPr/>
          <a:lstStyle/>
          <a:p>
            <a:r>
              <a:rPr lang="en-US" sz="3200" b="1" i="0" u="none" strike="noStrike" dirty="0">
                <a:solidFill>
                  <a:srgbClr val="000000"/>
                </a:solidFill>
                <a:effectLst/>
                <a:latin typeface="Arial" panose="020B0604020202020204" pitchFamily="34" charset="0"/>
              </a:rPr>
              <a:t>Calculated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559346" y="1559294"/>
            <a:ext cx="9345050" cy="4482068"/>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36" y="2388561"/>
            <a:ext cx="10701164" cy="36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404261"/>
            <a:ext cx="11658275" cy="36811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DEF82F0-BB09-CB70-50F0-21D824E57DD7}"/>
              </a:ext>
            </a:extLst>
          </p:cNvPr>
          <p:cNvSpPr txBox="1"/>
          <p:nvPr/>
        </p:nvSpPr>
        <p:spPr>
          <a:xfrm>
            <a:off x="123525" y="4758545"/>
            <a:ext cx="11898429" cy="923330"/>
          </a:xfrm>
          <a:prstGeom prst="rect">
            <a:avLst/>
          </a:prstGeom>
          <a:noFill/>
        </p:spPr>
        <p:txBody>
          <a:bodyPr wrap="square">
            <a:spAutoFit/>
          </a:bodyPr>
          <a:lstStyle/>
          <a:p>
            <a:pPr rtl="0" fontAlgn="base">
              <a:spcBef>
                <a:spcPts val="1200"/>
              </a:spcBef>
              <a:spcAft>
                <a:spcPts val="1200"/>
              </a:spcAft>
            </a:pPr>
            <a:r>
              <a:rPr lang="en-US" sz="1800" b="0" i="0" u="none" strike="noStrike" dirty="0">
                <a:solidFill>
                  <a:srgbClr val="000000"/>
                </a:solidFill>
                <a:effectLst/>
                <a:latin typeface="Arial" panose="020B0604020202020204" pitchFamily="34" charset="0"/>
              </a:rPr>
              <a:t>Most customers abandon their shopping carts on Amazon and </a:t>
            </a:r>
            <a:r>
              <a:rPr lang="en-US" dirty="0">
                <a:solidFill>
                  <a:srgbClr val="000000"/>
                </a:solidFill>
                <a:latin typeface="Arial" panose="020B0604020202020204" pitchFamily="34" charset="0"/>
              </a:rPr>
              <a:t>F</a:t>
            </a:r>
            <a:r>
              <a:rPr lang="en-US" sz="1800" b="0" i="0" u="none" strike="noStrike" dirty="0">
                <a:solidFill>
                  <a:srgbClr val="000000"/>
                </a:solidFill>
                <a:effectLst/>
                <a:latin typeface="Arial" panose="020B0604020202020204" pitchFamily="34" charset="0"/>
              </a:rPr>
              <a:t>lipkart because of change in price or when they find a better deal elsewhere, whereas on </a:t>
            </a:r>
            <a:r>
              <a:rPr lang="en-US" dirty="0">
                <a:solidFill>
                  <a:srgbClr val="000000"/>
                </a:solidFill>
                <a:latin typeface="Arial" panose="020B0604020202020204" pitchFamily="34" charset="0"/>
              </a:rPr>
              <a:t>P</a:t>
            </a:r>
            <a:r>
              <a:rPr lang="en-US" sz="1800" b="0" i="0" u="none" strike="noStrike" dirty="0">
                <a:solidFill>
                  <a:srgbClr val="000000"/>
                </a:solidFill>
                <a:effectLst/>
                <a:latin typeface="Arial" panose="020B0604020202020204" pitchFamily="34" charset="0"/>
              </a:rPr>
              <a:t>aytm , </a:t>
            </a:r>
            <a:r>
              <a:rPr lang="en-US" dirty="0">
                <a:solidFill>
                  <a:srgbClr val="000000"/>
                </a:solidFill>
                <a:latin typeface="Arial" panose="020B0604020202020204" pitchFamily="34" charset="0"/>
              </a:rPr>
              <a:t>M</a:t>
            </a:r>
            <a:r>
              <a:rPr lang="en-US" sz="1800" b="0" i="0" u="none" strike="noStrike" dirty="0">
                <a:solidFill>
                  <a:srgbClr val="000000"/>
                </a:solidFill>
                <a:effectLst/>
                <a:latin typeface="Arial" panose="020B0604020202020204" pitchFamily="34" charset="0"/>
              </a:rPr>
              <a:t>yntra , </a:t>
            </a:r>
            <a:r>
              <a:rPr lang="en-US" dirty="0">
                <a:solidFill>
                  <a:srgbClr val="000000"/>
                </a:solidFill>
                <a:latin typeface="Arial" panose="020B0604020202020204" pitchFamily="34" charset="0"/>
              </a:rPr>
              <a:t>S</a:t>
            </a:r>
            <a:r>
              <a:rPr lang="en-US" sz="1800" b="0" i="0" u="none" strike="noStrike" dirty="0">
                <a:solidFill>
                  <a:srgbClr val="000000"/>
                </a:solidFill>
                <a:effectLst/>
                <a:latin typeface="Arial" panose="020B0604020202020204" pitchFamily="34" charset="0"/>
              </a:rPr>
              <a:t>napdeal etc. the reasons are varied but largely are due to lack of trust or absence of preferred mode of payment.</a:t>
            </a:r>
          </a:p>
        </p:txBody>
      </p:sp>
    </p:spTree>
    <p:extLst>
      <p:ext uri="{BB962C8B-B14F-4D97-AF65-F5344CB8AC3E}">
        <p14:creationId xmlns:p14="http://schemas.microsoft.com/office/powerpoint/2010/main" val="4076064993"/>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Conclusion.</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a:xfrm>
            <a:off x="838199" y="1825625"/>
            <a:ext cx="11164503" cy="4351338"/>
          </a:xfrm>
        </p:spPr>
        <p:txBody>
          <a:bodyPr>
            <a:normAutofit/>
          </a:bodyPr>
          <a:lstStyle/>
          <a:p>
            <a:r>
              <a:rPr lang="en-US" sz="1800" b="0" i="0" u="none" strike="noStrike" dirty="0">
                <a:solidFill>
                  <a:srgbClr val="000000"/>
                </a:solidFill>
                <a:effectLst/>
                <a:latin typeface="Open Sans"/>
              </a:rPr>
              <a:t>From the above Exploratory Data Analysis, it is determined that for any website to retain customers, for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a:t>
            </a:r>
            <a:r>
              <a:rPr lang="en-US" sz="1800" b="0" i="0" u="none" strike="noStrike" dirty="0" err="1">
                <a:solidFill>
                  <a:srgbClr val="000000"/>
                </a:solidFill>
                <a:effectLst/>
                <a:latin typeface="Open Sans"/>
              </a:rPr>
              <a:t>minimise</a:t>
            </a:r>
            <a:r>
              <a:rPr lang="en-US" sz="1800" b="0" i="0" u="none" strike="noStrike" dirty="0">
                <a:solidFill>
                  <a:srgbClr val="000000"/>
                </a:solidFill>
                <a:effectLst/>
                <a:latin typeface="Open Sans"/>
              </a:rPr>
              <a:t> the perceived risks. </a:t>
            </a:r>
          </a:p>
          <a:p>
            <a:endParaRPr lang="en-US" sz="1800" dirty="0">
              <a:solidFill>
                <a:srgbClr val="000000"/>
              </a:solidFill>
              <a:latin typeface="Open Sans"/>
            </a:endParaRPr>
          </a:p>
          <a:p>
            <a:r>
              <a:rPr lang="en-US" sz="1800" b="0" i="0" u="none" strike="noStrike" dirty="0">
                <a:solidFill>
                  <a:srgbClr val="000000"/>
                </a:solidFill>
                <a:effectLst/>
                <a:latin typeface="Open Sans"/>
              </a:rPr>
              <a:t>Offering a huge variety of products, impeccable website design, user friendly interface, a huge variety of safe and convenient payment options, offering strong data security and privacy, helpful, empathetic support staff and impeccable customer service, optimized website processes that universally load in optimal time on all types of platforms and systems, faster delivery etc. are vital to ensure customer loyalty to the brand of the e-tailer Experienced customers, give great  importance to their experiences of previous purchases, which in turn speeds up the process of attaining their shopping goals. </a:t>
            </a:r>
            <a:endParaRPr lang="en-IN" dirty="0"/>
          </a:p>
        </p:txBody>
      </p:sp>
    </p:spTree>
    <p:extLst>
      <p:ext uri="{BB962C8B-B14F-4D97-AF65-F5344CB8AC3E}">
        <p14:creationId xmlns:p14="http://schemas.microsoft.com/office/powerpoint/2010/main" val="164589218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a:bodyPr>
          <a:lstStyle/>
          <a:p>
            <a:br>
              <a:rPr lang="en-US" dirty="0"/>
            </a:br>
            <a:r>
              <a:rPr lang="en-US" sz="1900" dirty="0">
                <a:solidFill>
                  <a:srgbClr val="000000"/>
                </a:solidFill>
                <a:latin typeface="Open Sans"/>
              </a:rPr>
              <a:t>Repeat customer rate. Repeat customer rate is the backbone of customer retention. ...</a:t>
            </a:r>
          </a:p>
          <a:p>
            <a:r>
              <a:rPr lang="en-US" sz="1900" dirty="0">
                <a:solidFill>
                  <a:srgbClr val="000000"/>
                </a:solidFill>
                <a:latin typeface="Open Sans"/>
              </a:rPr>
              <a:t>Purchase frequency. </a:t>
            </a:r>
          </a:p>
          <a:p>
            <a:r>
              <a:rPr lang="en-US" sz="1900" dirty="0">
                <a:solidFill>
                  <a:srgbClr val="000000"/>
                </a:solidFill>
                <a:latin typeface="Open Sans"/>
              </a:rPr>
              <a:t>Average Order Value. </a:t>
            </a:r>
          </a:p>
          <a:p>
            <a:r>
              <a:rPr lang="en-US" sz="1900" dirty="0">
                <a:solidFill>
                  <a:srgbClr val="000000"/>
                </a:solidFill>
                <a:latin typeface="Open Sans"/>
              </a:rPr>
              <a:t>Use customer accounts. </a:t>
            </a:r>
          </a:p>
          <a:p>
            <a:r>
              <a:rPr lang="en-US" sz="1900" dirty="0">
                <a:solidFill>
                  <a:srgbClr val="000000"/>
                </a:solidFill>
                <a:latin typeface="Open Sans"/>
              </a:rPr>
              <a:t>Improve your customer support. </a:t>
            </a:r>
          </a:p>
          <a:p>
            <a:r>
              <a:rPr lang="en-US" sz="1900" dirty="0">
                <a:solidFill>
                  <a:srgbClr val="000000"/>
                </a:solidFill>
                <a:latin typeface="Open Sans"/>
              </a:rPr>
              <a:t>Start a customer loyalty program. </a:t>
            </a:r>
          </a:p>
          <a:p>
            <a:r>
              <a:rPr lang="en-US" sz="1900" dirty="0">
                <a:solidFill>
                  <a:srgbClr val="000000"/>
                </a:solidFill>
                <a:latin typeface="Open Sans"/>
              </a:rPr>
              <a:t>Send engaging emails to customers. </a:t>
            </a:r>
          </a:p>
          <a:p>
            <a:r>
              <a:rPr lang="en-US" sz="1900" dirty="0">
                <a:solidFill>
                  <a:srgbClr val="000000"/>
                </a:solidFill>
                <a:latin typeface="Open Sans"/>
              </a:rPr>
              <a:t>Offer a discount or credit to return.</a:t>
            </a:r>
          </a:p>
          <a:p>
            <a:pPr marL="0" indent="0">
              <a:buNone/>
            </a:pPr>
            <a:endParaRPr lang="en-IN" dirty="0"/>
          </a:p>
        </p:txBody>
      </p:sp>
    </p:spTree>
    <p:extLst>
      <p:ext uri="{BB962C8B-B14F-4D97-AF65-F5344CB8AC3E}">
        <p14:creationId xmlns:p14="http://schemas.microsoft.com/office/powerpoint/2010/main" val="322467109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p:txBody>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71 columns and 269 rows</a:t>
            </a:r>
          </a:p>
          <a:p>
            <a:r>
              <a:rPr lang="en-US" dirty="0"/>
              <a:t>'Which of the Indian online retailer would you recommend to a friend?’ is the customer retention because it represents a customer’s loyalty to a website.</a:t>
            </a:r>
          </a:p>
        </p:txBody>
      </p:sp>
    </p:spTree>
    <p:extLst>
      <p:ext uri="{BB962C8B-B14F-4D97-AF65-F5344CB8AC3E}">
        <p14:creationId xmlns:p14="http://schemas.microsoft.com/office/powerpoint/2010/main" val="2981457281"/>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a:xfrm>
            <a:off x="1317259" y="189863"/>
            <a:ext cx="9905998" cy="1478570"/>
          </a:xfrm>
        </p:spPr>
        <p:txBody>
          <a:bodyPr/>
          <a:lstStyle/>
          <a:p>
            <a:r>
              <a:rPr lang="en-IN" b="1" dirty="0"/>
              <a:t>Project design</a:t>
            </a:r>
            <a:endParaRPr lang="en-IN" b="1" dirty="0">
              <a:solidFill>
                <a:schemeClr val="tx1"/>
              </a:solidFill>
            </a:endParaRP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97697" y="1340411"/>
            <a:ext cx="9064870" cy="4572000"/>
          </a:xfrm>
          <a:prstGeom prst="rect">
            <a:avLst/>
          </a:prstGeom>
          <a:noFill/>
          <a:ln>
            <a:noFill/>
          </a:ln>
        </p:spPr>
      </p:pic>
    </p:spTree>
    <p:extLst>
      <p:ext uri="{BB962C8B-B14F-4D97-AF65-F5344CB8AC3E}">
        <p14:creationId xmlns:p14="http://schemas.microsoft.com/office/powerpoint/2010/main" val="1781959512"/>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p:txBody>
          <a:bodyPr/>
          <a:lstStyle/>
          <a:p>
            <a:r>
              <a:rPr lang="en-IN" b="1" dirty="0"/>
              <a:t>Experimental analysis</a:t>
            </a:r>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p:txBody>
          <a:bodyPr>
            <a:normAutofit fontScale="85000" lnSpcReduction="20000"/>
          </a:bodyPr>
          <a:lstStyle/>
          <a:p>
            <a:r>
              <a:rPr lang="en-US" dirty="0"/>
              <a:t>According to studies it is observed that repeat customer purchase resulting from a long standing loyalty positively affects an e-retailer growth and profitability.</a:t>
            </a:r>
          </a:p>
          <a:p>
            <a:pPr marL="0" indent="0">
              <a:buNone/>
            </a:pPr>
            <a:endParaRPr lang="en-US" dirty="0"/>
          </a:p>
          <a:p>
            <a:r>
              <a:rPr lang="en-US" dirty="0"/>
              <a:t>The motivation level of a Customer to shop from an e-retail vendor depends on various factors. They can be psychologically categorized into two broad categories:</a:t>
            </a:r>
          </a:p>
          <a:p>
            <a:pPr marL="514350" indent="-514350">
              <a:buAutoNum type="alphaLcParenBoth"/>
            </a:pPr>
            <a:r>
              <a:rPr lang="en-US" dirty="0"/>
              <a:t>Hedonistic (b) Utilitarian shopping values. </a:t>
            </a:r>
          </a:p>
          <a:p>
            <a:pPr marL="0" indent="0">
              <a:buNone/>
            </a:pPr>
            <a:endParaRPr lang="en-US" dirty="0"/>
          </a:p>
          <a:p>
            <a:r>
              <a:rPr lang="en-US" dirty="0"/>
              <a:t>Hedonistic values represent the excitement, and pleasurable experiences derived from shopping online. </a:t>
            </a:r>
          </a:p>
          <a:p>
            <a:pPr marL="0" indent="0">
              <a:buNone/>
            </a:pPr>
            <a:endParaRPr lang="en-US" dirty="0"/>
          </a:p>
          <a:p>
            <a:r>
              <a:rPr lang="en-US" dirty="0"/>
              <a:t>Utilitarian shopping values are those related to the level of fulfillment as a result of being able to achieve the shopping goals. </a:t>
            </a:r>
          </a:p>
          <a:p>
            <a:pPr marL="0" indent="0">
              <a:buNone/>
            </a:pPr>
            <a:endParaRPr lang="en-IN" dirty="0"/>
          </a:p>
        </p:txBody>
      </p:sp>
    </p:spTree>
    <p:extLst>
      <p:ext uri="{BB962C8B-B14F-4D97-AF65-F5344CB8AC3E}">
        <p14:creationId xmlns:p14="http://schemas.microsoft.com/office/powerpoint/2010/main" val="1768942080"/>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p:txBody>
          <a:bodyPr/>
          <a:lstStyle/>
          <a:p>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normAutofit/>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Because  of temporal and spatial separation between the sellers and buyers, online shopping has a more pronounced perception of risk  than the traditional physical shopping store.</a:t>
            </a:r>
          </a:p>
        </p:txBody>
      </p:sp>
    </p:spTree>
    <p:extLst>
      <p:ext uri="{BB962C8B-B14F-4D97-AF65-F5344CB8AC3E}">
        <p14:creationId xmlns:p14="http://schemas.microsoft.com/office/powerpoint/2010/main" val="4134483868"/>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a:xfrm>
            <a:off x="548640" y="681037"/>
            <a:ext cx="10805160" cy="1325563"/>
          </a:xfrm>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a:xfrm>
            <a:off x="548640" y="1681246"/>
            <a:ext cx="10515600" cy="4351338"/>
          </a:xfrm>
        </p:spPr>
        <p:txBody>
          <a:bodyPr>
            <a:normAutofit/>
          </a:bodyPr>
          <a:lstStyle/>
          <a:p>
            <a:pPr rtl="0">
              <a:spcBef>
                <a:spcPts val="1200"/>
              </a:spcBef>
              <a:spcAft>
                <a:spcPts val="1200"/>
              </a:spcAft>
            </a:pPr>
            <a:r>
              <a:rPr lang="en-US" b="0" i="0" u="none" strike="noStrike" dirty="0">
                <a:solidFill>
                  <a:srgbClr val="000000"/>
                </a:solidFill>
                <a:effectLst/>
                <a:latin typeface="Arial" panose="020B0604020202020204" pitchFamily="34" charset="0"/>
              </a:rPr>
              <a:t>The individual columns of the dataset were first analyzed to study their composition and then, with reference to the diagram and the theoretical background of the case study, the relationships between various columns were understood through data visualization </a:t>
            </a:r>
            <a:r>
              <a:rPr lang="en-US" dirty="0">
                <a:solidFill>
                  <a:srgbClr val="000000"/>
                </a:solidFill>
                <a:latin typeface="Arial" panose="020B0604020202020204" pitchFamily="34" charset="0"/>
              </a:rPr>
              <a:t>matplotlib and seaborn and various libraries</a:t>
            </a:r>
            <a:r>
              <a:rPr lang="en-US" b="0" i="0" u="none" strike="noStrike" dirty="0">
                <a:solidFill>
                  <a:srgbClr val="000000"/>
                </a:solidFill>
                <a:effectLst/>
                <a:latin typeface="Arial" panose="020B0604020202020204" pitchFamily="34" charset="0"/>
              </a:rPr>
              <a:t>.</a:t>
            </a:r>
            <a:endParaRPr lang="en-US" sz="3200" b="0" dirty="0">
              <a:effectLst/>
            </a:endParaRPr>
          </a:p>
          <a:p>
            <a:pPr marL="0" indent="0">
              <a:buNone/>
            </a:pPr>
            <a:br>
              <a:rPr lang="en-US" sz="3200" dirty="0"/>
            </a:br>
            <a:endParaRPr lang="en-IN" sz="3200" dirty="0"/>
          </a:p>
        </p:txBody>
      </p:sp>
    </p:spTree>
    <p:extLst>
      <p:ext uri="{BB962C8B-B14F-4D97-AF65-F5344CB8AC3E}">
        <p14:creationId xmlns:p14="http://schemas.microsoft.com/office/powerpoint/2010/main" val="154317236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dirty="0">
                <a:latin typeface="Arial" panose="020B0604020202020204" pitchFamily="34" charset="0"/>
              </a:rPr>
              <a:t>Selecting the t</a:t>
            </a:r>
            <a:r>
              <a:rPr lang="en-IN" sz="3600" b="1" i="0" u="none" strike="noStrike" dirty="0">
                <a:effectLst/>
                <a:latin typeface="Arial" panose="020B0604020202020204" pitchFamily="34" charset="0"/>
              </a:rPr>
              <a:t>arget column</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normAutofit/>
          </a:bodyPr>
          <a:lstStyle/>
          <a:p>
            <a:pPr marL="0" indent="0">
              <a:buNone/>
            </a:pPr>
            <a:r>
              <a:rPr lang="en-US" sz="3200" dirty="0"/>
              <a:t>If I recommend something to someone I must like it and more likely I will revisit or shop from the same site. Hence </a:t>
            </a:r>
            <a:r>
              <a:rPr lang="en-US" sz="3200" dirty="0" err="1"/>
              <a:t>taget</a:t>
            </a:r>
            <a:r>
              <a:rPr lang="en-US" sz="3200" dirty="0"/>
              <a:t> column must be:</a:t>
            </a:r>
          </a:p>
          <a:p>
            <a:pPr marL="0" indent="0">
              <a:buNone/>
            </a:pPr>
            <a:endParaRPr lang="en-US" sz="3200" i="0" u="none" strike="noStrike" dirty="0">
              <a:solidFill>
                <a:srgbClr val="000000"/>
              </a:solidFill>
              <a:effectLst/>
              <a:latin typeface="Arial" panose="020B0604020202020204" pitchFamily="34" charset="0"/>
            </a:endParaRPr>
          </a:p>
          <a:p>
            <a:pPr marL="0" indent="0">
              <a:buNone/>
            </a:pPr>
            <a:r>
              <a:rPr lang="en-US" sz="3200" i="0" u="none" strike="noStrike" dirty="0">
                <a:solidFill>
                  <a:srgbClr val="000000"/>
                </a:solidFill>
                <a:effectLst/>
                <a:latin typeface="Arial" panose="020B0604020202020204" pitchFamily="34" charset="0"/>
              </a:rPr>
              <a:t>Which of the Indian online retailer would you recommend to a friend?</a:t>
            </a:r>
            <a:endParaRPr lang="en-US" sz="3200" dirty="0">
              <a:effectLst/>
            </a:endParaRPr>
          </a:p>
          <a:p>
            <a:endParaRPr lang="en-IN" sz="3200" dirty="0"/>
          </a:p>
        </p:txBody>
      </p:sp>
    </p:spTree>
    <p:extLst>
      <p:ext uri="{BB962C8B-B14F-4D97-AF65-F5344CB8AC3E}">
        <p14:creationId xmlns:p14="http://schemas.microsoft.com/office/powerpoint/2010/main" val="1671765609"/>
      </p:ext>
    </p:extLst>
  </p:cSld>
  <p:clrMapOvr>
    <a:masterClrMapping/>
  </p:clrMapOvr>
  <mc:AlternateContent xmlns:mc="http://schemas.openxmlformats.org/markup-compatibility/2006" xmlns:p14="http://schemas.microsoft.com/office/powerpoint/2010/main">
    <mc:Choice Requires="p14">
      <p:transition spd="slow" p14:dur="1600">
        <p14:conveyor dir="l"/>
        <p:sndAc>
          <p:stSnd>
            <p:snd r:embed="rId2" name="click.wav"/>
          </p:stSnd>
        </p:sndAc>
      </p:transition>
    </mc:Choice>
    <mc:Fallback xmlns="">
      <p:transition spd="slow">
        <p:fade/>
        <p:sndAc>
          <p:stSnd>
            <p:snd r:embed="rId3" name="click.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2569</Words>
  <Application>Microsoft Office PowerPoint</Application>
  <PresentationFormat>Widescreen</PresentationFormat>
  <Paragraphs>180</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Bahnschrift SemiBold Condensed</vt:lpstr>
      <vt:lpstr>Calibri</vt:lpstr>
      <vt:lpstr>Calibri Light</vt:lpstr>
      <vt:lpstr>Open Sans</vt:lpstr>
      <vt:lpstr>Trebuchet MS</vt:lpstr>
      <vt:lpstr>Office Theme</vt:lpstr>
      <vt:lpstr>E-retail factors for customer activation and retention:  A case study from Indian e-commerce customers </vt:lpstr>
      <vt:lpstr>Problem Statement</vt:lpstr>
      <vt:lpstr>Summary of Analysis :</vt:lpstr>
      <vt:lpstr>About the Dataset: </vt:lpstr>
      <vt:lpstr>Project design</vt:lpstr>
      <vt:lpstr>Experimental analysis</vt:lpstr>
      <vt:lpstr>PowerPoint Presentation</vt:lpstr>
      <vt:lpstr>Exploratory Data Analysis  </vt:lpstr>
      <vt:lpstr>Selecting the target column</vt:lpstr>
      <vt:lpstr>Consumer Distribution</vt:lpstr>
      <vt:lpstr>PowerPoint Presentation</vt:lpstr>
      <vt:lpstr>PowerPoint Presentation</vt:lpstr>
      <vt:lpstr>PowerPoint Presentation</vt:lpstr>
      <vt:lpstr>Consumer Distribution</vt:lpstr>
      <vt:lpstr>Online shopping Timeline</vt:lpstr>
      <vt:lpstr>PowerPoint Presentation</vt:lpstr>
      <vt:lpstr>Online shopping Timeline</vt:lpstr>
      <vt:lpstr>Consumer Hesitation</vt:lpstr>
      <vt:lpstr>Consumer Hesitation</vt:lpstr>
      <vt:lpstr>Consumer Thoughts on Website and it’s Features</vt:lpstr>
      <vt:lpstr>PowerPoint Presentation</vt:lpstr>
      <vt:lpstr>Consumer Ecommerce Website preferences and opinions </vt:lpstr>
      <vt:lpstr>Consumer Ecommerce Website preferences and opinions</vt:lpstr>
      <vt:lpstr>Consumer Ecommerce Website preferences and opinions</vt:lpstr>
      <vt:lpstr>Analyzing Relationship between Customer retention and Perceived Risks </vt:lpstr>
      <vt:lpstr>Relationship between Customer retention and Perceived Risks</vt:lpstr>
      <vt:lpstr>Relationship between Customer retention and Perceived Risks</vt:lpstr>
      <vt:lpstr>Relationship between Customer retention and Perceived Risks</vt:lpstr>
      <vt:lpstr>Relationship between Customer retention and Perceived Risks</vt:lpstr>
      <vt:lpstr>Relationship between Customer retention and Perceived Risks</vt:lpstr>
      <vt:lpstr>PowerPoint Presentation</vt:lpstr>
      <vt:lpstr>Calculated Risk on E Commerce Websites</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2022-06-02T06:00:30Z</dcterms:created>
  <dcterms:modified xsi:type="dcterms:W3CDTF">2022-06-06T11:36:27Z</dcterms:modified>
</cp:coreProperties>
</file>