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57" r:id="rId3"/>
    <p:sldId id="276" r:id="rId4"/>
    <p:sldId id="258" r:id="rId5"/>
    <p:sldId id="270" r:id="rId6"/>
    <p:sldId id="271" r:id="rId7"/>
    <p:sldId id="274" r:id="rId8"/>
    <p:sldId id="259" r:id="rId9"/>
    <p:sldId id="260" r:id="rId10"/>
    <p:sldId id="269" r:id="rId11"/>
    <p:sldId id="272" r:id="rId12"/>
    <p:sldId id="273" r:id="rId13"/>
    <p:sldId id="267"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26" autoAdjust="0"/>
    <p:restoredTop sz="94660"/>
  </p:normalViewPr>
  <p:slideViewPr>
    <p:cSldViewPr snapToGrid="0">
      <p:cViewPr varScale="1">
        <p:scale>
          <a:sx n="107" d="100"/>
          <a:sy n="107" d="100"/>
        </p:scale>
        <p:origin x="749" y="77"/>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96631604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6188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fd1057461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fd1057461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4853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fd1057461b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fd1057461b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1318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fd1057461b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fd1057461b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41116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fd1057461b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fd1057461b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6061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fd1057461b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fd1057461b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3244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themeOverride" Target="../theme/themeOverride1.xml"/><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subTitle" idx="1"/>
          </p:nvPr>
        </p:nvSpPr>
        <p:spPr>
          <a:xfrm>
            <a:off x="311700" y="2256400"/>
            <a:ext cx="8520600" cy="101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3900" b="1" dirty="0">
                <a:solidFill>
                  <a:schemeClr val="dk1"/>
                </a:solidFill>
                <a:latin typeface="Times New Roman" pitchFamily="18" charset="0"/>
                <a:cs typeface="Times New Roman" pitchFamily="18" charset="0"/>
              </a:rPr>
              <a:t>COLLEGE HOSTEL BOOKING SYSTEM</a:t>
            </a:r>
            <a:endParaRPr sz="3900" b="1" dirty="0">
              <a:solidFill>
                <a:schemeClr val="dk1"/>
              </a:solidFill>
              <a:latin typeface="Times New Roman" pitchFamily="18" charset="0"/>
              <a:cs typeface="Times New Roman" pitchFamily="18" charset="0"/>
            </a:endParaRPr>
          </a:p>
        </p:txBody>
      </p:sp>
      <p:pic>
        <p:nvPicPr>
          <p:cNvPr id="55" name="Google Shape;55;p13"/>
          <p:cNvPicPr preferRelativeResize="0"/>
          <p:nvPr/>
        </p:nvPicPr>
        <p:blipFill>
          <a:blip r:embed="rId3">
            <a:alphaModFix/>
          </a:blip>
          <a:stretch>
            <a:fillRect/>
          </a:stretch>
        </p:blipFill>
        <p:spPr>
          <a:xfrm>
            <a:off x="0" y="0"/>
            <a:ext cx="4634924" cy="1449600"/>
          </a:xfrm>
          <a:prstGeom prst="rect">
            <a:avLst/>
          </a:prstGeom>
          <a:noFill/>
          <a:ln>
            <a:noFill/>
          </a:ln>
        </p:spPr>
      </p:pic>
      <p:sp>
        <p:nvSpPr>
          <p:cNvPr id="56" name="Google Shape;56;p13"/>
          <p:cNvSpPr txBox="1"/>
          <p:nvPr/>
        </p:nvSpPr>
        <p:spPr>
          <a:xfrm>
            <a:off x="0" y="3899338"/>
            <a:ext cx="4327500" cy="777106"/>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t" anchorCtr="0">
            <a:spAutoFit/>
          </a:bodyPr>
          <a:lstStyle/>
          <a:p>
            <a:pPr marL="0" lvl="0" indent="0" algn="ctr" rtl="0">
              <a:lnSpc>
                <a:spcPct val="100000"/>
              </a:lnSpc>
              <a:spcBef>
                <a:spcPts val="0"/>
              </a:spcBef>
              <a:spcAft>
                <a:spcPts val="0"/>
              </a:spcAft>
              <a:buNone/>
            </a:pPr>
            <a:r>
              <a:rPr lang="en" sz="1800" b="1" dirty="0">
                <a:solidFill>
                  <a:schemeClr val="tx1">
                    <a:lumMod val="95000"/>
                    <a:lumOff val="5000"/>
                  </a:schemeClr>
                </a:solidFill>
                <a:latin typeface="Times New Roman" pitchFamily="18" charset="0"/>
                <a:cs typeface="Times New Roman" pitchFamily="18" charset="0"/>
              </a:rPr>
              <a:t>PRESENTED BY</a:t>
            </a:r>
            <a:endParaRPr sz="1800" dirty="0">
              <a:solidFill>
                <a:schemeClr val="tx1">
                  <a:lumMod val="95000"/>
                  <a:lumOff val="5000"/>
                </a:schemeClr>
              </a:solidFill>
              <a:latin typeface="Times New Roman" pitchFamily="18" charset="0"/>
              <a:ea typeface="Calibri"/>
              <a:cs typeface="Times New Roman" pitchFamily="18" charset="0"/>
              <a:sym typeface="Calibri"/>
            </a:endParaRPr>
          </a:p>
          <a:p>
            <a:pPr marL="0" lvl="0" indent="0" algn="ctr" rtl="0">
              <a:lnSpc>
                <a:spcPct val="100000"/>
              </a:lnSpc>
              <a:spcBef>
                <a:spcPts val="300"/>
              </a:spcBef>
              <a:spcAft>
                <a:spcPts val="0"/>
              </a:spcAft>
              <a:buNone/>
            </a:pPr>
            <a:r>
              <a:rPr lang="en" sz="1800" b="1" dirty="0">
                <a:solidFill>
                  <a:schemeClr val="tx1">
                    <a:lumMod val="95000"/>
                    <a:lumOff val="5000"/>
                  </a:schemeClr>
                </a:solidFill>
                <a:latin typeface="Times New Roman" pitchFamily="18" charset="0"/>
                <a:cs typeface="Times New Roman" pitchFamily="18" charset="0"/>
              </a:rPr>
              <a:t>2303811710422141– </a:t>
            </a:r>
            <a:r>
              <a:rPr lang="en-US" sz="1800" b="1" dirty="0">
                <a:solidFill>
                  <a:schemeClr val="tx1">
                    <a:lumMod val="95000"/>
                    <a:lumOff val="5000"/>
                  </a:schemeClr>
                </a:solidFill>
                <a:latin typeface="Times New Roman" pitchFamily="18" charset="0"/>
                <a:cs typeface="Times New Roman" pitchFamily="18" charset="0"/>
              </a:rPr>
              <a:t>SHAJATHI BEE M</a:t>
            </a:r>
            <a:endParaRPr sz="1800" b="1" dirty="0">
              <a:solidFill>
                <a:schemeClr val="tx1">
                  <a:lumMod val="95000"/>
                  <a:lumOff val="5000"/>
                </a:schemeClr>
              </a:solidFill>
              <a:latin typeface="Times New Roman" pitchFamily="18" charset="0"/>
              <a:cs typeface="Times New Roman" pitchFamily="18" charset="0"/>
            </a:endParaRPr>
          </a:p>
        </p:txBody>
      </p:sp>
      <p:sp>
        <p:nvSpPr>
          <p:cNvPr id="57" name="Google Shape;57;p13"/>
          <p:cNvSpPr txBox="1"/>
          <p:nvPr/>
        </p:nvSpPr>
        <p:spPr>
          <a:xfrm>
            <a:off x="4816500" y="3584028"/>
            <a:ext cx="4327500" cy="1292631"/>
          </a:xfrm>
          <a:prstGeom prst="rect">
            <a:avLst/>
          </a:prstGeom>
          <a:noFill/>
          <a:ln>
            <a:noFill/>
          </a:ln>
        </p:spPr>
        <p:txBody>
          <a:bodyPr spcFirstLastPara="1" wrap="square" lIns="91425" tIns="91425" rIns="91425" bIns="91425" anchor="t" anchorCtr="0">
            <a:spAutoFit/>
          </a:bodyPr>
          <a:lstStyle/>
          <a:p>
            <a:pPr algn="just">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b="1" dirty="0">
                <a:solidFill>
                  <a:schemeClr val="tx1"/>
                </a:solidFill>
                <a:latin typeface="Arial Narrow" pitchFamily="34" charset="0"/>
                <a:cs typeface="Arial" pitchFamily="34" charset="0"/>
              </a:rPr>
              <a:t>			</a:t>
            </a:r>
          </a:p>
          <a:p>
            <a:pPr algn="just">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b="1" dirty="0">
                <a:solidFill>
                  <a:schemeClr val="tx1"/>
                </a:solidFill>
                <a:latin typeface="Arial Narrow" pitchFamily="34" charset="0"/>
                <a:cs typeface="Arial" pitchFamily="34" charset="0"/>
              </a:rPr>
              <a:t>			</a:t>
            </a:r>
            <a:r>
              <a:rPr lang="en-US" altLang="en-US" sz="1800" b="1" dirty="0">
                <a:solidFill>
                  <a:schemeClr val="tx1"/>
                </a:solidFill>
                <a:latin typeface="Times New Roman" pitchFamily="18" charset="0"/>
                <a:cs typeface="Times New Roman" pitchFamily="18" charset="0"/>
              </a:rPr>
              <a:t>SUPERVISOR                                                                                		</a:t>
            </a:r>
            <a:r>
              <a:rPr lang="en-US" altLang="en-US" sz="1800" b="1" dirty="0" err="1">
                <a:solidFill>
                  <a:schemeClr val="tx1"/>
                </a:solidFill>
                <a:latin typeface="Times New Roman" pitchFamily="18" charset="0"/>
                <a:cs typeface="Times New Roman" pitchFamily="18" charset="0"/>
              </a:rPr>
              <a:t>Mr.A.Malarmannan,M.E</a:t>
            </a:r>
            <a:r>
              <a:rPr lang="en-US" altLang="en-US" sz="1800" b="1" dirty="0">
                <a:solidFill>
                  <a:schemeClr val="tx1"/>
                </a:solidFill>
                <a:latin typeface="Times New Roman" pitchFamily="18" charset="0"/>
                <a:cs typeface="Times New Roman" pitchFamily="18" charset="0"/>
              </a:rPr>
              <a:t>.,                                                                                                      				AP/CSE</a:t>
            </a:r>
            <a:r>
              <a:rPr lang="en-US" altLang="en-US" sz="1800" b="1" dirty="0">
                <a:solidFill>
                  <a:schemeClr val="tx1"/>
                </a:solidFill>
                <a:latin typeface="Arial Narrow" pitchFamily="34" charset="0"/>
                <a:cs typeface="Arial" pitchFamily="34" charset="0"/>
              </a:rPr>
              <a:t>.</a:t>
            </a:r>
          </a:p>
        </p:txBody>
      </p:sp>
      <p:pic>
        <p:nvPicPr>
          <p:cNvPr id="58" name="Google Shape;58;p13"/>
          <p:cNvPicPr preferRelativeResize="0"/>
          <p:nvPr/>
        </p:nvPicPr>
        <p:blipFill rotWithShape="1">
          <a:blip r:embed="rId4">
            <a:alphaModFix/>
          </a:blip>
          <a:srcRect/>
          <a:stretch/>
        </p:blipFill>
        <p:spPr>
          <a:xfrm>
            <a:off x="8344250" y="3"/>
            <a:ext cx="799740" cy="792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latin typeface="Times New Roman" pitchFamily="18" charset="0"/>
                <a:cs typeface="Times New Roman" pitchFamily="18" charset="0"/>
              </a:rPr>
              <a:t>MERITS</a:t>
            </a:r>
            <a:br>
              <a:rPr lang="en-US" b="1"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pic>
        <p:nvPicPr>
          <p:cNvPr id="4" name="Google Shape;85;p17"/>
          <p:cNvPicPr preferRelativeResize="0"/>
          <p:nvPr/>
        </p:nvPicPr>
        <p:blipFill rotWithShape="1">
          <a:blip r:embed="rId3">
            <a:alphaModFix/>
          </a:blip>
          <a:srcRect/>
          <a:stretch/>
        </p:blipFill>
        <p:spPr>
          <a:xfrm>
            <a:off x="0" y="6"/>
            <a:ext cx="762558" cy="762395"/>
          </a:xfrm>
          <a:prstGeom prst="rect">
            <a:avLst/>
          </a:prstGeom>
          <a:noFill/>
          <a:ln>
            <a:noFill/>
          </a:ln>
        </p:spPr>
      </p:pic>
      <p:pic>
        <p:nvPicPr>
          <p:cNvPr id="5" name="Google Shape;86;p17"/>
          <p:cNvPicPr preferRelativeResize="0"/>
          <p:nvPr/>
        </p:nvPicPr>
        <p:blipFill rotWithShape="1">
          <a:blip r:embed="rId4">
            <a:alphaModFix/>
          </a:blip>
          <a:srcRect/>
          <a:stretch/>
        </p:blipFill>
        <p:spPr>
          <a:xfrm>
            <a:off x="8319030" y="6"/>
            <a:ext cx="824970" cy="795591"/>
          </a:xfrm>
          <a:prstGeom prst="rect">
            <a:avLst/>
          </a:prstGeom>
          <a:noFill/>
          <a:ln>
            <a:noFill/>
          </a:ln>
        </p:spPr>
      </p:pic>
      <p:sp>
        <p:nvSpPr>
          <p:cNvPr id="3" name="Rectangle 1">
            <a:extLst>
              <a:ext uri="{FF2B5EF4-FFF2-40B4-BE49-F238E27FC236}">
                <a16:creationId xmlns:a16="http://schemas.microsoft.com/office/drawing/2014/main" id="{89BDB9E9-3C14-489A-A5FD-114AD6F87988}"/>
              </a:ext>
            </a:extLst>
          </p:cNvPr>
          <p:cNvSpPr>
            <a:spLocks noGrp="1" noChangeArrowheads="1"/>
          </p:cNvSpPr>
          <p:nvPr>
            <p:ph type="body" idx="1"/>
          </p:nvPr>
        </p:nvSpPr>
        <p:spPr bwMode="auto">
          <a:xfrm>
            <a:off x="311700" y="1207420"/>
            <a:ext cx="8167932" cy="3000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lgn="just" eaLnBrk="0" fontAlgn="base" hangingPunct="0">
              <a:lnSpc>
                <a:spcPct val="150000"/>
              </a:lnSpc>
              <a:spcBef>
                <a:spcPct val="0"/>
              </a:spcBef>
              <a:spcAft>
                <a:spcPct val="0"/>
              </a:spcAft>
              <a:buClrTx/>
              <a:buSzTx/>
              <a:buFont typeface="Wingdings" panose="05000000000000000000" pitchFamily="2" charset="2"/>
              <a:buChar char="Ø"/>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Ease of Use</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app is designed with a simple and intuitive interface, making it accessible even to users with minimal technical knowledge.</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Efficiency</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Users can quickly register, log in, and book rooms with minimal clicks.</a:t>
            </a:r>
          </a:p>
          <a:p>
            <a:pPr marL="285750" indent="-285750" algn="just" eaLnBrk="0" fontAlgn="base" hangingPunct="0">
              <a:lnSpc>
                <a:spcPct val="150000"/>
              </a:lnSpc>
              <a:spcBef>
                <a:spcPct val="0"/>
              </a:spcBef>
              <a:spcAft>
                <a:spcPct val="0"/>
              </a:spcAft>
              <a:buClrTx/>
              <a:buSzTx/>
              <a:buFont typeface="Wingdings" panose="05000000000000000000" pitchFamily="2" charset="2"/>
              <a:buChar char="Ø"/>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Modular Design</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system is divided into several modules that handle specific tasks, making it easy to maintain and update.</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Feedback</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app provides real-time feedback through dialog boxes, ensuring that users are informed about the success or failure of their actions.</a:t>
            </a:r>
          </a:p>
          <a:p>
            <a:pPr marL="285750" indent="-285750" algn="just" eaLnBrk="0" fontAlgn="base" hangingPunct="0">
              <a:lnSpc>
                <a:spcPct val="150000"/>
              </a:lnSpc>
              <a:spcBef>
                <a:spcPct val="0"/>
              </a:spcBef>
              <a:spcAft>
                <a:spcPct val="0"/>
              </a:spcAft>
              <a:buClrTx/>
              <a:buSzTx/>
              <a:buFont typeface="Wingdings" panose="05000000000000000000" pitchFamily="2" charset="2"/>
              <a:buChar char="Ø"/>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Availability Management</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system efficiently tracks room availability and ensures that rooms are only booked once. </a:t>
            </a:r>
          </a:p>
        </p:txBody>
      </p:sp>
    </p:spTree>
  </p:cSld>
  <p:clrMapOvr>
    <a:overrideClrMapping bg1="lt1" tx1="dk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338" y="445025"/>
            <a:ext cx="7514896" cy="572700"/>
          </a:xfrm>
        </p:spPr>
        <p:txBody>
          <a:bodyPr>
            <a:normAutofit fontScale="90000"/>
          </a:bodyPr>
          <a:lstStyle/>
          <a:p>
            <a:r>
              <a:rPr lang="en-US" dirty="0"/>
              <a:t>		</a:t>
            </a:r>
            <a:r>
              <a:rPr lang="en-US" b="1" dirty="0">
                <a:latin typeface="Times New Roman" pitchFamily="18" charset="0"/>
                <a:cs typeface="Times New Roman" pitchFamily="18" charset="0"/>
              </a:rPr>
              <a:t>RESULT AND DISCUSSION</a:t>
            </a:r>
            <a:endParaRPr lang="en-IN" b="1" dirty="0">
              <a:latin typeface="Times New Roman" pitchFamily="18" charset="0"/>
              <a:cs typeface="Times New Roman" pitchFamily="18" charset="0"/>
            </a:endParaRPr>
          </a:p>
        </p:txBody>
      </p:sp>
      <p:sp>
        <p:nvSpPr>
          <p:cNvPr id="3" name="Text Placeholder 2"/>
          <p:cNvSpPr>
            <a:spLocks noGrp="1"/>
          </p:cNvSpPr>
          <p:nvPr>
            <p:ph type="body" idx="1"/>
          </p:nvPr>
        </p:nvSpPr>
        <p:spPr>
          <a:xfrm>
            <a:off x="9729479" y="4216765"/>
            <a:ext cx="267201" cy="194228"/>
          </a:xfrm>
        </p:spPr>
        <p:txBody>
          <a:bodyPr>
            <a:normAutofit fontScale="25000" lnSpcReduction="20000"/>
          </a:bodyPr>
          <a:lstStyle/>
          <a:p>
            <a:pPr>
              <a:buNone/>
            </a:pPr>
            <a:endParaRPr lang="en-IN" dirty="0"/>
          </a:p>
        </p:txBody>
      </p:sp>
      <p:pic>
        <p:nvPicPr>
          <p:cNvPr id="4" name="Google Shape;85;p17"/>
          <p:cNvPicPr preferRelativeResize="0"/>
          <p:nvPr/>
        </p:nvPicPr>
        <p:blipFill rotWithShape="1">
          <a:blip r:embed="rId2">
            <a:alphaModFix/>
          </a:blip>
          <a:srcRect/>
          <a:stretch/>
        </p:blipFill>
        <p:spPr>
          <a:xfrm>
            <a:off x="0" y="3"/>
            <a:ext cx="762558" cy="762395"/>
          </a:xfrm>
          <a:prstGeom prst="rect">
            <a:avLst/>
          </a:prstGeom>
          <a:noFill/>
          <a:ln>
            <a:noFill/>
          </a:ln>
        </p:spPr>
      </p:pic>
      <p:pic>
        <p:nvPicPr>
          <p:cNvPr id="5" name="Google Shape;86;p17"/>
          <p:cNvPicPr preferRelativeResize="0"/>
          <p:nvPr/>
        </p:nvPicPr>
        <p:blipFill rotWithShape="1">
          <a:blip r:embed="rId3">
            <a:alphaModFix/>
          </a:blip>
          <a:srcRect/>
          <a:stretch/>
        </p:blipFill>
        <p:spPr>
          <a:xfrm>
            <a:off x="8319030" y="6"/>
            <a:ext cx="824970" cy="795591"/>
          </a:xfrm>
          <a:prstGeom prst="rect">
            <a:avLst/>
          </a:prstGeom>
          <a:noFill/>
          <a:ln>
            <a:noFill/>
          </a:ln>
        </p:spPr>
      </p:pic>
      <p:pic>
        <p:nvPicPr>
          <p:cNvPr id="8" name="Picture 7">
            <a:extLst>
              <a:ext uri="{FF2B5EF4-FFF2-40B4-BE49-F238E27FC236}">
                <a16:creationId xmlns:a16="http://schemas.microsoft.com/office/drawing/2014/main" id="{2B5941CF-8438-43FD-9BF0-F16E10575384}"/>
              </a:ext>
            </a:extLst>
          </p:cNvPr>
          <p:cNvPicPr>
            <a:picLocks noChangeAspect="1"/>
          </p:cNvPicPr>
          <p:nvPr/>
        </p:nvPicPr>
        <p:blipFill>
          <a:blip r:embed="rId4"/>
          <a:stretch>
            <a:fillRect/>
          </a:stretch>
        </p:blipFill>
        <p:spPr>
          <a:xfrm>
            <a:off x="445574" y="1472959"/>
            <a:ext cx="2401254" cy="3353282"/>
          </a:xfrm>
          <a:prstGeom prst="rect">
            <a:avLst/>
          </a:prstGeom>
        </p:spPr>
      </p:pic>
      <p:pic>
        <p:nvPicPr>
          <p:cNvPr id="9" name="Image 16">
            <a:extLst>
              <a:ext uri="{FF2B5EF4-FFF2-40B4-BE49-F238E27FC236}">
                <a16:creationId xmlns:a16="http://schemas.microsoft.com/office/drawing/2014/main" id="{9114C1A6-3601-45E5-A574-125E506F73C4}"/>
              </a:ext>
            </a:extLst>
          </p:cNvPr>
          <p:cNvPicPr/>
          <p:nvPr/>
        </p:nvPicPr>
        <p:blipFill>
          <a:blip r:embed="rId5" cstate="print"/>
          <a:stretch>
            <a:fillRect/>
          </a:stretch>
        </p:blipFill>
        <p:spPr>
          <a:xfrm>
            <a:off x="3206591" y="1462744"/>
            <a:ext cx="2401253" cy="1787207"/>
          </a:xfrm>
          <a:prstGeom prst="rect">
            <a:avLst/>
          </a:prstGeom>
        </p:spPr>
      </p:pic>
      <p:pic>
        <p:nvPicPr>
          <p:cNvPr id="10" name="Image 18">
            <a:extLst>
              <a:ext uri="{FF2B5EF4-FFF2-40B4-BE49-F238E27FC236}">
                <a16:creationId xmlns:a16="http://schemas.microsoft.com/office/drawing/2014/main" id="{4168D61F-6919-4692-A0AE-76138D865954}"/>
              </a:ext>
            </a:extLst>
          </p:cNvPr>
          <p:cNvPicPr/>
          <p:nvPr/>
        </p:nvPicPr>
        <p:blipFill>
          <a:blip r:embed="rId6" cstate="print"/>
          <a:stretch>
            <a:fillRect/>
          </a:stretch>
        </p:blipFill>
        <p:spPr>
          <a:xfrm>
            <a:off x="6029538" y="1494652"/>
            <a:ext cx="2289492" cy="178720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a:buNone/>
            </a:pPr>
            <a:endParaRPr lang="en-US" dirty="0"/>
          </a:p>
          <a:p>
            <a:pPr>
              <a:buNone/>
            </a:pPr>
            <a:endParaRPr lang="en-US" dirty="0"/>
          </a:p>
          <a:p>
            <a:pPr>
              <a:buNone/>
            </a:pPr>
            <a:endParaRPr lang="en-US" dirty="0"/>
          </a:p>
          <a:p>
            <a:pPr>
              <a:buNone/>
            </a:pPr>
            <a:endParaRPr lang="en-US" dirty="0"/>
          </a:p>
          <a:p>
            <a:pPr>
              <a:buNone/>
            </a:pPr>
            <a:r>
              <a:rPr lang="en-US" dirty="0"/>
              <a:t>				   </a:t>
            </a:r>
            <a:r>
              <a:rPr lang="en-US" sz="2400" b="1" dirty="0">
                <a:solidFill>
                  <a:schemeClr val="tx1">
                    <a:lumMod val="95000"/>
                    <a:lumOff val="5000"/>
                  </a:schemeClr>
                </a:solidFill>
                <a:latin typeface="Times New Roman" pitchFamily="18" charset="0"/>
                <a:cs typeface="Times New Roman" pitchFamily="18" charset="0"/>
              </a:rPr>
              <a:t>ANY QUERIES ?</a:t>
            </a:r>
            <a:endParaRPr lang="en-IN" sz="2400" b="1" dirty="0">
              <a:solidFill>
                <a:schemeClr val="tx1">
                  <a:lumMod val="95000"/>
                  <a:lumOff val="5000"/>
                </a:schemeClr>
              </a:solidFill>
              <a:latin typeface="Times New Roman" pitchFamily="18" charset="0"/>
              <a:cs typeface="Times New Roman" pitchFamily="18" charset="0"/>
            </a:endParaRPr>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p:nvPr/>
        </p:nvSpPr>
        <p:spPr>
          <a:xfrm>
            <a:off x="38100" y="1835250"/>
            <a:ext cx="9067800" cy="86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400" b="1" dirty="0">
                <a:solidFill>
                  <a:schemeClr val="dk1"/>
                </a:solidFill>
                <a:latin typeface="Times New Roman" pitchFamily="18" charset="0"/>
                <a:cs typeface="Times New Roman" pitchFamily="18" charset="0"/>
              </a:rPr>
              <a:t>THANK YOU</a:t>
            </a:r>
            <a:endParaRPr sz="2400" b="1" dirty="0">
              <a:solidFill>
                <a:srgbClr val="FF0000"/>
              </a:solidFill>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p:nvPr/>
        </p:nvSpPr>
        <p:spPr>
          <a:xfrm>
            <a:off x="249400" y="1324850"/>
            <a:ext cx="7939500" cy="2553300"/>
          </a:xfrm>
          <a:prstGeom prst="rect">
            <a:avLst/>
          </a:prstGeom>
          <a:noFill/>
          <a:ln>
            <a:noFill/>
          </a:ln>
        </p:spPr>
        <p:txBody>
          <a:bodyPr spcFirstLastPara="1" wrap="square" lIns="91425" tIns="45700" rIns="91425" bIns="45700" anchor="t" anchorCtr="0">
            <a:noAutofit/>
          </a:bodyPr>
          <a:lstStyle/>
          <a:p>
            <a:pPr marL="457200" lvl="0" indent="-381000" algn="l" rtl="0">
              <a:lnSpc>
                <a:spcPct val="115000"/>
              </a:lnSpc>
              <a:spcBef>
                <a:spcPts val="0"/>
              </a:spcBef>
              <a:spcAft>
                <a:spcPts val="0"/>
              </a:spcAft>
              <a:buClr>
                <a:schemeClr val="dk1"/>
              </a:buClr>
              <a:buSzPts val="2400"/>
            </a:pPr>
            <a:endParaRPr lang="en-US" sz="2400" b="1" dirty="0">
              <a:solidFill>
                <a:schemeClr val="dk1"/>
              </a:solidFill>
            </a:endParaRPr>
          </a:p>
          <a:p>
            <a:pPr marL="457200" lvl="0" indent="-381000" algn="l" rtl="0">
              <a:lnSpc>
                <a:spcPct val="115000"/>
              </a:lnSpc>
              <a:spcBef>
                <a:spcPts val="0"/>
              </a:spcBef>
              <a:spcAft>
                <a:spcPts val="0"/>
              </a:spcAft>
              <a:buClr>
                <a:schemeClr val="dk1"/>
              </a:buClr>
              <a:buSzPts val="2400"/>
            </a:pPr>
            <a:endParaRPr lang="en" sz="2400" b="1" dirty="0">
              <a:solidFill>
                <a:schemeClr val="dk1"/>
              </a:solidFill>
            </a:endParaRPr>
          </a:p>
          <a:p>
            <a:pPr marL="457200" lvl="0" indent="-381000" algn="l" rtl="0">
              <a:lnSpc>
                <a:spcPct val="115000"/>
              </a:lnSpc>
              <a:spcBef>
                <a:spcPts val="0"/>
              </a:spcBef>
              <a:spcAft>
                <a:spcPts val="0"/>
              </a:spcAft>
              <a:buClr>
                <a:schemeClr val="dk1"/>
              </a:buClr>
              <a:buSzPts val="2400"/>
              <a:buChar char="➢"/>
            </a:pPr>
            <a:endParaRPr sz="2400" b="1">
              <a:solidFill>
                <a:schemeClr val="dk1"/>
              </a:solidFill>
            </a:endParaRPr>
          </a:p>
          <a:p>
            <a:pPr marL="457200" lvl="0" indent="-381000" algn="l" rtl="0">
              <a:lnSpc>
                <a:spcPct val="115000"/>
              </a:lnSpc>
              <a:spcBef>
                <a:spcPts val="0"/>
              </a:spcBef>
              <a:spcAft>
                <a:spcPts val="0"/>
              </a:spcAft>
              <a:buClr>
                <a:schemeClr val="dk1"/>
              </a:buClr>
              <a:buSzPts val="2400"/>
              <a:buChar char="➢"/>
            </a:pPr>
            <a:endParaRPr sz="2400" b="1">
              <a:solidFill>
                <a:schemeClr val="dk1"/>
              </a:solidFill>
            </a:endParaRPr>
          </a:p>
        </p:txBody>
      </p:sp>
      <p:pic>
        <p:nvPicPr>
          <p:cNvPr id="64" name="Google Shape;64;p14"/>
          <p:cNvPicPr preferRelativeResize="0"/>
          <p:nvPr/>
        </p:nvPicPr>
        <p:blipFill rotWithShape="1">
          <a:blip r:embed="rId3">
            <a:alphaModFix/>
          </a:blip>
          <a:srcRect/>
          <a:stretch/>
        </p:blipFill>
        <p:spPr>
          <a:xfrm>
            <a:off x="0" y="3"/>
            <a:ext cx="762558" cy="762395"/>
          </a:xfrm>
          <a:prstGeom prst="rect">
            <a:avLst/>
          </a:prstGeom>
          <a:noFill/>
          <a:ln>
            <a:noFill/>
          </a:ln>
        </p:spPr>
      </p:pic>
      <p:pic>
        <p:nvPicPr>
          <p:cNvPr id="65" name="Google Shape;65;p14"/>
          <p:cNvPicPr preferRelativeResize="0"/>
          <p:nvPr/>
        </p:nvPicPr>
        <p:blipFill rotWithShape="1">
          <a:blip r:embed="rId4">
            <a:alphaModFix/>
          </a:blip>
          <a:srcRect/>
          <a:stretch/>
        </p:blipFill>
        <p:spPr>
          <a:xfrm>
            <a:off x="8319030" y="6"/>
            <a:ext cx="824970" cy="795591"/>
          </a:xfrm>
          <a:prstGeom prst="rect">
            <a:avLst/>
          </a:prstGeom>
          <a:noFill/>
          <a:ln>
            <a:noFill/>
          </a:ln>
        </p:spPr>
      </p:pic>
      <p:sp>
        <p:nvSpPr>
          <p:cNvPr id="66" name="Google Shape;66;p14"/>
          <p:cNvSpPr txBox="1"/>
          <p:nvPr/>
        </p:nvSpPr>
        <p:spPr>
          <a:xfrm>
            <a:off x="38100" y="92176"/>
            <a:ext cx="90678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400" b="1" dirty="0">
                <a:solidFill>
                  <a:schemeClr val="tx1">
                    <a:lumMod val="85000"/>
                    <a:lumOff val="15000"/>
                  </a:schemeClr>
                </a:solidFill>
                <a:latin typeface="Times New Roman" pitchFamily="18" charset="0"/>
                <a:cs typeface="Times New Roman" pitchFamily="18" charset="0"/>
              </a:rPr>
              <a:t>PRESENTATION OVERVIEW</a:t>
            </a:r>
            <a:endParaRPr sz="2400" b="1" dirty="0">
              <a:solidFill>
                <a:schemeClr val="tx1">
                  <a:lumMod val="85000"/>
                  <a:lumOff val="15000"/>
                </a:schemeClr>
              </a:solidFill>
              <a:latin typeface="Times New Roman" pitchFamily="18" charset="0"/>
              <a:ea typeface="Calibri"/>
              <a:cs typeface="Times New Roman" pitchFamily="18" charset="0"/>
              <a:sym typeface="Calibri"/>
            </a:endParaRPr>
          </a:p>
        </p:txBody>
      </p:sp>
      <p:sp>
        <p:nvSpPr>
          <p:cNvPr id="6" name="Text Box 2">
            <a:extLst>
              <a:ext uri="{FF2B5EF4-FFF2-40B4-BE49-F238E27FC236}">
                <a16:creationId xmlns:a16="http://schemas.microsoft.com/office/drawing/2014/main" id="{D66838E7-DF8B-441F-A7FD-CF7E2EA15593}"/>
              </a:ext>
            </a:extLst>
          </p:cNvPr>
          <p:cNvSpPr txBox="1">
            <a:spLocks noChangeArrowheads="1"/>
          </p:cNvSpPr>
          <p:nvPr/>
        </p:nvSpPr>
        <p:spPr bwMode="auto">
          <a:xfrm>
            <a:off x="882944" y="762398"/>
            <a:ext cx="7758137" cy="4272643"/>
          </a:xfrm>
          <a:prstGeom prst="rect">
            <a:avLst/>
          </a:prstGeom>
          <a:noFill/>
          <a:ln>
            <a:noFill/>
          </a:ln>
        </p:spPr>
        <p:txBody>
          <a:bodyPr numCol="2"/>
          <a:lstStyle>
            <a:lvl1pPr marL="342900" indent="-341313"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1pPr>
            <a:lvl2pPr indent="-284163"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2pPr>
            <a:lvl3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3pPr>
            <a:lvl4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4pPr>
            <a:lvl5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9pPr>
          </a:lstStyle>
          <a:p>
            <a:pPr marL="458787" indent="-457200" algn="just" eaLnBrk="1" hangingPunct="1">
              <a:lnSpc>
                <a:spcPct val="150000"/>
              </a:lnSpc>
              <a:spcBef>
                <a:spcPts val="325"/>
              </a:spcBef>
              <a:buClr>
                <a:srgbClr val="000000"/>
              </a:buClr>
              <a:buSzPct val="100000"/>
              <a:buFont typeface="+mj-lt"/>
              <a:buAutoNum type="arabicPeriod"/>
              <a:defRPr/>
            </a:pPr>
            <a:r>
              <a:rPr lang="en-US" altLang="en-US" dirty="0">
                <a:solidFill>
                  <a:srgbClr val="000000"/>
                </a:solidFill>
                <a:latin typeface="Times New Roman" pitchFamily="18" charset="0"/>
                <a:cs typeface="Times New Roman" pitchFamily="18" charset="0"/>
              </a:rPr>
              <a:t>Objective</a:t>
            </a:r>
          </a:p>
          <a:p>
            <a:pPr marL="458787" indent="-457200" algn="just" eaLnBrk="1" hangingPunct="1">
              <a:lnSpc>
                <a:spcPct val="150000"/>
              </a:lnSpc>
              <a:spcBef>
                <a:spcPts val="325"/>
              </a:spcBef>
              <a:buClr>
                <a:srgbClr val="000000"/>
              </a:buClr>
              <a:buSzPct val="100000"/>
              <a:buFont typeface="+mj-lt"/>
              <a:buAutoNum type="arabicPeriod"/>
              <a:defRPr/>
            </a:pPr>
            <a:r>
              <a:rPr lang="en-US" altLang="en-US" dirty="0">
                <a:solidFill>
                  <a:srgbClr val="000000"/>
                </a:solidFill>
                <a:latin typeface="Times New Roman" pitchFamily="18" charset="0"/>
                <a:cs typeface="Times New Roman" pitchFamily="18" charset="0"/>
              </a:rPr>
              <a:t>Project Introduction</a:t>
            </a:r>
          </a:p>
          <a:p>
            <a:pPr marL="458787" indent="-457200" algn="just" eaLnBrk="1" hangingPunct="1">
              <a:lnSpc>
                <a:spcPct val="150000"/>
              </a:lnSpc>
              <a:spcBef>
                <a:spcPts val="325"/>
              </a:spcBef>
              <a:buClr>
                <a:srgbClr val="000000"/>
              </a:buClr>
              <a:buSzPct val="100000"/>
              <a:buFont typeface="+mj-lt"/>
              <a:buAutoNum type="arabicPeriod"/>
              <a:defRPr/>
            </a:pPr>
            <a:r>
              <a:rPr lang="en-US" altLang="en-US" dirty="0">
                <a:solidFill>
                  <a:srgbClr val="000000"/>
                </a:solidFill>
                <a:latin typeface="Times New Roman" pitchFamily="18" charset="0"/>
                <a:cs typeface="Times New Roman" pitchFamily="18" charset="0"/>
              </a:rPr>
              <a:t>Problem Statement</a:t>
            </a:r>
          </a:p>
          <a:p>
            <a:pPr marL="458787" indent="-457200" algn="just" eaLnBrk="1" hangingPunct="1">
              <a:lnSpc>
                <a:spcPct val="150000"/>
              </a:lnSpc>
              <a:spcBef>
                <a:spcPts val="325"/>
              </a:spcBef>
              <a:buClr>
                <a:srgbClr val="000000"/>
              </a:buClr>
              <a:buSzPct val="100000"/>
              <a:buFont typeface="+mj-lt"/>
              <a:buAutoNum type="arabicPeriod"/>
              <a:defRPr/>
            </a:pPr>
            <a:r>
              <a:rPr lang="en-US" altLang="en-US" dirty="0">
                <a:solidFill>
                  <a:srgbClr val="000000"/>
                </a:solidFill>
                <a:latin typeface="Times New Roman" pitchFamily="18" charset="0"/>
                <a:cs typeface="Times New Roman" pitchFamily="18" charset="0"/>
              </a:rPr>
              <a:t>Methodologies (Programming concepts relevant to problem statement)</a:t>
            </a:r>
          </a:p>
          <a:p>
            <a:pPr marL="344487" indent="-342900" algn="just" eaLnBrk="1" hangingPunct="1">
              <a:lnSpc>
                <a:spcPct val="150000"/>
              </a:lnSpc>
              <a:spcBef>
                <a:spcPts val="325"/>
              </a:spcBef>
              <a:buClr>
                <a:srgbClr val="000000"/>
              </a:buClr>
              <a:buSzPct val="100000"/>
              <a:buFontTx/>
              <a:buAutoNum type="arabicPeriod" startAt="5"/>
              <a:defRPr/>
            </a:pPr>
            <a:r>
              <a:rPr lang="en-US" dirty="0">
                <a:latin typeface="Times New Roman" pitchFamily="18" charset="0"/>
                <a:cs typeface="Times New Roman" pitchFamily="18" charset="0"/>
              </a:rPr>
              <a:t>   Architecture of the proposed system </a:t>
            </a:r>
          </a:p>
          <a:p>
            <a:pPr marL="344487" indent="-342900" algn="just" eaLnBrk="1" hangingPunct="1">
              <a:lnSpc>
                <a:spcPct val="150000"/>
              </a:lnSpc>
              <a:spcBef>
                <a:spcPts val="325"/>
              </a:spcBef>
              <a:buClr>
                <a:srgbClr val="000000"/>
              </a:buClr>
              <a:buSzPct val="100000"/>
              <a:buFontTx/>
              <a:buAutoNum type="arabicPeriod" startAt="5"/>
              <a:defRPr/>
            </a:pPr>
            <a:r>
              <a:rPr lang="en-US" altLang="en-US" dirty="0">
                <a:solidFill>
                  <a:srgbClr val="000000"/>
                </a:solidFill>
                <a:latin typeface="Times New Roman" pitchFamily="18" charset="0"/>
                <a:cs typeface="Times New Roman" pitchFamily="18" charset="0"/>
              </a:rPr>
              <a:t>   List of Modules</a:t>
            </a:r>
            <a:endParaRPr lang="en-US" dirty="0">
              <a:latin typeface="Times New Roman" pitchFamily="18" charset="0"/>
              <a:cs typeface="Times New Roman" pitchFamily="18" charset="0"/>
            </a:endParaRPr>
          </a:p>
          <a:p>
            <a:pPr marL="1587" indent="0" algn="just" eaLnBrk="1" hangingPunct="1">
              <a:lnSpc>
                <a:spcPct val="150000"/>
              </a:lnSpc>
              <a:spcBef>
                <a:spcPts val="325"/>
              </a:spcBef>
              <a:buClr>
                <a:srgbClr val="000000"/>
              </a:buClr>
              <a:buSzPct val="100000"/>
              <a:defRPr/>
            </a:pPr>
            <a:r>
              <a:rPr lang="en-US" dirty="0">
                <a:latin typeface="Times New Roman" pitchFamily="18" charset="0"/>
                <a:cs typeface="Times New Roman" pitchFamily="18" charset="0"/>
              </a:rPr>
              <a:t>7.       Merits </a:t>
            </a:r>
          </a:p>
          <a:p>
            <a:pPr marL="458787" indent="-457200" algn="just" eaLnBrk="1" hangingPunct="1">
              <a:lnSpc>
                <a:spcPct val="150000"/>
              </a:lnSpc>
              <a:spcBef>
                <a:spcPts val="325"/>
              </a:spcBef>
              <a:buClr>
                <a:srgbClr val="000000"/>
              </a:buClr>
              <a:buSzPct val="100000"/>
              <a:defRPr/>
            </a:pPr>
            <a:r>
              <a:rPr lang="en-US" dirty="0">
                <a:latin typeface="Times New Roman" pitchFamily="18" charset="0"/>
                <a:cs typeface="Times New Roman" pitchFamily="18" charset="0"/>
              </a:rPr>
              <a:t>8.       Results and Discussion</a:t>
            </a:r>
          </a:p>
          <a:p>
            <a:pPr marL="458787" indent="-457200" algn="just" eaLnBrk="1" hangingPunct="1">
              <a:lnSpc>
                <a:spcPct val="150000"/>
              </a:lnSpc>
              <a:spcBef>
                <a:spcPts val="325"/>
              </a:spcBef>
              <a:buClr>
                <a:srgbClr val="000000"/>
              </a:buClr>
              <a:buSzPct val="100000"/>
              <a:defRPr/>
            </a:pPr>
            <a:r>
              <a:rPr lang="en-US" dirty="0">
                <a:latin typeface="Times New Roman" pitchFamily="18" charset="0"/>
                <a:cs typeface="Times New Roman" pitchFamily="18" charset="0"/>
              </a:rPr>
              <a:t>9.       Queries</a:t>
            </a:r>
          </a:p>
          <a:p>
            <a:pPr marL="1587" indent="0" algn="just" eaLnBrk="1" hangingPunct="1">
              <a:lnSpc>
                <a:spcPct val="150000"/>
              </a:lnSpc>
              <a:spcBef>
                <a:spcPts val="325"/>
              </a:spcBef>
              <a:buClr>
                <a:srgbClr val="000000"/>
              </a:buClr>
              <a:buSzPct val="100000"/>
              <a:defRPr/>
            </a:pPr>
            <a:endParaRPr lang="en-US" sz="20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D42D2-833B-4485-A160-2A177B5C347C}"/>
              </a:ext>
            </a:extLst>
          </p:cNvPr>
          <p:cNvSpPr>
            <a:spLocks noGrp="1"/>
          </p:cNvSpPr>
          <p:nvPr>
            <p:ph type="title"/>
          </p:nvPr>
        </p:nvSpPr>
        <p:spPr>
          <a:xfrm>
            <a:off x="868912" y="579775"/>
            <a:ext cx="8520600" cy="572700"/>
          </a:xfrm>
        </p:spPr>
        <p:txBody>
          <a:bodyPr>
            <a:normAutofit fontScale="90000"/>
          </a:bodyPr>
          <a:lstStyle/>
          <a:p>
            <a:r>
              <a:rPr lang="en-IN" dirty="0"/>
              <a:t>                  </a:t>
            </a:r>
            <a:r>
              <a:rPr lang="en-IN" b="1" dirty="0">
                <a:latin typeface="Times New Roman" panose="02020603050405020304" pitchFamily="18" charset="0"/>
                <a:cs typeface="Times New Roman" panose="02020603050405020304" pitchFamily="18" charset="0"/>
              </a:rPr>
              <a:t>OBJECTIVE</a:t>
            </a:r>
            <a:endParaRPr lang="en-US"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BC55B0A-8015-4B45-8895-11A0AC9F2960}"/>
              </a:ext>
            </a:extLst>
          </p:cNvPr>
          <p:cNvSpPr>
            <a:spLocks noGrp="1"/>
          </p:cNvSpPr>
          <p:nvPr>
            <p:ph type="body" idx="1"/>
          </p:nvPr>
        </p:nvSpPr>
        <p:spPr/>
        <p:txBody>
          <a:bodyPr>
            <a:normAutofit/>
          </a:bodyPr>
          <a:lstStyle/>
          <a:p>
            <a:pPr algn="just">
              <a:lnSpc>
                <a:spcPct val="150000"/>
              </a:lnSpc>
              <a:buFont typeface="Wingdings" panose="05000000000000000000" pitchFamily="2" charset="2"/>
              <a:buChar char="Ø"/>
            </a:pPr>
            <a:r>
              <a:rPr lang="en-US" sz="1400" dirty="0">
                <a:latin typeface="Times New Roman" panose="02020603050405020304" pitchFamily="18" charset="0"/>
                <a:ea typeface="Verdana" panose="020B0604030504040204" pitchFamily="34" charset="0"/>
                <a:cs typeface="Times New Roman" panose="02020603050405020304" pitchFamily="18" charset="0"/>
              </a:rPr>
              <a:t>The objective of the Room Booking Application is to provide an efficient, user-friendly desktop solution for managing room bookings. </a:t>
            </a:r>
          </a:p>
          <a:p>
            <a:pPr algn="just">
              <a:lnSpc>
                <a:spcPct val="150000"/>
              </a:lnSpc>
              <a:buFont typeface="Wingdings" panose="05000000000000000000" pitchFamily="2" charset="2"/>
              <a:buChar char="Ø"/>
            </a:pPr>
            <a:r>
              <a:rPr lang="en-US" sz="1400" dirty="0">
                <a:latin typeface="Times New Roman" panose="02020603050405020304" pitchFamily="18" charset="0"/>
                <a:ea typeface="Verdana" panose="020B0604030504040204" pitchFamily="34" charset="0"/>
                <a:cs typeface="Times New Roman" panose="02020603050405020304" pitchFamily="18" charset="0"/>
              </a:rPr>
              <a:t>The application allows users to:</a:t>
            </a:r>
          </a:p>
          <a:p>
            <a:pPr marL="114300" indent="0" algn="just">
              <a:lnSpc>
                <a:spcPct val="150000"/>
              </a:lnSpc>
              <a:buNone/>
            </a:pPr>
            <a:r>
              <a:rPr lang="en-US" sz="1400" dirty="0">
                <a:latin typeface="Times New Roman" panose="02020603050405020304" pitchFamily="18" charset="0"/>
                <a:ea typeface="Verdana" panose="020B0604030504040204" pitchFamily="34" charset="0"/>
                <a:cs typeface="Times New Roman" panose="02020603050405020304" pitchFamily="18" charset="0"/>
              </a:rPr>
              <a:t>	Register for an account and log in securely using a username and password.</a:t>
            </a:r>
          </a:p>
          <a:p>
            <a:pPr marL="114300" indent="0" algn="just">
              <a:lnSpc>
                <a:spcPct val="150000"/>
              </a:lnSpc>
              <a:buNone/>
            </a:pPr>
            <a:r>
              <a:rPr lang="en-US" sz="1400" dirty="0">
                <a:latin typeface="Times New Roman" panose="02020603050405020304" pitchFamily="18" charset="0"/>
                <a:ea typeface="Verdana" panose="020B0604030504040204" pitchFamily="34" charset="0"/>
                <a:cs typeface="Times New Roman" panose="02020603050405020304" pitchFamily="18" charset="0"/>
              </a:rPr>
              <a:t>	View available rooms and their booking status (whether they are available or already booked).</a:t>
            </a:r>
          </a:p>
          <a:p>
            <a:pPr marL="114300" indent="0" algn="just">
              <a:lnSpc>
                <a:spcPct val="150000"/>
              </a:lnSpc>
              <a:buNone/>
            </a:pPr>
            <a:r>
              <a:rPr lang="en-US" sz="1400" dirty="0">
                <a:latin typeface="Times New Roman" panose="02020603050405020304" pitchFamily="18" charset="0"/>
                <a:ea typeface="Verdana" panose="020B0604030504040204" pitchFamily="34" charset="0"/>
                <a:cs typeface="Times New Roman" panose="02020603050405020304" pitchFamily="18" charset="0"/>
              </a:rPr>
              <a:t>	Book available rooms and provide special requests if necessary.</a:t>
            </a:r>
          </a:p>
          <a:p>
            <a:pPr marL="114300" indent="0" algn="just">
              <a:lnSpc>
                <a:spcPct val="150000"/>
              </a:lnSpc>
              <a:buNone/>
            </a:pPr>
            <a:r>
              <a:rPr lang="en-US" sz="1400" dirty="0">
                <a:latin typeface="Times New Roman" panose="02020603050405020304" pitchFamily="18" charset="0"/>
                <a:ea typeface="Verdana" panose="020B0604030504040204" pitchFamily="34" charset="0"/>
                <a:cs typeface="Times New Roman" panose="02020603050405020304" pitchFamily="18" charset="0"/>
              </a:rPr>
              <a:t>	Manage room availability by updating the status of rooms once they are booked.</a:t>
            </a:r>
          </a:p>
          <a:p>
            <a:pPr marL="114300" indent="0" algn="just">
              <a:lnSpc>
                <a:spcPct val="150000"/>
              </a:lnSpc>
              <a:buNone/>
            </a:pPr>
            <a:r>
              <a:rPr lang="en-US" sz="1400" dirty="0">
                <a:latin typeface="Times New Roman" panose="02020603050405020304" pitchFamily="18" charset="0"/>
                <a:ea typeface="Verdana" panose="020B0604030504040204" pitchFamily="34" charset="0"/>
                <a:cs typeface="Times New Roman" panose="02020603050405020304" pitchFamily="18" charset="0"/>
              </a:rPr>
              <a:t>	Exit the application in a controlled manner.</a:t>
            </a:r>
          </a:p>
          <a:p>
            <a:pPr marL="114300" indent="0">
              <a:buNone/>
            </a:pPr>
            <a:endParaRPr lang="en-US" dirty="0"/>
          </a:p>
        </p:txBody>
      </p:sp>
      <p:pic>
        <p:nvPicPr>
          <p:cNvPr id="5" name="Google Shape;71;p15">
            <a:extLst>
              <a:ext uri="{FF2B5EF4-FFF2-40B4-BE49-F238E27FC236}">
                <a16:creationId xmlns:a16="http://schemas.microsoft.com/office/drawing/2014/main" id="{344AC9FF-2477-487B-B6BE-768A8E38DF53}"/>
              </a:ext>
            </a:extLst>
          </p:cNvPr>
          <p:cNvPicPr preferRelativeResize="0"/>
          <p:nvPr/>
        </p:nvPicPr>
        <p:blipFill rotWithShape="1">
          <a:blip r:embed="rId2">
            <a:alphaModFix/>
          </a:blip>
          <a:srcRect/>
          <a:stretch/>
        </p:blipFill>
        <p:spPr>
          <a:xfrm>
            <a:off x="56348" y="0"/>
            <a:ext cx="762558" cy="762395"/>
          </a:xfrm>
          <a:prstGeom prst="rect">
            <a:avLst/>
          </a:prstGeom>
          <a:noFill/>
          <a:ln>
            <a:noFill/>
          </a:ln>
        </p:spPr>
      </p:pic>
      <p:pic>
        <p:nvPicPr>
          <p:cNvPr id="6" name="Google Shape;72;p15">
            <a:extLst>
              <a:ext uri="{FF2B5EF4-FFF2-40B4-BE49-F238E27FC236}">
                <a16:creationId xmlns:a16="http://schemas.microsoft.com/office/drawing/2014/main" id="{EA425C5A-0939-4CDC-AFDC-F48832F374F2}"/>
              </a:ext>
            </a:extLst>
          </p:cNvPr>
          <p:cNvPicPr preferRelativeResize="0"/>
          <p:nvPr/>
        </p:nvPicPr>
        <p:blipFill rotWithShape="1">
          <a:blip r:embed="rId3">
            <a:alphaModFix/>
          </a:blip>
          <a:srcRect/>
          <a:stretch/>
        </p:blipFill>
        <p:spPr>
          <a:xfrm>
            <a:off x="8319030" y="-14281"/>
            <a:ext cx="824970" cy="795591"/>
          </a:xfrm>
          <a:prstGeom prst="rect">
            <a:avLst/>
          </a:prstGeom>
          <a:noFill/>
          <a:ln>
            <a:noFill/>
          </a:ln>
        </p:spPr>
      </p:pic>
    </p:spTree>
    <p:extLst>
      <p:ext uri="{BB962C8B-B14F-4D97-AF65-F5344CB8AC3E}">
        <p14:creationId xmlns:p14="http://schemas.microsoft.com/office/powerpoint/2010/main" val="46616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pic>
        <p:nvPicPr>
          <p:cNvPr id="71" name="Google Shape;71;p15"/>
          <p:cNvPicPr preferRelativeResize="0"/>
          <p:nvPr/>
        </p:nvPicPr>
        <p:blipFill rotWithShape="1">
          <a:blip r:embed="rId3">
            <a:alphaModFix/>
          </a:blip>
          <a:srcRect/>
          <a:stretch/>
        </p:blipFill>
        <p:spPr>
          <a:xfrm>
            <a:off x="0" y="3"/>
            <a:ext cx="762558" cy="762395"/>
          </a:xfrm>
          <a:prstGeom prst="rect">
            <a:avLst/>
          </a:prstGeom>
          <a:noFill/>
          <a:ln>
            <a:noFill/>
          </a:ln>
        </p:spPr>
      </p:pic>
      <p:pic>
        <p:nvPicPr>
          <p:cNvPr id="72" name="Google Shape;72;p15"/>
          <p:cNvPicPr preferRelativeResize="0"/>
          <p:nvPr/>
        </p:nvPicPr>
        <p:blipFill rotWithShape="1">
          <a:blip r:embed="rId4">
            <a:alphaModFix/>
          </a:blip>
          <a:srcRect/>
          <a:stretch/>
        </p:blipFill>
        <p:spPr>
          <a:xfrm>
            <a:off x="8319030" y="6"/>
            <a:ext cx="824970" cy="795591"/>
          </a:xfrm>
          <a:prstGeom prst="rect">
            <a:avLst/>
          </a:prstGeom>
          <a:noFill/>
          <a:ln>
            <a:noFill/>
          </a:ln>
        </p:spPr>
      </p:pic>
      <p:sp>
        <p:nvSpPr>
          <p:cNvPr id="73" name="Google Shape;73;p15"/>
          <p:cNvSpPr txBox="1"/>
          <p:nvPr/>
        </p:nvSpPr>
        <p:spPr>
          <a:xfrm>
            <a:off x="38100" y="120750"/>
            <a:ext cx="90678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400" b="1" dirty="0">
                <a:solidFill>
                  <a:schemeClr val="tx1">
                    <a:lumMod val="85000"/>
                    <a:lumOff val="15000"/>
                  </a:schemeClr>
                </a:solidFill>
                <a:latin typeface="Times New Roman" pitchFamily="18" charset="0"/>
                <a:cs typeface="Times New Roman" pitchFamily="18" charset="0"/>
              </a:rPr>
              <a:t>PROJECT INTRODUCTION</a:t>
            </a:r>
            <a:endParaRPr sz="2400" b="1" dirty="0">
              <a:solidFill>
                <a:schemeClr val="tx1">
                  <a:lumMod val="85000"/>
                  <a:lumOff val="15000"/>
                </a:schemeClr>
              </a:solidFill>
              <a:latin typeface="Times New Roman" pitchFamily="18" charset="0"/>
              <a:ea typeface="Calibri"/>
              <a:cs typeface="Times New Roman" pitchFamily="18" charset="0"/>
              <a:sym typeface="Calibri"/>
            </a:endParaRPr>
          </a:p>
        </p:txBody>
      </p:sp>
      <p:sp>
        <p:nvSpPr>
          <p:cNvPr id="3" name="TextBox 2"/>
          <p:cNvSpPr txBox="1"/>
          <p:nvPr/>
        </p:nvSpPr>
        <p:spPr>
          <a:xfrm>
            <a:off x="762556" y="1284269"/>
            <a:ext cx="7556473" cy="2033249"/>
          </a:xfrm>
          <a:prstGeom prst="rect">
            <a:avLst/>
          </a:prstGeom>
          <a:noFill/>
        </p:spPr>
        <p:txBody>
          <a:bodyPr wrap="square" rtlCol="0">
            <a:spAutoFit/>
          </a:bodyPr>
          <a:lstStyle/>
          <a:p>
            <a:pPr marL="171450" indent="-171450" algn="just">
              <a:lnSpc>
                <a:spcPct val="150000"/>
              </a:lnSpc>
              <a:buFont typeface="Wingdings" pitchFamily="2" charset="2"/>
              <a:buChar char="Ø"/>
            </a:pP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Room Booking Application</a:t>
            </a:r>
            <a:r>
              <a:rPr lang="en-US" dirty="0">
                <a:latin typeface="Times New Roman" panose="02020603050405020304" pitchFamily="18" charset="0"/>
                <a:cs typeface="Times New Roman" panose="02020603050405020304" pitchFamily="18" charset="0"/>
              </a:rPr>
              <a:t> is a simple, interactive desktop-based application that allows users to register, log in, view available rooms, and book rooms.</a:t>
            </a:r>
          </a:p>
          <a:p>
            <a:pPr marL="171450" indent="-171450" algn="just">
              <a:lnSpc>
                <a:spcPct val="150000"/>
              </a:lnSpc>
              <a:buFont typeface="Wingdings" pitchFamily="2" charset="2"/>
              <a:buChar char="Ø"/>
            </a:pPr>
            <a:r>
              <a:rPr lang="en-US" dirty="0">
                <a:latin typeface="Times New Roman" panose="02020603050405020304" pitchFamily="18" charset="0"/>
                <a:cs typeface="Times New Roman" panose="02020603050405020304" pitchFamily="18" charset="0"/>
              </a:rPr>
              <a:t> The app is designed using </a:t>
            </a:r>
            <a:r>
              <a:rPr lang="en-US" b="1" dirty="0">
                <a:latin typeface="Times New Roman" panose="02020603050405020304" pitchFamily="18" charset="0"/>
                <a:cs typeface="Times New Roman" panose="02020603050405020304" pitchFamily="18" charset="0"/>
              </a:rPr>
              <a:t>Java AWT</a:t>
            </a:r>
            <a:r>
              <a:rPr lang="en-US" dirty="0">
                <a:latin typeface="Times New Roman" panose="02020603050405020304" pitchFamily="18" charset="0"/>
                <a:cs typeface="Times New Roman" panose="02020603050405020304" pitchFamily="18" charset="0"/>
              </a:rPr>
              <a:t> for the graphical user interface (GUI), providing a clean, user-friendly experience.</a:t>
            </a:r>
          </a:p>
          <a:p>
            <a:pPr marL="171450" indent="-171450" algn="just">
              <a:lnSpc>
                <a:spcPct val="150000"/>
              </a:lnSpc>
              <a:buFont typeface="Wingdings" pitchFamily="2" charset="2"/>
              <a:buChar char="Ø"/>
            </a:pPr>
            <a:r>
              <a:rPr lang="en-US" dirty="0">
                <a:latin typeface="Times New Roman" panose="02020603050405020304" pitchFamily="18" charset="0"/>
                <a:cs typeface="Times New Roman" panose="02020603050405020304" pitchFamily="18" charset="0"/>
              </a:rPr>
              <a:t> It allows users to manage room bookings in a hotel or similar setting by interacting with different panels that cater to registration, login, room booking, and viewing room availability.</a:t>
            </a:r>
            <a:r>
              <a:rPr lang="en-US" sz="1600" dirty="0">
                <a:latin typeface="Times New Roman" panose="02020603050405020304" pitchFamily="18" charset="0"/>
                <a:cs typeface="Times New Roman" pitchFamily="18" charset="0"/>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11700" y="220717"/>
            <a:ext cx="8520600" cy="672662"/>
          </a:xfrm>
        </p:spPr>
        <p:txBody>
          <a:bodyPr>
            <a:normAutofit/>
          </a:bodyPr>
          <a:lstStyle/>
          <a:p>
            <a:r>
              <a:rPr lang="en-US" dirty="0"/>
              <a:t>		 </a:t>
            </a:r>
            <a:r>
              <a:rPr lang="en-US" b="1" dirty="0">
                <a:solidFill>
                  <a:schemeClr val="tx1">
                    <a:lumMod val="85000"/>
                    <a:lumOff val="15000"/>
                  </a:schemeClr>
                </a:solidFill>
                <a:latin typeface="Times New Roman" pitchFamily="18" charset="0"/>
                <a:cs typeface="Times New Roman" pitchFamily="18" charset="0"/>
              </a:rPr>
              <a:t>PROBLEM STATEMENT</a:t>
            </a:r>
            <a:endParaRPr lang="en-IN" b="1" dirty="0">
              <a:solidFill>
                <a:schemeClr val="tx1">
                  <a:lumMod val="85000"/>
                  <a:lumOff val="15000"/>
                </a:schemeClr>
              </a:solidFill>
              <a:latin typeface="Times New Roman" pitchFamily="18" charset="0"/>
              <a:cs typeface="Times New Roman" pitchFamily="18" charset="0"/>
            </a:endParaRPr>
          </a:p>
        </p:txBody>
      </p:sp>
      <p:sp>
        <p:nvSpPr>
          <p:cNvPr id="9" name="Text Placeholder 8"/>
          <p:cNvSpPr>
            <a:spLocks noGrp="1"/>
          </p:cNvSpPr>
          <p:nvPr>
            <p:ph type="body" idx="1"/>
          </p:nvPr>
        </p:nvSpPr>
        <p:spPr/>
        <p:txBody>
          <a:bodyPr/>
          <a:lstStyle/>
          <a:p>
            <a:pPr algn="just">
              <a:lnSpc>
                <a:spcPct val="150000"/>
              </a:lnSpc>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The problem addressed by this application is the management and booking of available rooms in a facility, such as a hotel. In the traditional setup, users may have to manually check room availability and rely on human agents to reserve rooms. </a:t>
            </a:r>
          </a:p>
          <a:p>
            <a:pPr algn="just">
              <a:lnSpc>
                <a:spcPct val="150000"/>
              </a:lnSpc>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This software aims to streamline the booking process by offering:</a:t>
            </a:r>
          </a:p>
          <a:p>
            <a:pPr lvl="2"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User-friendly registration and login features.</a:t>
            </a:r>
          </a:p>
          <a:p>
            <a:pPr lvl="2"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Easy navigation for checking room availability.</a:t>
            </a:r>
          </a:p>
          <a:p>
            <a:pPr lvl="2"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Seamless booking of rooms based on availability.</a:t>
            </a:r>
          </a:p>
          <a:p>
            <a:pPr marL="114300" indent="0">
              <a:buNone/>
            </a:pPr>
            <a:r>
              <a:rPr lang="en-US" sz="1600" dirty="0">
                <a:latin typeface="Times New Roman" panose="02020603050405020304" pitchFamily="18" charset="0"/>
                <a:cs typeface="Times New Roman" panose="02020603050405020304" pitchFamily="18" charset="0"/>
              </a:rPr>
              <a:t>	</a:t>
            </a:r>
            <a:endParaRPr lang="en-IN" b="1" dirty="0"/>
          </a:p>
        </p:txBody>
      </p:sp>
      <p:pic>
        <p:nvPicPr>
          <p:cNvPr id="4" name="Google Shape;71;p15"/>
          <p:cNvPicPr preferRelativeResize="0"/>
          <p:nvPr/>
        </p:nvPicPr>
        <p:blipFill rotWithShape="1">
          <a:blip r:embed="rId2">
            <a:alphaModFix/>
          </a:blip>
          <a:srcRect/>
          <a:stretch/>
        </p:blipFill>
        <p:spPr>
          <a:xfrm>
            <a:off x="0" y="0"/>
            <a:ext cx="762558" cy="762395"/>
          </a:xfrm>
          <a:prstGeom prst="rect">
            <a:avLst/>
          </a:prstGeom>
          <a:noFill/>
          <a:ln>
            <a:noFill/>
          </a:ln>
        </p:spPr>
      </p:pic>
      <p:pic>
        <p:nvPicPr>
          <p:cNvPr id="5" name="Google Shape;72;p15"/>
          <p:cNvPicPr preferRelativeResize="0"/>
          <p:nvPr/>
        </p:nvPicPr>
        <p:blipFill rotWithShape="1">
          <a:blip r:embed="rId3">
            <a:alphaModFix/>
          </a:blip>
          <a:srcRect/>
          <a:stretch/>
        </p:blipFill>
        <p:spPr>
          <a:xfrm>
            <a:off x="8319030" y="6"/>
            <a:ext cx="824970" cy="79559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957" y="165519"/>
            <a:ext cx="7277016" cy="839049"/>
          </a:xfrm>
        </p:spPr>
        <p:txBody>
          <a:bodyPr>
            <a:normAutofit fontScale="90000"/>
          </a:bodyPr>
          <a:lstStyle/>
          <a:p>
            <a:r>
              <a:rPr lang="en-US" altLang="en-US" b="1" dirty="0">
                <a:solidFill>
                  <a:schemeClr val="tx1">
                    <a:lumMod val="85000"/>
                    <a:lumOff val="15000"/>
                  </a:schemeClr>
                </a:solidFill>
                <a:latin typeface="Times New Roman" pitchFamily="18" charset="0"/>
                <a:cs typeface="Times New Roman" pitchFamily="18" charset="0"/>
              </a:rPr>
              <a:t>Methodologies (Programming concepts relevant to problem statement)</a:t>
            </a:r>
            <a:br>
              <a:rPr lang="en-US" altLang="en-US" b="1" dirty="0">
                <a:solidFill>
                  <a:srgbClr val="000000"/>
                </a:solidFill>
                <a:latin typeface="Times New Roman" pitchFamily="18" charset="0"/>
                <a:cs typeface="Times New Roman" pitchFamily="18" charset="0"/>
              </a:rPr>
            </a:br>
            <a:endParaRPr lang="en-IN" b="1" dirty="0">
              <a:latin typeface="Times New Roman" pitchFamily="18" charset="0"/>
              <a:cs typeface="Times New Roman" pitchFamily="18" charset="0"/>
            </a:endParaRPr>
          </a:p>
        </p:txBody>
      </p:sp>
      <p:pic>
        <p:nvPicPr>
          <p:cNvPr id="4" name="Google Shape;72;p15"/>
          <p:cNvPicPr preferRelativeResize="0"/>
          <p:nvPr/>
        </p:nvPicPr>
        <p:blipFill rotWithShape="1">
          <a:blip r:embed="rId2">
            <a:alphaModFix/>
          </a:blip>
          <a:srcRect/>
          <a:stretch/>
        </p:blipFill>
        <p:spPr>
          <a:xfrm>
            <a:off x="8319030" y="6"/>
            <a:ext cx="824970" cy="795591"/>
          </a:xfrm>
          <a:prstGeom prst="rect">
            <a:avLst/>
          </a:prstGeom>
          <a:noFill/>
          <a:ln>
            <a:noFill/>
          </a:ln>
        </p:spPr>
      </p:pic>
      <p:pic>
        <p:nvPicPr>
          <p:cNvPr id="5" name="Google Shape;71;p15"/>
          <p:cNvPicPr preferRelativeResize="0"/>
          <p:nvPr/>
        </p:nvPicPr>
        <p:blipFill rotWithShape="1">
          <a:blip r:embed="rId3">
            <a:alphaModFix/>
          </a:blip>
          <a:srcRect/>
          <a:stretch/>
        </p:blipFill>
        <p:spPr>
          <a:xfrm>
            <a:off x="0" y="0"/>
            <a:ext cx="762558" cy="762395"/>
          </a:xfrm>
          <a:prstGeom prst="rect">
            <a:avLst/>
          </a:prstGeom>
          <a:noFill/>
          <a:ln>
            <a:noFill/>
          </a:ln>
        </p:spPr>
      </p:pic>
      <p:sp>
        <p:nvSpPr>
          <p:cNvPr id="6" name="TextBox 5">
            <a:extLst>
              <a:ext uri="{FF2B5EF4-FFF2-40B4-BE49-F238E27FC236}">
                <a16:creationId xmlns:a16="http://schemas.microsoft.com/office/drawing/2014/main" id="{534BDC14-F282-45EC-B749-121633763892}"/>
              </a:ext>
            </a:extLst>
          </p:cNvPr>
          <p:cNvSpPr txBox="1"/>
          <p:nvPr/>
        </p:nvSpPr>
        <p:spPr>
          <a:xfrm rot="10800000" flipH="1" flipV="1">
            <a:off x="574161" y="1486410"/>
            <a:ext cx="8286751" cy="3108543"/>
          </a:xfrm>
          <a:prstGeom prst="rect">
            <a:avLst/>
          </a:prstGeom>
          <a:noFill/>
        </p:spPr>
        <p:txBody>
          <a:bodyPr wrap="square" rtlCol="0">
            <a:spAutoFit/>
          </a:bodyPr>
          <a:lstStyle/>
          <a:p>
            <a:pPr marL="285750" indent="-285750">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DATA STRUCTURES:</a:t>
            </a:r>
          </a:p>
          <a:p>
            <a:pPr lvl="3"/>
            <a:r>
              <a:rPr lang="en-IN"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ArrayList</a:t>
            </a:r>
            <a:r>
              <a:rPr lang="en-US" dirty="0">
                <a:latin typeface="Times New Roman" panose="02020603050405020304" pitchFamily="18" charset="0"/>
                <a:cs typeface="Times New Roman" panose="02020603050405020304" pitchFamily="18" charset="0"/>
              </a:rPr>
              <a:t>: To store the list of rooms and bookings.</a:t>
            </a:r>
          </a:p>
          <a:p>
            <a:pPr lvl="3"/>
            <a:r>
              <a:rPr lang="en-US" b="1" dirty="0">
                <a:latin typeface="Times New Roman" panose="02020603050405020304" pitchFamily="18" charset="0"/>
                <a:cs typeface="Times New Roman" panose="02020603050405020304" pitchFamily="18" charset="0"/>
              </a:rPr>
              <a:t>	HashMap</a:t>
            </a:r>
            <a:r>
              <a:rPr lang="en-US" dirty="0">
                <a:latin typeface="Times New Roman" panose="02020603050405020304" pitchFamily="18" charset="0"/>
                <a:cs typeface="Times New Roman" panose="02020603050405020304" pitchFamily="18" charset="0"/>
              </a:rPr>
              <a:t>: To map student IDs to their bookings or to store room availability based on room 	IDs.</a:t>
            </a:r>
          </a:p>
          <a:p>
            <a:pPr lvl="3"/>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PriorityQueue</a:t>
            </a:r>
            <a:r>
              <a:rPr lang="en-US" dirty="0">
                <a:latin typeface="Times New Roman" panose="02020603050405020304" pitchFamily="18" charset="0"/>
                <a:cs typeface="Times New Roman" panose="02020603050405020304" pitchFamily="18" charset="0"/>
              </a:rPr>
              <a:t>: To handle prioritization of booking requests, e.g., prioritizing students 	based on 	booking date or special needs.</a:t>
            </a:r>
          </a:p>
          <a:p>
            <a:pPr algn="just">
              <a:lnSpc>
                <a:spcPct val="150000"/>
              </a:lnSpc>
              <a:buFont typeface="Wingdings" pitchFamily="2" charset="2"/>
              <a:buChar char="Ø"/>
            </a:pPr>
            <a:r>
              <a:rPr lang="en-IN" b="1" dirty="0">
                <a:solidFill>
                  <a:schemeClr val="tx1">
                    <a:lumMod val="95000"/>
                    <a:lumOff val="5000"/>
                  </a:schemeClr>
                </a:solidFill>
                <a:latin typeface="Times New Roman" panose="02020603050405020304" pitchFamily="18" charset="0"/>
                <a:cs typeface="Times New Roman" pitchFamily="18" charset="0"/>
              </a:rPr>
              <a:t>   CLASS:</a:t>
            </a:r>
          </a:p>
          <a:p>
            <a:pPr marL="596900" lvl="1" indent="0" algn="just">
              <a:lnSpc>
                <a:spcPct val="150000"/>
              </a:lnSpc>
              <a:buNone/>
            </a:pPr>
            <a:r>
              <a:rPr lang="en-US" dirty="0">
                <a:latin typeface="Times New Roman" panose="02020603050405020304" pitchFamily="18" charset="0"/>
                <a:cs typeface="Times New Roman" panose="02020603050405020304" pitchFamily="18" charset="0"/>
              </a:rPr>
              <a:t>	We will define several classes such as Room, Booking, Student, Room- Manager, etc. to    	represent different entities in the system. Each class will have attributes and methods related 	to its role in the system.</a:t>
            </a:r>
          </a:p>
          <a:p>
            <a:pPr lvl="3"/>
            <a:endParaRPr lang="en-US"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0714" y="201624"/>
            <a:ext cx="7196790" cy="831188"/>
          </a:xfrm>
        </p:spPr>
        <p:txBody>
          <a:bodyPr>
            <a:normAutofit fontScale="90000"/>
          </a:bodyPr>
          <a:lstStyle/>
          <a:p>
            <a:r>
              <a:rPr lang="en-US" altLang="en-US" b="1" dirty="0">
                <a:solidFill>
                  <a:schemeClr val="tx1">
                    <a:lumMod val="85000"/>
                    <a:lumOff val="15000"/>
                  </a:schemeClr>
                </a:solidFill>
                <a:latin typeface="Times New Roman" pitchFamily="18" charset="0"/>
                <a:cs typeface="Times New Roman" pitchFamily="18" charset="0"/>
              </a:rPr>
              <a:t>Methodologies (Programming concepts relevant to problem statement)</a:t>
            </a:r>
            <a:br>
              <a:rPr lang="en-US" altLang="en-US" b="1" dirty="0">
                <a:solidFill>
                  <a:srgbClr val="000000"/>
                </a:solidFill>
                <a:latin typeface="Times New Roman" pitchFamily="18" charset="0"/>
                <a:cs typeface="Times New Roman" pitchFamily="18" charset="0"/>
              </a:rPr>
            </a:br>
            <a:endParaRPr lang="en-IN" b="1" dirty="0"/>
          </a:p>
        </p:txBody>
      </p:sp>
      <p:sp>
        <p:nvSpPr>
          <p:cNvPr id="3" name="Text Placeholder 2"/>
          <p:cNvSpPr>
            <a:spLocks noGrp="1"/>
          </p:cNvSpPr>
          <p:nvPr>
            <p:ph type="body" idx="1"/>
          </p:nvPr>
        </p:nvSpPr>
        <p:spPr/>
        <p:txBody>
          <a:bodyPr/>
          <a:lstStyle/>
          <a:p>
            <a:pPr>
              <a:buFont typeface="Wingdings" panose="05000000000000000000" pitchFamily="2" charset="2"/>
              <a:buChar char="Ø"/>
            </a:pPr>
            <a:r>
              <a:rPr lang="en-IN" sz="1400" b="1" dirty="0">
                <a:latin typeface="Times New Roman" panose="02020603050405020304" pitchFamily="18" charset="0"/>
                <a:cs typeface="Times New Roman" panose="02020603050405020304" pitchFamily="18" charset="0"/>
              </a:rPr>
              <a:t>CONTROL FLOW:</a:t>
            </a:r>
            <a:endParaRPr lang="en-US" sz="1400" b="1" dirty="0">
              <a:latin typeface="Times New Roman" panose="02020603050405020304" pitchFamily="18" charset="0"/>
              <a:cs typeface="Times New Roman" panose="02020603050405020304" pitchFamily="18" charset="0"/>
            </a:endParaRPr>
          </a:p>
          <a:p>
            <a:pPr marL="114300" lvl="0" indent="0">
              <a:buNone/>
            </a:pPr>
            <a:r>
              <a:rPr lang="en-US" sz="1400" dirty="0">
                <a:latin typeface="Times New Roman" panose="02020603050405020304" pitchFamily="18" charset="0"/>
                <a:cs typeface="Times New Roman" panose="02020603050405020304" pitchFamily="18" charset="0"/>
              </a:rPr>
              <a:t>	Implement the logic for booking rooms, checking availability, and updating </a:t>
            </a:r>
            <a:r>
              <a:rPr lang="en-US" sz="1400" dirty="0" err="1">
                <a:latin typeface="Times New Roman" panose="02020603050405020304" pitchFamily="18" charset="0"/>
                <a:cs typeface="Times New Roman" panose="02020603050405020304" pitchFamily="18" charset="0"/>
              </a:rPr>
              <a:t>sta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tuses</a:t>
            </a:r>
            <a:r>
              <a:rPr lang="en-US" sz="1400" dirty="0">
                <a:latin typeface="Times New Roman" panose="02020603050405020304" pitchFamily="18" charset="0"/>
                <a:cs typeface="Times New Roman" panose="02020603050405020304" pitchFamily="18" charset="0"/>
              </a:rPr>
              <a:t>.</a:t>
            </a:r>
          </a:p>
          <a:p>
            <a:pPr marL="114300" lvl="0" indent="0">
              <a:buNone/>
            </a:pPr>
            <a:r>
              <a:rPr lang="en-US" sz="1400" dirty="0">
                <a:latin typeface="Times New Roman" panose="02020603050405020304" pitchFamily="18" charset="0"/>
                <a:cs typeface="Times New Roman" panose="02020603050405020304" pitchFamily="18" charset="0"/>
              </a:rPr>
              <a:t>	Conditional statements (if-else) to check for availability, handle booking con- formation.</a:t>
            </a:r>
          </a:p>
          <a:p>
            <a:pPr marL="114300" lvl="0" indent="0">
              <a:buNone/>
            </a:pPr>
            <a:r>
              <a:rPr lang="en-US" sz="1400" dirty="0">
                <a:latin typeface="Times New Roman" panose="02020603050405020304" pitchFamily="18" charset="0"/>
                <a:cs typeface="Times New Roman" panose="02020603050405020304" pitchFamily="18" charset="0"/>
              </a:rPr>
              <a:t>	Loops to iterate through available rooms, view bookings, and process requests.</a:t>
            </a:r>
          </a:p>
          <a:p>
            <a:pPr algn="just">
              <a:lnSpc>
                <a:spcPct val="150000"/>
              </a:lnSpc>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SYNCHRONIZATION : </a:t>
            </a:r>
          </a:p>
          <a:p>
            <a:pPr marL="114300" lvl="0" indent="0" algn="just">
              <a:lnSpc>
                <a:spcPct val="150000"/>
              </a:lnSpc>
              <a:buNone/>
            </a:pPr>
            <a:r>
              <a:rPr lang="en-US" sz="1400" dirty="0">
                <a:latin typeface="Times New Roman" panose="02020603050405020304" pitchFamily="18" charset="0"/>
                <a:cs typeface="Times New Roman" panose="02020603050405020304" pitchFamily="18" charset="0"/>
              </a:rPr>
              <a:t>	To handle concurrent access to the booking system, use synchronization (e.g.,</a:t>
            </a:r>
          </a:p>
          <a:p>
            <a:pPr marL="114300" indent="0" algn="just">
              <a:lnSpc>
                <a:spcPct val="150000"/>
              </a:lnSpc>
              <a:buNone/>
            </a:pPr>
            <a:r>
              <a:rPr lang="en-US" sz="1400" dirty="0">
                <a:latin typeface="Times New Roman" panose="02020603050405020304" pitchFamily="18" charset="0"/>
                <a:cs typeface="Times New Roman" panose="02020603050405020304" pitchFamily="18" charset="0"/>
              </a:rPr>
              <a:t>	synchronized methods or blocks) to ensure that only one student can book</a:t>
            </a:r>
          </a:p>
          <a:p>
            <a:pPr marL="114300" lvl="0" indent="0">
              <a:buNone/>
            </a:pPr>
            <a:endParaRPr lang="en-US" sz="1400" dirty="0">
              <a:latin typeface="Times New Roman" panose="02020603050405020304" pitchFamily="18" charset="0"/>
              <a:cs typeface="Times New Roman" panose="02020603050405020304" pitchFamily="18" charset="0"/>
            </a:endParaRPr>
          </a:p>
          <a:p>
            <a:endParaRPr lang="en-IN" dirty="0">
              <a:latin typeface="Times New Roman" pitchFamily="18" charset="0"/>
              <a:cs typeface="Times New Roman" pitchFamily="18" charset="0"/>
            </a:endParaRPr>
          </a:p>
        </p:txBody>
      </p:sp>
      <p:pic>
        <p:nvPicPr>
          <p:cNvPr id="4" name="Google Shape;71;p15"/>
          <p:cNvPicPr preferRelativeResize="0"/>
          <p:nvPr/>
        </p:nvPicPr>
        <p:blipFill rotWithShape="1">
          <a:blip r:embed="rId2">
            <a:alphaModFix/>
          </a:blip>
          <a:srcRect/>
          <a:stretch/>
        </p:blipFill>
        <p:spPr>
          <a:xfrm>
            <a:off x="0" y="72363"/>
            <a:ext cx="762558" cy="762395"/>
          </a:xfrm>
          <a:prstGeom prst="rect">
            <a:avLst/>
          </a:prstGeom>
          <a:noFill/>
          <a:ln>
            <a:noFill/>
          </a:ln>
        </p:spPr>
      </p:pic>
      <p:pic>
        <p:nvPicPr>
          <p:cNvPr id="5" name="Google Shape;72;p15"/>
          <p:cNvPicPr preferRelativeResize="0"/>
          <p:nvPr/>
        </p:nvPicPr>
        <p:blipFill rotWithShape="1">
          <a:blip r:embed="rId3">
            <a:alphaModFix/>
          </a:blip>
          <a:srcRect/>
          <a:stretch/>
        </p:blipFill>
        <p:spPr>
          <a:xfrm>
            <a:off x="8319030" y="6"/>
            <a:ext cx="824970" cy="795591"/>
          </a:xfrm>
          <a:prstGeom prst="rect">
            <a:avLst/>
          </a:prstGeom>
          <a:noFill/>
          <a:ln>
            <a:noFill/>
          </a:ln>
        </p:spPr>
      </p:pic>
    </p:spTree>
    <p:extLst>
      <p:ext uri="{BB962C8B-B14F-4D97-AF65-F5344CB8AC3E}">
        <p14:creationId xmlns:p14="http://schemas.microsoft.com/office/powerpoint/2010/main" val="3993317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6"/>
          <p:cNvPicPr preferRelativeResize="0"/>
          <p:nvPr/>
        </p:nvPicPr>
        <p:blipFill rotWithShape="1">
          <a:blip r:embed="rId3">
            <a:alphaModFix/>
          </a:blip>
          <a:srcRect/>
          <a:stretch/>
        </p:blipFill>
        <p:spPr>
          <a:xfrm>
            <a:off x="0" y="3"/>
            <a:ext cx="762558" cy="762395"/>
          </a:xfrm>
          <a:prstGeom prst="rect">
            <a:avLst/>
          </a:prstGeom>
          <a:noFill/>
          <a:ln>
            <a:noFill/>
          </a:ln>
        </p:spPr>
      </p:pic>
      <p:pic>
        <p:nvPicPr>
          <p:cNvPr id="79" name="Google Shape;79;p16"/>
          <p:cNvPicPr preferRelativeResize="0"/>
          <p:nvPr/>
        </p:nvPicPr>
        <p:blipFill rotWithShape="1">
          <a:blip r:embed="rId4">
            <a:alphaModFix/>
          </a:blip>
          <a:srcRect/>
          <a:stretch/>
        </p:blipFill>
        <p:spPr>
          <a:xfrm>
            <a:off x="8319030" y="6"/>
            <a:ext cx="824970" cy="795591"/>
          </a:xfrm>
          <a:prstGeom prst="rect">
            <a:avLst/>
          </a:prstGeom>
          <a:noFill/>
          <a:ln>
            <a:noFill/>
          </a:ln>
        </p:spPr>
      </p:pic>
      <p:sp>
        <p:nvSpPr>
          <p:cNvPr id="80" name="Google Shape;80;p16"/>
          <p:cNvSpPr txBox="1"/>
          <p:nvPr/>
        </p:nvSpPr>
        <p:spPr>
          <a:xfrm>
            <a:off x="38100" y="120750"/>
            <a:ext cx="9067800" cy="923299"/>
          </a:xfrm>
          <a:prstGeom prst="rect">
            <a:avLst/>
          </a:prstGeom>
          <a:noFill/>
          <a:ln>
            <a:noFill/>
          </a:ln>
        </p:spPr>
        <p:txBody>
          <a:bodyPr spcFirstLastPara="1" wrap="square" lIns="91425" tIns="91425" rIns="91425" bIns="91425" anchor="t" anchorCtr="0">
            <a:spAutoFit/>
          </a:bodyPr>
          <a:lstStyle/>
          <a:p>
            <a:pPr algn="ctr"/>
            <a:r>
              <a:rPr lang="en-US" sz="2400" b="1" dirty="0">
                <a:latin typeface="Times New Roman" pitchFamily="18" charset="0"/>
                <a:cs typeface="Times New Roman" pitchFamily="18" charset="0"/>
              </a:rPr>
              <a:t>Architecture of the proposed system </a:t>
            </a:r>
          </a:p>
          <a:p>
            <a:pPr marL="0" lvl="0" indent="0" algn="ctr" rtl="0">
              <a:spcBef>
                <a:spcPts val="0"/>
              </a:spcBef>
              <a:spcAft>
                <a:spcPts val="0"/>
              </a:spcAft>
              <a:buNone/>
            </a:pPr>
            <a:endParaRPr sz="2400" dirty="0">
              <a:solidFill>
                <a:schemeClr val="tx1">
                  <a:lumMod val="85000"/>
                  <a:lumOff val="15000"/>
                </a:schemeClr>
              </a:solidFill>
              <a:latin typeface="Times New Roman" pitchFamily="18" charset="0"/>
              <a:ea typeface="Calibri"/>
              <a:cs typeface="Times New Roman" pitchFamily="18" charset="0"/>
              <a:sym typeface="Calibri"/>
            </a:endParaRPr>
          </a:p>
        </p:txBody>
      </p:sp>
      <p:sp>
        <p:nvSpPr>
          <p:cNvPr id="19" name="TextBox 18">
            <a:extLst>
              <a:ext uri="{FF2B5EF4-FFF2-40B4-BE49-F238E27FC236}">
                <a16:creationId xmlns:a16="http://schemas.microsoft.com/office/drawing/2014/main" id="{73E9C686-4A08-78D1-D7CC-2B04283B182F}"/>
              </a:ext>
            </a:extLst>
          </p:cNvPr>
          <p:cNvSpPr txBox="1"/>
          <p:nvPr/>
        </p:nvSpPr>
        <p:spPr>
          <a:xfrm>
            <a:off x="326184" y="3038211"/>
            <a:ext cx="1828800" cy="1828800"/>
          </a:xfrm>
          <a:prstGeom prst="rect">
            <a:avLst/>
          </a:prstGeom>
          <a:noFill/>
        </p:spPr>
        <p:txBody>
          <a:bodyPr wrap="square" rtlCol="0">
            <a:spAutoFit/>
          </a:bodyPr>
          <a:lstStyle/>
          <a:p>
            <a:pPr algn="l"/>
            <a:endParaRPr lang="en-US" dirty="0"/>
          </a:p>
        </p:txBody>
      </p:sp>
      <p:pic>
        <p:nvPicPr>
          <p:cNvPr id="3" name="Picture 2">
            <a:extLst>
              <a:ext uri="{FF2B5EF4-FFF2-40B4-BE49-F238E27FC236}">
                <a16:creationId xmlns:a16="http://schemas.microsoft.com/office/drawing/2014/main" id="{045D6CF9-E2C3-4E36-B4FB-22D55456CB82}"/>
              </a:ext>
            </a:extLst>
          </p:cNvPr>
          <p:cNvPicPr>
            <a:picLocks noChangeAspect="1"/>
          </p:cNvPicPr>
          <p:nvPr/>
        </p:nvPicPr>
        <p:blipFill>
          <a:blip r:embed="rId5"/>
          <a:stretch>
            <a:fillRect/>
          </a:stretch>
        </p:blipFill>
        <p:spPr>
          <a:xfrm>
            <a:off x="1240584" y="1044049"/>
            <a:ext cx="5919729" cy="326331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pic>
        <p:nvPicPr>
          <p:cNvPr id="85" name="Google Shape;85;p17"/>
          <p:cNvPicPr preferRelativeResize="0"/>
          <p:nvPr/>
        </p:nvPicPr>
        <p:blipFill rotWithShape="1">
          <a:blip r:embed="rId3">
            <a:alphaModFix/>
          </a:blip>
          <a:srcRect/>
          <a:stretch/>
        </p:blipFill>
        <p:spPr>
          <a:xfrm>
            <a:off x="0" y="3"/>
            <a:ext cx="762558" cy="762395"/>
          </a:xfrm>
          <a:prstGeom prst="rect">
            <a:avLst/>
          </a:prstGeom>
          <a:noFill/>
          <a:ln>
            <a:noFill/>
          </a:ln>
        </p:spPr>
      </p:pic>
      <p:pic>
        <p:nvPicPr>
          <p:cNvPr id="86" name="Google Shape;86;p17"/>
          <p:cNvPicPr preferRelativeResize="0"/>
          <p:nvPr/>
        </p:nvPicPr>
        <p:blipFill rotWithShape="1">
          <a:blip r:embed="rId4">
            <a:alphaModFix/>
          </a:blip>
          <a:srcRect/>
          <a:stretch/>
        </p:blipFill>
        <p:spPr>
          <a:xfrm>
            <a:off x="8319030" y="6"/>
            <a:ext cx="824970" cy="795591"/>
          </a:xfrm>
          <a:prstGeom prst="rect">
            <a:avLst/>
          </a:prstGeom>
          <a:noFill/>
          <a:ln>
            <a:noFill/>
          </a:ln>
        </p:spPr>
      </p:pic>
      <p:sp>
        <p:nvSpPr>
          <p:cNvPr id="87" name="Google Shape;87;p17"/>
          <p:cNvSpPr txBox="1"/>
          <p:nvPr/>
        </p:nvSpPr>
        <p:spPr>
          <a:xfrm>
            <a:off x="38100" y="120750"/>
            <a:ext cx="9067800" cy="553968"/>
          </a:xfrm>
          <a:prstGeom prst="rect">
            <a:avLst/>
          </a:prstGeom>
          <a:noFill/>
          <a:ln>
            <a:noFill/>
          </a:ln>
        </p:spPr>
        <p:txBody>
          <a:bodyPr spcFirstLastPara="1" wrap="square" lIns="91425" tIns="91425" rIns="91425" bIns="91425" anchor="t" anchorCtr="0">
            <a:spAutoFit/>
          </a:bodyPr>
          <a:lstStyle/>
          <a:p>
            <a:pPr algn="ctr">
              <a:buSzPts val="2400"/>
            </a:pPr>
            <a:r>
              <a:rPr lang="en" sz="2400" b="1" dirty="0">
                <a:solidFill>
                  <a:schemeClr val="tx1">
                    <a:lumMod val="85000"/>
                    <a:lumOff val="15000"/>
                  </a:schemeClr>
                </a:solidFill>
                <a:latin typeface="Times New Roman" pitchFamily="18" charset="0"/>
                <a:cs typeface="Times New Roman" pitchFamily="18" charset="0"/>
              </a:rPr>
              <a:t>MODULE DESCRIPTION</a:t>
            </a:r>
          </a:p>
        </p:txBody>
      </p:sp>
      <p:sp>
        <p:nvSpPr>
          <p:cNvPr id="2" name="TextBox 1"/>
          <p:cNvSpPr txBox="1"/>
          <p:nvPr/>
        </p:nvSpPr>
        <p:spPr>
          <a:xfrm>
            <a:off x="635480" y="1052432"/>
            <a:ext cx="8096035" cy="3970318"/>
          </a:xfrm>
          <a:prstGeom prst="rect">
            <a:avLst/>
          </a:prstGeom>
          <a:noFill/>
        </p:spPr>
        <p:txBody>
          <a:bodyPr wrap="square" rtlCol="0">
            <a:spAutoFit/>
          </a:bodyPr>
          <a:lstStyle/>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User Interface Module</a:t>
            </a:r>
          </a:p>
          <a:p>
            <a:pPr algn="just"/>
            <a:r>
              <a:rPr lang="en-US" dirty="0">
                <a:latin typeface="Times New Roman" panose="02020603050405020304" pitchFamily="18" charset="0"/>
                <a:cs typeface="Times New Roman" panose="02020603050405020304" pitchFamily="18" charset="0"/>
              </a:rPr>
              <a:t>	Provides an intuitive and interactive platform for students to view available rooms, submit booking requests, and manage account details. Built with Java Swing or JavaFX, it allows users to search for rooms, apply filters based on preferences (e.g., room type, capacity), and securely register/login to make bookings.</a:t>
            </a: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 Real-Time Availability Module</a:t>
            </a:r>
          </a:p>
          <a:p>
            <a:pPr algn="just"/>
            <a:r>
              <a:rPr lang="en-US" dirty="0">
                <a:latin typeface="Times New Roman" panose="02020603050405020304" pitchFamily="18" charset="0"/>
                <a:cs typeface="Times New Roman" panose="02020603050405020304" pitchFamily="18" charset="0"/>
              </a:rPr>
              <a:t>	Ensures that room availability is updated dynamically. Using multi-threading and the Observer Design Pattern, it continuously monitors and reflects changes in room status, ensuring that users always see up-to-date information and preventing double bookings.</a:t>
            </a: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Booking Management Module</a:t>
            </a:r>
          </a:p>
          <a:p>
            <a:pPr algn="just"/>
            <a:r>
              <a:rPr lang="en-US" dirty="0">
                <a:latin typeface="Times New Roman" panose="02020603050405020304" pitchFamily="18" charset="0"/>
                <a:cs typeface="Times New Roman" panose="02020603050405020304" pitchFamily="18" charset="0"/>
              </a:rPr>
              <a:t>	Handles booking requests, processes them based on room availability, and ensures fair distribution using a priority queue. It includes features for confirming bookings, updating room status, and controlling concurrency to prevent simultaneous bookings of the same room.</a:t>
            </a: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 Notification and Confirmation Module</a:t>
            </a:r>
          </a:p>
          <a:p>
            <a:pPr algn="just"/>
            <a:r>
              <a:rPr lang="en-US" dirty="0">
                <a:latin typeface="Times New Roman" panose="02020603050405020304" pitchFamily="18" charset="0"/>
                <a:cs typeface="Times New Roman" panose="02020603050405020304" pitchFamily="18" charset="0"/>
              </a:rPr>
              <a:t>	Just displays a statement if the room booking is successful.</a:t>
            </a:r>
          </a:p>
          <a:p>
            <a:pPr algn="just"/>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However the complete the module will be implemented completely in the future by working on sending an message directly to student as mail.</a:t>
            </a:r>
          </a:p>
          <a:p>
            <a:endParaRPr lang="en-IN"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docProps/app.xml><?xml version="1.0" encoding="utf-8"?>
<Properties xmlns="http://schemas.openxmlformats.org/officeDocument/2006/extended-properties" xmlns:vt="http://schemas.openxmlformats.org/officeDocument/2006/docPropsVTypes">
  <Template/>
  <TotalTime>209</TotalTime>
  <Words>885</Words>
  <Application>Microsoft Office PowerPoint</Application>
  <PresentationFormat>On-screen Show (16:9)</PresentationFormat>
  <Paragraphs>75</Paragraphs>
  <Slides>13</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Arial Narrow</vt:lpstr>
      <vt:lpstr>Calibri</vt:lpstr>
      <vt:lpstr>Times New Roman</vt:lpstr>
      <vt:lpstr>Verdana</vt:lpstr>
      <vt:lpstr>WenQuanYi Micro Hei</vt:lpstr>
      <vt:lpstr>Wingdings</vt:lpstr>
      <vt:lpstr>Simple Light</vt:lpstr>
      <vt:lpstr>PowerPoint Presentation</vt:lpstr>
      <vt:lpstr>PowerPoint Presentation</vt:lpstr>
      <vt:lpstr>                  OBJECTIVE</vt:lpstr>
      <vt:lpstr>PowerPoint Presentation</vt:lpstr>
      <vt:lpstr>   PROBLEM STATEMENT</vt:lpstr>
      <vt:lpstr>Methodologies (Programming concepts relevant to problem statement) </vt:lpstr>
      <vt:lpstr>Methodologies (Programming concepts relevant to problem statement) </vt:lpstr>
      <vt:lpstr>PowerPoint Presentation</vt:lpstr>
      <vt:lpstr>PowerPoint Presentation</vt:lpstr>
      <vt:lpstr>MERITS </vt:lpstr>
      <vt:lpstr>  RESULT AND DISCUSSION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VIJESH S S</dc:creator>
  <cp:lastModifiedBy>USER</cp:lastModifiedBy>
  <cp:revision>37</cp:revision>
  <dcterms:modified xsi:type="dcterms:W3CDTF">2024-12-04T12:35:08Z</dcterms:modified>
</cp:coreProperties>
</file>