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85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1C06-F46D-4280-8144-5A05A81CC34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0899-E689-4543-B3AF-E2E130AB1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1C06-F46D-4280-8144-5A05A81CC34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0899-E689-4543-B3AF-E2E130AB1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1C06-F46D-4280-8144-5A05A81CC34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0899-E689-4543-B3AF-E2E130AB1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1C06-F46D-4280-8144-5A05A81CC34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0899-E689-4543-B3AF-E2E130AB1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1C06-F46D-4280-8144-5A05A81CC34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0899-E689-4543-B3AF-E2E130AB1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1C06-F46D-4280-8144-5A05A81CC34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0899-E689-4543-B3AF-E2E130AB1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1C06-F46D-4280-8144-5A05A81CC34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0899-E689-4543-B3AF-E2E130AB1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1C06-F46D-4280-8144-5A05A81CC34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0899-E689-4543-B3AF-E2E130AB1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1C06-F46D-4280-8144-5A05A81CC34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0899-E689-4543-B3AF-E2E130AB1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1C06-F46D-4280-8144-5A05A81CC34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0899-E689-4543-B3AF-E2E130AB1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1C06-F46D-4280-8144-5A05A81CC34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0899-E689-4543-B3AF-E2E130AB1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71C06-F46D-4280-8144-5A05A81CC34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C0899-E689-4543-B3AF-E2E130AB10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44" y="142852"/>
            <a:ext cx="8786874" cy="65722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86116" y="214290"/>
            <a:ext cx="2571768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SUBSITUTES</a:t>
            </a:r>
          </a:p>
          <a:p>
            <a:pPr algn="ctr"/>
            <a:r>
              <a:rPr lang="en-IN" dirty="0" smtClean="0"/>
              <a:t>Homemade some foods</a:t>
            </a:r>
          </a:p>
          <a:p>
            <a:pPr algn="ctr"/>
            <a:r>
              <a:rPr lang="en-IN" dirty="0" smtClean="0"/>
              <a:t>Alternative products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857884" y="4357694"/>
            <a:ext cx="3000396" cy="2000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COMPETITIVE RIVALRY</a:t>
            </a:r>
          </a:p>
          <a:p>
            <a:pPr algn="ctr"/>
            <a:r>
              <a:rPr lang="en-IN" dirty="0" smtClean="0"/>
              <a:t>Number of firms: 8</a:t>
            </a:r>
          </a:p>
          <a:p>
            <a:pPr algn="ctr"/>
            <a:r>
              <a:rPr lang="en-IN" dirty="0" smtClean="0"/>
              <a:t>Prices of ABC firm, the other competitors and local brands market share Promotional actions of competition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143636" y="1500174"/>
            <a:ext cx="2786082" cy="1714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NEWENTRANTS</a:t>
            </a:r>
          </a:p>
          <a:p>
            <a:pPr algn="ctr"/>
            <a:r>
              <a:rPr lang="en-IN" dirty="0" smtClean="0"/>
              <a:t>Costs of building and staffing legal requirements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14282" y="785794"/>
            <a:ext cx="3000396" cy="271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BUYERS</a:t>
            </a:r>
          </a:p>
          <a:p>
            <a:r>
              <a:rPr lang="en-IN" dirty="0" smtClean="0"/>
              <a:t>Distributers,</a:t>
            </a:r>
          </a:p>
          <a:p>
            <a:r>
              <a:rPr lang="en-IN" dirty="0" smtClean="0"/>
              <a:t>Direct consumers,</a:t>
            </a:r>
          </a:p>
          <a:p>
            <a:r>
              <a:rPr lang="en-IN" dirty="0" smtClean="0"/>
              <a:t>Supermarkets: </a:t>
            </a:r>
          </a:p>
          <a:p>
            <a:r>
              <a:rPr lang="en-IN" dirty="0" smtClean="0"/>
              <a:t>Consumer taste, fashion, quality of perception, image</a:t>
            </a:r>
          </a:p>
          <a:p>
            <a:r>
              <a:rPr lang="en-IN" dirty="0" smtClean="0"/>
              <a:t>Combined purchase power of shops, supermarkets and hypermarkets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85720" y="4214818"/>
            <a:ext cx="3286148" cy="214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SUPPLIERS</a:t>
            </a:r>
          </a:p>
          <a:p>
            <a:r>
              <a:rPr lang="en-IN" dirty="0" smtClean="0"/>
              <a:t>Agriculture producers</a:t>
            </a:r>
          </a:p>
          <a:p>
            <a:r>
              <a:rPr lang="en-IN" dirty="0" smtClean="0"/>
              <a:t>Packaging suppliers</a:t>
            </a:r>
          </a:p>
          <a:p>
            <a:r>
              <a:rPr lang="en-IN" dirty="0" smtClean="0"/>
              <a:t>Price and availability of raw materials and ingredients on Turkey market</a:t>
            </a:r>
          </a:p>
          <a:p>
            <a:r>
              <a:rPr lang="en-IN" dirty="0" smtClean="0"/>
              <a:t>Quality, speed, safety, traceability, of supply chain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43636" y="3357562"/>
            <a:ext cx="242889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Threat of New Power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4348" y="3571876"/>
            <a:ext cx="207170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Buyer Power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4348" y="6429396"/>
            <a:ext cx="2357454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Supplier Power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43306" y="2714620"/>
            <a:ext cx="2214578" cy="2071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ABC fast consumption Industry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4214810" y="1785926"/>
            <a:ext cx="714380" cy="92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 rot="2875421">
            <a:off x="3630516" y="4528672"/>
            <a:ext cx="634955" cy="8252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/>
          <p:cNvSpPr/>
          <p:nvPr/>
        </p:nvSpPr>
        <p:spPr>
          <a:xfrm rot="7778883">
            <a:off x="3120868" y="3167313"/>
            <a:ext cx="549566" cy="6593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 Arrow 37"/>
          <p:cNvSpPr/>
          <p:nvPr/>
        </p:nvSpPr>
        <p:spPr>
          <a:xfrm rot="18554373">
            <a:off x="5279446" y="4519570"/>
            <a:ext cx="576208" cy="7036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Arrow 38"/>
          <p:cNvSpPr/>
          <p:nvPr/>
        </p:nvSpPr>
        <p:spPr>
          <a:xfrm rot="19624026">
            <a:off x="5695930" y="2886355"/>
            <a:ext cx="536222" cy="5821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571868" y="2000240"/>
            <a:ext cx="207170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Substitute Power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106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Priyal</dc:creator>
  <cp:lastModifiedBy>Priyal</cp:lastModifiedBy>
  <cp:revision>5</cp:revision>
  <dcterms:created xsi:type="dcterms:W3CDTF">2021-06-26T13:37:10Z</dcterms:created>
  <dcterms:modified xsi:type="dcterms:W3CDTF">2021-06-26T14:21:49Z</dcterms:modified>
</cp:coreProperties>
</file>