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1" d="100"/>
          <a:sy n="71" d="100"/>
        </p:scale>
        <p:origin x="-104" y="-7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x-none"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x-none"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March 9,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March 9,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March 9,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March 9,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x-none"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x-none"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March 9,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March 9,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x-none"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x-none"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x-none"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March 9, 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March 9, 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March 9, 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x-none"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x-none"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March 9, 2020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x-none"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x-none"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March 9,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x-none"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March 9, 2020</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Towns_in_Karachi%23Karachi_Town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Coursera</a:t>
            </a:r>
            <a:r>
              <a:rPr lang="en-US" dirty="0" smtClean="0"/>
              <a:t> capstone</a:t>
            </a:r>
            <a:br>
              <a:rPr lang="en-US" dirty="0" smtClean="0"/>
            </a:br>
            <a:r>
              <a:rPr lang="en-US" dirty="0" smtClean="0"/>
              <a:t/>
            </a:r>
            <a:br>
              <a:rPr lang="en-US" dirty="0" smtClean="0"/>
            </a:br>
            <a:r>
              <a:rPr lang="en-US" sz="1600" i="1" dirty="0" smtClean="0"/>
              <a:t>By Muhammad Shamoon</a:t>
            </a:r>
            <a:br>
              <a:rPr lang="en-US" sz="1600" i="1" dirty="0" smtClean="0"/>
            </a:br>
            <a:r>
              <a:rPr lang="en-US" sz="1600" i="1" dirty="0"/>
              <a:t/>
            </a:r>
            <a:br>
              <a:rPr lang="en-US" sz="1600" i="1" dirty="0"/>
            </a:br>
            <a:endParaRPr lang="en-US" sz="1600" i="1" dirty="0"/>
          </a:p>
        </p:txBody>
      </p:sp>
      <p:sp>
        <p:nvSpPr>
          <p:cNvPr id="3" name="Subtitle 2"/>
          <p:cNvSpPr>
            <a:spLocks noGrp="1"/>
          </p:cNvSpPr>
          <p:nvPr>
            <p:ph type="subTitle" idx="1"/>
          </p:nvPr>
        </p:nvSpPr>
        <p:spPr/>
        <p:txBody>
          <a:bodyPr/>
          <a:lstStyle/>
          <a:p>
            <a:r>
              <a:rPr lang="en-US" dirty="0" smtClean="0"/>
              <a:t>Chinese restaurant location</a:t>
            </a:r>
            <a:endParaRPr lang="en-US" dirty="0"/>
          </a:p>
        </p:txBody>
      </p:sp>
    </p:spTree>
    <p:extLst>
      <p:ext uri="{BB962C8B-B14F-4D97-AF65-F5344CB8AC3E}">
        <p14:creationId xmlns:p14="http://schemas.microsoft.com/office/powerpoint/2010/main" val="2710012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US" dirty="0"/>
          </a:p>
        </p:txBody>
      </p:sp>
      <p:sp>
        <p:nvSpPr>
          <p:cNvPr id="3" name="Content Placeholder 2"/>
          <p:cNvSpPr>
            <a:spLocks noGrp="1"/>
          </p:cNvSpPr>
          <p:nvPr>
            <p:ph idx="1"/>
          </p:nvPr>
        </p:nvSpPr>
        <p:spPr/>
        <p:txBody>
          <a:bodyPr/>
          <a:lstStyle/>
          <a:p>
            <a:r>
              <a:rPr lang="en-US" dirty="0" smtClean="0"/>
              <a:t>CLUSTER 0:</a:t>
            </a:r>
          </a:p>
          <a:p>
            <a:endParaRPr lang="en-US" dirty="0"/>
          </a:p>
        </p:txBody>
      </p:sp>
      <p:pic>
        <p:nvPicPr>
          <p:cNvPr id="4" name="Picture 3"/>
          <p:cNvPicPr>
            <a:picLocks noChangeAspect="1"/>
          </p:cNvPicPr>
          <p:nvPr/>
        </p:nvPicPr>
        <p:blipFill>
          <a:blip r:embed="rId2"/>
          <a:stretch>
            <a:fillRect/>
          </a:stretch>
        </p:blipFill>
        <p:spPr>
          <a:xfrm>
            <a:off x="1069346" y="2134679"/>
            <a:ext cx="6146800" cy="1003300"/>
          </a:xfrm>
          <a:prstGeom prst="rect">
            <a:avLst/>
          </a:prstGeom>
        </p:spPr>
      </p:pic>
    </p:spTree>
    <p:extLst>
      <p:ext uri="{BB962C8B-B14F-4D97-AF65-F5344CB8AC3E}">
        <p14:creationId xmlns:p14="http://schemas.microsoft.com/office/powerpoint/2010/main" val="3080024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k_-means clustering</a:t>
            </a:r>
            <a:endParaRPr lang="en-US" dirty="0"/>
          </a:p>
        </p:txBody>
      </p:sp>
      <p:sp>
        <p:nvSpPr>
          <p:cNvPr id="3" name="Content Placeholder 2"/>
          <p:cNvSpPr>
            <a:spLocks noGrp="1"/>
          </p:cNvSpPr>
          <p:nvPr>
            <p:ph idx="1"/>
          </p:nvPr>
        </p:nvSpPr>
        <p:spPr/>
        <p:txBody>
          <a:bodyPr/>
          <a:lstStyle/>
          <a:p>
            <a:r>
              <a:rPr lang="en-US" dirty="0" smtClean="0"/>
              <a:t>CLUSTER 1:</a:t>
            </a:r>
          </a:p>
          <a:p>
            <a:endParaRPr lang="en-US" dirty="0"/>
          </a:p>
        </p:txBody>
      </p:sp>
      <p:pic>
        <p:nvPicPr>
          <p:cNvPr id="4" name="Picture 3"/>
          <p:cNvPicPr>
            <a:picLocks noChangeAspect="1"/>
          </p:cNvPicPr>
          <p:nvPr/>
        </p:nvPicPr>
        <p:blipFill>
          <a:blip r:embed="rId2"/>
          <a:stretch>
            <a:fillRect/>
          </a:stretch>
        </p:blipFill>
        <p:spPr>
          <a:xfrm>
            <a:off x="2616200" y="914400"/>
            <a:ext cx="5727700" cy="4076489"/>
          </a:xfrm>
          <a:prstGeom prst="rect">
            <a:avLst/>
          </a:prstGeom>
        </p:spPr>
      </p:pic>
    </p:spTree>
    <p:extLst>
      <p:ext uri="{BB962C8B-B14F-4D97-AF65-F5344CB8AC3E}">
        <p14:creationId xmlns:p14="http://schemas.microsoft.com/office/powerpoint/2010/main" val="4103928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US" dirty="0"/>
          </a:p>
        </p:txBody>
      </p:sp>
      <p:sp>
        <p:nvSpPr>
          <p:cNvPr id="3" name="Content Placeholder 2"/>
          <p:cNvSpPr>
            <a:spLocks noGrp="1"/>
          </p:cNvSpPr>
          <p:nvPr>
            <p:ph idx="1"/>
          </p:nvPr>
        </p:nvSpPr>
        <p:spPr/>
        <p:txBody>
          <a:bodyPr/>
          <a:lstStyle/>
          <a:p>
            <a:r>
              <a:rPr lang="en-US" dirty="0" smtClean="0"/>
              <a:t>CLUSTER 2:</a:t>
            </a:r>
          </a:p>
          <a:p>
            <a:endParaRPr lang="en-US" dirty="0"/>
          </a:p>
        </p:txBody>
      </p:sp>
      <p:pic>
        <p:nvPicPr>
          <p:cNvPr id="4" name="Picture 3"/>
          <p:cNvPicPr>
            <a:picLocks noChangeAspect="1"/>
          </p:cNvPicPr>
          <p:nvPr/>
        </p:nvPicPr>
        <p:blipFill>
          <a:blip r:embed="rId2"/>
          <a:stretch>
            <a:fillRect/>
          </a:stretch>
        </p:blipFill>
        <p:spPr>
          <a:xfrm>
            <a:off x="1507388" y="1803400"/>
            <a:ext cx="5651500" cy="1079500"/>
          </a:xfrm>
          <a:prstGeom prst="rect">
            <a:avLst/>
          </a:prstGeom>
        </p:spPr>
      </p:pic>
    </p:spTree>
    <p:extLst>
      <p:ext uri="{BB962C8B-B14F-4D97-AF65-F5344CB8AC3E}">
        <p14:creationId xmlns:p14="http://schemas.microsoft.com/office/powerpoint/2010/main" val="2768364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of the city, clusters imposed</a:t>
            </a:r>
            <a:endParaRPr lang="en-US" dirty="0"/>
          </a:p>
        </p:txBody>
      </p:sp>
      <p:pic>
        <p:nvPicPr>
          <p:cNvPr id="4" name="Content Placeholder 3" descr="Screen Shot 2020-03-08 at 4.24.08 PM.png"/>
          <p:cNvPicPr>
            <a:picLocks noGrp="1" noChangeAspect="1"/>
          </p:cNvPicPr>
          <p:nvPr>
            <p:ph idx="1"/>
          </p:nvPr>
        </p:nvPicPr>
        <p:blipFill>
          <a:blip r:embed="rId2">
            <a:extLst>
              <a:ext uri="{28A0092B-C50C-407E-A947-70E740481C1C}">
                <a14:useLocalDpi xmlns:a14="http://schemas.microsoft.com/office/drawing/2010/main" val="0"/>
              </a:ext>
            </a:extLst>
          </a:blip>
          <a:srcRect t="15992" b="15992"/>
          <a:stretch>
            <a:fillRect/>
          </a:stretch>
        </p:blipFill>
        <p:spPr/>
      </p:pic>
    </p:spTree>
    <p:extLst>
      <p:ext uri="{BB962C8B-B14F-4D97-AF65-F5344CB8AC3E}">
        <p14:creationId xmlns:p14="http://schemas.microsoft.com/office/powerpoint/2010/main" val="2640169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venues in </a:t>
            </a:r>
            <a:r>
              <a:rPr lang="en-US" dirty="0" err="1" smtClean="0"/>
              <a:t>karachi</a:t>
            </a:r>
            <a:endParaRPr lang="en-US" dirty="0"/>
          </a:p>
        </p:txBody>
      </p:sp>
      <p:pic>
        <p:nvPicPr>
          <p:cNvPr id="6" name="Content Placeholder 5"/>
          <p:cNvPicPr>
            <a:picLocks noGrp="1" noChangeAspect="1"/>
          </p:cNvPicPr>
          <p:nvPr>
            <p:ph idx="1"/>
          </p:nvPr>
        </p:nvPicPr>
        <p:blipFill rotWithShape="1">
          <a:blip r:embed="rId2"/>
          <a:srcRect l="-2224" r="-1860"/>
          <a:stretch/>
        </p:blipFill>
        <p:spPr/>
      </p:pic>
    </p:spTree>
    <p:extLst>
      <p:ext uri="{BB962C8B-B14F-4D97-AF65-F5344CB8AC3E}">
        <p14:creationId xmlns:p14="http://schemas.microsoft.com/office/powerpoint/2010/main" val="1848827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lstStyle/>
          <a:p>
            <a:pPr>
              <a:buFont typeface="Arial"/>
              <a:buChar char="•"/>
            </a:pPr>
            <a:r>
              <a:rPr lang="en-US" b="0" dirty="0"/>
              <a:t>Most of the Chinese restaurants are concentrated in cluster 2 while cluster 1 is least concentrated. </a:t>
            </a:r>
            <a:r>
              <a:rPr lang="en-US" b="0" dirty="0" smtClean="0"/>
              <a:t>However cluster 0 is more crowded with population and other amenities.</a:t>
            </a:r>
          </a:p>
          <a:p>
            <a:pPr>
              <a:buFont typeface="Arial"/>
              <a:buChar char="•"/>
            </a:pPr>
            <a:r>
              <a:rPr lang="en-US" b="0" dirty="0"/>
              <a:t>It seems cluster 1 is suitable candidate for opening a Chinese restaurant as it offers less competition. </a:t>
            </a:r>
            <a:r>
              <a:rPr lang="en-US" b="0" dirty="0" smtClean="0"/>
              <a:t>However, </a:t>
            </a:r>
            <a:r>
              <a:rPr lang="en-US" b="0" dirty="0"/>
              <a:t>it might not be a best </a:t>
            </a:r>
            <a:r>
              <a:rPr lang="en-US" b="0" dirty="0" err="1"/>
              <a:t>neighbourhood</a:t>
            </a:r>
            <a:r>
              <a:rPr lang="en-US" b="0" dirty="0"/>
              <a:t> to open a Chinese restaurant as the towns are mainly in outskirts of the city where population belongs to low-mid income and prefer traditional cuisines and fast food. Secondly, Chinese moving to Pakistan are likely to stay in or around the city center due to its proximity to the offices and other amenities. </a:t>
            </a:r>
            <a:endParaRPr lang="en-US" b="0" dirty="0"/>
          </a:p>
          <a:p>
            <a:pPr>
              <a:buFont typeface="Arial"/>
              <a:buChar char="•"/>
            </a:pPr>
            <a:endParaRPr lang="en-US" dirty="0"/>
          </a:p>
          <a:p>
            <a:pPr>
              <a:buFont typeface="Arial"/>
              <a:buChar char="•"/>
            </a:pPr>
            <a:endParaRPr lang="en-US" dirty="0"/>
          </a:p>
          <a:p>
            <a:pPr>
              <a:buFont typeface="Arial"/>
              <a:buChar char="•"/>
            </a:pPr>
            <a:endParaRPr lang="en-US" dirty="0"/>
          </a:p>
        </p:txBody>
      </p:sp>
    </p:spTree>
    <p:extLst>
      <p:ext uri="{BB962C8B-B14F-4D97-AF65-F5344CB8AC3E}">
        <p14:creationId xmlns:p14="http://schemas.microsoft.com/office/powerpoint/2010/main" val="2218435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gn="just">
              <a:buFont typeface="Arial"/>
              <a:buChar char="•"/>
            </a:pPr>
            <a:r>
              <a:rPr lang="en-US" b="0" dirty="0"/>
              <a:t>Analyzing the data, it seems </a:t>
            </a:r>
            <a:r>
              <a:rPr lang="en-US" b="0" dirty="0" err="1"/>
              <a:t>Saddar</a:t>
            </a:r>
            <a:r>
              <a:rPr lang="en-US" b="0" dirty="0"/>
              <a:t> Town in cluster 0 (in data frame </a:t>
            </a:r>
            <a:r>
              <a:rPr lang="en-US" b="0" dirty="0" err="1"/>
              <a:t>Khi_CH</a:t>
            </a:r>
            <a:r>
              <a:rPr lang="en-US" b="0" dirty="0"/>
              <a:t>) presents the best </a:t>
            </a:r>
            <a:r>
              <a:rPr lang="en-US" b="0" dirty="0" err="1"/>
              <a:t>neighbourhood</a:t>
            </a:r>
            <a:r>
              <a:rPr lang="en-US" b="0" dirty="0"/>
              <a:t> for opening a Chinese restaurant because 1) It has a less concentration of Chinese restaurants, 2) its a city center, 3) its nearby/ most common venues include Theatre, Transportation service and several fast food &amp; traditional cuisines. This shows </a:t>
            </a:r>
            <a:r>
              <a:rPr lang="en-US" b="0" dirty="0" err="1"/>
              <a:t>Saddar</a:t>
            </a:r>
            <a:r>
              <a:rPr lang="en-US" b="0" dirty="0"/>
              <a:t> town has high foot traffic from people coming to the downtown for movies and eating out. If in such a locality, Chinese restaurant option is available to the people, chances of it getting successful are very high. </a:t>
            </a:r>
            <a:endParaRPr lang="en-US" b="0" dirty="0"/>
          </a:p>
          <a:p>
            <a:pPr>
              <a:buFont typeface="Arial"/>
              <a:buChar char="•"/>
            </a:pPr>
            <a:endParaRPr lang="en-US" dirty="0" smtClean="0"/>
          </a:p>
          <a:p>
            <a:pPr>
              <a:buFont typeface="Arial"/>
              <a:buChar char="•"/>
            </a:pPr>
            <a:r>
              <a:rPr lang="en-US" dirty="0"/>
              <a:t>HENCE I SUGGEST OPENING OF A CHINESE RESTAURANT IN SADDAR TOWN, KARACHI. </a:t>
            </a:r>
            <a:endParaRPr lang="en-US" dirty="0"/>
          </a:p>
          <a:p>
            <a:endParaRPr lang="en-US" dirty="0"/>
          </a:p>
        </p:txBody>
      </p:sp>
    </p:spTree>
    <p:extLst>
      <p:ext uri="{BB962C8B-B14F-4D97-AF65-F5344CB8AC3E}">
        <p14:creationId xmlns:p14="http://schemas.microsoft.com/office/powerpoint/2010/main" val="212135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COntent</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t>Introduction</a:t>
            </a:r>
          </a:p>
          <a:p>
            <a:pPr>
              <a:buFont typeface="+mj-lt"/>
              <a:buAutoNum type="arabicPeriod"/>
            </a:pPr>
            <a:r>
              <a:rPr lang="en-US" dirty="0" smtClean="0"/>
              <a:t>Data</a:t>
            </a:r>
          </a:p>
          <a:p>
            <a:pPr>
              <a:buFont typeface="+mj-lt"/>
              <a:buAutoNum type="arabicPeriod"/>
            </a:pPr>
            <a:r>
              <a:rPr lang="en-US" dirty="0" smtClean="0"/>
              <a:t>Methodology</a:t>
            </a:r>
          </a:p>
          <a:p>
            <a:pPr>
              <a:buFont typeface="+mj-lt"/>
              <a:buAutoNum type="arabicPeriod"/>
            </a:pPr>
            <a:r>
              <a:rPr lang="en-US" dirty="0" smtClean="0"/>
              <a:t>Observation/ Conclusion</a:t>
            </a:r>
            <a:endParaRPr lang="en-US" dirty="0"/>
          </a:p>
        </p:txBody>
      </p:sp>
    </p:spTree>
    <p:extLst>
      <p:ext uri="{BB962C8B-B14F-4D97-AF65-F5344CB8AC3E}">
        <p14:creationId xmlns:p14="http://schemas.microsoft.com/office/powerpoint/2010/main" val="3183553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sz="1900" dirty="0" smtClean="0">
                <a:solidFill>
                  <a:srgbClr val="000090"/>
                </a:solidFill>
              </a:rPr>
              <a:t>Background</a:t>
            </a:r>
            <a:r>
              <a:rPr lang="en-US" sz="1900" dirty="0">
                <a:solidFill>
                  <a:srgbClr val="000090"/>
                </a:solidFill>
              </a:rPr>
              <a:t>: Booming consumerism of Pakistan </a:t>
            </a:r>
            <a:endParaRPr lang="en-US" sz="1900" dirty="0">
              <a:solidFill>
                <a:srgbClr val="000090"/>
              </a:solidFill>
            </a:endParaRPr>
          </a:p>
          <a:p>
            <a:pPr>
              <a:buFont typeface="Arial"/>
              <a:buChar char="•"/>
            </a:pPr>
            <a:r>
              <a:rPr lang="en-US" b="0" dirty="0" smtClean="0"/>
              <a:t>Pakistan, an </a:t>
            </a:r>
            <a:r>
              <a:rPr lang="en-US" b="0" dirty="0"/>
              <a:t>emerging country with average age population of 24</a:t>
            </a:r>
            <a:r>
              <a:rPr lang="en-US" b="0" dirty="0" smtClean="0"/>
              <a:t>. </a:t>
            </a:r>
          </a:p>
          <a:p>
            <a:pPr>
              <a:buFont typeface="Arial"/>
              <a:buChar char="•"/>
            </a:pPr>
            <a:r>
              <a:rPr lang="en-US" b="0" dirty="0" smtClean="0"/>
              <a:t>With </a:t>
            </a:r>
            <a:r>
              <a:rPr lang="en-US" b="0" dirty="0"/>
              <a:t>increasing income per capita and youth, consumerism is growing double digits and likely to continue so in coming years</a:t>
            </a:r>
            <a:r>
              <a:rPr lang="en-US" b="0" dirty="0" smtClean="0"/>
              <a:t>.</a:t>
            </a:r>
          </a:p>
          <a:p>
            <a:pPr>
              <a:buFont typeface="Arial"/>
              <a:buChar char="•"/>
            </a:pPr>
            <a:r>
              <a:rPr lang="en-US" b="0" dirty="0" smtClean="0"/>
              <a:t>Culturally</a:t>
            </a:r>
            <a:r>
              <a:rPr lang="en-US" b="0" dirty="0"/>
              <a:t>, South Asians love food and like hanging out over lunch/ </a:t>
            </a:r>
            <a:r>
              <a:rPr lang="en-US" b="0" dirty="0" smtClean="0"/>
              <a:t>dinners </a:t>
            </a:r>
            <a:r>
              <a:rPr lang="en-US" b="0" dirty="0"/>
              <a:t>and hence decent chunk of disposable income is spent on eating out. </a:t>
            </a:r>
            <a:endParaRPr lang="en-US" b="0" dirty="0"/>
          </a:p>
          <a:p>
            <a:pPr>
              <a:buFont typeface="Arial"/>
              <a:buChar char="•"/>
            </a:pPr>
            <a:r>
              <a:rPr lang="en-US" b="0" dirty="0" smtClean="0"/>
              <a:t> Secondly</a:t>
            </a:r>
            <a:r>
              <a:rPr lang="en-US" b="0" dirty="0"/>
              <a:t>, with China starting multi billion dollars China Pakistan Economic Corridor (CPEC) with Pakistan, thousands of Chinese are moving to Pakistan with most settling in Karachi as its an economic hub of Pakistan</a:t>
            </a:r>
            <a:r>
              <a:rPr lang="en-US" b="0" dirty="0" smtClean="0"/>
              <a:t>.</a:t>
            </a:r>
          </a:p>
          <a:p>
            <a:pPr marL="0" indent="0"/>
            <a:r>
              <a:rPr lang="en-US" sz="1800" dirty="0" smtClean="0">
                <a:solidFill>
                  <a:srgbClr val="000090"/>
                </a:solidFill>
              </a:rPr>
              <a:t>Objective</a:t>
            </a:r>
          </a:p>
          <a:p>
            <a:pPr marL="0" indent="0"/>
            <a:r>
              <a:rPr lang="en-US" b="0" dirty="0" smtClean="0"/>
              <a:t> </a:t>
            </a:r>
            <a:r>
              <a:rPr lang="en-US" b="0" dirty="0"/>
              <a:t>I intend to open a Chinese restaurant in the economic capital of Pakistan, Karachi. With diversified population of expatriates (mainly Chinese), government </a:t>
            </a:r>
            <a:r>
              <a:rPr lang="en-US" b="0" dirty="0" smtClean="0"/>
              <a:t>officials</a:t>
            </a:r>
            <a:r>
              <a:rPr lang="en-US" b="0" dirty="0"/>
              <a:t>, businessmen and students, Chinese cuisines are likely to do well. </a:t>
            </a:r>
            <a:endParaRPr lang="en-US" b="0" dirty="0"/>
          </a:p>
          <a:p>
            <a:endParaRPr lang="en-US" dirty="0"/>
          </a:p>
        </p:txBody>
      </p:sp>
    </p:spTree>
    <p:extLst>
      <p:ext uri="{BB962C8B-B14F-4D97-AF65-F5344CB8AC3E}">
        <p14:creationId xmlns:p14="http://schemas.microsoft.com/office/powerpoint/2010/main" val="8151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Target audience for the analysis is:</a:t>
            </a:r>
            <a:br>
              <a:rPr lang="en-US" dirty="0"/>
            </a:br>
            <a:r>
              <a:rPr lang="en-US" b="0" dirty="0"/>
              <a:t>1) Anyone looking to open a new restaurant.</a:t>
            </a:r>
            <a:br>
              <a:rPr lang="en-US" b="0" dirty="0"/>
            </a:br>
            <a:r>
              <a:rPr lang="en-US" b="0" dirty="0"/>
              <a:t>2) Guide for foodies to find the </a:t>
            </a:r>
            <a:r>
              <a:rPr lang="en-US" b="0" dirty="0" err="1"/>
              <a:t>neighbourhoods</a:t>
            </a:r>
            <a:r>
              <a:rPr lang="en-US" b="0" dirty="0"/>
              <a:t> with different cuisines.</a:t>
            </a:r>
            <a:br>
              <a:rPr lang="en-US" b="0" dirty="0"/>
            </a:br>
            <a:r>
              <a:rPr lang="en-US" b="0" dirty="0"/>
              <a:t>3) Helping Chinese expatriates to choose a location to live or hang out in Karachi. </a:t>
            </a:r>
          </a:p>
          <a:p>
            <a:endParaRPr lang="en-US" dirty="0"/>
          </a:p>
        </p:txBody>
      </p:sp>
    </p:spTree>
    <p:extLst>
      <p:ext uri="{BB962C8B-B14F-4D97-AF65-F5344CB8AC3E}">
        <p14:creationId xmlns:p14="http://schemas.microsoft.com/office/powerpoint/2010/main" val="1406341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a:bodyPr>
          <a:lstStyle/>
          <a:p>
            <a:r>
              <a:rPr lang="en-US" dirty="0" smtClean="0">
                <a:solidFill>
                  <a:srgbClr val="000090"/>
                </a:solidFill>
              </a:rPr>
              <a:t>Data Source:</a:t>
            </a:r>
          </a:p>
          <a:p>
            <a:r>
              <a:rPr lang="en-US" b="0" dirty="0"/>
              <a:t>Following data will be used for analysis: </a:t>
            </a:r>
            <a:endParaRPr lang="en-US" b="0" dirty="0"/>
          </a:p>
          <a:p>
            <a:pPr>
              <a:buFont typeface="Arial"/>
              <a:buChar char="•"/>
            </a:pPr>
            <a:r>
              <a:rPr lang="en-US" b="0" dirty="0" err="1" smtClean="0"/>
              <a:t>Neighbourhoods</a:t>
            </a:r>
            <a:r>
              <a:rPr lang="en-US" b="0" dirty="0"/>
              <a:t>/ Towns in Karachi to find number and type of </a:t>
            </a:r>
            <a:r>
              <a:rPr lang="en-US" b="0" dirty="0" smtClean="0"/>
              <a:t>restaurants concentration</a:t>
            </a:r>
            <a:r>
              <a:rPr lang="en-US" b="0" dirty="0"/>
              <a:t>: </a:t>
            </a:r>
            <a:r>
              <a:rPr lang="en-US" b="0" dirty="0">
                <a:hlinkClick r:id="rId2"/>
              </a:rPr>
              <a:t>https://en.wikipedia.org/wiki/Towns_in_Karachi#Karachi_Towns</a:t>
            </a:r>
            <a:r>
              <a:rPr lang="en-US" b="0" dirty="0"/>
              <a:t> </a:t>
            </a:r>
            <a:endParaRPr lang="en-US" b="0" dirty="0"/>
          </a:p>
          <a:p>
            <a:pPr>
              <a:buFont typeface="Arial"/>
              <a:buChar char="•"/>
            </a:pPr>
            <a:r>
              <a:rPr lang="en-US" b="0" dirty="0"/>
              <a:t>Four square API data </a:t>
            </a:r>
          </a:p>
          <a:p>
            <a:pPr>
              <a:buFont typeface="Arial"/>
              <a:buChar char="•"/>
            </a:pPr>
            <a:r>
              <a:rPr lang="en-US" b="0" dirty="0"/>
              <a:t>Google API for the coordinates of towns </a:t>
            </a:r>
          </a:p>
          <a:p>
            <a:r>
              <a:rPr lang="en-US" dirty="0" smtClean="0">
                <a:solidFill>
                  <a:srgbClr val="000090"/>
                </a:solidFill>
              </a:rPr>
              <a:t>Data Acquisition/ Usage:</a:t>
            </a:r>
          </a:p>
          <a:p>
            <a:pPr>
              <a:buFont typeface="Arial"/>
              <a:buChar char="•"/>
            </a:pPr>
            <a:r>
              <a:rPr lang="en-US" dirty="0"/>
              <a:t>Th</a:t>
            </a:r>
            <a:r>
              <a:rPr lang="en-US" b="0" dirty="0"/>
              <a:t>e </a:t>
            </a:r>
            <a:r>
              <a:rPr lang="en-US" b="0" dirty="0" err="1"/>
              <a:t>neighbourhoods</a:t>
            </a:r>
            <a:r>
              <a:rPr lang="en-US" b="0" dirty="0"/>
              <a:t> data of Karachi contains eighteen towns. The data will be scraped form Wikipedia page to create a </a:t>
            </a:r>
            <a:r>
              <a:rPr lang="en-US" b="0" dirty="0" err="1"/>
              <a:t>dataframe</a:t>
            </a:r>
            <a:r>
              <a:rPr lang="en-US" b="0" dirty="0"/>
              <a:t>, enabling us to run machine learning algorithms. Once we get the data in required </a:t>
            </a:r>
            <a:r>
              <a:rPr lang="en-US" b="0" dirty="0" err="1"/>
              <a:t>dataframe</a:t>
            </a:r>
            <a:r>
              <a:rPr lang="en-US" b="0" dirty="0"/>
              <a:t>, Google API will be used to get the coordinates for each town. </a:t>
            </a:r>
            <a:endParaRPr lang="en-US" b="0" dirty="0"/>
          </a:p>
          <a:p>
            <a:endParaRPr lang="en-US" dirty="0"/>
          </a:p>
        </p:txBody>
      </p:sp>
    </p:spTree>
    <p:extLst>
      <p:ext uri="{BB962C8B-B14F-4D97-AF65-F5344CB8AC3E}">
        <p14:creationId xmlns:p14="http://schemas.microsoft.com/office/powerpoint/2010/main" val="131738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pPr>
              <a:buFont typeface="Arial"/>
              <a:buChar char="•"/>
            </a:pPr>
            <a:r>
              <a:rPr lang="en-US" b="0" dirty="0"/>
              <a:t>Using Foursquare API, each town will be clustered with concentration of </a:t>
            </a:r>
            <a:r>
              <a:rPr lang="en-US" b="0" dirty="0" smtClean="0"/>
              <a:t>restaurants and </a:t>
            </a:r>
            <a:r>
              <a:rPr lang="en-US" b="0" dirty="0"/>
              <a:t>cuisines. The processing of data will help in identifying 1) Which Council has less concentration of restaurants, 2) Have other amenities and entertainment areas such as Theater, offices </a:t>
            </a:r>
            <a:r>
              <a:rPr lang="en-US" b="0" dirty="0" err="1"/>
              <a:t>etc</a:t>
            </a:r>
            <a:r>
              <a:rPr lang="en-US" b="0" dirty="0"/>
              <a:t> and 3) Types of Cuisines already available. </a:t>
            </a:r>
          </a:p>
          <a:p>
            <a:endParaRPr lang="en-US" dirty="0"/>
          </a:p>
        </p:txBody>
      </p:sp>
    </p:spTree>
    <p:extLst>
      <p:ext uri="{BB962C8B-B14F-4D97-AF65-F5344CB8AC3E}">
        <p14:creationId xmlns:p14="http://schemas.microsoft.com/office/powerpoint/2010/main" val="4231877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analysis</a:t>
            </a:r>
            <a:endParaRPr lang="en-US" dirty="0"/>
          </a:p>
        </p:txBody>
      </p:sp>
      <p:sp>
        <p:nvSpPr>
          <p:cNvPr id="3" name="Content Placeholder 2"/>
          <p:cNvSpPr>
            <a:spLocks noGrp="1"/>
          </p:cNvSpPr>
          <p:nvPr>
            <p:ph idx="1"/>
          </p:nvPr>
        </p:nvSpPr>
        <p:spPr/>
        <p:txBody>
          <a:bodyPr/>
          <a:lstStyle/>
          <a:p>
            <a:r>
              <a:rPr lang="en-US" b="0" dirty="0"/>
              <a:t>The scraped data contains names of the towns in Karachi. For each town we will first get the coordinates using Google API. Once we have the coordinates for each town, we will clean the data and so that there are no Nan values, missing data etc. </a:t>
            </a:r>
            <a:endParaRPr lang="en-US" b="0" dirty="0"/>
          </a:p>
          <a:p>
            <a:r>
              <a:rPr lang="en-US" b="0" dirty="0"/>
              <a:t>Using foursquare API, we will analyze all the towns and check nearby venues/ amenities. </a:t>
            </a:r>
            <a:endParaRPr lang="en-US" b="0" dirty="0"/>
          </a:p>
          <a:p>
            <a:endParaRPr lang="en-US" dirty="0"/>
          </a:p>
        </p:txBody>
      </p:sp>
    </p:spTree>
    <p:extLst>
      <p:ext uri="{BB962C8B-B14F-4D97-AF65-F5344CB8AC3E}">
        <p14:creationId xmlns:p14="http://schemas.microsoft.com/office/powerpoint/2010/main" val="86991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Venue categories</a:t>
            </a:r>
            <a:endParaRPr lang="en-US" dirty="0"/>
          </a:p>
        </p:txBody>
      </p:sp>
      <p:pic>
        <p:nvPicPr>
          <p:cNvPr id="14" name="Content Placeholder 13"/>
          <p:cNvPicPr>
            <a:picLocks noGrp="1" noChangeAspect="1"/>
          </p:cNvPicPr>
          <p:nvPr>
            <p:ph idx="1"/>
          </p:nvPr>
        </p:nvPicPr>
        <p:blipFill>
          <a:blip r:embed="rId2"/>
          <a:srcRect l="8578" r="8578"/>
          <a:stretch>
            <a:fillRect/>
          </a:stretch>
        </p:blipFill>
        <p:spPr/>
      </p:pic>
    </p:spTree>
    <p:extLst>
      <p:ext uri="{BB962C8B-B14F-4D97-AF65-F5344CB8AC3E}">
        <p14:creationId xmlns:p14="http://schemas.microsoft.com/office/powerpoint/2010/main" val="17431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Chinese restaurants</a:t>
            </a:r>
            <a:endParaRPr lang="en-US" dirty="0"/>
          </a:p>
        </p:txBody>
      </p:sp>
      <p:sp>
        <p:nvSpPr>
          <p:cNvPr id="3" name="Content Placeholder 2"/>
          <p:cNvSpPr>
            <a:spLocks noGrp="1"/>
          </p:cNvSpPr>
          <p:nvPr>
            <p:ph idx="1"/>
          </p:nvPr>
        </p:nvSpPr>
        <p:spPr>
          <a:xfrm>
            <a:off x="822960" y="1100628"/>
            <a:ext cx="3787140" cy="3579849"/>
          </a:xfrm>
        </p:spPr>
        <p:txBody>
          <a:bodyPr/>
          <a:lstStyle/>
          <a:p>
            <a:pPr algn="just">
              <a:buFont typeface="Arial"/>
              <a:buChar char="•"/>
            </a:pPr>
            <a:r>
              <a:rPr lang="en-US" b="0" dirty="0"/>
              <a:t>As the objective is to find a best location for a Chinese restaurant, new data frame will be created containing 1) Towns and 2) Chinese restaurants. </a:t>
            </a:r>
            <a:endParaRPr lang="en-US" b="0" dirty="0"/>
          </a:p>
          <a:p>
            <a:endParaRPr lang="en-US" dirty="0"/>
          </a:p>
        </p:txBody>
      </p:sp>
      <p:pic>
        <p:nvPicPr>
          <p:cNvPr id="4" name="Picture 3"/>
          <p:cNvPicPr>
            <a:picLocks noChangeAspect="1"/>
          </p:cNvPicPr>
          <p:nvPr/>
        </p:nvPicPr>
        <p:blipFill>
          <a:blip r:embed="rId2"/>
          <a:stretch>
            <a:fillRect/>
          </a:stretch>
        </p:blipFill>
        <p:spPr>
          <a:xfrm>
            <a:off x="4610100" y="0"/>
            <a:ext cx="3733800" cy="4955112"/>
          </a:xfrm>
          <a:prstGeom prst="rect">
            <a:avLst/>
          </a:prstGeom>
        </p:spPr>
      </p:pic>
    </p:spTree>
    <p:extLst>
      <p:ext uri="{BB962C8B-B14F-4D97-AF65-F5344CB8AC3E}">
        <p14:creationId xmlns:p14="http://schemas.microsoft.com/office/powerpoint/2010/main" val="3774117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35</TotalTime>
  <Words>711</Words>
  <Application>Microsoft Macintosh PowerPoint</Application>
  <PresentationFormat>On-screen Show (4:3)</PresentationFormat>
  <Paragraphs>49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Angles</vt:lpstr>
      <vt:lpstr>Coursera capstone  By Muhammad Shamoon  </vt:lpstr>
      <vt:lpstr>COntent</vt:lpstr>
      <vt:lpstr>Introduction</vt:lpstr>
      <vt:lpstr>introduction</vt:lpstr>
      <vt:lpstr>Data</vt:lpstr>
      <vt:lpstr>data</vt:lpstr>
      <vt:lpstr>Methodology/ analysis</vt:lpstr>
      <vt:lpstr>Venue categories</vt:lpstr>
      <vt:lpstr>Chinese restaurants</vt:lpstr>
      <vt:lpstr>K-Means Clustering</vt:lpstr>
      <vt:lpstr>k_-means clustering</vt:lpstr>
      <vt:lpstr>K-means clustering</vt:lpstr>
      <vt:lpstr>Map of the city, clusters imposed</vt:lpstr>
      <vt:lpstr>Most common venues in karachi</vt:lpstr>
      <vt:lpstr>observations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By Muhammad Shamoon  </dc:title>
  <dc:creator>Muhammmad Shamoon Tariq</dc:creator>
  <cp:lastModifiedBy>Muhammmad Shamoon Tariq</cp:lastModifiedBy>
  <cp:revision>4</cp:revision>
  <dcterms:created xsi:type="dcterms:W3CDTF">2020-03-09T07:00:17Z</dcterms:created>
  <dcterms:modified xsi:type="dcterms:W3CDTF">2020-03-09T07:36:05Z</dcterms:modified>
</cp:coreProperties>
</file>