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93" r:id="rId3"/>
    <p:sldId id="272" r:id="rId4"/>
    <p:sldId id="276" r:id="rId5"/>
    <p:sldId id="273" r:id="rId6"/>
    <p:sldId id="264" r:id="rId7"/>
    <p:sldId id="281" r:id="rId8"/>
    <p:sldId id="282" r:id="rId9"/>
    <p:sldId id="277" r:id="rId10"/>
    <p:sldId id="278" r:id="rId11"/>
    <p:sldId id="280" r:id="rId12"/>
    <p:sldId id="279" r:id="rId13"/>
    <p:sldId id="294" r:id="rId14"/>
    <p:sldId id="257" r:id="rId15"/>
    <p:sldId id="258" r:id="rId16"/>
    <p:sldId id="262" r:id="rId17"/>
    <p:sldId id="26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15" autoAdjust="0"/>
  </p:normalViewPr>
  <p:slideViewPr>
    <p:cSldViewPr snapToGrid="0">
      <p:cViewPr>
        <p:scale>
          <a:sx n="125" d="100"/>
          <a:sy n="125" d="100"/>
        </p:scale>
        <p:origin x="-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2A035-C05F-482E-83C6-D8D4B0E23238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F56B4-AA9B-4CAD-A1CC-F368E2291C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F56B4-AA9B-4CAD-A1CC-F368E2291C0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277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F56B4-AA9B-4CAD-A1CC-F368E2291C0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F56B4-AA9B-4CAD-A1CC-F368E2291C0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Forward</a:t>
            </a:r>
            <a:r>
              <a:rPr lang="zh-CN" altLang="en-US" dirty="0"/>
              <a:t>：</a:t>
            </a:r>
            <a:r>
              <a:rPr lang="en-US" altLang="zh-CN" dirty="0"/>
              <a:t>N * Camera * N * Light * 2</a:t>
            </a:r>
          </a:p>
          <a:p>
            <a:r>
              <a:rPr lang="en-US" altLang="zh-CN" dirty="0"/>
              <a:t>Deferred: N * Camera  * 2</a:t>
            </a:r>
          </a:p>
          <a:p>
            <a:r>
              <a:rPr lang="en-US" altLang="zh-CN" dirty="0"/>
              <a:t>Dynamic Batching:</a:t>
            </a:r>
            <a:r>
              <a:rPr lang="zh-CN" altLang="en-US" dirty="0"/>
              <a:t> 低消耗的渲染提交，高消耗的渲染改变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F56B4-AA9B-4CAD-A1CC-F368E2291C0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F56B4-AA9B-4CAD-A1CC-F368E2291C0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后续我们的设计模式课程，我们会介绍如何设计一个组件模式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F56B4-AA9B-4CAD-A1CC-F368E2291C0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F56B4-AA9B-4CAD-A1CC-F368E2291C0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F56B4-AA9B-4CAD-A1CC-F368E2291C0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13E-C5C7-4C89-AEA2-3466C529D53D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5F9-384F-4D81-87CF-ACC488383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13E-C5C7-4C89-AEA2-3466C529D53D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5F9-384F-4D81-87CF-ACC488383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13E-C5C7-4C89-AEA2-3466C529D53D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5F9-384F-4D81-87CF-ACC488383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13E-C5C7-4C89-AEA2-3466C529D53D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5F9-384F-4D81-87CF-ACC488383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13E-C5C7-4C89-AEA2-3466C529D53D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5F9-384F-4D81-87CF-ACC488383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13E-C5C7-4C89-AEA2-3466C529D53D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5F9-384F-4D81-87CF-ACC488383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13E-C5C7-4C89-AEA2-3466C529D53D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5F9-384F-4D81-87CF-ACC488383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13E-C5C7-4C89-AEA2-3466C529D53D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5F9-384F-4D81-87CF-ACC488383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13E-C5C7-4C89-AEA2-3466C529D53D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5F9-384F-4D81-87CF-ACC488383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13E-C5C7-4C89-AEA2-3466C529D53D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5F9-384F-4D81-87CF-ACC488383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13E-C5C7-4C89-AEA2-3466C529D53D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5F9-384F-4D81-87CF-ACC488383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BC13E-C5C7-4C89-AEA2-3466C529D53D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45F9-384F-4D81-87CF-ACC488383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Manual/ExecutionOrd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Unity</a:t>
            </a:r>
            <a:r>
              <a:rPr lang="zh-CN" altLang="en-US" dirty="0"/>
              <a:t>引擎和游戏框架设计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研发五部</a:t>
            </a:r>
            <a:r>
              <a:rPr lang="en-US" altLang="zh-CN" dirty="0"/>
              <a:t>-</a:t>
            </a:r>
            <a:r>
              <a:rPr lang="zh-CN" altLang="en-US" dirty="0"/>
              <a:t>吴保情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450" y="0"/>
            <a:ext cx="4415320" cy="673800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753" y="-107005"/>
            <a:ext cx="6809524" cy="38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42857" cy="2876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8" y="2876190"/>
            <a:ext cx="2942857" cy="31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3805" y="3591333"/>
            <a:ext cx="6628571" cy="326666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7D978CA-FE63-4739-B2D1-C73E8F10CCED}"/>
              </a:ext>
            </a:extLst>
          </p:cNvPr>
          <p:cNvSpPr txBox="1"/>
          <p:nvPr/>
        </p:nvSpPr>
        <p:spPr>
          <a:xfrm>
            <a:off x="556260" y="622554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Les4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59540" y="74903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Les3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149" y="619476"/>
            <a:ext cx="5780952" cy="56190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088AB-20DF-469E-83EE-34CC3BDFF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220"/>
            <a:ext cx="10515600" cy="5940743"/>
          </a:xfrm>
        </p:spPr>
        <p:txBody>
          <a:bodyPr/>
          <a:lstStyle/>
          <a:p>
            <a:r>
              <a:rPr lang="en-US" altLang="zh-CN" dirty="0"/>
              <a:t>Resource</a:t>
            </a:r>
          </a:p>
          <a:p>
            <a:endParaRPr lang="en-US" altLang="zh-CN" dirty="0"/>
          </a:p>
          <a:p>
            <a:r>
              <a:rPr lang="en-US" altLang="zh-CN" dirty="0" err="1"/>
              <a:t>AssetBundle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Unity</a:t>
            </a:r>
            <a:r>
              <a:rPr lang="zh-CN" altLang="en-US" dirty="0"/>
              <a:t>的组件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资源模块 </a:t>
            </a:r>
          </a:p>
          <a:p>
            <a:pPr lvl="1"/>
            <a:r>
              <a:rPr lang="zh-CN" altLang="en-US" dirty="0"/>
              <a:t>资源加载 </a:t>
            </a:r>
            <a:r>
              <a:rPr lang="en-US" altLang="zh-CN" dirty="0"/>
              <a:t>Resource Asset Bundle </a:t>
            </a:r>
          </a:p>
          <a:p>
            <a:pPr lvl="1"/>
            <a:r>
              <a:rPr lang="zh-CN" altLang="en-US" dirty="0"/>
              <a:t>第三方资源导入 </a:t>
            </a:r>
            <a:r>
              <a:rPr lang="en-US" altLang="zh-CN" dirty="0"/>
              <a:t>Import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图形模块 </a:t>
            </a:r>
            <a:r>
              <a:rPr lang="en-US" altLang="zh-CN" dirty="0"/>
              <a:t>2D 3D </a:t>
            </a:r>
          </a:p>
          <a:p>
            <a:pPr lvl="1"/>
            <a:r>
              <a:rPr lang="en-US" altLang="zh-CN" dirty="0"/>
              <a:t>2D</a:t>
            </a:r>
            <a:r>
              <a:rPr lang="zh-CN" altLang="en-US" dirty="0"/>
              <a:t>： </a:t>
            </a:r>
            <a:r>
              <a:rPr lang="en-US" altLang="zh-CN" dirty="0"/>
              <a:t>Sprite Render Tile Map</a:t>
            </a:r>
          </a:p>
          <a:p>
            <a:pPr lvl="1"/>
            <a:r>
              <a:rPr lang="en-US" altLang="zh-CN" dirty="0"/>
              <a:t>3D </a:t>
            </a:r>
          </a:p>
          <a:p>
            <a:pPr lvl="2"/>
            <a:r>
              <a:rPr lang="en-US" altLang="zh-CN" dirty="0"/>
              <a:t>Mesh Render Skinned Mesh Render Mesh</a:t>
            </a:r>
          </a:p>
          <a:p>
            <a:pPr lvl="2"/>
            <a:r>
              <a:rPr lang="en-US" altLang="zh-CN" dirty="0"/>
              <a:t>Lighting</a:t>
            </a:r>
          </a:p>
          <a:p>
            <a:pPr lvl="2"/>
            <a:r>
              <a:rPr lang="en-US" altLang="zh-CN" dirty="0"/>
              <a:t>Camera</a:t>
            </a:r>
          </a:p>
          <a:p>
            <a:pPr lvl="2"/>
            <a:r>
              <a:rPr lang="en-US" altLang="zh-CN" dirty="0"/>
              <a:t>Particle System</a:t>
            </a:r>
          </a:p>
          <a:p>
            <a:pPr lvl="2"/>
            <a:r>
              <a:rPr lang="en-US" altLang="zh-CN" dirty="0"/>
              <a:t>Post-Processing</a:t>
            </a:r>
          </a:p>
          <a:p>
            <a:pPr lvl="1"/>
            <a:r>
              <a:rPr lang="en-US" altLang="zh-CN" dirty="0"/>
              <a:t>Material </a:t>
            </a:r>
          </a:p>
          <a:p>
            <a:pPr lvl="2"/>
            <a:r>
              <a:rPr lang="en-US" altLang="zh-CN" dirty="0"/>
              <a:t>Shader</a:t>
            </a:r>
          </a:p>
          <a:p>
            <a:pPr lvl="1"/>
            <a:r>
              <a:rPr lang="en-US" altLang="zh-CN" dirty="0"/>
              <a:t>UI:</a:t>
            </a:r>
          </a:p>
          <a:p>
            <a:pPr lvl="2"/>
            <a:r>
              <a:rPr lang="en-US" altLang="zh-CN" dirty="0"/>
              <a:t>Canvas text Button Input....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r>
              <a:rPr lang="en-US" altLang="zh-CN" dirty="0"/>
              <a:t>Physics </a:t>
            </a:r>
          </a:p>
          <a:p>
            <a:pPr lvl="1"/>
            <a:r>
              <a:rPr lang="en-US" altLang="zh-CN" dirty="0"/>
              <a:t>Rigid body</a:t>
            </a:r>
            <a:endParaRPr lang="zh-CN" altLang="en-US" dirty="0"/>
          </a:p>
          <a:p>
            <a:pPr lvl="1"/>
            <a:r>
              <a:rPr lang="en-US" altLang="zh-CN" dirty="0"/>
              <a:t>Colliders</a:t>
            </a:r>
          </a:p>
          <a:p>
            <a:pPr lvl="1"/>
            <a:r>
              <a:rPr lang="en-US" altLang="zh-CN" dirty="0"/>
              <a:t>Joints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Net Work</a:t>
            </a:r>
          </a:p>
          <a:p>
            <a:pPr lvl="1"/>
            <a:r>
              <a:rPr lang="zh-CN" altLang="en-US" dirty="0"/>
              <a:t>网络层 </a:t>
            </a:r>
            <a:r>
              <a:rPr lang="en-US" altLang="zh-CN" dirty="0"/>
              <a:t>Unity </a:t>
            </a:r>
            <a:r>
              <a:rPr lang="zh-CN" altLang="en-US" dirty="0"/>
              <a:t>自带的网络组件需要跟</a:t>
            </a:r>
            <a:r>
              <a:rPr lang="en-US" altLang="zh-CN" dirty="0"/>
              <a:t>Unity</a:t>
            </a:r>
            <a:r>
              <a:rPr lang="zh-CN" altLang="en-US" dirty="0"/>
              <a:t>的服务器配合使用。</a:t>
            </a:r>
            <a:endParaRPr lang="en-US" altLang="zh-CN" dirty="0"/>
          </a:p>
          <a:p>
            <a:r>
              <a:rPr lang="en-US" altLang="zh-CN" dirty="0"/>
              <a:t>Input</a:t>
            </a:r>
          </a:p>
          <a:p>
            <a:r>
              <a:rPr lang="en-US" altLang="zh-CN" dirty="0"/>
              <a:t>Audio</a:t>
            </a:r>
          </a:p>
          <a:p>
            <a:r>
              <a:rPr lang="en-US" altLang="zh-CN" dirty="0"/>
              <a:t>Animation</a:t>
            </a:r>
          </a:p>
          <a:p>
            <a:r>
              <a:rPr lang="en-US" altLang="zh-CN" dirty="0"/>
              <a:t>AI </a:t>
            </a:r>
          </a:p>
          <a:p>
            <a:pPr lvl="1"/>
            <a:r>
              <a:rPr lang="zh-CN" altLang="en-US" dirty="0"/>
              <a:t>导航系统</a:t>
            </a:r>
            <a:endParaRPr lang="en-US" altLang="zh-CN" dirty="0"/>
          </a:p>
          <a:p>
            <a:r>
              <a:rPr lang="zh-CN" altLang="en-US" dirty="0"/>
              <a:t>平台相关特性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2570"/>
            <a:ext cx="10515600" cy="5554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比如我们打个比方，我们要个</a:t>
            </a:r>
            <a:r>
              <a:rPr lang="en-US" altLang="zh-CN" dirty="0"/>
              <a:t>SLG</a:t>
            </a:r>
            <a:r>
              <a:rPr lang="zh-CN" altLang="en-US" dirty="0"/>
              <a:t>游戏，就像公司的招牌项目</a:t>
            </a:r>
            <a:r>
              <a:rPr lang="en-US" altLang="zh-CN" dirty="0"/>
              <a:t>Lord Mobile</a:t>
            </a:r>
            <a:r>
              <a:rPr lang="zh-CN" altLang="en-US" dirty="0"/>
              <a:t>，这样的有一个大世界的室外场景。如果直接把所有的东西直接放在</a:t>
            </a:r>
            <a:r>
              <a:rPr lang="en-US" altLang="zh-CN" dirty="0"/>
              <a:t>Unity</a:t>
            </a:r>
            <a:r>
              <a:rPr lang="zh-CN" altLang="en-US" dirty="0"/>
              <a:t>自带的场景编辑器中。我们会遇到什么问题？</a:t>
            </a:r>
          </a:p>
          <a:p>
            <a:pPr marL="0" indent="0">
              <a:buNone/>
            </a:pPr>
            <a:r>
              <a:rPr lang="en-US" altLang="zh-CN" dirty="0"/>
              <a:t>1.0 </a:t>
            </a:r>
            <a:r>
              <a:rPr lang="zh-CN" altLang="en-US" dirty="0"/>
              <a:t>游戏可能跑不起来，随着世界越来越大，资源越来越多。这个场景会越来越复杂，可能在加载场景手机就闪退了。不可控。</a:t>
            </a:r>
          </a:p>
          <a:p>
            <a:pPr marL="0" indent="0">
              <a:buNone/>
            </a:pPr>
            <a:r>
              <a:rPr lang="en-US" altLang="zh-CN" dirty="0"/>
              <a:t>2.0 </a:t>
            </a:r>
            <a:r>
              <a:rPr lang="zh-CN" altLang="en-US" dirty="0"/>
              <a:t>第二制作流程行不通，因为就一个场景文件。我们整个项目组有好几个地编，如何让他们协同制作呢？</a:t>
            </a:r>
          </a:p>
          <a:p>
            <a:pPr marL="0" indent="0">
              <a:buNone/>
            </a:pPr>
            <a:r>
              <a:rPr lang="en-US" altLang="zh-CN" dirty="0"/>
              <a:t>3.0 </a:t>
            </a:r>
            <a:r>
              <a:rPr lang="zh-CN" altLang="en-US" dirty="0"/>
              <a:t>如果这是个网络游戏，角色随时会改变的，怪物也是动态改变的。</a:t>
            </a:r>
          </a:p>
          <a:p>
            <a:pPr marL="0" indent="0">
              <a:buNone/>
            </a:pPr>
            <a:r>
              <a:rPr lang="en-US" altLang="zh-CN" dirty="0"/>
              <a:t>4.0 </a:t>
            </a:r>
            <a:r>
              <a:rPr lang="zh-CN" altLang="en-US" dirty="0"/>
              <a:t>如果这个动画系统随着角色升级，动画不一样呢？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1557"/>
            <a:ext cx="10515600" cy="5875406"/>
          </a:xfrm>
        </p:spPr>
        <p:txBody>
          <a:bodyPr/>
          <a:lstStyle/>
          <a:p>
            <a:r>
              <a:rPr lang="zh-CN" altLang="en-US" dirty="0"/>
              <a:t> 可维护</a:t>
            </a:r>
            <a:r>
              <a:rPr lang="en-US" altLang="zh-CN" dirty="0"/>
              <a:t>-</a:t>
            </a:r>
            <a:r>
              <a:rPr lang="zh-CN" altLang="en-US" dirty="0"/>
              <a:t>好拓展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性能可控</a:t>
            </a:r>
            <a:r>
              <a:rPr lang="en-US" altLang="zh-CN" dirty="0"/>
              <a:t>-</a:t>
            </a:r>
            <a:r>
              <a:rPr lang="zh-CN" altLang="en-US" dirty="0"/>
              <a:t>不能非常卡顿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内存可控</a:t>
            </a:r>
            <a:r>
              <a:rPr lang="en-US" altLang="zh-CN" dirty="0"/>
              <a:t>-</a:t>
            </a:r>
            <a:r>
              <a:rPr lang="zh-CN" altLang="en-US" dirty="0"/>
              <a:t>不能闪退</a:t>
            </a:r>
            <a:endParaRPr lang="en-US" altLang="zh-CN" dirty="0"/>
          </a:p>
          <a:p>
            <a:r>
              <a:rPr lang="zh-CN" altLang="en-US" dirty="0"/>
              <a:t>制作流程可控</a:t>
            </a:r>
            <a:r>
              <a:rPr lang="en-US" altLang="zh-CN" dirty="0"/>
              <a:t>-</a:t>
            </a:r>
            <a:r>
              <a:rPr lang="zh-CN" altLang="en-US" dirty="0"/>
              <a:t>制作流程要清楚，可实现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......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5275"/>
            <a:ext cx="10515600" cy="5882005"/>
          </a:xfrm>
        </p:spPr>
        <p:txBody>
          <a:bodyPr/>
          <a:lstStyle/>
          <a:p>
            <a:r>
              <a:rPr lang="en-US" altLang="zh-CN" dirty="0"/>
              <a:t>Unity</a:t>
            </a:r>
            <a:r>
              <a:rPr lang="zh-CN" altLang="en-US" dirty="0"/>
              <a:t>的基本架构</a:t>
            </a:r>
          </a:p>
          <a:p>
            <a:r>
              <a:rPr lang="zh-CN" altLang="en-US" dirty="0"/>
              <a:t>游戏常用的设计模式</a:t>
            </a:r>
          </a:p>
          <a:p>
            <a:r>
              <a:rPr lang="zh-CN" altLang="en-US" dirty="0"/>
              <a:t>基本的</a:t>
            </a:r>
            <a:r>
              <a:rPr lang="en-US" altLang="zh-CN" dirty="0"/>
              <a:t>Unity</a:t>
            </a:r>
            <a:r>
              <a:rPr lang="zh-CN" altLang="en-US" dirty="0"/>
              <a:t>开发的框架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9565"/>
            <a:ext cx="10515600" cy="5847715"/>
          </a:xfrm>
        </p:spPr>
        <p:txBody>
          <a:bodyPr/>
          <a:lstStyle/>
          <a:p>
            <a:r>
              <a:rPr lang="zh-CN" altLang="en-US" dirty="0"/>
              <a:t>游戏引擎是什么？</a:t>
            </a:r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en-US" dirty="0"/>
              <a:t>代码工具箱，节省专业并且重复的工作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游戏引擎有什么</a:t>
            </a:r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en-US" dirty="0"/>
              <a:t>渲染，物理，动画，</a:t>
            </a:r>
            <a:r>
              <a:rPr lang="en-US" altLang="zh-CN" dirty="0"/>
              <a:t>UI</a:t>
            </a:r>
            <a:r>
              <a:rPr lang="zh-CN" altLang="en-US" dirty="0"/>
              <a:t>，音频，网络等等组件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渲染接口 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OpenGL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OpenGL-ES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WebGL; 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DirectX </a:t>
            </a: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现在新兴的 </a:t>
            </a:r>
            <a:r>
              <a:rPr lang="en-US" altLang="zh-CN" dirty="0">
                <a:sym typeface="+mn-ea"/>
              </a:rPr>
              <a:t>Metal Vulkan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699" y="-1"/>
            <a:ext cx="4386701" cy="683741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" y="-6985"/>
            <a:ext cx="5059680" cy="6817360"/>
          </a:xfrm>
          <a:prstGeom prst="rect">
            <a:avLst/>
          </a:prstGeom>
        </p:spPr>
      </p:pic>
      <p:pic>
        <p:nvPicPr>
          <p:cNvPr id="8" name="图片 7" descr="捕获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275" y="-6985"/>
            <a:ext cx="4829175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1830"/>
            <a:ext cx="10515600" cy="5885133"/>
          </a:xfrm>
        </p:spPr>
        <p:txBody>
          <a:bodyPr/>
          <a:lstStyle/>
          <a:p>
            <a:r>
              <a:rPr lang="en-US" altLang="zh-CN" dirty="0"/>
              <a:t>Unity</a:t>
            </a:r>
            <a:r>
              <a:rPr lang="zh-CN" altLang="en-US" dirty="0"/>
              <a:t>实现</a:t>
            </a:r>
            <a:r>
              <a:rPr lang="en-US" altLang="zh-CN" dirty="0"/>
              <a:t>-les1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13130"/>
            <a:ext cx="6090920" cy="464312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120" y="913130"/>
            <a:ext cx="5226050" cy="3239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19" y="138524"/>
            <a:ext cx="9304762" cy="65809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354" y="573771"/>
            <a:ext cx="8443821" cy="32200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4204" y="389106"/>
            <a:ext cx="2996119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Camera </a:t>
            </a:r>
            <a:r>
              <a:rPr lang="en-US" altLang="zh-CN" dirty="0" err="1"/>
              <a:t>CullMask</a:t>
            </a:r>
            <a:endParaRPr lang="en-US" altLang="zh-CN" dirty="0"/>
          </a:p>
          <a:p>
            <a:r>
              <a:rPr lang="en-US" altLang="zh-CN" dirty="0"/>
              <a:t>  View Frustum Cull</a:t>
            </a:r>
          </a:p>
          <a:p>
            <a:endParaRPr lang="en-US" altLang="zh-CN" dirty="0"/>
          </a:p>
          <a:p>
            <a:r>
              <a:rPr lang="en-US" altLang="zh-CN" dirty="0"/>
              <a:t>Lighting Cull</a:t>
            </a:r>
          </a:p>
          <a:p>
            <a:endParaRPr lang="en-US" altLang="zh-CN" dirty="0"/>
          </a:p>
          <a:p>
            <a:r>
              <a:rPr lang="en-US" altLang="zh-CN" dirty="0"/>
              <a:t>Opaque or Transparent</a:t>
            </a:r>
          </a:p>
          <a:p>
            <a:endParaRPr lang="en-US" altLang="zh-CN" dirty="0"/>
          </a:p>
          <a:p>
            <a:r>
              <a:rPr lang="en-US" altLang="zh-CN" dirty="0"/>
              <a:t>Materia: Set Render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Static Batching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Dynamic Batching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GPU Instance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24527" y="131323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Render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02807" y="131323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Render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81087" y="1313234"/>
            <a:ext cx="104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Render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428688" y="1313234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Render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95" y="268815"/>
            <a:ext cx="4429125" cy="568642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44DACF8-07B3-4683-BE50-BF376783BF18}"/>
              </a:ext>
            </a:extLst>
          </p:cNvPr>
          <p:cNvSpPr/>
          <p:nvPr/>
        </p:nvSpPr>
        <p:spPr>
          <a:xfrm>
            <a:off x="1174663" y="84149"/>
            <a:ext cx="5589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https://docs.unity3d.com/Manual/ExecutionOrder.html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445</Words>
  <Application>Microsoft Office PowerPoint</Application>
  <PresentationFormat>宽屏</PresentationFormat>
  <Paragraphs>93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Unity引擎和游戏框架设计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Unity的组件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Unity引擎和游戏框架设计</dc:title>
  <dc:creator>吴保情</dc:creator>
  <cp:lastModifiedBy>吴保情</cp:lastModifiedBy>
  <cp:revision>82</cp:revision>
  <dcterms:created xsi:type="dcterms:W3CDTF">2019-06-11T05:28:00Z</dcterms:created>
  <dcterms:modified xsi:type="dcterms:W3CDTF">2019-06-24T07:23:11Z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