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72" r:id="rId3"/>
    <p:sldId id="276" r:id="rId4"/>
    <p:sldId id="273" r:id="rId5"/>
    <p:sldId id="264" r:id="rId6"/>
    <p:sldId id="277" r:id="rId7"/>
    <p:sldId id="278" r:id="rId8"/>
    <p:sldId id="279" r:id="rId9"/>
    <p:sldId id="280" r:id="rId10"/>
    <p:sldId id="275" r:id="rId11"/>
    <p:sldId id="281" r:id="rId12"/>
    <p:sldId id="282" r:id="rId13"/>
    <p:sldId id="257" r:id="rId14"/>
    <p:sldId id="258" r:id="rId15"/>
    <p:sldId id="259" r:id="rId16"/>
    <p:sldId id="260" r:id="rId17"/>
    <p:sldId id="261" r:id="rId18"/>
    <p:sldId id="262" r:id="rId19"/>
    <p:sldId id="26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66" autoAdjust="0"/>
  </p:normalViewPr>
  <p:slideViewPr>
    <p:cSldViewPr snapToGrid="0">
      <p:cViewPr varScale="1">
        <p:scale>
          <a:sx n="98" d="100"/>
          <a:sy n="98" d="100"/>
        </p:scale>
        <p:origin x="10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2A035-C05F-482E-83C6-D8D4B0E23238}" type="datetimeFigureOut">
              <a:rPr lang="zh-CN" altLang="en-US" smtClean="0"/>
              <a:t>2019/6/18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F56B4-AA9B-4CAD-A1CC-F368E2291C0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3</a:t>
            </a:fld>
            <a:endParaRPr lang="zh-CN" altLang="en-US"/>
          </a:p>
        </p:txBody>
      </p:sp>
    </p:spTree>
    <p:extLst>
      <p:ext uri="{BB962C8B-B14F-4D97-AF65-F5344CB8AC3E}">
        <p14:creationId xmlns:p14="http://schemas.microsoft.com/office/powerpoint/2010/main" val="166468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5</a:t>
            </a:fld>
            <a:endParaRPr lang="zh-CN" altLang="en-US"/>
          </a:p>
        </p:txBody>
      </p:sp>
    </p:spTree>
    <p:extLst>
      <p:ext uri="{BB962C8B-B14F-4D97-AF65-F5344CB8AC3E}">
        <p14:creationId xmlns:p14="http://schemas.microsoft.com/office/powerpoint/2010/main" val="206691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6</a:t>
            </a:fld>
            <a:endParaRPr lang="zh-CN" altLang="en-US"/>
          </a:p>
        </p:txBody>
      </p:sp>
    </p:spTree>
    <p:extLst>
      <p:ext uri="{BB962C8B-B14F-4D97-AF65-F5344CB8AC3E}">
        <p14:creationId xmlns:p14="http://schemas.microsoft.com/office/powerpoint/2010/main" val="2088284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Forward</a:t>
            </a:r>
            <a:r>
              <a:rPr lang="zh-CN" altLang="en-US" dirty="0"/>
              <a:t>：</a:t>
            </a:r>
            <a:r>
              <a:rPr lang="en-US" altLang="zh-CN" dirty="0"/>
              <a:t>N * Camera * N * Light * 2</a:t>
            </a:r>
          </a:p>
          <a:p>
            <a:r>
              <a:rPr lang="en-US" altLang="zh-CN" dirty="0"/>
              <a:t>Deferred: N * Camera  * 2</a:t>
            </a:r>
          </a:p>
          <a:p>
            <a:r>
              <a:rPr lang="en-US" altLang="zh-CN" dirty="0"/>
              <a:t>Dynamic Batching:</a:t>
            </a:r>
            <a:r>
              <a:rPr lang="zh-CN" altLang="en-US" dirty="0"/>
              <a:t> 低消耗的渲染提交，高消耗的渲染改变</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12</a:t>
            </a:fld>
            <a:endParaRPr lang="zh-CN" altLang="en-US"/>
          </a:p>
        </p:txBody>
      </p:sp>
    </p:spTree>
    <p:extLst>
      <p:ext uri="{BB962C8B-B14F-4D97-AF65-F5344CB8AC3E}">
        <p14:creationId xmlns:p14="http://schemas.microsoft.com/office/powerpoint/2010/main" val="598330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Unity</a:t>
            </a:r>
            <a:r>
              <a:rPr lang="zh-CN" altLang="en-US" dirty="0"/>
              <a:t>所见即所得开的编辑器拖拉开发模式非常适合小型游戏或者开发初期的</a:t>
            </a:r>
            <a:r>
              <a:rPr lang="en-US" altLang="zh-CN" dirty="0"/>
              <a:t>demo</a:t>
            </a:r>
            <a:r>
              <a:rPr lang="zh-CN" altLang="en-US" dirty="0"/>
              <a:t>制作。</a:t>
            </a:r>
            <a:r>
              <a:rPr lang="en-US" altLang="zh-CN" dirty="0"/>
              <a:t>Unity</a:t>
            </a:r>
            <a:r>
              <a:rPr lang="zh-CN" altLang="en-US" dirty="0"/>
              <a:t>的目标也是说开发一个不需要编码就能做游戏的引擎。不过现阶段是对于稍微复杂的业务需求，单独的拖拖拉拉是不能现实的。即使有了</a:t>
            </a:r>
            <a:r>
              <a:rPr lang="en-US" altLang="zh-CN" dirty="0" err="1"/>
              <a:t>PlayerMaker</a:t>
            </a:r>
            <a:r>
              <a:rPr lang="zh-CN" altLang="en-US" dirty="0"/>
              <a:t>这样第三方插件。还是有很多功能无法实现的。</a:t>
            </a:r>
          </a:p>
        </p:txBody>
      </p:sp>
      <p:sp>
        <p:nvSpPr>
          <p:cNvPr id="4" name="灯片编号占位符 3"/>
          <p:cNvSpPr>
            <a:spLocks noGrp="1"/>
          </p:cNvSpPr>
          <p:nvPr>
            <p:ph type="sldNum" sz="quarter" idx="5"/>
          </p:nvPr>
        </p:nvSpPr>
        <p:spPr/>
        <p:txBody>
          <a:bodyPr/>
          <a:lstStyle/>
          <a:p>
            <a:fld id="{6EFF56B4-AA9B-4CAD-A1CC-F368E2291C09}" type="slidenum">
              <a:rPr lang="zh-CN" altLang="en-US" smtClean="0"/>
              <a:t>16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17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18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99BC13E-C5C7-4C89-AEA2-3466C529D53D}" type="datetimeFigureOut">
              <a:rPr lang="zh-CN" altLang="en-US" smtClean="0"/>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9BC13E-C5C7-4C89-AEA2-3466C529D53D}" type="datetimeFigureOut">
              <a:rPr lang="zh-CN" altLang="en-US" smtClean="0"/>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9BC13E-C5C7-4C89-AEA2-3466C529D53D}" type="datetimeFigureOut">
              <a:rPr lang="zh-CN" altLang="en-US" smtClean="0"/>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9BC13E-C5C7-4C89-AEA2-3466C529D53D}" type="datetimeFigureOut">
              <a:rPr lang="zh-CN" altLang="en-US" smtClean="0"/>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99BC13E-C5C7-4C89-AEA2-3466C529D53D}" type="datetimeFigureOut">
              <a:rPr lang="zh-CN" altLang="en-US" smtClean="0"/>
              <a:t>2019/6/18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99BC13E-C5C7-4C89-AEA2-3466C529D53D}" type="datetimeFigureOut">
              <a:rPr lang="zh-CN" altLang="en-US" smtClean="0"/>
              <a:t>2019/6/18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99BC13E-C5C7-4C89-AEA2-3466C529D53D}" type="datetimeFigureOut">
              <a:rPr lang="zh-CN" altLang="en-US" smtClean="0"/>
              <a:t>2019/6/18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9BC13E-C5C7-4C89-AEA2-3466C529D53D}" type="datetimeFigureOut">
              <a:rPr lang="zh-CN" altLang="en-US" smtClean="0"/>
              <a:t>2019/6/18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9BC13E-C5C7-4C89-AEA2-3466C529D53D}" type="datetimeFigureOut">
              <a:rPr lang="zh-CN" altLang="en-US" smtClean="0"/>
              <a:t>2019/6/18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9BC13E-C5C7-4C89-AEA2-3466C529D53D}" type="datetimeFigureOut">
              <a:rPr lang="zh-CN" altLang="en-US" smtClean="0"/>
              <a:t>2019/6/18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9BC13E-C5C7-4C89-AEA2-3466C529D53D}" type="datetimeFigureOut">
              <a:rPr lang="zh-CN" altLang="en-US" smtClean="0"/>
              <a:t>2019/6/18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BC13E-C5C7-4C89-AEA2-3466C529D53D}" type="datetimeFigureOut">
              <a:rPr lang="zh-CN" altLang="en-US" smtClean="0"/>
              <a:t>2019/6/18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345F9-384F-4D81-87CF-ACC48838300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unity3d.com/Manual/ExecutionOrder.html"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Unity</a:t>
            </a:r>
            <a:r>
              <a:rPr lang="zh-CN" altLang="en-US" dirty="0"/>
              <a:t>引擎和游戏框架设计</a:t>
            </a:r>
          </a:p>
        </p:txBody>
      </p:sp>
      <p:sp>
        <p:nvSpPr>
          <p:cNvPr id="3" name="副标题 2"/>
          <p:cNvSpPr>
            <a:spLocks noGrp="1"/>
          </p:cNvSpPr>
          <p:nvPr>
            <p:ph type="subTitle" idx="1"/>
          </p:nvPr>
        </p:nvSpPr>
        <p:spPr/>
        <p:txBody>
          <a:bodyPr/>
          <a:lstStyle/>
          <a:p>
            <a:r>
              <a:rPr lang="zh-CN" altLang="en-US" dirty="0"/>
              <a:t>研发五部</a:t>
            </a:r>
            <a:r>
              <a:rPr lang="en-US" altLang="zh-CN" dirty="0"/>
              <a:t>-</a:t>
            </a:r>
            <a:r>
              <a:rPr lang="zh-CN" altLang="en-US" dirty="0"/>
              <a:t>吴保情</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D5611F-D972-4923-9F19-1E5169D51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382" y="-68094"/>
            <a:ext cx="4633023" cy="6858000"/>
          </a:xfrm>
          <a:prstGeom prst="rect">
            <a:avLst/>
          </a:prstGeom>
        </p:spPr>
      </p:pic>
      <p:sp>
        <p:nvSpPr>
          <p:cNvPr id="4" name="矩形 3">
            <a:extLst>
              <a:ext uri="{FF2B5EF4-FFF2-40B4-BE49-F238E27FC236}">
                <a16:creationId xmlns:a16="http://schemas.microsoft.com/office/drawing/2014/main" id="{5DB367B9-17E3-4532-8E9B-E89453491A21}"/>
              </a:ext>
            </a:extLst>
          </p:cNvPr>
          <p:cNvSpPr/>
          <p:nvPr/>
        </p:nvSpPr>
        <p:spPr>
          <a:xfrm>
            <a:off x="976093" y="413585"/>
            <a:ext cx="5589992" cy="369332"/>
          </a:xfrm>
          <a:prstGeom prst="rect">
            <a:avLst/>
          </a:prstGeom>
        </p:spPr>
        <p:txBody>
          <a:bodyPr wrap="none">
            <a:spAutoFit/>
          </a:bodyPr>
          <a:lstStyle/>
          <a:p>
            <a:r>
              <a:rPr lang="en-US" altLang="zh-CN" dirty="0">
                <a:hlinkClick r:id="rId3"/>
              </a:rPr>
              <a:t>https://docs.unity3d.com/Manual/ExecutionOrder.html</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F98F8C8-5BC9-4FDA-9D36-7DE53EF2BBCA}"/>
              </a:ext>
            </a:extLst>
          </p:cNvPr>
          <p:cNvPicPr>
            <a:picLocks noChangeAspect="1"/>
          </p:cNvPicPr>
          <p:nvPr/>
        </p:nvPicPr>
        <p:blipFill>
          <a:blip r:embed="rId2"/>
          <a:stretch>
            <a:fillRect/>
          </a:stretch>
        </p:blipFill>
        <p:spPr>
          <a:xfrm>
            <a:off x="1443619" y="138524"/>
            <a:ext cx="9304762" cy="6580952"/>
          </a:xfrm>
          <a:prstGeom prst="rect">
            <a:avLst/>
          </a:prstGeom>
        </p:spPr>
      </p:pic>
    </p:spTree>
    <p:extLst>
      <p:ext uri="{BB962C8B-B14F-4D97-AF65-F5344CB8AC3E}">
        <p14:creationId xmlns:p14="http://schemas.microsoft.com/office/powerpoint/2010/main" val="1697470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68D8EAF-A4F2-4A28-B832-0F68537E80AD}"/>
              </a:ext>
            </a:extLst>
          </p:cNvPr>
          <p:cNvPicPr>
            <a:picLocks noChangeAspect="1"/>
          </p:cNvPicPr>
          <p:nvPr/>
        </p:nvPicPr>
        <p:blipFill>
          <a:blip r:embed="rId3"/>
          <a:stretch>
            <a:fillRect/>
          </a:stretch>
        </p:blipFill>
        <p:spPr>
          <a:xfrm>
            <a:off x="3395354" y="573771"/>
            <a:ext cx="8443821" cy="3220016"/>
          </a:xfrm>
          <a:prstGeom prst="rect">
            <a:avLst/>
          </a:prstGeom>
        </p:spPr>
      </p:pic>
      <p:sp>
        <p:nvSpPr>
          <p:cNvPr id="5" name="文本框 4">
            <a:extLst>
              <a:ext uri="{FF2B5EF4-FFF2-40B4-BE49-F238E27FC236}">
                <a16:creationId xmlns:a16="http://schemas.microsoft.com/office/drawing/2014/main" id="{95612B8B-CB76-453E-B973-854185AAE3D2}"/>
              </a:ext>
            </a:extLst>
          </p:cNvPr>
          <p:cNvSpPr txBox="1"/>
          <p:nvPr/>
        </p:nvSpPr>
        <p:spPr>
          <a:xfrm>
            <a:off x="564204" y="389106"/>
            <a:ext cx="2996119" cy="3693319"/>
          </a:xfrm>
          <a:prstGeom prst="rect">
            <a:avLst/>
          </a:prstGeom>
          <a:noFill/>
        </p:spPr>
        <p:txBody>
          <a:bodyPr wrap="square" rtlCol="0">
            <a:spAutoFit/>
          </a:bodyPr>
          <a:lstStyle/>
          <a:p>
            <a:r>
              <a:rPr lang="en-US" altLang="zh-CN" dirty="0"/>
              <a:t>Camera </a:t>
            </a:r>
            <a:r>
              <a:rPr lang="en-US" altLang="zh-CN" dirty="0" err="1"/>
              <a:t>CullMask</a:t>
            </a:r>
            <a:endParaRPr lang="en-US" altLang="zh-CN" dirty="0"/>
          </a:p>
          <a:p>
            <a:r>
              <a:rPr lang="en-US" altLang="zh-CN" dirty="0"/>
              <a:t>  View Frustum Cull</a:t>
            </a:r>
          </a:p>
          <a:p>
            <a:endParaRPr lang="en-US" altLang="zh-CN" dirty="0"/>
          </a:p>
          <a:p>
            <a:r>
              <a:rPr lang="en-US" altLang="zh-CN" dirty="0"/>
              <a:t>Lighting Cull</a:t>
            </a:r>
          </a:p>
          <a:p>
            <a:endParaRPr lang="en-US" altLang="zh-CN" dirty="0"/>
          </a:p>
          <a:p>
            <a:r>
              <a:rPr lang="en-US" altLang="zh-CN" dirty="0"/>
              <a:t>Opaque or Transparent</a:t>
            </a:r>
          </a:p>
          <a:p>
            <a:endParaRPr lang="en-US" altLang="zh-CN" dirty="0"/>
          </a:p>
          <a:p>
            <a:r>
              <a:rPr lang="en-US" altLang="zh-CN" dirty="0"/>
              <a:t>Materia: Set Render State</a:t>
            </a:r>
          </a:p>
          <a:p>
            <a:pPr marL="285750" indent="-285750">
              <a:buFont typeface="Arial" panose="020B0604020202020204" pitchFamily="34" charset="0"/>
              <a:buChar char="•"/>
            </a:pPr>
            <a:r>
              <a:rPr lang="en-US" altLang="zh-CN" dirty="0"/>
              <a:t>  Static Batching</a:t>
            </a:r>
          </a:p>
          <a:p>
            <a:pPr marL="285750" indent="-285750">
              <a:buFont typeface="Arial" panose="020B0604020202020204" pitchFamily="34" charset="0"/>
              <a:buChar char="•"/>
            </a:pPr>
            <a:r>
              <a:rPr lang="en-US" altLang="zh-CN" dirty="0"/>
              <a:t>  Dynamic Batching</a:t>
            </a:r>
          </a:p>
          <a:p>
            <a:endParaRPr lang="zh-CN" altLang="en-US" dirty="0"/>
          </a:p>
          <a:p>
            <a:endParaRPr lang="zh-CN" altLang="en-US" dirty="0"/>
          </a:p>
          <a:p>
            <a:endParaRPr lang="zh-CN" altLang="en-US" dirty="0"/>
          </a:p>
        </p:txBody>
      </p:sp>
      <p:sp>
        <p:nvSpPr>
          <p:cNvPr id="3" name="文本框 2">
            <a:extLst>
              <a:ext uri="{FF2B5EF4-FFF2-40B4-BE49-F238E27FC236}">
                <a16:creationId xmlns:a16="http://schemas.microsoft.com/office/drawing/2014/main" id="{374AA291-2860-4492-9936-90922B161BEA}"/>
              </a:ext>
            </a:extLst>
          </p:cNvPr>
          <p:cNvSpPr txBox="1"/>
          <p:nvPr/>
        </p:nvSpPr>
        <p:spPr>
          <a:xfrm>
            <a:off x="4124527" y="1313234"/>
            <a:ext cx="893193" cy="369332"/>
          </a:xfrm>
          <a:prstGeom prst="rect">
            <a:avLst/>
          </a:prstGeom>
          <a:noFill/>
        </p:spPr>
        <p:txBody>
          <a:bodyPr wrap="none" rtlCol="0">
            <a:spAutoFit/>
          </a:bodyPr>
          <a:lstStyle/>
          <a:p>
            <a:r>
              <a:rPr lang="en-US" altLang="zh-CN" dirty="0"/>
              <a:t>Render</a:t>
            </a:r>
            <a:endParaRPr lang="zh-CN" altLang="en-US" dirty="0"/>
          </a:p>
        </p:txBody>
      </p:sp>
      <p:sp>
        <p:nvSpPr>
          <p:cNvPr id="8" name="文本框 7">
            <a:extLst>
              <a:ext uri="{FF2B5EF4-FFF2-40B4-BE49-F238E27FC236}">
                <a16:creationId xmlns:a16="http://schemas.microsoft.com/office/drawing/2014/main" id="{99E50581-807B-4A70-8955-7C5630E7790F}"/>
              </a:ext>
            </a:extLst>
          </p:cNvPr>
          <p:cNvSpPr txBox="1"/>
          <p:nvPr/>
        </p:nvSpPr>
        <p:spPr>
          <a:xfrm>
            <a:off x="5202807" y="1313234"/>
            <a:ext cx="893193" cy="369332"/>
          </a:xfrm>
          <a:prstGeom prst="rect">
            <a:avLst/>
          </a:prstGeom>
          <a:noFill/>
        </p:spPr>
        <p:txBody>
          <a:bodyPr wrap="none" rtlCol="0">
            <a:spAutoFit/>
          </a:bodyPr>
          <a:lstStyle/>
          <a:p>
            <a:r>
              <a:rPr lang="en-US" altLang="zh-CN"/>
              <a:t>Render</a:t>
            </a:r>
            <a:endParaRPr lang="zh-CN" altLang="en-US" dirty="0"/>
          </a:p>
        </p:txBody>
      </p:sp>
      <p:sp>
        <p:nvSpPr>
          <p:cNvPr id="9" name="文本框 8">
            <a:extLst>
              <a:ext uri="{FF2B5EF4-FFF2-40B4-BE49-F238E27FC236}">
                <a16:creationId xmlns:a16="http://schemas.microsoft.com/office/drawing/2014/main" id="{EAFD0515-1F4C-48D8-9008-D1445C8E4E3A}"/>
              </a:ext>
            </a:extLst>
          </p:cNvPr>
          <p:cNvSpPr txBox="1"/>
          <p:nvPr/>
        </p:nvSpPr>
        <p:spPr>
          <a:xfrm>
            <a:off x="6281087" y="1313234"/>
            <a:ext cx="1041808" cy="646331"/>
          </a:xfrm>
          <a:prstGeom prst="rect">
            <a:avLst/>
          </a:prstGeom>
          <a:noFill/>
        </p:spPr>
        <p:txBody>
          <a:bodyPr wrap="square" rtlCol="0">
            <a:spAutoFit/>
          </a:bodyPr>
          <a:lstStyle/>
          <a:p>
            <a:r>
              <a:rPr lang="en-US" altLang="zh-CN" dirty="0"/>
              <a:t>Render</a:t>
            </a:r>
            <a:endParaRPr lang="zh-CN" altLang="en-US" dirty="0"/>
          </a:p>
          <a:p>
            <a:endParaRPr lang="zh-CN" altLang="en-US" dirty="0"/>
          </a:p>
        </p:txBody>
      </p:sp>
      <p:sp>
        <p:nvSpPr>
          <p:cNvPr id="10" name="文本框 9">
            <a:extLst>
              <a:ext uri="{FF2B5EF4-FFF2-40B4-BE49-F238E27FC236}">
                <a16:creationId xmlns:a16="http://schemas.microsoft.com/office/drawing/2014/main" id="{E08A83FE-A277-493F-8408-9540D6C6CF22}"/>
              </a:ext>
            </a:extLst>
          </p:cNvPr>
          <p:cNvSpPr txBox="1"/>
          <p:nvPr/>
        </p:nvSpPr>
        <p:spPr>
          <a:xfrm>
            <a:off x="7428688" y="1313234"/>
            <a:ext cx="893193" cy="646331"/>
          </a:xfrm>
          <a:prstGeom prst="rect">
            <a:avLst/>
          </a:prstGeom>
          <a:noFill/>
        </p:spPr>
        <p:txBody>
          <a:bodyPr wrap="none" rtlCol="0">
            <a:spAutoFit/>
          </a:bodyPr>
          <a:lstStyle/>
          <a:p>
            <a:r>
              <a:rPr lang="en-US" altLang="zh-CN" dirty="0"/>
              <a:t>Render</a:t>
            </a:r>
            <a:endParaRPr lang="zh-CN" altLang="en-US" dirty="0"/>
          </a:p>
          <a:p>
            <a:endParaRPr lang="zh-CN" altLang="en-US" dirty="0"/>
          </a:p>
        </p:txBody>
      </p:sp>
    </p:spTree>
    <p:extLst>
      <p:ext uri="{BB962C8B-B14F-4D97-AF65-F5344CB8AC3E}">
        <p14:creationId xmlns:p14="http://schemas.microsoft.com/office/powerpoint/2010/main" val="2047721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Unity</a:t>
            </a:r>
            <a:r>
              <a:rPr lang="zh-CN" altLang="en-US" dirty="0"/>
              <a:t>的组件</a:t>
            </a:r>
          </a:p>
        </p:txBody>
      </p:sp>
      <p:sp>
        <p:nvSpPr>
          <p:cNvPr id="3" name="内容占位符 2"/>
          <p:cNvSpPr>
            <a:spLocks noGrp="1"/>
          </p:cNvSpPr>
          <p:nvPr>
            <p:ph idx="1"/>
          </p:nvPr>
        </p:nvSpPr>
        <p:spPr/>
        <p:txBody>
          <a:bodyPr>
            <a:normAutofit fontScale="77500" lnSpcReduction="20000"/>
          </a:bodyPr>
          <a:lstStyle/>
          <a:p>
            <a:r>
              <a:rPr lang="zh-CN" altLang="en-US" dirty="0"/>
              <a:t>资源模块 </a:t>
            </a:r>
          </a:p>
          <a:p>
            <a:pPr lvl="1"/>
            <a:r>
              <a:rPr lang="zh-CN" altLang="en-US" dirty="0"/>
              <a:t>资源加载 </a:t>
            </a:r>
            <a:r>
              <a:rPr lang="en-US" altLang="zh-CN" dirty="0"/>
              <a:t>Resource Asset Bundle </a:t>
            </a:r>
          </a:p>
          <a:p>
            <a:pPr lvl="1"/>
            <a:r>
              <a:rPr lang="zh-CN" altLang="en-US" dirty="0"/>
              <a:t>第三方资源导入 </a:t>
            </a:r>
            <a:r>
              <a:rPr lang="en-US" altLang="zh-CN" dirty="0"/>
              <a:t>Import</a:t>
            </a:r>
          </a:p>
          <a:p>
            <a:pPr lvl="1"/>
            <a:endParaRPr lang="en-US" altLang="zh-CN" dirty="0"/>
          </a:p>
          <a:p>
            <a:r>
              <a:rPr lang="zh-CN" altLang="en-US" dirty="0"/>
              <a:t>图形模块 </a:t>
            </a:r>
            <a:r>
              <a:rPr lang="en-US" altLang="zh-CN" dirty="0"/>
              <a:t>2D 3D </a:t>
            </a:r>
          </a:p>
          <a:p>
            <a:pPr lvl="1"/>
            <a:r>
              <a:rPr lang="en-US" altLang="zh-CN" dirty="0"/>
              <a:t>2D</a:t>
            </a:r>
            <a:r>
              <a:rPr lang="zh-CN" altLang="en-US" dirty="0"/>
              <a:t>： </a:t>
            </a:r>
            <a:r>
              <a:rPr lang="en-US" altLang="zh-CN" dirty="0"/>
              <a:t>Sprite Render Tile Map</a:t>
            </a:r>
          </a:p>
          <a:p>
            <a:pPr lvl="1"/>
            <a:r>
              <a:rPr lang="en-US" altLang="zh-CN" dirty="0"/>
              <a:t>3D </a:t>
            </a:r>
          </a:p>
          <a:p>
            <a:pPr lvl="2"/>
            <a:r>
              <a:rPr lang="en-US" altLang="zh-CN" dirty="0"/>
              <a:t>Mesh Render Skinned Mesh Render Mesh</a:t>
            </a:r>
          </a:p>
          <a:p>
            <a:pPr lvl="2"/>
            <a:r>
              <a:rPr lang="en-US" altLang="zh-CN" dirty="0"/>
              <a:t>Lighting</a:t>
            </a:r>
          </a:p>
          <a:p>
            <a:pPr lvl="2"/>
            <a:r>
              <a:rPr lang="en-US" altLang="zh-CN" dirty="0"/>
              <a:t>Camera</a:t>
            </a:r>
          </a:p>
          <a:p>
            <a:pPr lvl="2"/>
            <a:r>
              <a:rPr lang="en-US" altLang="zh-CN" dirty="0"/>
              <a:t>Particle System</a:t>
            </a:r>
          </a:p>
          <a:p>
            <a:pPr lvl="2"/>
            <a:r>
              <a:rPr lang="en-US" altLang="zh-CN" dirty="0"/>
              <a:t>Post-Processing</a:t>
            </a:r>
          </a:p>
          <a:p>
            <a:pPr lvl="1"/>
            <a:r>
              <a:rPr lang="en-US" altLang="zh-CN" dirty="0"/>
              <a:t>Material </a:t>
            </a:r>
          </a:p>
          <a:p>
            <a:pPr lvl="2"/>
            <a:r>
              <a:rPr lang="en-US" altLang="zh-CN" dirty="0"/>
              <a:t>Shader</a:t>
            </a:r>
          </a:p>
          <a:p>
            <a:pPr lvl="1"/>
            <a:r>
              <a:rPr lang="en-US" altLang="zh-CN" dirty="0"/>
              <a:t>UI:</a:t>
            </a:r>
          </a:p>
          <a:p>
            <a:pPr lvl="2"/>
            <a:r>
              <a:rPr lang="en-US" altLang="zh-CN" dirty="0"/>
              <a:t>Canvas text Button Input....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0"/>
            <a:ext cx="10515600" cy="6176963"/>
          </a:xfrm>
        </p:spPr>
        <p:txBody>
          <a:bodyPr/>
          <a:lstStyle/>
          <a:p>
            <a:r>
              <a:rPr lang="en-US" altLang="zh-CN" dirty="0"/>
              <a:t>Physics </a:t>
            </a:r>
          </a:p>
          <a:p>
            <a:pPr lvl="1"/>
            <a:r>
              <a:rPr lang="en-US" altLang="zh-CN" dirty="0"/>
              <a:t>Rigid body</a:t>
            </a:r>
            <a:endParaRPr lang="zh-CN" altLang="en-US" dirty="0"/>
          </a:p>
          <a:p>
            <a:pPr lvl="1"/>
            <a:r>
              <a:rPr lang="en-US" altLang="zh-CN" dirty="0"/>
              <a:t>Colliders</a:t>
            </a:r>
          </a:p>
          <a:p>
            <a:pPr lvl="1"/>
            <a:r>
              <a:rPr lang="en-US" altLang="zh-CN" dirty="0"/>
              <a:t>Joints</a:t>
            </a:r>
          </a:p>
          <a:p>
            <a:pPr lvl="1"/>
            <a:endParaRPr lang="en-US" altLang="zh-CN" dirty="0"/>
          </a:p>
          <a:p>
            <a:r>
              <a:rPr lang="en-US" altLang="zh-CN" dirty="0"/>
              <a:t>Net Work</a:t>
            </a:r>
          </a:p>
          <a:p>
            <a:pPr lvl="1"/>
            <a:r>
              <a:rPr lang="zh-CN" altLang="en-US" dirty="0"/>
              <a:t>网络层 </a:t>
            </a:r>
            <a:r>
              <a:rPr lang="en-US" altLang="zh-CN" dirty="0"/>
              <a:t>Unity </a:t>
            </a:r>
            <a:r>
              <a:rPr lang="zh-CN" altLang="en-US" dirty="0"/>
              <a:t>自带的网络组件需要跟</a:t>
            </a:r>
            <a:r>
              <a:rPr lang="en-US" altLang="zh-CN" dirty="0"/>
              <a:t>Unity</a:t>
            </a:r>
            <a:r>
              <a:rPr lang="zh-CN" altLang="en-US" dirty="0"/>
              <a:t>的服务器配合使用。</a:t>
            </a:r>
            <a:endParaRPr lang="en-US" altLang="zh-CN" dirty="0"/>
          </a:p>
          <a:p>
            <a:r>
              <a:rPr lang="en-US" altLang="zh-CN" dirty="0"/>
              <a:t>Input</a:t>
            </a:r>
          </a:p>
          <a:p>
            <a:r>
              <a:rPr lang="en-US" altLang="zh-CN" dirty="0"/>
              <a:t>Audio</a:t>
            </a:r>
          </a:p>
          <a:p>
            <a:r>
              <a:rPr lang="en-US" altLang="zh-CN" dirty="0"/>
              <a:t>Animation</a:t>
            </a:r>
          </a:p>
          <a:p>
            <a:r>
              <a:rPr lang="en-US" altLang="zh-CN" dirty="0"/>
              <a:t>AI </a:t>
            </a:r>
          </a:p>
          <a:p>
            <a:pPr lvl="1"/>
            <a:r>
              <a:rPr lang="zh-CN" altLang="en-US" dirty="0"/>
              <a:t>导航系统</a:t>
            </a:r>
            <a:endParaRPr lang="en-US" altLang="zh-CN" dirty="0"/>
          </a:p>
          <a:p>
            <a:r>
              <a:rPr lang="zh-CN" altLang="en-US" dirty="0"/>
              <a:t>平台相关特性</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Component-</a:t>
            </a:r>
            <a:r>
              <a:rPr lang="zh-CN" altLang="en-US" dirty="0"/>
              <a:t>组件式</a:t>
            </a:r>
          </a:p>
        </p:txBody>
      </p:sp>
      <p:sp>
        <p:nvSpPr>
          <p:cNvPr id="3" name="内容占位符 2"/>
          <p:cNvSpPr>
            <a:spLocks noGrp="1"/>
          </p:cNvSpPr>
          <p:nvPr>
            <p:ph idx="1"/>
          </p:nvPr>
        </p:nvSpPr>
        <p:spPr>
          <a:xfrm>
            <a:off x="838200" y="1825625"/>
            <a:ext cx="10515600" cy="4335478"/>
          </a:xfrm>
        </p:spPr>
        <p:txBody>
          <a:bodyPr/>
          <a:lstStyle/>
          <a:p>
            <a:pPr marL="0" indent="0">
              <a:buNone/>
            </a:pPr>
            <a:r>
              <a:rPr lang="zh-CN" altLang="en-US" dirty="0"/>
              <a:t>脚本也是组件！</a:t>
            </a:r>
            <a:endParaRPr lang="en-US" altLang="zh-CN" dirty="0"/>
          </a:p>
          <a:p>
            <a:pPr marL="0" indent="0">
              <a:buNone/>
            </a:pPr>
            <a:r>
              <a:rPr lang="zh-CN" altLang="en-US" dirty="0"/>
              <a:t>脚本可以认为胶水。增，删，改各种</a:t>
            </a:r>
            <a:r>
              <a:rPr lang="en-US" altLang="zh-CN" dirty="0"/>
              <a:t>Unity</a:t>
            </a:r>
            <a:r>
              <a:rPr lang="zh-CN" altLang="en-US" dirty="0"/>
              <a:t>提供的组件，添加逻辑控制。</a:t>
            </a:r>
            <a:endParaRPr lang="en-US" altLang="zh-CN" dirty="0"/>
          </a:p>
          <a:p>
            <a:pPr marL="0" indent="0">
              <a:buNone/>
            </a:pPr>
            <a:r>
              <a:rPr lang="zh-CN" altLang="en-US" dirty="0"/>
              <a:t>我们学习的过程，也是通过目标导向。不会做，就去看</a:t>
            </a:r>
            <a:r>
              <a:rPr lang="en-US" altLang="zh-CN" dirty="0"/>
              <a:t>Unity Document</a:t>
            </a:r>
            <a:r>
              <a:rPr lang="zh-CN" altLang="en-US" dirty="0"/>
              <a:t>，看文档看</a:t>
            </a:r>
            <a:r>
              <a:rPr lang="en-US" altLang="zh-CN" dirty="0"/>
              <a:t>API</a:t>
            </a:r>
            <a:r>
              <a:rPr lang="zh-CN" altLang="en-US" dirty="0"/>
              <a:t>。通过事例慢慢上手。</a:t>
            </a:r>
          </a:p>
        </p:txBody>
      </p:sp>
      <p:sp>
        <p:nvSpPr>
          <p:cNvPr id="4" name="文本框 3"/>
          <p:cNvSpPr txBox="1"/>
          <p:nvPr/>
        </p:nvSpPr>
        <p:spPr>
          <a:xfrm>
            <a:off x="838201" y="3329126"/>
            <a:ext cx="10515599" cy="369332"/>
          </a:xfrm>
          <a:prstGeom prst="rect">
            <a:avLst/>
          </a:prstGeom>
          <a:noFill/>
        </p:spPr>
        <p:txBody>
          <a:bodyPr wrap="square" rtlCol="0">
            <a:spAutoFit/>
          </a:bodyPr>
          <a:lstStyle/>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Unity</a:t>
            </a:r>
            <a:r>
              <a:rPr lang="zh-CN" altLang="en-US" dirty="0"/>
              <a:t>容易上手编辑器功能</a:t>
            </a: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8113" y="1690687"/>
            <a:ext cx="9216718" cy="5009917"/>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6655"/>
            <a:ext cx="10515600" cy="5700308"/>
          </a:xfrm>
        </p:spPr>
        <p:txBody>
          <a:bodyPr/>
          <a:lstStyle/>
          <a:p>
            <a:endParaRPr lang="zh-CN" altLang="en-US" dirty="0"/>
          </a:p>
          <a:p>
            <a:pPr marL="0" indent="0">
              <a:buNone/>
            </a:pPr>
            <a:r>
              <a:rPr lang="zh-CN" altLang="en-US" dirty="0"/>
              <a:t>大家刚刚做</a:t>
            </a:r>
            <a:r>
              <a:rPr lang="en-US" altLang="zh-CN" dirty="0"/>
              <a:t>Unity </a:t>
            </a:r>
            <a:r>
              <a:rPr lang="zh-CN" altLang="en-US" dirty="0"/>
              <a:t>项目的时候，都喜欢使用</a:t>
            </a:r>
            <a:r>
              <a:rPr lang="en-US" altLang="zh-CN" dirty="0" err="1"/>
              <a:t>Untiy</a:t>
            </a:r>
            <a:r>
              <a:rPr lang="zh-CN" altLang="en-US" dirty="0"/>
              <a:t>自带的场景编辑器编辑完想要的</a:t>
            </a:r>
            <a:r>
              <a:rPr lang="en-US" altLang="zh-CN" dirty="0"/>
              <a:t>3D</a:t>
            </a:r>
            <a:r>
              <a:rPr lang="zh-CN" altLang="en-US" dirty="0"/>
              <a:t>场景。在场景里面放一个主角。放上很多怪物。再给这个角色添加很多组件，物理特性，添加动画组件</a:t>
            </a:r>
            <a:r>
              <a:rPr lang="en-US" altLang="zh-CN" dirty="0"/>
              <a:t>FSM</a:t>
            </a:r>
            <a:r>
              <a:rPr lang="zh-CN" altLang="en-US" dirty="0"/>
              <a:t>。直接写代码挂在角色上面。</a:t>
            </a:r>
          </a:p>
          <a:p>
            <a:pPr marL="0" indent="0">
              <a:buNone/>
            </a:pPr>
            <a:r>
              <a:rPr lang="zh-CN" altLang="en-US" dirty="0"/>
              <a:t>看起来，没问题。很简单也容易理解。这样制作一个简单</a:t>
            </a:r>
            <a:r>
              <a:rPr lang="en-US" altLang="zh-CN" dirty="0"/>
              <a:t>demo</a:t>
            </a:r>
            <a:r>
              <a:rPr lang="zh-CN" altLang="en-US" dirty="0"/>
              <a:t>或者小游戏这样制作流程可能是没问题。</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2570"/>
            <a:ext cx="10515600" cy="5554393"/>
          </a:xfrm>
        </p:spPr>
        <p:txBody>
          <a:bodyPr>
            <a:normAutofit/>
          </a:bodyPr>
          <a:lstStyle/>
          <a:p>
            <a:pPr marL="0" indent="0">
              <a:buNone/>
            </a:pPr>
            <a:r>
              <a:rPr lang="zh-CN" altLang="en-US" dirty="0"/>
              <a:t>比如我们打个比方，我们要个</a:t>
            </a:r>
            <a:r>
              <a:rPr lang="en-US" altLang="zh-CN" dirty="0"/>
              <a:t>SLG</a:t>
            </a:r>
            <a:r>
              <a:rPr lang="zh-CN" altLang="en-US" dirty="0"/>
              <a:t>游戏，就像公司的招牌项目</a:t>
            </a:r>
            <a:r>
              <a:rPr lang="en-US" altLang="zh-CN" dirty="0"/>
              <a:t>Lord Mobile</a:t>
            </a:r>
            <a:r>
              <a:rPr lang="zh-CN" altLang="en-US" dirty="0"/>
              <a:t>，这样的有一个大世界的室外场景。如果直接把所有的东西直接放在</a:t>
            </a:r>
            <a:r>
              <a:rPr lang="en-US" altLang="zh-CN" dirty="0"/>
              <a:t>Unity</a:t>
            </a:r>
            <a:r>
              <a:rPr lang="zh-CN" altLang="en-US" dirty="0"/>
              <a:t>自带的场景编辑器中。我们会遇到什么问题？</a:t>
            </a:r>
          </a:p>
          <a:p>
            <a:pPr marL="0" indent="0">
              <a:buNone/>
            </a:pPr>
            <a:r>
              <a:rPr lang="en-US" altLang="zh-CN" dirty="0"/>
              <a:t>1.0 </a:t>
            </a:r>
            <a:r>
              <a:rPr lang="zh-CN" altLang="en-US" dirty="0"/>
              <a:t>游戏可能跑不起来，随着世界越来越大，资源越来越多。这个场景会越来越复杂，可能在加载场景手机就闪退了。不可控。</a:t>
            </a:r>
          </a:p>
          <a:p>
            <a:pPr marL="0" indent="0">
              <a:buNone/>
            </a:pPr>
            <a:r>
              <a:rPr lang="en-US" altLang="zh-CN" dirty="0"/>
              <a:t>2.0 </a:t>
            </a:r>
            <a:r>
              <a:rPr lang="zh-CN" altLang="en-US" dirty="0"/>
              <a:t>第二制作流程行不通，因为就一个场景文件。我们整个项目组有好几个地编，如何让他们协同制作呢？</a:t>
            </a:r>
          </a:p>
          <a:p>
            <a:pPr marL="0" indent="0">
              <a:buNone/>
            </a:pPr>
            <a:r>
              <a:rPr lang="en-US" altLang="zh-CN" dirty="0"/>
              <a:t>3.0 </a:t>
            </a:r>
            <a:r>
              <a:rPr lang="zh-CN" altLang="en-US" dirty="0"/>
              <a:t>如果这是个网络游戏，角色随时会改变的，怪物也是动态改变的。</a:t>
            </a:r>
          </a:p>
          <a:p>
            <a:pPr marL="0" indent="0">
              <a:buNone/>
            </a:pPr>
            <a:r>
              <a:rPr lang="en-US" altLang="zh-CN" dirty="0"/>
              <a:t>4.0 </a:t>
            </a:r>
            <a:r>
              <a:rPr lang="zh-CN" altLang="en-US" dirty="0"/>
              <a:t>如果这个动画系统随着角色升级，动画不一样呢？</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01557"/>
            <a:ext cx="10515600" cy="5875406"/>
          </a:xfrm>
        </p:spPr>
        <p:txBody>
          <a:bodyPr/>
          <a:lstStyle/>
          <a:p>
            <a:r>
              <a:rPr lang="zh-CN" altLang="en-US" dirty="0"/>
              <a:t> 可维护</a:t>
            </a:r>
            <a:r>
              <a:rPr lang="en-US" altLang="zh-CN" dirty="0"/>
              <a:t>-</a:t>
            </a:r>
            <a:r>
              <a:rPr lang="zh-CN" altLang="en-US" dirty="0"/>
              <a:t>好拓展</a:t>
            </a:r>
            <a:endParaRPr lang="en-US" altLang="zh-CN" dirty="0"/>
          </a:p>
          <a:p>
            <a:r>
              <a:rPr lang="en-US" altLang="zh-CN" dirty="0"/>
              <a:t> </a:t>
            </a:r>
            <a:r>
              <a:rPr lang="zh-CN" altLang="en-US" dirty="0"/>
              <a:t>性能可控</a:t>
            </a:r>
            <a:r>
              <a:rPr lang="en-US" altLang="zh-CN" dirty="0"/>
              <a:t>-</a:t>
            </a:r>
            <a:r>
              <a:rPr lang="zh-CN" altLang="en-US" dirty="0"/>
              <a:t>不能非常卡顿</a:t>
            </a:r>
            <a:endParaRPr lang="en-US" altLang="zh-CN" dirty="0"/>
          </a:p>
          <a:p>
            <a:r>
              <a:rPr lang="en-US" altLang="zh-CN" dirty="0"/>
              <a:t> </a:t>
            </a:r>
            <a:r>
              <a:rPr lang="zh-CN" altLang="en-US" dirty="0"/>
              <a:t>内存可控</a:t>
            </a:r>
            <a:r>
              <a:rPr lang="en-US" altLang="zh-CN" dirty="0"/>
              <a:t>-</a:t>
            </a:r>
            <a:r>
              <a:rPr lang="zh-CN" altLang="en-US" dirty="0"/>
              <a:t>不能闪退</a:t>
            </a:r>
            <a:endParaRPr lang="en-US" altLang="zh-CN" dirty="0"/>
          </a:p>
          <a:p>
            <a:r>
              <a:rPr lang="zh-CN" altLang="en-US" dirty="0"/>
              <a:t>制作流程可控</a:t>
            </a:r>
            <a:r>
              <a:rPr lang="en-US" altLang="zh-CN" dirty="0"/>
              <a:t>-</a:t>
            </a:r>
            <a:r>
              <a:rPr lang="zh-CN" altLang="en-US" dirty="0"/>
              <a:t>制作流程要清楚，可实现</a:t>
            </a:r>
            <a:endParaRPr lang="en-US" altLang="zh-CN" dirty="0"/>
          </a:p>
          <a:p>
            <a:pPr marL="0" indent="0">
              <a:buNone/>
            </a:pPr>
            <a:r>
              <a:rPr lang="en-US" altLang="zh-CN" dirty="0"/>
              <a:t>......</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9565"/>
            <a:ext cx="10515600" cy="5847715"/>
          </a:xfrm>
        </p:spPr>
        <p:txBody>
          <a:bodyPr/>
          <a:lstStyle/>
          <a:p>
            <a:r>
              <a:rPr lang="zh-CN" altLang="en-US" dirty="0"/>
              <a:t>游戏引擎是什么？</a:t>
            </a:r>
          </a:p>
          <a:p>
            <a:pPr marL="0" indent="0">
              <a:buNone/>
            </a:pPr>
            <a:r>
              <a:rPr lang="en-US" altLang="zh-CN" dirty="0"/>
              <a:t>-</a:t>
            </a:r>
            <a:r>
              <a:rPr lang="zh-CN" altLang="en-US" dirty="0"/>
              <a:t>代码工具箱，节省专业并且重复的工作</a:t>
            </a:r>
          </a:p>
          <a:p>
            <a:pPr marL="0" indent="0">
              <a:buNone/>
            </a:pPr>
            <a:endParaRPr lang="zh-CN" altLang="en-US" dirty="0"/>
          </a:p>
          <a:p>
            <a:pPr marL="0" indent="0">
              <a:buNone/>
            </a:pPr>
            <a:r>
              <a:rPr lang="zh-CN" altLang="en-US" dirty="0"/>
              <a:t>游戏引擎有什么</a:t>
            </a:r>
          </a:p>
          <a:p>
            <a:pPr marL="0" indent="0">
              <a:buNone/>
            </a:pPr>
            <a:r>
              <a:rPr lang="en-US" altLang="zh-CN" dirty="0"/>
              <a:t>-</a:t>
            </a:r>
            <a:r>
              <a:rPr lang="zh-CN" altLang="en-US" dirty="0"/>
              <a:t>渲染，物理，动画，</a:t>
            </a:r>
            <a:r>
              <a:rPr lang="en-US" altLang="zh-CN" dirty="0"/>
              <a:t>UI</a:t>
            </a:r>
            <a:r>
              <a:rPr lang="zh-CN" altLang="en-US" dirty="0"/>
              <a:t>，音频，网络等等组件</a:t>
            </a:r>
          </a:p>
          <a:p>
            <a:pPr marL="0" indent="0">
              <a:buNone/>
            </a:pPr>
            <a:endParaRPr lang="zh-CN" altLang="en-US" dirty="0"/>
          </a:p>
          <a:p>
            <a:pPr marL="0" indent="0">
              <a:buNone/>
            </a:pPr>
            <a:r>
              <a:rPr lang="en-US" altLang="zh-CN" dirty="0"/>
              <a:t>Unity</a:t>
            </a:r>
            <a:r>
              <a:rPr lang="zh-CN" altLang="en-US" dirty="0"/>
              <a:t>引擎是通用引擎不单单是为制作游戏而开发的。</a:t>
            </a:r>
            <a:endParaRPr lang="en-US" altLang="zh-CN" dirty="0"/>
          </a:p>
          <a:p>
            <a:r>
              <a:rPr lang="zh-CN" altLang="en-US" dirty="0">
                <a:sym typeface="+mn-ea"/>
              </a:rPr>
              <a:t>渲染接口 </a:t>
            </a:r>
            <a:r>
              <a:rPr lang="en-US" altLang="zh-CN" dirty="0">
                <a:sym typeface="+mn-ea"/>
              </a:rPr>
              <a:t>OpenGL</a:t>
            </a:r>
            <a:r>
              <a:rPr lang="zh-CN" altLang="en-US" dirty="0">
                <a:sym typeface="+mn-ea"/>
              </a:rPr>
              <a:t>，</a:t>
            </a:r>
            <a:r>
              <a:rPr lang="en-US" altLang="zh-CN" dirty="0">
                <a:sym typeface="+mn-ea"/>
              </a:rPr>
              <a:t>OpenGL-ES</a:t>
            </a:r>
            <a:r>
              <a:rPr lang="zh-CN" altLang="en-US" dirty="0">
                <a:sym typeface="+mn-ea"/>
              </a:rPr>
              <a:t>，</a:t>
            </a:r>
            <a:r>
              <a:rPr lang="en-US" altLang="zh-CN" dirty="0">
                <a:sym typeface="+mn-ea"/>
              </a:rPr>
              <a:t>WebGL;</a:t>
            </a:r>
          </a:p>
          <a:p>
            <a:r>
              <a:rPr lang="en-US" altLang="zh-CN" dirty="0">
                <a:sym typeface="+mn-ea"/>
              </a:rPr>
              <a:t>DirectX </a:t>
            </a:r>
            <a:endParaRPr lang="en-US" altLang="zh-CN" dirty="0"/>
          </a:p>
          <a:p>
            <a:pPr marL="0" indent="0">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05FE999-EFE0-4ECB-9AA1-D6034C0FBA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66699" y="-1"/>
            <a:ext cx="4386701" cy="6837415"/>
          </a:xfrm>
        </p:spPr>
      </p:pic>
    </p:spTree>
    <p:extLst>
      <p:ext uri="{BB962C8B-B14F-4D97-AF65-F5344CB8AC3E}">
        <p14:creationId xmlns:p14="http://schemas.microsoft.com/office/powerpoint/2010/main" val="159422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捕获"/>
          <p:cNvPicPr>
            <a:picLocks noChangeAspect="1"/>
          </p:cNvPicPr>
          <p:nvPr/>
        </p:nvPicPr>
        <p:blipFill>
          <a:blip r:embed="rId2"/>
          <a:stretch>
            <a:fillRect/>
          </a:stretch>
        </p:blipFill>
        <p:spPr>
          <a:xfrm>
            <a:off x="4445" y="-6985"/>
            <a:ext cx="5059680" cy="6817360"/>
          </a:xfrm>
          <a:prstGeom prst="rect">
            <a:avLst/>
          </a:prstGeom>
        </p:spPr>
      </p:pic>
      <p:pic>
        <p:nvPicPr>
          <p:cNvPr id="8" name="图片 7" descr="捕获2"/>
          <p:cNvPicPr>
            <a:picLocks noChangeAspect="1"/>
          </p:cNvPicPr>
          <p:nvPr/>
        </p:nvPicPr>
        <p:blipFill>
          <a:blip r:embed="rId3"/>
          <a:stretch>
            <a:fillRect/>
          </a:stretch>
        </p:blipFill>
        <p:spPr>
          <a:xfrm>
            <a:off x="5121275" y="-6985"/>
            <a:ext cx="4829175" cy="5105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91830"/>
            <a:ext cx="10515600" cy="5885133"/>
          </a:xfrm>
        </p:spPr>
        <p:txBody>
          <a:bodyPr/>
          <a:lstStyle/>
          <a:p>
            <a:r>
              <a:rPr lang="en-US" altLang="zh-CN" dirty="0"/>
              <a:t>Unity</a:t>
            </a:r>
            <a:r>
              <a:rPr lang="zh-CN" altLang="en-US" dirty="0"/>
              <a:t>实现</a:t>
            </a:r>
            <a:r>
              <a:rPr lang="en-US" altLang="zh-CN" dirty="0"/>
              <a:t>-les1</a:t>
            </a:r>
          </a:p>
          <a:p>
            <a:pPr marL="0" indent="0">
              <a:buNone/>
            </a:pPr>
            <a:endParaRPr lang="en-US" altLang="zh-CN" dirty="0"/>
          </a:p>
          <a:p>
            <a:pPr marL="0" indent="0">
              <a:buNone/>
            </a:pPr>
            <a:endParaRPr lang="en-US" altLang="zh-CN" dirty="0"/>
          </a:p>
          <a:p>
            <a:pPr marL="0" indent="0">
              <a:buNone/>
            </a:pPr>
            <a:endParaRPr lang="en-US" altLang="zh-CN" dirty="0"/>
          </a:p>
        </p:txBody>
      </p:sp>
      <p:pic>
        <p:nvPicPr>
          <p:cNvPr id="4" name="图片 3" descr="1"/>
          <p:cNvPicPr>
            <a:picLocks noChangeAspect="1"/>
          </p:cNvPicPr>
          <p:nvPr/>
        </p:nvPicPr>
        <p:blipFill>
          <a:blip r:embed="rId3"/>
          <a:stretch>
            <a:fillRect/>
          </a:stretch>
        </p:blipFill>
        <p:spPr>
          <a:xfrm>
            <a:off x="838200" y="913130"/>
            <a:ext cx="6090920" cy="4643120"/>
          </a:xfrm>
          <a:prstGeom prst="rect">
            <a:avLst/>
          </a:prstGeom>
        </p:spPr>
      </p:pic>
      <p:pic>
        <p:nvPicPr>
          <p:cNvPr id="5" name="图片 4" descr="2"/>
          <p:cNvPicPr>
            <a:picLocks noChangeAspect="1"/>
          </p:cNvPicPr>
          <p:nvPr/>
        </p:nvPicPr>
        <p:blipFill>
          <a:blip r:embed="rId4"/>
          <a:stretch>
            <a:fillRect/>
          </a:stretch>
        </p:blipFill>
        <p:spPr>
          <a:xfrm>
            <a:off x="6929120" y="913130"/>
            <a:ext cx="5226050" cy="32391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1B6C9F9-461A-4C0C-BA4A-81534882B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4781" y="439872"/>
            <a:ext cx="4429125" cy="5686425"/>
          </a:xfrm>
          <a:prstGeom prst="rect">
            <a:avLst/>
          </a:prstGeom>
        </p:spPr>
      </p:pic>
      <p:sp>
        <p:nvSpPr>
          <p:cNvPr id="6" name="文本框 5">
            <a:extLst>
              <a:ext uri="{FF2B5EF4-FFF2-40B4-BE49-F238E27FC236}">
                <a16:creationId xmlns:a16="http://schemas.microsoft.com/office/drawing/2014/main" id="{FF7A09A6-E588-4616-94F6-A45D8ECAE221}"/>
              </a:ext>
            </a:extLst>
          </p:cNvPr>
          <p:cNvSpPr txBox="1"/>
          <p:nvPr/>
        </p:nvSpPr>
        <p:spPr>
          <a:xfrm>
            <a:off x="1896894" y="758757"/>
            <a:ext cx="627095" cy="369332"/>
          </a:xfrm>
          <a:prstGeom prst="rect">
            <a:avLst/>
          </a:prstGeom>
          <a:noFill/>
        </p:spPr>
        <p:txBody>
          <a:bodyPr wrap="none" rtlCol="0">
            <a:spAutoFit/>
          </a:bodyPr>
          <a:lstStyle/>
          <a:p>
            <a:r>
              <a:rPr lang="en-US" altLang="zh-CN" dirty="0"/>
              <a:t>Les2</a:t>
            </a:r>
          </a:p>
        </p:txBody>
      </p:sp>
    </p:spTree>
    <p:extLst>
      <p:ext uri="{BB962C8B-B14F-4D97-AF65-F5344CB8AC3E}">
        <p14:creationId xmlns:p14="http://schemas.microsoft.com/office/powerpoint/2010/main" val="180151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F835C5E-0703-49B1-8071-7D22CDF71B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2450" y="0"/>
            <a:ext cx="4415320" cy="6738002"/>
          </a:xfrm>
        </p:spPr>
      </p:pic>
    </p:spTree>
    <p:extLst>
      <p:ext uri="{BB962C8B-B14F-4D97-AF65-F5344CB8AC3E}">
        <p14:creationId xmlns:p14="http://schemas.microsoft.com/office/powerpoint/2010/main" val="352574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3FD370-92C7-4E66-A310-26B1332B8BD9}"/>
              </a:ext>
            </a:extLst>
          </p:cNvPr>
          <p:cNvSpPr txBox="1"/>
          <p:nvPr/>
        </p:nvSpPr>
        <p:spPr>
          <a:xfrm>
            <a:off x="2159540" y="749030"/>
            <a:ext cx="627095" cy="369332"/>
          </a:xfrm>
          <a:prstGeom prst="rect">
            <a:avLst/>
          </a:prstGeom>
          <a:noFill/>
        </p:spPr>
        <p:txBody>
          <a:bodyPr wrap="none" rtlCol="0">
            <a:spAutoFit/>
          </a:bodyPr>
          <a:lstStyle/>
          <a:p>
            <a:r>
              <a:rPr lang="en-US" altLang="zh-CN" dirty="0"/>
              <a:t>Les3</a:t>
            </a:r>
            <a:endParaRPr lang="zh-CN" altLang="en-US" dirty="0"/>
          </a:p>
        </p:txBody>
      </p:sp>
      <p:pic>
        <p:nvPicPr>
          <p:cNvPr id="5" name="图片 4">
            <a:extLst>
              <a:ext uri="{FF2B5EF4-FFF2-40B4-BE49-F238E27FC236}">
                <a16:creationId xmlns:a16="http://schemas.microsoft.com/office/drawing/2014/main" id="{F45C4820-4483-48F8-9C93-067C3C55AF05}"/>
              </a:ext>
            </a:extLst>
          </p:cNvPr>
          <p:cNvPicPr>
            <a:picLocks noChangeAspect="1"/>
          </p:cNvPicPr>
          <p:nvPr/>
        </p:nvPicPr>
        <p:blipFill>
          <a:blip r:embed="rId2"/>
          <a:stretch>
            <a:fillRect/>
          </a:stretch>
        </p:blipFill>
        <p:spPr>
          <a:xfrm>
            <a:off x="2933149" y="619476"/>
            <a:ext cx="5780952" cy="5619048"/>
          </a:xfrm>
          <a:prstGeom prst="rect">
            <a:avLst/>
          </a:prstGeom>
        </p:spPr>
      </p:pic>
    </p:spTree>
    <p:extLst>
      <p:ext uri="{BB962C8B-B14F-4D97-AF65-F5344CB8AC3E}">
        <p14:creationId xmlns:p14="http://schemas.microsoft.com/office/powerpoint/2010/main" val="3446356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FAA169A-D352-41CD-8769-A0B590D70ABF}"/>
              </a:ext>
            </a:extLst>
          </p:cNvPr>
          <p:cNvPicPr>
            <a:picLocks noChangeAspect="1"/>
          </p:cNvPicPr>
          <p:nvPr/>
        </p:nvPicPr>
        <p:blipFill>
          <a:blip r:embed="rId2"/>
          <a:stretch>
            <a:fillRect/>
          </a:stretch>
        </p:blipFill>
        <p:spPr>
          <a:xfrm>
            <a:off x="2964753" y="-107005"/>
            <a:ext cx="6809524" cy="3876190"/>
          </a:xfrm>
          <a:prstGeom prst="rect">
            <a:avLst/>
          </a:prstGeom>
        </p:spPr>
      </p:pic>
      <p:pic>
        <p:nvPicPr>
          <p:cNvPr id="6" name="图片 5">
            <a:extLst>
              <a:ext uri="{FF2B5EF4-FFF2-40B4-BE49-F238E27FC236}">
                <a16:creationId xmlns:a16="http://schemas.microsoft.com/office/drawing/2014/main" id="{1C79C429-7967-41EF-91A3-C4AFF75A3B94}"/>
              </a:ext>
            </a:extLst>
          </p:cNvPr>
          <p:cNvPicPr>
            <a:picLocks noChangeAspect="1"/>
          </p:cNvPicPr>
          <p:nvPr/>
        </p:nvPicPr>
        <p:blipFill>
          <a:blip r:embed="rId3"/>
          <a:stretch>
            <a:fillRect/>
          </a:stretch>
        </p:blipFill>
        <p:spPr>
          <a:xfrm>
            <a:off x="0" y="0"/>
            <a:ext cx="2142857" cy="2876190"/>
          </a:xfrm>
          <a:prstGeom prst="rect">
            <a:avLst/>
          </a:prstGeom>
        </p:spPr>
      </p:pic>
      <p:pic>
        <p:nvPicPr>
          <p:cNvPr id="7" name="图片 6">
            <a:extLst>
              <a:ext uri="{FF2B5EF4-FFF2-40B4-BE49-F238E27FC236}">
                <a16:creationId xmlns:a16="http://schemas.microsoft.com/office/drawing/2014/main" id="{73B0EF71-EFA5-499B-9504-D41DF1D3AF2C}"/>
              </a:ext>
            </a:extLst>
          </p:cNvPr>
          <p:cNvPicPr>
            <a:picLocks noChangeAspect="1"/>
          </p:cNvPicPr>
          <p:nvPr/>
        </p:nvPicPr>
        <p:blipFill>
          <a:blip r:embed="rId4"/>
          <a:stretch>
            <a:fillRect/>
          </a:stretch>
        </p:blipFill>
        <p:spPr>
          <a:xfrm>
            <a:off x="10948" y="2876190"/>
            <a:ext cx="2942857" cy="3152381"/>
          </a:xfrm>
          <a:prstGeom prst="rect">
            <a:avLst/>
          </a:prstGeom>
        </p:spPr>
      </p:pic>
      <p:pic>
        <p:nvPicPr>
          <p:cNvPr id="8" name="图片 7">
            <a:extLst>
              <a:ext uri="{FF2B5EF4-FFF2-40B4-BE49-F238E27FC236}">
                <a16:creationId xmlns:a16="http://schemas.microsoft.com/office/drawing/2014/main" id="{825EB71A-5603-4C3F-AB9F-6A0DE2366EC1}"/>
              </a:ext>
            </a:extLst>
          </p:cNvPr>
          <p:cNvPicPr>
            <a:picLocks noChangeAspect="1"/>
          </p:cNvPicPr>
          <p:nvPr/>
        </p:nvPicPr>
        <p:blipFill>
          <a:blip r:embed="rId5"/>
          <a:stretch>
            <a:fillRect/>
          </a:stretch>
        </p:blipFill>
        <p:spPr>
          <a:xfrm>
            <a:off x="2953805" y="3591333"/>
            <a:ext cx="6628571" cy="3266667"/>
          </a:xfrm>
          <a:prstGeom prst="rect">
            <a:avLst/>
          </a:prstGeom>
        </p:spPr>
      </p:pic>
    </p:spTree>
    <p:extLst>
      <p:ext uri="{BB962C8B-B14F-4D97-AF65-F5344CB8AC3E}">
        <p14:creationId xmlns:p14="http://schemas.microsoft.com/office/powerpoint/2010/main" val="7956585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2696</TotalTime>
  <Words>645</Words>
  <Application>Microsoft Office PowerPoint</Application>
  <PresentationFormat>宽屏</PresentationFormat>
  <Paragraphs>93</Paragraphs>
  <Slides>19</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Unity引擎和游戏框架设计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Unity的组件</vt:lpstr>
      <vt:lpstr>PowerPoint 演示文稿</vt:lpstr>
      <vt:lpstr>Component-组件式</vt:lpstr>
      <vt:lpstr>Unity容易上手编辑器功能</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Unity引擎和游戏框架设计</dc:title>
  <dc:creator>吴保情</dc:creator>
  <cp:lastModifiedBy>吴保情</cp:lastModifiedBy>
  <cp:revision>63</cp:revision>
  <dcterms:created xsi:type="dcterms:W3CDTF">2019-06-11T05:28:00Z</dcterms:created>
  <dcterms:modified xsi:type="dcterms:W3CDTF">2019-06-19T05:45:17Z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