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8"/>
  </p:notesMasterIdLst>
  <p:sldIdLst>
    <p:sldId id="277" r:id="rId4"/>
    <p:sldId id="278" r:id="rId5"/>
    <p:sldId id="273" r:id="rId6"/>
    <p:sldId id="258" r:id="rId7"/>
    <p:sldId id="259" r:id="rId9"/>
    <p:sldId id="275" r:id="rId10"/>
    <p:sldId id="260" r:id="rId11"/>
    <p:sldId id="276" r:id="rId12"/>
    <p:sldId id="262" r:id="rId13"/>
    <p:sldId id="294" r:id="rId14"/>
    <p:sldId id="295" r:id="rId15"/>
    <p:sldId id="297" r:id="rId16"/>
    <p:sldId id="298" r:id="rId17"/>
    <p:sldId id="269" r:id="rId18"/>
    <p:sldId id="266" r:id="rId19"/>
    <p:sldId id="272" r:id="rId20"/>
    <p:sldId id="264" r:id="rId21"/>
    <p:sldId id="299" r:id="rId22"/>
    <p:sldId id="256" r:id="rId23"/>
    <p:sldId id="301" r:id="rId24"/>
    <p:sldId id="302"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353" autoAdjust="0"/>
  </p:normalViewPr>
  <p:slideViewPr>
    <p:cSldViewPr snapToGrid="0">
      <p:cViewPr varScale="1">
        <p:scale>
          <a:sx n="95" d="100"/>
          <a:sy n="95" d="100"/>
        </p:scale>
        <p:origin x="115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notesMaster" Target="notesMasters/notesMaster1.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53DECD-F63C-48DC-9A1C-A013803333E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E49FE-5F03-4B8F-ABA8-16879154D94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A3E49FE-5F03-4B8F-ABA8-16879154D94C}"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A3E49FE-5F03-4B8F-ABA8-16879154D94C}"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A3E49FE-5F03-4B8F-ABA8-16879154D94C}"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A3E49FE-5F03-4B8F-ABA8-16879154D94C}"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FCF2567C-E6E8-466F-A9B1-CBBE548E91D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7D8E500-9FE0-4825-AD7E-3BD8FBC1E02F}"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CF2567C-E6E8-466F-A9B1-CBBE548E91D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7D8E500-9FE0-4825-AD7E-3BD8FBC1E02F}"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CF2567C-E6E8-466F-A9B1-CBBE548E91D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7D8E500-9FE0-4825-AD7E-3BD8FBC1E02F}"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FCF2567C-E6E8-466F-A9B1-CBBE548E91D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7D8E500-9FE0-4825-AD7E-3BD8FBC1E02F}"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CF2567C-E6E8-466F-A9B1-CBBE548E91D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7D8E500-9FE0-4825-AD7E-3BD8FBC1E02F}"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FCF2567C-E6E8-466F-A9B1-CBBE548E91D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7D8E500-9FE0-4825-AD7E-3BD8FBC1E02F}"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FCF2567C-E6E8-466F-A9B1-CBBE548E91D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7D8E500-9FE0-4825-AD7E-3BD8FBC1E02F}"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CF2567C-E6E8-466F-A9B1-CBBE548E91D8}"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7D8E500-9FE0-4825-AD7E-3BD8FBC1E02F}"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CF2567C-E6E8-466F-A9B1-CBBE548E91D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7D8E500-9FE0-4825-AD7E-3BD8FBC1E02F}"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CF2567C-E6E8-466F-A9B1-CBBE548E91D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7D8E500-9FE0-4825-AD7E-3BD8FBC1E02F}"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CF2567C-E6E8-466F-A9B1-CBBE548E91D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7D8E500-9FE0-4825-AD7E-3BD8FBC1E02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CF2567C-E6E8-466F-A9B1-CBBE548E91D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7D8E500-9FE0-4825-AD7E-3BD8FBC1E02F}"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CF2567C-E6E8-466F-A9B1-CBBE548E91D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7D8E500-9FE0-4825-AD7E-3BD8FBC1E02F}"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CF2567C-E6E8-466F-A9B1-CBBE548E91D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7D8E500-9FE0-4825-AD7E-3BD8FBC1E02F}"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CF2567C-E6E8-466F-A9B1-CBBE548E91D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7D8E500-9FE0-4825-AD7E-3BD8FBC1E02F}"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FCF2567C-E6E8-466F-A9B1-CBBE548E91D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7D8E500-9FE0-4825-AD7E-3BD8FBC1E02F}"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FCF2567C-E6E8-466F-A9B1-CBBE548E91D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7D8E500-9FE0-4825-AD7E-3BD8FBC1E02F}"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CF2567C-E6E8-466F-A9B1-CBBE548E91D8}"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7D8E500-9FE0-4825-AD7E-3BD8FBC1E02F}"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CF2567C-E6E8-466F-A9B1-CBBE548E91D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7D8E500-9FE0-4825-AD7E-3BD8FBC1E02F}"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CF2567C-E6E8-466F-A9B1-CBBE548E91D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7D8E500-9FE0-4825-AD7E-3BD8FBC1E02F}"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CF2567C-E6E8-466F-A9B1-CBBE548E91D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7D8E500-9FE0-4825-AD7E-3BD8FBC1E02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CF2567C-E6E8-466F-A9B1-CBBE548E91D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7D8E500-9FE0-4825-AD7E-3BD8FBC1E02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F2567C-E6E8-466F-A9B1-CBBE548E91D8}"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D8E500-9FE0-4825-AD7E-3BD8FBC1E02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F2567C-E6E8-466F-A9B1-CBBE548E91D8}"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D8E500-9FE0-4825-AD7E-3BD8FBC1E02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93371" y="90435"/>
            <a:ext cx="8082224" cy="763675"/>
          </a:xfrm>
        </p:spPr>
        <p:txBody>
          <a:bodyPr>
            <a:normAutofit/>
          </a:bodyPr>
          <a:lstStyle/>
          <a:p>
            <a:pPr algn="l"/>
            <a:r>
              <a:rPr lang="zh-CN" altLang="en-US" sz="4000" dirty="0"/>
              <a:t>软件设计固有的复杂性</a:t>
            </a:r>
            <a:endParaRPr lang="zh-CN" altLang="en-US" sz="4000" dirty="0"/>
          </a:p>
        </p:txBody>
      </p:sp>
      <p:sp>
        <p:nvSpPr>
          <p:cNvPr id="3" name="副标题 2"/>
          <p:cNvSpPr>
            <a:spLocks noGrp="1"/>
          </p:cNvSpPr>
          <p:nvPr>
            <p:ph type="subTitle" idx="1"/>
          </p:nvPr>
        </p:nvSpPr>
        <p:spPr>
          <a:xfrm>
            <a:off x="1524000" y="924448"/>
            <a:ext cx="9144000" cy="4333352"/>
          </a:xfrm>
        </p:spPr>
        <p:txBody>
          <a:bodyPr/>
          <a:lstStyle/>
          <a:p>
            <a:pPr algn="l"/>
            <a:r>
              <a:rPr lang="zh-CN" altLang="en-US" dirty="0"/>
              <a:t>建筑商从来不会去想给一栋已建好</a:t>
            </a:r>
            <a:r>
              <a:rPr lang="en-US" altLang="zh-CN" dirty="0"/>
              <a:t>100</a:t>
            </a:r>
            <a:r>
              <a:rPr lang="zh-CN" altLang="en-US" dirty="0"/>
              <a:t>层的楼房底下再新修一个小地下室。这样做的花费极大而且注定失败。然而令人惊奇的是，软件系统的用户在要求作出类似的改变时却不会仔细考虑，而且他们认为这只是需要简单的编程</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831850" y="160775"/>
            <a:ext cx="10515600" cy="5928876"/>
          </a:xfrm>
        </p:spPr>
        <p:txBody>
          <a:bodyPr/>
          <a:lstStyle/>
          <a:p>
            <a:r>
              <a:rPr lang="zh-CN" dirty="0"/>
              <a:t>封装变化点</a:t>
            </a:r>
            <a:endParaRPr lang="en-US" altLang="zh-CN" dirty="0"/>
          </a:p>
          <a:p>
            <a:pPr marL="342900" indent="-342900">
              <a:buFont typeface="Arial" panose="020B0604020202020204" pitchFamily="34" charset="0"/>
              <a:buChar char="•"/>
            </a:pPr>
            <a:r>
              <a:rPr lang="zh-CN" altLang="en-US" dirty="0"/>
              <a:t>使用封装来创建对象之间的分界层，让设计者可以在分界层的一侧进行修改，而不会对另一侧产生不良的影响，从而实现层次间的松耦合。</a:t>
            </a:r>
            <a:r>
              <a:rPr lang="en-US" altLang="zh-CN" dirty="0"/>
              <a:t>	</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831850" y="160775"/>
            <a:ext cx="10515600" cy="5928876"/>
          </a:xfrm>
        </p:spPr>
        <p:txBody>
          <a:bodyPr/>
          <a:lstStyle/>
          <a:p>
            <a:r>
              <a:rPr lang="zh-CN" dirty="0"/>
              <a:t>针对接口编程，而不是针对实现编程</a:t>
            </a:r>
            <a:endParaRPr lang="zh-CN" dirty="0"/>
          </a:p>
          <a:p>
            <a:pPr marL="342900" indent="-342900">
              <a:buFont typeface="Arial" panose="020B0604020202020204" pitchFamily="34" charset="0"/>
              <a:buChar char="•"/>
            </a:pPr>
            <a:r>
              <a:rPr lang="zh-CN" dirty="0"/>
              <a:t>不</a:t>
            </a:r>
            <a:r>
              <a:rPr dirty="0"/>
              <a:t>将变量类型声明为某个特定的具体类，而是声明为某个接口。</a:t>
            </a:r>
            <a:endParaRPr dirty="0"/>
          </a:p>
          <a:p>
            <a:pPr marL="342900" indent="-342900">
              <a:buFont typeface="Arial" panose="020B0604020202020204" pitchFamily="34" charset="0"/>
              <a:buChar char="•"/>
            </a:pPr>
            <a:r>
              <a:rPr dirty="0"/>
              <a:t>客户程序无需获知对象的具体类型，只需要知道对象所具有的接口。</a:t>
            </a:r>
            <a:endParaRPr dirty="0"/>
          </a:p>
          <a:p>
            <a:pPr marL="342900" indent="-342900">
              <a:buFont typeface="Arial" panose="020B0604020202020204" pitchFamily="34" charset="0"/>
              <a:buChar char="•"/>
            </a:pPr>
            <a:r>
              <a:rPr dirty="0"/>
              <a:t>减少系统中各部分的依赖关系，从而实现“高内聚、松耦合”的类型设计方案。</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97655" y="80387"/>
            <a:ext cx="8711433" cy="1055076"/>
          </a:xfrm>
        </p:spPr>
        <p:txBody>
          <a:bodyPr>
            <a:normAutofit/>
          </a:bodyPr>
          <a:lstStyle/>
          <a:p>
            <a:r>
              <a:rPr lang="en-US" altLang="zh-CN" b="1" dirty="0"/>
              <a:t>Singleton Pattern</a:t>
            </a:r>
            <a:endParaRPr lang="en-US" altLang="zh-CN" b="1" dirty="0"/>
          </a:p>
        </p:txBody>
      </p:sp>
      <p:sp>
        <p:nvSpPr>
          <p:cNvPr id="3" name="文本占位符 2"/>
          <p:cNvSpPr>
            <a:spLocks noGrp="1"/>
          </p:cNvSpPr>
          <p:nvPr>
            <p:ph type="body" idx="1"/>
          </p:nvPr>
        </p:nvSpPr>
        <p:spPr>
          <a:xfrm>
            <a:off x="797655" y="1286190"/>
            <a:ext cx="10513437" cy="5114960"/>
          </a:xfrm>
        </p:spPr>
        <p:txBody>
          <a:bodyPr/>
          <a:lstStyle/>
          <a:p>
            <a:r>
              <a:rPr lang="zh-CN" altLang="en-US" dirty="0"/>
              <a:t>确保某一个类只有一个实例，而且自行实例化并向整个系统提供这个实例。</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97655" y="80387"/>
            <a:ext cx="8711433" cy="1055076"/>
          </a:xfrm>
        </p:spPr>
        <p:txBody>
          <a:bodyPr>
            <a:normAutofit/>
          </a:bodyPr>
          <a:lstStyle/>
          <a:p>
            <a:r>
              <a:rPr lang="en-US" altLang="zh-CN" b="1" dirty="0"/>
              <a:t>Factory Method</a:t>
            </a:r>
            <a:endParaRPr lang="en-US" altLang="zh-CN" b="1" dirty="0"/>
          </a:p>
        </p:txBody>
      </p:sp>
      <p:sp>
        <p:nvSpPr>
          <p:cNvPr id="3" name="文本占位符 2"/>
          <p:cNvSpPr>
            <a:spLocks noGrp="1"/>
          </p:cNvSpPr>
          <p:nvPr>
            <p:ph type="body" idx="1"/>
          </p:nvPr>
        </p:nvSpPr>
        <p:spPr>
          <a:xfrm>
            <a:off x="797655" y="1286190"/>
            <a:ext cx="10513437" cy="5114960"/>
          </a:xfrm>
        </p:spPr>
        <p:txBody>
          <a:bodyPr/>
          <a:lstStyle/>
          <a:p>
            <a:r>
              <a:rPr lang="zh-CN" altLang="en-US" dirty="0"/>
              <a:t>定义一个用于创建对象的接口，让子类决定实例化哪一个类。Factory Method使得一个类的实例化延迟（目的：解耦，手段：虚函数）到子类</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97655" y="80387"/>
            <a:ext cx="8711433" cy="1055076"/>
          </a:xfrm>
        </p:spPr>
        <p:txBody>
          <a:bodyPr>
            <a:normAutofit/>
          </a:bodyPr>
          <a:lstStyle/>
          <a:p>
            <a:r>
              <a:rPr lang="en-US" altLang="zh-CN" b="1" dirty="0"/>
              <a:t>Template Method</a:t>
            </a:r>
            <a:endParaRPr lang="en-US" altLang="zh-CN" b="1" dirty="0"/>
          </a:p>
        </p:txBody>
      </p:sp>
      <p:sp>
        <p:nvSpPr>
          <p:cNvPr id="3" name="文本占位符 2"/>
          <p:cNvSpPr>
            <a:spLocks noGrp="1"/>
          </p:cNvSpPr>
          <p:nvPr>
            <p:ph type="body" idx="1"/>
          </p:nvPr>
        </p:nvSpPr>
        <p:spPr>
          <a:xfrm>
            <a:off x="797655" y="1286190"/>
            <a:ext cx="10513437" cy="5114960"/>
          </a:xfrm>
        </p:spPr>
        <p:txBody>
          <a:bodyPr/>
          <a:lstStyle/>
          <a:p>
            <a:r>
              <a:rPr lang="zh-CN" altLang="en-US" dirty="0"/>
              <a:t>定义一个操作中的算法的骨架 (稳定) ，而将一些步骤延迟 (变化) 到子类中。 Template Method使得子类可以不改变(复用)一个算法的结构即可重定义(override 重写)该算法的 某些特定步骤。 ——《 设计模式》 GoF</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4550" y="40192"/>
            <a:ext cx="8992786" cy="934499"/>
          </a:xfrm>
        </p:spPr>
        <p:txBody>
          <a:bodyPr>
            <a:normAutofit/>
          </a:bodyPr>
          <a:lstStyle/>
          <a:p>
            <a:r>
              <a:rPr lang="en-US" altLang="zh-CN" b="1" dirty="0"/>
              <a:t>Observer Pattern</a:t>
            </a:r>
            <a:endParaRPr lang="zh-CN" altLang="en-US" dirty="0"/>
          </a:p>
        </p:txBody>
      </p:sp>
      <p:sp>
        <p:nvSpPr>
          <p:cNvPr id="3" name="文本占位符 2"/>
          <p:cNvSpPr>
            <a:spLocks noGrp="1"/>
          </p:cNvSpPr>
          <p:nvPr>
            <p:ph type="body" idx="1"/>
          </p:nvPr>
        </p:nvSpPr>
        <p:spPr>
          <a:xfrm>
            <a:off x="834012" y="974691"/>
            <a:ext cx="10513437" cy="5114960"/>
          </a:xfrm>
        </p:spPr>
        <p:txBody>
          <a:bodyPr/>
          <a:lstStyle/>
          <a:p>
            <a:r>
              <a:rPr lang="zh-CN" altLang="en-US" dirty="0"/>
              <a:t>定义对象间一种一对多的依赖关系，使得每当一个对象改变状态，则所有依赖于它的对象都会得到通知并被自动更新。</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97655" y="80387"/>
            <a:ext cx="10617272" cy="1055076"/>
          </a:xfrm>
        </p:spPr>
        <p:txBody>
          <a:bodyPr>
            <a:normAutofit/>
          </a:bodyPr>
          <a:lstStyle/>
          <a:p>
            <a:r>
              <a:rPr lang="en-US" altLang="zh-CN" b="1" dirty="0"/>
              <a:t>Mediator Pattern</a:t>
            </a:r>
            <a:endParaRPr lang="en-US" altLang="zh-CN" b="1" dirty="0"/>
          </a:p>
        </p:txBody>
      </p:sp>
      <p:sp>
        <p:nvSpPr>
          <p:cNvPr id="3" name="文本占位符 2"/>
          <p:cNvSpPr>
            <a:spLocks noGrp="1"/>
          </p:cNvSpPr>
          <p:nvPr>
            <p:ph type="body" idx="1"/>
          </p:nvPr>
        </p:nvSpPr>
        <p:spPr>
          <a:xfrm>
            <a:off x="797655" y="1286190"/>
            <a:ext cx="10513437" cy="5114960"/>
          </a:xfrm>
        </p:spPr>
        <p:txBody>
          <a:bodyPr/>
          <a:lstStyle/>
          <a:p>
            <a:r>
              <a:rPr lang="zh-CN" altLang="en-US" dirty="0"/>
              <a:t>用一个中介对象封装一系列的对象交互，中介者使各对象不需要显示地相互作用，从而使其耦合松散，而且可以独立地改变它们之间的交互。。</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4550" y="40193"/>
            <a:ext cx="8292053" cy="1719262"/>
          </a:xfrm>
        </p:spPr>
        <p:txBody>
          <a:bodyPr>
            <a:normAutofit fontScale="90000"/>
          </a:bodyPr>
          <a:lstStyle/>
          <a:p>
            <a:r>
              <a:rPr lang="en-US" altLang="zh-CN" b="1" dirty="0"/>
              <a:t>Strategy</a:t>
            </a:r>
            <a:br>
              <a:rPr lang="en-US" altLang="zh-CN" b="1" dirty="0"/>
            </a:br>
            <a:endParaRPr lang="zh-CN" altLang="en-US" dirty="0"/>
          </a:p>
        </p:txBody>
      </p:sp>
      <p:sp>
        <p:nvSpPr>
          <p:cNvPr id="3" name="文本占位符 2"/>
          <p:cNvSpPr>
            <a:spLocks noGrp="1"/>
          </p:cNvSpPr>
          <p:nvPr>
            <p:ph type="body" idx="1"/>
          </p:nvPr>
        </p:nvSpPr>
        <p:spPr>
          <a:xfrm>
            <a:off x="834012" y="974691"/>
            <a:ext cx="10513437" cy="5114960"/>
          </a:xfrm>
        </p:spPr>
        <p:txBody>
          <a:bodyPr/>
          <a:lstStyle/>
          <a:p>
            <a:pPr marL="342900" indent="-342900">
              <a:buFont typeface="Arial" panose="020B0604020202020204" pitchFamily="34" charset="0"/>
              <a:buChar char="•"/>
            </a:pPr>
            <a:r>
              <a:rPr lang="zh-CN" altLang="en-US" dirty="0"/>
              <a:t>在软件构建过程中，某些对象使用的算法可能多种多样，经常改变，如果将这些算法都编码到对象中，将会使对象变得异常复杂；而且有时候支持不使用的算法也是一个性能负担。</a:t>
            </a:r>
            <a:endParaRPr lang="zh-CN" altLang="en-US" dirty="0"/>
          </a:p>
          <a:p>
            <a:pPr marL="342900" indent="-342900">
              <a:buFont typeface="Arial" panose="020B0604020202020204" pitchFamily="34" charset="0"/>
              <a:buChar char="•"/>
            </a:pPr>
            <a:r>
              <a:rPr lang="zh-CN" altLang="en-US" dirty="0"/>
              <a:t>如何在运行时根据需要透明地更改对象的算法？将算法与对象本身解耦，从而避免上述问题？</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4550" y="40193"/>
            <a:ext cx="8292053" cy="1719262"/>
          </a:xfrm>
        </p:spPr>
        <p:txBody>
          <a:bodyPr>
            <a:normAutofit fontScale="90000"/>
          </a:bodyPr>
          <a:lstStyle/>
          <a:p>
            <a:r>
              <a:rPr lang="en-US" altLang="zh-CN" b="1" dirty="0"/>
              <a:t>Object Pool Pattern</a:t>
            </a:r>
            <a:br>
              <a:rPr lang="en-US" altLang="zh-CN" dirty="0"/>
            </a:br>
            <a:endParaRPr lang="zh-CN" altLang="en-US" dirty="0"/>
          </a:p>
        </p:txBody>
      </p:sp>
      <p:sp>
        <p:nvSpPr>
          <p:cNvPr id="3" name="文本占位符 2"/>
          <p:cNvSpPr>
            <a:spLocks noGrp="1"/>
          </p:cNvSpPr>
          <p:nvPr>
            <p:ph type="body" idx="1"/>
          </p:nvPr>
        </p:nvSpPr>
        <p:spPr>
          <a:xfrm>
            <a:off x="834012" y="974691"/>
            <a:ext cx="10513437" cy="5114960"/>
          </a:xfrm>
        </p:spPr>
        <p:txBody>
          <a:bodyPr/>
          <a:lstStyle/>
          <a:p>
            <a:endParaRPr lang="zh-CN" altLang="en-US" dirty="0"/>
          </a:p>
          <a:p>
            <a:pPr marL="342900" indent="-342900">
              <a:buFont typeface="Arial" panose="020B0604020202020204" pitchFamily="34" charset="0"/>
              <a:buChar char="•"/>
            </a:pPr>
            <a:r>
              <a:rPr lang="zh-CN" altLang="en-US" dirty="0"/>
              <a:t>在软件系统采用纯粹对象方案的问题在于大量细粒度的对象会很快充斥在系统中，从而带来很高的运行时代价——主要指内存需求方面的代价。</a:t>
            </a:r>
            <a:endParaRPr lang="zh-CN" altLang="en-US" dirty="0"/>
          </a:p>
          <a:p>
            <a:pPr marL="342900" indent="-342900">
              <a:buFont typeface="Arial" panose="020B0604020202020204" pitchFamily="34" charset="0"/>
              <a:buChar char="•"/>
            </a:pPr>
            <a:r>
              <a:rPr lang="zh-CN" altLang="en-US" dirty="0"/>
              <a:t>如何在避免大量细粒度对象问题的同时，让外部客户程序仍然能够透明地使用面向对象的方式来进行操作？</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683288" y="104826"/>
            <a:ext cx="6370655" cy="903717"/>
          </a:xfrm>
        </p:spPr>
        <p:txBody>
          <a:bodyPr>
            <a:noAutofit/>
          </a:bodyPr>
          <a:lstStyle/>
          <a:p>
            <a:br>
              <a:rPr lang="zh-CN" altLang="en-US" sz="4000" dirty="0"/>
            </a:br>
            <a:r>
              <a:rPr lang="en-US" altLang="zh-CN" sz="5400" b="1" dirty="0"/>
              <a:t>Component Pattern</a:t>
            </a:r>
            <a:endParaRPr lang="zh-CN" altLang="en-US" sz="5400" b="1" dirty="0"/>
          </a:p>
        </p:txBody>
      </p:sp>
      <p:sp>
        <p:nvSpPr>
          <p:cNvPr id="6" name="文本占位符 5"/>
          <p:cNvSpPr>
            <a:spLocks noGrp="1"/>
          </p:cNvSpPr>
          <p:nvPr>
            <p:ph type="body" idx="1"/>
          </p:nvPr>
        </p:nvSpPr>
        <p:spPr>
          <a:xfrm>
            <a:off x="809119" y="1008543"/>
            <a:ext cx="10967549" cy="5983841"/>
          </a:xfrm>
        </p:spPr>
        <p:txBody>
          <a:bodyPr/>
          <a:lstStyle/>
          <a:p>
            <a:r>
              <a:rPr lang="zh-CN" altLang="en-US" dirty="0"/>
              <a:t>组件模式</a:t>
            </a:r>
            <a:r>
              <a:rPr lang="en-US" altLang="zh-CN" dirty="0"/>
              <a:t>Unity</a:t>
            </a:r>
            <a:r>
              <a:rPr lang="zh-CN" altLang="en-US" dirty="0"/>
              <a:t>核心的设计模式。</a:t>
            </a:r>
            <a:endParaRPr lang="en-US" altLang="zh-CN" dirty="0"/>
          </a:p>
          <a:p>
            <a:r>
              <a:rPr lang="zh-CN" altLang="en-US" dirty="0"/>
              <a:t>作用</a:t>
            </a:r>
            <a:r>
              <a:rPr lang="en-US" altLang="zh-CN" dirty="0"/>
              <a:t>:</a:t>
            </a:r>
            <a:r>
              <a:rPr lang="zh-CN" altLang="en-US" dirty="0"/>
              <a:t>为了一个单一的实体访问多个核心类，又能保证每个核心独立。实体抽象成一个简单的容器</a:t>
            </a:r>
            <a:endParaRPr lang="en-US" altLang="zh-CN" dirty="0"/>
          </a:p>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6326275" cy="840677"/>
          </a:xfrm>
        </p:spPr>
        <p:txBody>
          <a:bodyPr>
            <a:normAutofit fontScale="90000"/>
          </a:bodyPr>
          <a:lstStyle/>
          <a:p>
            <a:r>
              <a:rPr lang="zh-CN" altLang="en-US" dirty="0"/>
              <a:t>如何解决变化的复杂性呢</a:t>
            </a:r>
            <a:endParaRPr lang="zh-CN" altLang="en-US" dirty="0"/>
          </a:p>
        </p:txBody>
      </p:sp>
      <p:sp>
        <p:nvSpPr>
          <p:cNvPr id="3" name="内容占位符 2"/>
          <p:cNvSpPr>
            <a:spLocks noGrp="1"/>
          </p:cNvSpPr>
          <p:nvPr>
            <p:ph idx="1"/>
          </p:nvPr>
        </p:nvSpPr>
        <p:spPr>
          <a:xfrm>
            <a:off x="838200" y="1353352"/>
            <a:ext cx="10515600" cy="4351338"/>
          </a:xfrm>
        </p:spPr>
        <p:txBody>
          <a:bodyPr/>
          <a:lstStyle/>
          <a:p>
            <a:r>
              <a:rPr lang="zh-CN" altLang="en-US" dirty="0"/>
              <a:t>分解</a:t>
            </a:r>
            <a:endParaRPr lang="zh-CN" altLang="en-US" dirty="0"/>
          </a:p>
          <a:p>
            <a:pPr lvl="1"/>
            <a:r>
              <a:rPr lang="zh-CN" altLang="en-US" dirty="0"/>
              <a:t>人们面对复杂性有一个常见的做法：即分而治之，将大问题分解为多个小问题，将复杂问题分解为多个简单问题。</a:t>
            </a:r>
            <a:endParaRPr lang="zh-CN" altLang="en-US" dirty="0"/>
          </a:p>
          <a:p>
            <a:r>
              <a:rPr lang="zh-CN" altLang="en-US" dirty="0"/>
              <a:t>抽象</a:t>
            </a:r>
            <a:endParaRPr lang="zh-CN" altLang="en-US" dirty="0"/>
          </a:p>
          <a:p>
            <a:pPr lvl="1"/>
            <a:r>
              <a:rPr lang="zh-CN" altLang="en-US" dirty="0"/>
              <a:t>更高层次来讲，人们处理复杂性有一个通用的技术，即抽象。由于不能掌握全部的复杂对象，我们选择忽视它的非本质细节，而去处理泛化和理想化了的对象模型。</a:t>
            </a:r>
            <a:endParaRPr lang="zh-CN" altLang="en-US" dirty="0"/>
          </a:p>
          <a:p>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4550" y="40192"/>
            <a:ext cx="8992786" cy="2311121"/>
          </a:xfrm>
        </p:spPr>
        <p:txBody>
          <a:bodyPr>
            <a:normAutofit fontScale="90000"/>
          </a:bodyPr>
          <a:lstStyle/>
          <a:p>
            <a:r>
              <a:rPr lang="en-US" altLang="zh-CN" b="1" dirty="0"/>
              <a:t>Dirty Flag Pattern </a:t>
            </a:r>
            <a:br>
              <a:rPr lang="en-US" altLang="zh-CN" b="1" dirty="0"/>
            </a:br>
            <a:br>
              <a:rPr lang="en-US" altLang="zh-CN" b="1" dirty="0"/>
            </a:br>
            <a:endParaRPr lang="zh-CN" altLang="en-US" dirty="0"/>
          </a:p>
        </p:txBody>
      </p:sp>
      <p:sp>
        <p:nvSpPr>
          <p:cNvPr id="3" name="文本占位符 2"/>
          <p:cNvSpPr>
            <a:spLocks noGrp="1"/>
          </p:cNvSpPr>
          <p:nvPr>
            <p:ph type="body" idx="1"/>
          </p:nvPr>
        </p:nvSpPr>
        <p:spPr>
          <a:xfrm>
            <a:off x="834012" y="974691"/>
            <a:ext cx="10513437" cy="5114960"/>
          </a:xfrm>
        </p:spPr>
        <p:txBody>
          <a:bodyPr/>
          <a:lstStyle/>
          <a:p>
            <a:r>
              <a:rPr lang="zh-CN" altLang="en-US" dirty="0"/>
              <a:t>一组原始数据随时间变化。一组颜色数据经过一些代价昂贵的操作由这些数据确定。一个脏标记跟踪这个衍生数据是否和原始数据同步。它在原始数据改变时被设置。如果它被设置了，那么当需要衍生数据时，它们就会被重新计算并且标记被清除。否则就使用缓存的数据。</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4550" y="40192"/>
            <a:ext cx="8992786" cy="2311121"/>
          </a:xfrm>
        </p:spPr>
        <p:txBody>
          <a:bodyPr>
            <a:normAutofit fontScale="90000"/>
          </a:bodyPr>
          <a:lstStyle/>
          <a:p>
            <a:r>
              <a:rPr lang="en-US" altLang="zh-CN" b="1" dirty="0"/>
              <a:t>Data Locality Pattern </a:t>
            </a:r>
            <a:br>
              <a:rPr lang="en-US" altLang="zh-CN" b="1" dirty="0"/>
            </a:br>
            <a:br>
              <a:rPr lang="en-US" altLang="zh-CN" b="1" dirty="0"/>
            </a:br>
            <a:endParaRPr lang="zh-CN" altLang="en-US" dirty="0"/>
          </a:p>
        </p:txBody>
      </p:sp>
      <p:sp>
        <p:nvSpPr>
          <p:cNvPr id="3" name="文本占位符 2"/>
          <p:cNvSpPr>
            <a:spLocks noGrp="1"/>
          </p:cNvSpPr>
          <p:nvPr>
            <p:ph type="body" idx="1"/>
          </p:nvPr>
        </p:nvSpPr>
        <p:spPr>
          <a:xfrm>
            <a:off x="834012" y="974691"/>
            <a:ext cx="10513437" cy="5114960"/>
          </a:xfrm>
        </p:spPr>
        <p:txBody>
          <a:bodyPr/>
          <a:lstStyle/>
          <a:p>
            <a:r>
              <a:rPr lang="zh-CN" altLang="en-US" dirty="0"/>
              <a:t>现代的CPU有缓存来加速内存读取，其可以更快地读取最近访问过的内存毗邻的内存。基于这一点，我们通过保证处理的数据排列在连续内存上，以提高内存局部性，从而提高性能。</a:t>
            </a:r>
            <a:endParaRPr lang="zh-CN" altLang="en-US" dirty="0"/>
          </a:p>
          <a:p>
            <a:r>
              <a:rPr lang="zh-CN" altLang="en-US" dirty="0"/>
              <a:t>为了保证数据局部性，就要避免的缓存不命中。也许你需要牺牲一些宝贵的抽象。你越围绕数据局部性设计程序，就越放弃继承、接口和它们带来的好处。没有银弹，只有权衡。</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524000" y="542611"/>
            <a:ext cx="9144000" cy="4715189"/>
          </a:xfrm>
        </p:spPr>
        <p:txBody>
          <a:bodyPr/>
          <a:lstStyle/>
          <a:p>
            <a:pPr algn="l"/>
            <a:r>
              <a:rPr lang="zh-CN" altLang="en-US" dirty="0"/>
              <a:t>“每一个模式描述了一个在我们周围不断重复发生的问题，以及该问题的解决方案的核心。这样，你就能一次又一次地使用该方案而不必做重复劳动”。 </a:t>
            </a:r>
            <a:r>
              <a:rPr lang="en-US" altLang="zh-CN" dirty="0"/>
              <a:t>——Christopher Alexander</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831850" y="124287"/>
            <a:ext cx="10515600" cy="5965363"/>
          </a:xfrm>
        </p:spPr>
        <p:txBody>
          <a:bodyPr/>
          <a:lstStyle/>
          <a:p>
            <a:r>
              <a:rPr lang="zh-CN" altLang="en-US" dirty="0"/>
              <a:t>依赖倒置原则（</a:t>
            </a:r>
            <a:r>
              <a:rPr lang="en-US" altLang="zh-CN" dirty="0"/>
              <a:t>DIP</a:t>
            </a:r>
            <a:r>
              <a:rPr lang="zh-CN" altLang="en-US" dirty="0"/>
              <a:t>）</a:t>
            </a:r>
            <a:endParaRPr lang="zh-CN" altLang="en-US" dirty="0"/>
          </a:p>
          <a:p>
            <a:pPr marL="342900" indent="-342900">
              <a:buFont typeface="Arial" panose="020B0604020202020204" pitchFamily="34" charset="0"/>
              <a:buChar char="•"/>
            </a:pPr>
            <a:r>
              <a:rPr lang="zh-CN" altLang="en-US" dirty="0"/>
              <a:t>高层模块</a:t>
            </a:r>
            <a:r>
              <a:rPr lang="en-US" altLang="zh-CN" dirty="0"/>
              <a:t>(</a:t>
            </a:r>
            <a:r>
              <a:rPr lang="zh-CN" altLang="en-US" dirty="0"/>
              <a:t>稳定</a:t>
            </a:r>
            <a:r>
              <a:rPr lang="en-US" altLang="zh-CN" dirty="0"/>
              <a:t>)</a:t>
            </a:r>
            <a:r>
              <a:rPr lang="zh-CN" altLang="en-US" dirty="0"/>
              <a:t>不应该依赖于低层模块</a:t>
            </a:r>
            <a:r>
              <a:rPr lang="en-US" altLang="zh-CN" dirty="0"/>
              <a:t>(</a:t>
            </a:r>
            <a:r>
              <a:rPr lang="zh-CN" altLang="en-US" dirty="0"/>
              <a:t>变化</a:t>
            </a:r>
            <a:r>
              <a:rPr lang="en-US" altLang="zh-CN" dirty="0"/>
              <a:t>)</a:t>
            </a:r>
            <a:r>
              <a:rPr lang="zh-CN" altLang="en-US" dirty="0"/>
              <a:t>，二者都应该依赖于抽象</a:t>
            </a:r>
            <a:r>
              <a:rPr lang="en-US" altLang="zh-CN" dirty="0"/>
              <a:t>(</a:t>
            </a:r>
            <a:r>
              <a:rPr lang="zh-CN" altLang="en-US" dirty="0"/>
              <a:t>稳定</a:t>
            </a:r>
            <a:r>
              <a:rPr lang="en-US" altLang="zh-CN" dirty="0"/>
              <a:t>) </a:t>
            </a:r>
            <a:r>
              <a:rPr lang="zh-CN" altLang="en-US" dirty="0"/>
              <a:t>。</a:t>
            </a:r>
            <a:endParaRPr lang="zh-CN" altLang="en-US" dirty="0"/>
          </a:p>
          <a:p>
            <a:pPr marL="342900" indent="-342900">
              <a:buFont typeface="Arial" panose="020B0604020202020204" pitchFamily="34" charset="0"/>
              <a:buChar char="•"/>
            </a:pPr>
            <a:r>
              <a:rPr lang="zh-CN" altLang="en-US" dirty="0"/>
              <a:t>抽象</a:t>
            </a:r>
            <a:r>
              <a:rPr lang="en-US" altLang="zh-CN" dirty="0"/>
              <a:t>(</a:t>
            </a:r>
            <a:r>
              <a:rPr lang="zh-CN" altLang="en-US" dirty="0"/>
              <a:t>稳定</a:t>
            </a:r>
            <a:r>
              <a:rPr lang="en-US" altLang="zh-CN" dirty="0"/>
              <a:t>)</a:t>
            </a:r>
            <a:r>
              <a:rPr lang="zh-CN" altLang="en-US" dirty="0"/>
              <a:t>不应该依赖于实现细节</a:t>
            </a:r>
            <a:r>
              <a:rPr lang="en-US" altLang="zh-CN" dirty="0"/>
              <a:t>(</a:t>
            </a:r>
            <a:r>
              <a:rPr lang="zh-CN" altLang="en-US" dirty="0"/>
              <a:t>变化</a:t>
            </a:r>
            <a:r>
              <a:rPr lang="en-US" altLang="zh-CN" dirty="0"/>
              <a:t>) </a:t>
            </a:r>
            <a:r>
              <a:rPr lang="zh-CN" altLang="en-US" dirty="0"/>
              <a:t>，实现细节应该依赖于抽象</a:t>
            </a:r>
            <a:r>
              <a:rPr lang="en-US" altLang="zh-CN" dirty="0"/>
              <a:t>(</a:t>
            </a:r>
            <a:r>
              <a:rPr lang="zh-CN" altLang="en-US" dirty="0"/>
              <a:t>稳定</a:t>
            </a:r>
            <a:r>
              <a:rPr lang="en-US" altLang="zh-CN" dirty="0"/>
              <a:t>)</a:t>
            </a:r>
            <a:r>
              <a:rPr lang="zh-CN" altLang="en-US" dirty="0"/>
              <a:t>。</a:t>
            </a:r>
            <a:endParaRPr lang="zh-CN" altLang="en-US" dirty="0"/>
          </a:p>
          <a:p>
            <a:endParaRPr lang="en-US" altLang="zh-CN" dirty="0"/>
          </a:p>
          <a:p>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831850" y="355107"/>
            <a:ext cx="10515600" cy="5734543"/>
          </a:xfrm>
        </p:spPr>
        <p:txBody>
          <a:bodyPr/>
          <a:lstStyle/>
          <a:p>
            <a:r>
              <a:rPr lang="zh-CN" altLang="en-US" dirty="0"/>
              <a:t>开放</a:t>
            </a:r>
            <a:r>
              <a:rPr lang="en-US" altLang="zh-CN" dirty="0"/>
              <a:t>-</a:t>
            </a:r>
            <a:r>
              <a:rPr lang="zh-CN" altLang="en-US" dirty="0"/>
              <a:t>封闭原则</a:t>
            </a:r>
            <a:endParaRPr lang="en-US" altLang="zh-CN" dirty="0"/>
          </a:p>
          <a:p>
            <a:pPr marL="342900" indent="-342900">
              <a:buFont typeface="Arial" panose="020B0604020202020204" pitchFamily="34" charset="0"/>
              <a:buChar char="•"/>
            </a:pPr>
            <a:r>
              <a:rPr lang="zh-CN" altLang="en-US" dirty="0"/>
              <a:t>对扩展开放，对更改封闭。</a:t>
            </a:r>
            <a:endParaRPr lang="zh-CN" altLang="en-US" dirty="0"/>
          </a:p>
          <a:p>
            <a:pPr marL="342900" indent="-342900">
              <a:buFont typeface="Arial" panose="020B0604020202020204" pitchFamily="34" charset="0"/>
              <a:buChar char="•"/>
            </a:pPr>
            <a:r>
              <a:rPr lang="zh-CN" altLang="en-US" dirty="0"/>
              <a:t>类模块应该是可扩展的，但是不可修改。</a:t>
            </a:r>
            <a:endParaRPr lang="zh-CN" altLang="en-US" dirty="0"/>
          </a:p>
          <a:p>
            <a:endParaRPr lang="en-US" altLang="zh-CN" dirty="0"/>
          </a:p>
          <a:p>
            <a:endParaRPr lang="en-US" altLang="zh-CN" dirty="0"/>
          </a:p>
          <a:p>
            <a:endParaRPr lang="en-US" altLang="zh-CN" dirty="0"/>
          </a:p>
          <a:p>
            <a:endParaRPr lang="en-US" altLang="zh-CN" dirty="0"/>
          </a:p>
          <a:p>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831850" y="355107"/>
            <a:ext cx="10515600" cy="5734543"/>
          </a:xfrm>
        </p:spPr>
        <p:txBody>
          <a:bodyPr/>
          <a:lstStyle/>
          <a:p>
            <a:r>
              <a:rPr lang="zh-CN" altLang="en-US" dirty="0"/>
              <a:t>单一职责原则（</a:t>
            </a:r>
            <a:r>
              <a:rPr lang="en-US" altLang="zh-CN" dirty="0"/>
              <a:t>SRP</a:t>
            </a:r>
            <a:r>
              <a:rPr lang="zh-CN" altLang="en-US" dirty="0"/>
              <a:t>）</a:t>
            </a:r>
            <a:endParaRPr lang="zh-CN" altLang="en-US" dirty="0"/>
          </a:p>
          <a:p>
            <a:pPr marL="342900" indent="-342900">
              <a:buFont typeface="Arial" panose="020B0604020202020204" pitchFamily="34" charset="0"/>
              <a:buChar char="•"/>
            </a:pPr>
            <a:r>
              <a:rPr lang="zh-CN" altLang="en-US" dirty="0"/>
              <a:t>一个类应该仅有一个引起它变化的原因。</a:t>
            </a:r>
            <a:endParaRPr lang="zh-CN" altLang="en-US" dirty="0"/>
          </a:p>
          <a:p>
            <a:pPr marL="342900" indent="-342900">
              <a:buFont typeface="Arial" panose="020B0604020202020204" pitchFamily="34" charset="0"/>
              <a:buChar char="•"/>
            </a:pPr>
            <a:r>
              <a:rPr lang="zh-CN" altLang="en-US" dirty="0"/>
              <a:t>变化的方向隐含着类的责任。</a:t>
            </a:r>
            <a:endParaRPr lang="zh-CN" altLang="en-US" dirty="0"/>
          </a:p>
          <a:p>
            <a:endParaRPr lang="en-US" altLang="zh-CN" dirty="0"/>
          </a:p>
          <a:p>
            <a:endParaRPr lang="en-US" altLang="zh-CN" dirty="0"/>
          </a:p>
          <a:p>
            <a:endParaRPr lang="en-US" altLang="zh-CN" dirty="0"/>
          </a:p>
          <a:p>
            <a:endParaRPr lang="en-US" altLang="zh-CN" dirty="0"/>
          </a:p>
          <a:p>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831850" y="160775"/>
            <a:ext cx="10515600" cy="5928876"/>
          </a:xfrm>
        </p:spPr>
        <p:txBody>
          <a:bodyPr/>
          <a:lstStyle/>
          <a:p>
            <a:r>
              <a:rPr lang="zh-CN" altLang="en-US" dirty="0"/>
              <a:t>里式替换</a:t>
            </a:r>
            <a:endParaRPr lang="en-US" altLang="zh-CN" dirty="0"/>
          </a:p>
          <a:p>
            <a:pPr marL="342900" indent="-342900">
              <a:buFont typeface="Arial" panose="020B0604020202020204" pitchFamily="34" charset="0"/>
              <a:buChar char="•"/>
            </a:pPr>
            <a:r>
              <a:rPr lang="zh-CN" altLang="en-US" dirty="0"/>
              <a:t>子类必须能够替换它们的基类</a:t>
            </a:r>
            <a:r>
              <a:rPr lang="en-US" altLang="zh-CN" dirty="0"/>
              <a:t>(IS-A)</a:t>
            </a:r>
            <a:r>
              <a:rPr lang="zh-CN" altLang="en-US" dirty="0"/>
              <a:t>。</a:t>
            </a:r>
            <a:endParaRPr lang="zh-CN" altLang="en-US" dirty="0"/>
          </a:p>
          <a:p>
            <a:pPr marL="342900" indent="-342900">
              <a:buFont typeface="Arial" panose="020B0604020202020204" pitchFamily="34" charset="0"/>
              <a:buChar char="•"/>
            </a:pPr>
            <a:r>
              <a:rPr lang="zh-CN" altLang="en-US" dirty="0"/>
              <a:t>继承表达类型抽象。</a:t>
            </a:r>
            <a:endParaRPr lang="en-US" altLang="zh-CN" dirty="0"/>
          </a:p>
          <a:p>
            <a:r>
              <a:rPr lang="en-US" altLang="zh-CN" dirty="0"/>
              <a:t>	</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831850" y="160775"/>
            <a:ext cx="10515600" cy="5928876"/>
          </a:xfrm>
        </p:spPr>
        <p:txBody>
          <a:bodyPr/>
          <a:lstStyle/>
          <a:p>
            <a:r>
              <a:rPr lang="zh-CN" altLang="en-US" dirty="0"/>
              <a:t>接口隔离原则（</a:t>
            </a:r>
            <a:r>
              <a:rPr lang="en-US" altLang="zh-CN" dirty="0"/>
              <a:t>ISP</a:t>
            </a:r>
            <a:r>
              <a:rPr lang="zh-CN" altLang="en-US" dirty="0"/>
              <a:t>）</a:t>
            </a:r>
            <a:endParaRPr lang="en-US" altLang="zh-CN" dirty="0"/>
          </a:p>
          <a:p>
            <a:endParaRPr lang="zh-CN" altLang="en-US" dirty="0"/>
          </a:p>
          <a:p>
            <a:pPr marL="342900" indent="-342900">
              <a:buFont typeface="Arial" panose="020B0604020202020204" pitchFamily="34" charset="0"/>
              <a:buChar char="•"/>
            </a:pPr>
            <a:r>
              <a:rPr lang="zh-CN" altLang="en-US" dirty="0"/>
              <a:t>不应该强迫客户程序依赖它们不用的方法。</a:t>
            </a:r>
            <a:endParaRPr lang="zh-CN" altLang="en-US" dirty="0"/>
          </a:p>
          <a:p>
            <a:pPr marL="342900" indent="-342900">
              <a:buFont typeface="Arial" panose="020B0604020202020204" pitchFamily="34" charset="0"/>
              <a:buChar char="•"/>
            </a:pPr>
            <a:r>
              <a:rPr lang="zh-CN" altLang="en-US" dirty="0"/>
              <a:t>接口应该小而完备。</a:t>
            </a:r>
            <a:endParaRPr lang="zh-CN" altLang="en-US" dirty="0"/>
          </a:p>
          <a:p>
            <a:r>
              <a:rPr lang="en-US" altLang="zh-CN" dirty="0"/>
              <a:t>	</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831850" y="160775"/>
            <a:ext cx="10515600" cy="5928876"/>
          </a:xfrm>
        </p:spPr>
        <p:txBody>
          <a:bodyPr/>
          <a:lstStyle/>
          <a:p>
            <a:r>
              <a:rPr lang="zh-CN" altLang="en-US" dirty="0"/>
              <a:t>合成</a:t>
            </a:r>
            <a:r>
              <a:rPr lang="en-US" altLang="zh-CN" dirty="0"/>
              <a:t>/</a:t>
            </a:r>
            <a:r>
              <a:rPr lang="zh-CN" altLang="en-US" dirty="0"/>
              <a:t>聚合</a:t>
            </a:r>
            <a:endParaRPr lang="en-US" altLang="zh-CN" dirty="0"/>
          </a:p>
          <a:p>
            <a:pPr marL="342900" indent="-342900">
              <a:buFont typeface="Arial" panose="020B0604020202020204" pitchFamily="34" charset="0"/>
              <a:buChar char="•"/>
            </a:pPr>
            <a:r>
              <a:rPr lang="zh-CN" altLang="en-US" dirty="0"/>
              <a:t>类继承通常为“白箱复用”，对象组合通常为“黑箱复用” 。</a:t>
            </a:r>
            <a:endParaRPr lang="zh-CN" altLang="en-US" dirty="0"/>
          </a:p>
          <a:p>
            <a:pPr marL="342900" indent="-342900">
              <a:buFont typeface="Arial" panose="020B0604020202020204" pitchFamily="34" charset="0"/>
              <a:buChar char="•"/>
            </a:pPr>
            <a:r>
              <a:rPr lang="zh-CN" altLang="en-US" dirty="0"/>
              <a:t>继承在某种程度上破坏了封装性，子类父类耦合度高。</a:t>
            </a:r>
            <a:endParaRPr lang="zh-CN" altLang="en-US" dirty="0"/>
          </a:p>
          <a:p>
            <a:pPr marL="342900" indent="-342900">
              <a:buFont typeface="Arial" panose="020B0604020202020204" pitchFamily="34" charset="0"/>
              <a:buChar char="•"/>
            </a:pPr>
            <a:r>
              <a:rPr lang="zh-CN" altLang="en-US" dirty="0"/>
              <a:t>而对象组合则只要求被组合的对象具有良好定义的接口，耦合度低。</a:t>
            </a:r>
            <a:endParaRPr lang="en-US" altLang="zh-CN" dirty="0"/>
          </a:p>
          <a:p>
            <a:endParaRPr lang="en-US" altLang="zh-CN" dirty="0"/>
          </a:p>
          <a:p>
            <a:r>
              <a:rPr lang="en-US" altLang="zh-CN" dirty="0"/>
              <a:t>	</a:t>
            </a:r>
            <a:endParaRPr lang="zh-CN" altLang="en-US"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1919</Words>
  <Application>WPS 演示</Application>
  <PresentationFormat>宽屏</PresentationFormat>
  <Paragraphs>109</Paragraphs>
  <Slides>21</Slides>
  <Notes>4</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21</vt:i4>
      </vt:variant>
    </vt:vector>
  </HeadingPairs>
  <TitlesOfParts>
    <vt:vector size="30" baseType="lpstr">
      <vt:lpstr>Arial</vt:lpstr>
      <vt:lpstr>宋体</vt:lpstr>
      <vt:lpstr>Wingdings</vt:lpstr>
      <vt:lpstr>等线 Light</vt:lpstr>
      <vt:lpstr>等线</vt:lpstr>
      <vt:lpstr>微软雅黑</vt:lpstr>
      <vt:lpstr>Arial Unicode MS</vt:lpstr>
      <vt:lpstr>Office 主题​​</vt:lpstr>
      <vt:lpstr>1_Office 主题​​</vt:lpstr>
      <vt:lpstr>软件设计固有的复杂性</vt:lpstr>
      <vt:lpstr>如何解决变化的复杂性呢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Singleton Pattern</vt:lpstr>
      <vt:lpstr>Singleton Pattern</vt:lpstr>
      <vt:lpstr>Singleton Pattern</vt:lpstr>
      <vt:lpstr>Observer Pattern</vt:lpstr>
      <vt:lpstr>Mediator Pattern</vt:lpstr>
      <vt:lpstr>Game Loop Pattern </vt:lpstr>
      <vt:lpstr>Game Loop Pattern </vt:lpstr>
      <vt:lpstr> Component Pattern</vt:lpstr>
      <vt:lpstr>Dirty Flag Pattern   </vt:lpstr>
      <vt:lpstr>Dirty Flag Pattern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Component Pattern</dc:title>
  <dc:creator>吴保情</dc:creator>
  <cp:lastModifiedBy>Home</cp:lastModifiedBy>
  <cp:revision>44</cp:revision>
  <dcterms:created xsi:type="dcterms:W3CDTF">2019-06-19T08:28:00Z</dcterms:created>
  <dcterms:modified xsi:type="dcterms:W3CDTF">2019-06-28T16:55:59Z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2052-11.1.0.8806</vt:lpwstr>
  </property>
</Properties>
</file>