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78" r:id="rId3"/>
    <p:sldId id="273" r:id="rId4"/>
    <p:sldId id="258" r:id="rId5"/>
    <p:sldId id="259" r:id="rId6"/>
    <p:sldId id="275" r:id="rId7"/>
    <p:sldId id="260" r:id="rId8"/>
    <p:sldId id="276" r:id="rId9"/>
    <p:sldId id="262" r:id="rId10"/>
    <p:sldId id="256" r:id="rId11"/>
    <p:sldId id="264" r:id="rId12"/>
    <p:sldId id="269" r:id="rId13"/>
    <p:sldId id="266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3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CD-F63C-48DC-9A1C-A013803333E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49FE-5F03-4B8F-ABA8-16879154D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1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5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3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1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E49FE-5F03-4B8F-ABA8-16879154D9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9238B-356D-4C7C-A0BB-4CDB726D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F6272-DF0C-4242-99AB-2FD71689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C9BC2-254E-4912-8FE9-16E85E14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B45C0-6EA5-420B-9A13-5BE102AE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DE65-97B8-45CD-B802-B05C6E7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EA45-0538-4C33-A51B-6BECD78F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1214D-56C6-45B0-8893-6C94B71D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10751-B447-443E-9898-7D40D1A0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0CDC9-8660-45D9-A6DB-7DF0C4C7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AC9E-C4ED-470D-ADF3-BD4F19CC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32BFD-5755-4BD4-A730-90AE54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41C46-3477-4534-AAE4-9C19766F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1A0CB-FE5C-49A6-A843-B928415E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0EA5B-063D-4509-99D7-9B0FECF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79E29-B8A8-4A81-BF4C-8D4212CD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C4C45-C7B1-4079-8FA2-8074DF5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96DC2-8454-4B6D-B345-FC25C317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E71BA-6BF8-436B-8891-E71E954F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C3A1B-1BE5-4D20-AFAE-D0C29F6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845A6-A294-4766-899D-C4F688D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3302-2674-446E-8F94-1BC9C85F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F719-FD70-4815-B9A9-436C9F38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4B8E-42EF-460D-BAAA-A1FCACAD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35EF9-DE7D-49BD-8725-A264944E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7D4CF-D6C3-4573-9406-5F50B397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C3A0D-FC86-452E-B7EC-45B3FEFE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A3C1A-5920-45F5-8A88-0BA1BB22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F2C6C-FDAF-43FE-8952-66A2DD3A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D138-3F56-4487-A55C-46673E3E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F679F-5907-41A4-A455-770CFE2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61224-9ABF-4EB8-B86D-E28E8F9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B9FD-8DB8-4C51-B604-97B2BE4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DEAA6-FF07-437E-BEF0-79B6C96B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94078-D6A6-4581-B456-D82ADCDFB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72330-2FF4-46C4-A93E-B766D661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F0606-05AC-45C9-BBB3-49719FEAB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F73D5-ADF3-4483-BAF5-2C99D793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36238-BAB6-4945-BF66-00CCD3D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D725A-8D81-414A-A96A-E471A2D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4053-4D5E-4490-95B9-2423962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E4CB6E-5AB9-4421-A56E-780186D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0A1E23-BF85-42BE-9465-1138C26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048DC9-947E-45A2-B718-5F4F9F3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7F7B3-73FE-4D82-B96E-8F58AC7B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1167F-3B82-492A-8D28-17E0CBD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DE350-9103-4225-886A-C13420BF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A9A0D-5D93-4BD3-A5F6-72114261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3570-579F-48A2-B56A-CB243881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47D80-3ED9-475B-8EDC-084D75B16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107CD-DED0-465E-9305-A089B6D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CA1EB-45A5-4A9E-A5DF-73BAB1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97457-CD20-4E87-A969-8E0BD195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21F8-69F6-4C05-AA55-4C19BCCB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5FE05-AFCB-4463-BCEC-1AFD032F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0914-1C05-4523-8EA4-8E6E7A64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46E58-CF19-40BF-B3BD-BDC172E6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1F5B1-423F-41E0-A937-B52B720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2678-08BC-49F1-8A32-0295204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B45F8-74F3-4954-B739-C527F6D9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07CB9-096D-41E1-BA76-64F3D64D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5330B-A210-4E4C-A03C-DC5D0C20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567C-E6E8-466F-A9B1-CBBE548E91D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1C9A-A538-4520-A656-9427D8A2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08BA-03E2-48C3-8495-8CE9B527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E500-9FE0-4825-AD7E-3BD8FBC1E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8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46469-F6FD-412E-BE81-1A8936AE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90435"/>
            <a:ext cx="8082224" cy="76367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/>
              <a:t>软件设计固有的复杂性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F38AD-B6ED-44A6-BCFE-FB7A2CBA4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4448"/>
            <a:ext cx="9144000" cy="4333352"/>
          </a:xfrm>
        </p:spPr>
        <p:txBody>
          <a:bodyPr/>
          <a:lstStyle/>
          <a:p>
            <a:pPr algn="l"/>
            <a:r>
              <a:rPr lang="zh-CN" altLang="en-US" dirty="0"/>
              <a:t>建筑商从来不会去想给一栋已建好</a:t>
            </a:r>
            <a:r>
              <a:rPr lang="en-US" altLang="zh-CN" dirty="0"/>
              <a:t>100</a:t>
            </a:r>
            <a:r>
              <a:rPr lang="zh-CN" altLang="en-US" dirty="0"/>
              <a:t>层的楼房底下再新修一个小地下室。这样做的花费极大而且注定失败。然而令人惊奇的是，软件系统的用户在要求作出类似的改变时却不会仔细考虑，而且他们认为这只是需要简单的编程</a:t>
            </a:r>
          </a:p>
        </p:txBody>
      </p:sp>
    </p:spTree>
    <p:extLst>
      <p:ext uri="{BB962C8B-B14F-4D97-AF65-F5344CB8AC3E}">
        <p14:creationId xmlns:p14="http://schemas.microsoft.com/office/powerpoint/2010/main" val="13698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D0886B-1165-48DC-8C2E-135715DB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88" y="104826"/>
            <a:ext cx="6370655" cy="903717"/>
          </a:xfrm>
        </p:spPr>
        <p:txBody>
          <a:bodyPr>
            <a:noAutofit/>
          </a:bodyPr>
          <a:lstStyle/>
          <a:p>
            <a:br>
              <a:rPr lang="zh-CN" altLang="en-US" sz="4000" dirty="0"/>
            </a:br>
            <a:r>
              <a:rPr lang="en-US" altLang="zh-CN" sz="5400" b="1" dirty="0"/>
              <a:t>Component Pattern</a:t>
            </a:r>
            <a:endParaRPr lang="zh-CN" altLang="en-US" sz="5400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57F46C-8ED5-4B93-ABB1-C26E50B9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19" y="1008543"/>
            <a:ext cx="10967549" cy="5983841"/>
          </a:xfrm>
        </p:spPr>
        <p:txBody>
          <a:bodyPr/>
          <a:lstStyle/>
          <a:p>
            <a:r>
              <a:rPr lang="zh-CN" altLang="en-US" dirty="0"/>
              <a:t>组件模式</a:t>
            </a:r>
            <a:r>
              <a:rPr lang="en-US" altLang="zh-CN" dirty="0"/>
              <a:t>Unity</a:t>
            </a:r>
            <a:r>
              <a:rPr lang="zh-CN" altLang="en-US" dirty="0"/>
              <a:t>核心的设计模式。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为了一个单一的实体访问多个核心类，又能保证每个核心独立。实体抽象成一个简单的容器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8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3"/>
            <a:ext cx="8292053" cy="171926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Game Loop Pattern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游戏循环模式，实现游戏运行过程中对用户输入处理和时间处理的解耦。</a:t>
            </a:r>
          </a:p>
        </p:txBody>
      </p:sp>
    </p:spTree>
    <p:extLst>
      <p:ext uri="{BB962C8B-B14F-4D97-AF65-F5344CB8AC3E}">
        <p14:creationId xmlns:p14="http://schemas.microsoft.com/office/powerpoint/2010/main" val="356941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8711433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Singleton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确保某一个类只有一个实例，而且自行实例化并向整个系统提供这个实例。</a:t>
            </a:r>
          </a:p>
        </p:txBody>
      </p:sp>
    </p:spTree>
    <p:extLst>
      <p:ext uri="{BB962C8B-B14F-4D97-AF65-F5344CB8AC3E}">
        <p14:creationId xmlns:p14="http://schemas.microsoft.com/office/powerpoint/2010/main" val="5602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2"/>
            <a:ext cx="8992786" cy="9344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Observer Pattern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定义对象间一种一对多的依赖关系，使得每当一个对象改变状态，则所有依赖于它的对象都会得到通知并被自动更新。</a:t>
            </a:r>
          </a:p>
        </p:txBody>
      </p:sp>
    </p:spTree>
    <p:extLst>
      <p:ext uri="{BB962C8B-B14F-4D97-AF65-F5344CB8AC3E}">
        <p14:creationId xmlns:p14="http://schemas.microsoft.com/office/powerpoint/2010/main" val="365819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192"/>
            <a:ext cx="8992786" cy="231112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Event Queue Pattern</a:t>
            </a:r>
            <a:br>
              <a:rPr lang="en-US" altLang="zh-CN" b="1" dirty="0"/>
            </a:b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12" y="974691"/>
            <a:ext cx="10513437" cy="5114960"/>
          </a:xfrm>
        </p:spPr>
        <p:txBody>
          <a:bodyPr/>
          <a:lstStyle/>
          <a:p>
            <a:r>
              <a:rPr lang="zh-CN" altLang="en-US" dirty="0"/>
              <a:t>对消息或事件的发送与受理进行时间上的解耦。</a:t>
            </a:r>
            <a:endParaRPr lang="en-US" altLang="zh-CN" dirty="0"/>
          </a:p>
          <a:p>
            <a:r>
              <a:rPr lang="zh-CN" altLang="en-US" dirty="0"/>
              <a:t>事件队列是一个按照先进先出顺序存储一系列通知或者请求的队列。发出通知时系统会将该请求置入队列并返回，请求处理器随后从事件队列中获取并处理这些请求。请求可由处理器直接处理或转交给对其感兴趣的模块。这一模式对消息的发送者与受理者进行了解耦，使消息的处理变得动态且非实时</a:t>
            </a:r>
          </a:p>
        </p:txBody>
      </p:sp>
    </p:spTree>
    <p:extLst>
      <p:ext uri="{BB962C8B-B14F-4D97-AF65-F5344CB8AC3E}">
        <p14:creationId xmlns:p14="http://schemas.microsoft.com/office/powerpoint/2010/main" val="376544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8711433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Command Pattern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对消息或事件的发送与受理进行时间上的解耦。</a:t>
            </a:r>
            <a:endParaRPr lang="en-US" altLang="zh-CN" dirty="0"/>
          </a:p>
          <a:p>
            <a:r>
              <a:rPr lang="zh-CN" altLang="en-US" dirty="0"/>
              <a:t>事件队列是一个按照先进先出顺序存储一系列通知或者请求的队列。发出通知时系统会将该请求置入队列并返回，请求处理器随后从事件队列中获取并处理这些请求。请求可由处理器直接处理或转交给对其感兴趣的模块。这一模式对消息的发送者与受理者进行了解耦，使消息的处理变得动态且非实时</a:t>
            </a:r>
          </a:p>
        </p:txBody>
      </p:sp>
    </p:spTree>
    <p:extLst>
      <p:ext uri="{BB962C8B-B14F-4D97-AF65-F5344CB8AC3E}">
        <p14:creationId xmlns:p14="http://schemas.microsoft.com/office/powerpoint/2010/main" val="213119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10617272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Chain of Responsibility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使多个对象都有机会处理请求，从而避免了请求的发送者和接受者之间的耦合关系。将这些对象连成一条链，并沿着这条链传递该请求，直到有对象处理它为止。</a:t>
            </a:r>
          </a:p>
        </p:txBody>
      </p:sp>
    </p:spTree>
    <p:extLst>
      <p:ext uri="{BB962C8B-B14F-4D97-AF65-F5344CB8AC3E}">
        <p14:creationId xmlns:p14="http://schemas.microsoft.com/office/powerpoint/2010/main" val="311149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3E-C2B8-43C6-AE47-A5D1755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5" y="80387"/>
            <a:ext cx="10617272" cy="10550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Mediator Pattern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10F8F-DB4F-412D-8642-2014FF65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55" y="1286190"/>
            <a:ext cx="10513437" cy="5114960"/>
          </a:xfrm>
        </p:spPr>
        <p:txBody>
          <a:bodyPr/>
          <a:lstStyle/>
          <a:p>
            <a:r>
              <a:rPr lang="zh-CN" altLang="en-US" dirty="0"/>
              <a:t>用一个中介对象封装一系列的对象交互，中介者使各对象不需要显示地相互作用，从而使其耦合松散，而且可以独立地改变它们之间的交互。。</a:t>
            </a:r>
          </a:p>
        </p:txBody>
      </p:sp>
    </p:spTree>
    <p:extLst>
      <p:ext uri="{BB962C8B-B14F-4D97-AF65-F5344CB8AC3E}">
        <p14:creationId xmlns:p14="http://schemas.microsoft.com/office/powerpoint/2010/main" val="1179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B2E4-587D-4EC9-BFDE-73BD6791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6275" cy="8406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如何解决变化的复杂性呢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86B07-C79E-4DEA-A9F8-06BF4232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52"/>
            <a:ext cx="10515600" cy="4351338"/>
          </a:xfrm>
        </p:spPr>
        <p:txBody>
          <a:bodyPr/>
          <a:lstStyle/>
          <a:p>
            <a:r>
              <a:rPr lang="zh-CN" altLang="en-US" dirty="0"/>
              <a:t>分解</a:t>
            </a:r>
          </a:p>
          <a:p>
            <a:pPr lvl="1"/>
            <a:r>
              <a:rPr lang="zh-CN" altLang="en-US" dirty="0"/>
              <a:t>人们面对复杂性有一个常见的做法：即分而治之，将大问题分解为多个小问题，将复杂问题分解为多个简单问题。</a:t>
            </a:r>
          </a:p>
          <a:p>
            <a:r>
              <a:rPr lang="zh-CN" altLang="en-US" dirty="0"/>
              <a:t>抽象</a:t>
            </a:r>
          </a:p>
          <a:p>
            <a:pPr lvl="1"/>
            <a:r>
              <a:rPr lang="zh-CN" altLang="en-US" dirty="0"/>
              <a:t>更高层次来讲，人们处理复杂性有一个通用的技术，即抽象。由于不能掌握全部的复杂对象，我们选择忽视它的非本质细节，而去处理泛化和理想化了的对象模型。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9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56F3ABA-5AA3-4B47-AAD7-8A56D0A5C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611"/>
            <a:ext cx="9144000" cy="4715189"/>
          </a:xfrm>
        </p:spPr>
        <p:txBody>
          <a:bodyPr/>
          <a:lstStyle/>
          <a:p>
            <a:pPr algn="l"/>
            <a:r>
              <a:rPr lang="zh-CN" altLang="en-US" dirty="0"/>
              <a:t>“每一个模式描述了一个在我们周围不断重复发生的问题，以及该问题的解决方案的核心。这样，你就能一次又一次地使用该方案而不必做重复劳动”。 </a:t>
            </a:r>
            <a:r>
              <a:rPr lang="en-US" altLang="zh-CN" dirty="0"/>
              <a:t>——Christopher Alexander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51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C4DEE-C7BD-4EBC-A5CA-97C8269F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287"/>
            <a:ext cx="10515600" cy="5965363"/>
          </a:xfrm>
        </p:spPr>
        <p:txBody>
          <a:bodyPr/>
          <a:lstStyle/>
          <a:p>
            <a:r>
              <a:rPr lang="zh-CN" altLang="en-US" dirty="0"/>
              <a:t>依赖倒置原则（</a:t>
            </a:r>
            <a:r>
              <a:rPr lang="en-US" altLang="zh-CN" dirty="0"/>
              <a:t>DIP</a:t>
            </a:r>
            <a:r>
              <a:rPr lang="zh-CN" altLang="en-US" dirty="0"/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高层模块</a:t>
            </a:r>
            <a:r>
              <a:rPr lang="en-US" altLang="zh-CN" dirty="0"/>
              <a:t>(</a:t>
            </a:r>
            <a:r>
              <a:rPr lang="zh-CN" altLang="en-US" dirty="0"/>
              <a:t>稳定</a:t>
            </a:r>
            <a:r>
              <a:rPr lang="en-US" altLang="zh-CN" dirty="0"/>
              <a:t>)</a:t>
            </a:r>
            <a:r>
              <a:rPr lang="zh-CN" altLang="en-US" dirty="0"/>
              <a:t>不应该依赖于低层模块</a:t>
            </a:r>
            <a:r>
              <a:rPr lang="en-US" altLang="zh-CN" dirty="0"/>
              <a:t>(</a:t>
            </a:r>
            <a:r>
              <a:rPr lang="zh-CN" altLang="en-US" dirty="0"/>
              <a:t>变化</a:t>
            </a:r>
            <a:r>
              <a:rPr lang="en-US" altLang="zh-CN" dirty="0"/>
              <a:t>)</a:t>
            </a:r>
            <a:r>
              <a:rPr lang="zh-CN" altLang="en-US" dirty="0"/>
              <a:t>，二者都应该依赖于抽象</a:t>
            </a:r>
            <a:r>
              <a:rPr lang="en-US" altLang="zh-CN" dirty="0"/>
              <a:t>(</a:t>
            </a:r>
            <a:r>
              <a:rPr lang="zh-CN" altLang="en-US" dirty="0"/>
              <a:t>稳定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抽象</a:t>
            </a:r>
            <a:r>
              <a:rPr lang="en-US" altLang="zh-CN" dirty="0"/>
              <a:t>(</a:t>
            </a:r>
            <a:r>
              <a:rPr lang="zh-CN" altLang="en-US" dirty="0"/>
              <a:t>稳定</a:t>
            </a:r>
            <a:r>
              <a:rPr lang="en-US" altLang="zh-CN" dirty="0"/>
              <a:t>)</a:t>
            </a:r>
            <a:r>
              <a:rPr lang="zh-CN" altLang="en-US" dirty="0"/>
              <a:t>不应该依赖于实现细节</a:t>
            </a:r>
            <a:r>
              <a:rPr lang="en-US" altLang="zh-CN" dirty="0"/>
              <a:t>(</a:t>
            </a:r>
            <a:r>
              <a:rPr lang="zh-CN" altLang="en-US" dirty="0"/>
              <a:t>变化</a:t>
            </a:r>
            <a:r>
              <a:rPr lang="en-US" altLang="zh-CN" dirty="0"/>
              <a:t>) </a:t>
            </a:r>
            <a:r>
              <a:rPr lang="zh-CN" altLang="en-US" dirty="0"/>
              <a:t>，实现细节应该依赖于抽象</a:t>
            </a:r>
            <a:r>
              <a:rPr lang="en-US" altLang="zh-CN" dirty="0"/>
              <a:t>(</a:t>
            </a:r>
            <a:r>
              <a:rPr lang="zh-CN" altLang="en-US" dirty="0"/>
              <a:t>稳定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97477-7965-4A4C-A926-08601510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107"/>
            <a:ext cx="10515600" cy="5734543"/>
          </a:xfrm>
        </p:spPr>
        <p:txBody>
          <a:bodyPr/>
          <a:lstStyle/>
          <a:p>
            <a:r>
              <a:rPr lang="zh-CN" altLang="en-US" dirty="0"/>
              <a:t>开放</a:t>
            </a:r>
            <a:r>
              <a:rPr lang="en-US" altLang="zh-CN" dirty="0"/>
              <a:t>-</a:t>
            </a:r>
            <a:r>
              <a:rPr lang="zh-CN" altLang="en-US" dirty="0"/>
              <a:t>封闭原则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对扩展开放，对更改封闭。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类模块应该是可扩展的，但是不可修改。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6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97477-7965-4A4C-A926-08601510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5107"/>
            <a:ext cx="10515600" cy="5734543"/>
          </a:xfrm>
        </p:spPr>
        <p:txBody>
          <a:bodyPr/>
          <a:lstStyle/>
          <a:p>
            <a:r>
              <a:rPr lang="zh-CN" altLang="en-US" dirty="0"/>
              <a:t>单一职责原则（</a:t>
            </a:r>
            <a:r>
              <a:rPr lang="en-US" altLang="zh-CN" dirty="0"/>
              <a:t>SRP</a:t>
            </a:r>
            <a:r>
              <a:rPr lang="zh-CN" altLang="en-US" dirty="0"/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一个类应该仅有一个引起它变化的原因。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变化的方向隐含着类的责任。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BF718-F18C-4C61-8DAD-A932D13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里式替换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子类必须能够替换它们的基类</a:t>
            </a:r>
            <a:r>
              <a:rPr lang="en-US" altLang="zh-CN" dirty="0"/>
              <a:t>(IS-A)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继承表达类型抽象。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2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BF718-F18C-4C61-8DAD-A932D13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接口隔离原则（</a:t>
            </a:r>
            <a:r>
              <a:rPr lang="en-US" altLang="zh-CN" dirty="0"/>
              <a:t>ISP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不应该强迫客户程序依赖它们不用的方法。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接口应该小而完备。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7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C575C-B31F-4309-9B54-D92BC505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775"/>
            <a:ext cx="10515600" cy="5928876"/>
          </a:xfrm>
        </p:spPr>
        <p:txBody>
          <a:bodyPr/>
          <a:lstStyle/>
          <a:p>
            <a:r>
              <a:rPr lang="zh-CN" altLang="en-US" dirty="0"/>
              <a:t>合成</a:t>
            </a:r>
            <a:r>
              <a:rPr lang="en-US" altLang="zh-CN" dirty="0"/>
              <a:t>/</a:t>
            </a:r>
            <a:r>
              <a:rPr lang="zh-CN" altLang="en-US" dirty="0"/>
              <a:t>聚合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类继承通常为“白箱复用”，对象组合通常为“黑箱复用” 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继承在某种程度上破坏了封装性，子类父类耦合度高。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而对象组合则只要求被组合的对象具有良好定义的接口，耦合度低。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819</Words>
  <Application>Microsoft Office PowerPoint</Application>
  <PresentationFormat>宽屏</PresentationFormat>
  <Paragraphs>61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软件设计固有的复杂性</vt:lpstr>
      <vt:lpstr>如何解决变化的复杂性呢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Component Pattern</vt:lpstr>
      <vt:lpstr>Game Loop Pattern </vt:lpstr>
      <vt:lpstr>Singleton Pattern</vt:lpstr>
      <vt:lpstr>Observer Pattern</vt:lpstr>
      <vt:lpstr>Event Queue Pattern  </vt:lpstr>
      <vt:lpstr>Command Pattern</vt:lpstr>
      <vt:lpstr>Chain of Responsibility Pattern</vt:lpstr>
      <vt:lpstr>Mediator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Component Pattern</dc:title>
  <dc:creator>吴保情</dc:creator>
  <cp:lastModifiedBy>吴保情</cp:lastModifiedBy>
  <cp:revision>36</cp:revision>
  <dcterms:created xsi:type="dcterms:W3CDTF">2019-06-19T08:28:44Z</dcterms:created>
  <dcterms:modified xsi:type="dcterms:W3CDTF">2019-06-25T10:32:22Z</dcterms:modified>
</cp:coreProperties>
</file>