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72" d="100"/>
          <a:sy n="72" d="100"/>
        </p:scale>
        <p:origin x="36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701" y="19969"/>
            <a:ext cx="19938697" cy="67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 u="heavy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 u="heavy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A6AAA9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 u="heavy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 u="heavy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01" y="19969"/>
            <a:ext cx="19938697" cy="67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 u="heavy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356" y="3643512"/>
            <a:ext cx="8820150" cy="6814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A6AAA9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854243" y="11010034"/>
            <a:ext cx="1633219" cy="172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rstudio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jp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hyperlink" Target="http://shiny.rstudio.com/articles/understanding-reactivity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www.rstudio.com/resources/webinars/)" TargetMode="External"/><Relationship Id="rId4" Type="http://schemas.openxmlformats.org/officeDocument/2006/relationships/image" Target="../media/image2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4.png"/><Relationship Id="rId3" Type="http://schemas.openxmlformats.org/officeDocument/2006/relationships/image" Target="../media/image7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image" Target="../media/image11.png"/><Relationship Id="rId16" Type="http://schemas.openxmlformats.org/officeDocument/2006/relationships/image" Target="../media/image2.png"/><Relationship Id="rId20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hyperlink" Target="mailto:info@rstudio.com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hyperlink" Target="mailto:garrett@rstudio.com" TargetMode="External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studio.com/products/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hyperlink" Target="http://www.rstudio.com/resources/webinars/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iny.rstudio.com/articles/action-buttons.html" TargetMode="External"/><Relationship Id="rId4" Type="http://schemas.openxmlformats.org/officeDocument/2006/relationships/image" Target="../media/image6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528935"/>
          </a:xfrm>
          <a:custGeom>
            <a:avLst/>
            <a:gdLst/>
            <a:ahLst/>
            <a:cxnLst/>
            <a:rect l="l" t="t" r="r" b="b"/>
            <a:pathLst>
              <a:path w="20104100" h="10528935">
                <a:moveTo>
                  <a:pt x="0" y="10528475"/>
                </a:moveTo>
                <a:lnTo>
                  <a:pt x="20104099" y="10528475"/>
                </a:lnTo>
                <a:lnTo>
                  <a:pt x="20104099" y="0"/>
                </a:lnTo>
                <a:lnTo>
                  <a:pt x="0" y="0"/>
                </a:lnTo>
                <a:lnTo>
                  <a:pt x="0" y="10528475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1625" y="214115"/>
            <a:ext cx="2450187" cy="859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4508" y="187292"/>
            <a:ext cx="4183432" cy="997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26619" y="288441"/>
            <a:ext cx="3799840" cy="6750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50" spc="-105" dirty="0">
                <a:solidFill>
                  <a:srgbClr val="797979"/>
                </a:solidFill>
                <a:latin typeface="Arial"/>
                <a:cs typeface="Arial"/>
              </a:rPr>
              <a:t>250 </a:t>
            </a:r>
            <a:r>
              <a:rPr sz="1950" spc="-10" dirty="0">
                <a:solidFill>
                  <a:srgbClr val="797979"/>
                </a:solidFill>
                <a:latin typeface="Arial"/>
                <a:cs typeface="Arial"/>
              </a:rPr>
              <a:t>Northern </a:t>
            </a:r>
            <a:r>
              <a:rPr sz="1950" spc="-120" dirty="0">
                <a:solidFill>
                  <a:srgbClr val="797979"/>
                </a:solidFill>
                <a:latin typeface="Arial"/>
                <a:cs typeface="Arial"/>
              </a:rPr>
              <a:t>Ave, </a:t>
            </a:r>
            <a:r>
              <a:rPr sz="1950" spc="-40" dirty="0">
                <a:solidFill>
                  <a:srgbClr val="797979"/>
                </a:solidFill>
                <a:latin typeface="Arial"/>
                <a:cs typeface="Arial"/>
              </a:rPr>
              <a:t>Boston,</a:t>
            </a:r>
            <a:r>
              <a:rPr sz="1950" spc="-2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204" dirty="0">
                <a:solidFill>
                  <a:srgbClr val="797979"/>
                </a:solidFill>
                <a:latin typeface="Arial"/>
                <a:cs typeface="Arial"/>
              </a:rPr>
              <a:t>MA </a:t>
            </a:r>
            <a:r>
              <a:rPr sz="1950" spc="-105" dirty="0">
                <a:solidFill>
                  <a:srgbClr val="797979"/>
                </a:solidFill>
                <a:latin typeface="Arial"/>
                <a:cs typeface="Arial"/>
              </a:rPr>
              <a:t>02210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spc="-60" dirty="0">
                <a:solidFill>
                  <a:srgbClr val="797979"/>
                </a:solidFill>
                <a:latin typeface="Arial"/>
                <a:cs typeface="Arial"/>
              </a:rPr>
              <a:t>Phone:</a:t>
            </a:r>
            <a:r>
              <a:rPr sz="1950" spc="-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797979"/>
                </a:solidFill>
                <a:latin typeface="Arial"/>
                <a:cs typeface="Arial"/>
              </a:rPr>
              <a:t>844-448-1212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31417" y="187292"/>
            <a:ext cx="3471245" cy="997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93475" y="288441"/>
            <a:ext cx="3138170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sz="1950" spc="-40" dirty="0">
                <a:solidFill>
                  <a:srgbClr val="797979"/>
                </a:solidFill>
                <a:latin typeface="Arial"/>
                <a:cs typeface="Arial"/>
              </a:rPr>
              <a:t>Email: </a:t>
            </a:r>
            <a:r>
              <a:rPr sz="1950" spc="-30" dirty="0">
                <a:solidFill>
                  <a:srgbClr val="797979"/>
                </a:solidFill>
                <a:latin typeface="Arial"/>
                <a:cs typeface="Arial"/>
                <a:hlinkClick r:id="rId5"/>
              </a:rPr>
              <a:t>info@rstudio.com </a:t>
            </a:r>
            <a:r>
              <a:rPr sz="1950" spc="-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110" dirty="0">
                <a:solidFill>
                  <a:srgbClr val="797979"/>
                </a:solidFill>
                <a:latin typeface="Arial"/>
                <a:cs typeface="Arial"/>
              </a:rPr>
              <a:t>Web:</a:t>
            </a:r>
            <a:r>
              <a:rPr sz="1950" spc="-204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u="heavy" spc="10" dirty="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  <a:latin typeface="Arial"/>
                <a:cs typeface="Arial"/>
                <a:hlinkClick r:id="rId6"/>
              </a:rPr>
              <a:t>http://www.rstudio.com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7941" y="1677630"/>
            <a:ext cx="13526708" cy="8938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3037" y="1748637"/>
            <a:ext cx="13298169" cy="8712200"/>
          </a:xfrm>
          <a:custGeom>
            <a:avLst/>
            <a:gdLst/>
            <a:ahLst/>
            <a:cxnLst/>
            <a:rect l="l" t="t" r="r" b="b"/>
            <a:pathLst>
              <a:path w="13298169" h="8712200">
                <a:moveTo>
                  <a:pt x="13222319" y="0"/>
                </a:moveTo>
                <a:lnTo>
                  <a:pt x="75683" y="0"/>
                </a:lnTo>
                <a:lnTo>
                  <a:pt x="46413" y="6241"/>
                </a:lnTo>
                <a:lnTo>
                  <a:pt x="22335" y="23073"/>
                </a:lnTo>
                <a:lnTo>
                  <a:pt x="6010" y="47659"/>
                </a:lnTo>
                <a:lnTo>
                  <a:pt x="0" y="77159"/>
                </a:lnTo>
                <a:lnTo>
                  <a:pt x="816" y="8635931"/>
                </a:lnTo>
                <a:lnTo>
                  <a:pt x="6699" y="8665225"/>
                </a:lnTo>
                <a:lnTo>
                  <a:pt x="22744" y="8689359"/>
                </a:lnTo>
                <a:lnTo>
                  <a:pt x="46541" y="8705740"/>
                </a:lnTo>
                <a:lnTo>
                  <a:pt x="75683" y="8711776"/>
                </a:lnTo>
                <a:lnTo>
                  <a:pt x="13222319" y="8711776"/>
                </a:lnTo>
                <a:lnTo>
                  <a:pt x="13251597" y="8705740"/>
                </a:lnTo>
                <a:lnTo>
                  <a:pt x="13275682" y="8689359"/>
                </a:lnTo>
                <a:lnTo>
                  <a:pt x="13292011" y="8665225"/>
                </a:lnTo>
                <a:lnTo>
                  <a:pt x="13298024" y="8635931"/>
                </a:lnTo>
                <a:lnTo>
                  <a:pt x="13298024" y="77159"/>
                </a:lnTo>
                <a:lnTo>
                  <a:pt x="13292011" y="47659"/>
                </a:lnTo>
                <a:lnTo>
                  <a:pt x="13275682" y="23073"/>
                </a:lnTo>
                <a:lnTo>
                  <a:pt x="13251597" y="6241"/>
                </a:lnTo>
                <a:lnTo>
                  <a:pt x="13222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9087" y="10506878"/>
            <a:ext cx="506603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450" spc="25" dirty="0">
                <a:solidFill>
                  <a:srgbClr val="333333"/>
                </a:solidFill>
                <a:latin typeface="Arial"/>
                <a:cs typeface="Arial"/>
              </a:rPr>
              <a:t>© </a:t>
            </a:r>
            <a:r>
              <a:rPr sz="1450" spc="15" dirty="0">
                <a:solidFill>
                  <a:srgbClr val="333333"/>
                </a:solidFill>
                <a:latin typeface="Arial"/>
                <a:cs typeface="Arial"/>
              </a:rPr>
              <a:t>2014 RStudio, </a:t>
            </a:r>
            <a:r>
              <a:rPr sz="1450" spc="10" dirty="0">
                <a:solidFill>
                  <a:srgbClr val="333333"/>
                </a:solidFill>
                <a:latin typeface="Arial"/>
                <a:cs typeface="Arial"/>
              </a:rPr>
              <a:t>Inc. All rights </a:t>
            </a:r>
            <a:r>
              <a:rPr sz="1450" spc="15" dirty="0">
                <a:solidFill>
                  <a:srgbClr val="333333"/>
                </a:solidFill>
                <a:latin typeface="Arial"/>
                <a:cs typeface="Arial"/>
              </a:rPr>
              <a:t>reserved. </a:t>
            </a:r>
            <a:r>
              <a:rPr sz="1450" spc="15" dirty="0">
                <a:solidFill>
                  <a:srgbClr val="0088CC"/>
                </a:solidFill>
                <a:latin typeface="Arial"/>
                <a:cs typeface="Arial"/>
              </a:rPr>
              <a:t>Follow</a:t>
            </a:r>
            <a:r>
              <a:rPr sz="1450" spc="-145" dirty="0">
                <a:solidFill>
                  <a:srgbClr val="0088CC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0088CC"/>
                </a:solidFill>
                <a:latin typeface="Arial"/>
                <a:cs typeface="Arial"/>
              </a:rPr>
              <a:t>@rstudioapp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495" y="2449298"/>
            <a:ext cx="11939905" cy="681735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6985">
              <a:lnSpc>
                <a:spcPts val="4450"/>
              </a:lnSpc>
              <a:spcBef>
                <a:spcPts val="290"/>
              </a:spcBef>
            </a:pPr>
            <a:r>
              <a:rPr sz="3750" spc="-25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750" spc="-65" dirty="0">
                <a:solidFill>
                  <a:srgbClr val="222222"/>
                </a:solidFill>
                <a:latin typeface="Arial"/>
                <a:cs typeface="Arial"/>
              </a:rPr>
              <a:t>Training </a:t>
            </a:r>
            <a:r>
              <a:rPr sz="3750" dirty="0">
                <a:solidFill>
                  <a:srgbClr val="222222"/>
                </a:solidFill>
                <a:latin typeface="Arial"/>
                <a:cs typeface="Arial"/>
              </a:rPr>
              <a:t>materials </a:t>
            </a:r>
            <a:r>
              <a:rPr sz="3750" spc="-7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3750" spc="40" dirty="0">
                <a:solidFill>
                  <a:srgbClr val="222222"/>
                </a:solidFill>
                <a:latin typeface="Arial"/>
                <a:cs typeface="Arial"/>
              </a:rPr>
              <a:t>provided </a:t>
            </a:r>
            <a:r>
              <a:rPr sz="3750" spc="65" dirty="0">
                <a:solidFill>
                  <a:srgbClr val="222222"/>
                </a:solidFill>
                <a:latin typeface="Arial"/>
                <a:cs typeface="Arial"/>
              </a:rPr>
              <a:t>"as </a:t>
            </a:r>
            <a:r>
              <a:rPr sz="3750" spc="85" dirty="0">
                <a:solidFill>
                  <a:srgbClr val="222222"/>
                </a:solidFill>
                <a:latin typeface="Arial"/>
                <a:cs typeface="Arial"/>
              </a:rPr>
              <a:t>is"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750" spc="65" dirty="0">
                <a:solidFill>
                  <a:srgbClr val="222222"/>
                </a:solidFill>
                <a:latin typeface="Arial"/>
                <a:cs typeface="Arial"/>
              </a:rPr>
              <a:t>without 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warranty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RStudio </a:t>
            </a:r>
            <a:r>
              <a:rPr sz="3750" spc="30" dirty="0">
                <a:solidFill>
                  <a:srgbClr val="222222"/>
                </a:solidFill>
                <a:latin typeface="Arial"/>
                <a:cs typeface="Arial"/>
              </a:rPr>
              <a:t>disclaims </a:t>
            </a:r>
            <a:r>
              <a:rPr sz="3750" spc="-25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750" spc="-25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750" spc="-5" dirty="0">
                <a:solidFill>
                  <a:srgbClr val="222222"/>
                </a:solidFill>
                <a:latin typeface="Arial"/>
                <a:cs typeface="Arial"/>
              </a:rPr>
              <a:t>express</a:t>
            </a:r>
            <a:r>
              <a:rPr sz="37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and  </a:t>
            </a:r>
            <a:r>
              <a:rPr sz="3750" spc="40" dirty="0">
                <a:solidFill>
                  <a:srgbClr val="222222"/>
                </a:solidFill>
                <a:latin typeface="Arial"/>
                <a:cs typeface="Arial"/>
              </a:rPr>
              <a:t>implied </a:t>
            </a:r>
            <a:r>
              <a:rPr sz="3750" spc="5" dirty="0">
                <a:solidFill>
                  <a:srgbClr val="222222"/>
                </a:solidFill>
                <a:latin typeface="Arial"/>
                <a:cs typeface="Arial"/>
              </a:rPr>
              <a:t>warranties </a:t>
            </a:r>
            <a:r>
              <a:rPr sz="3750" spc="35" dirty="0">
                <a:solidFill>
                  <a:srgbClr val="222222"/>
                </a:solidFill>
                <a:latin typeface="Arial"/>
                <a:cs typeface="Arial"/>
              </a:rPr>
              <a:t>including </a:t>
            </a:r>
            <a:r>
              <a:rPr sz="3750" spc="65" dirty="0">
                <a:solidFill>
                  <a:srgbClr val="222222"/>
                </a:solidFill>
                <a:latin typeface="Arial"/>
                <a:cs typeface="Arial"/>
              </a:rPr>
              <a:t>without </a:t>
            </a:r>
            <a:r>
              <a:rPr sz="3750" spc="35" dirty="0">
                <a:solidFill>
                  <a:srgbClr val="222222"/>
                </a:solidFill>
                <a:latin typeface="Arial"/>
                <a:cs typeface="Arial"/>
              </a:rPr>
              <a:t>limitation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the  </a:t>
            </a:r>
            <a:r>
              <a:rPr sz="3750" spc="40" dirty="0">
                <a:solidFill>
                  <a:srgbClr val="222222"/>
                </a:solidFill>
                <a:latin typeface="Arial"/>
                <a:cs typeface="Arial"/>
              </a:rPr>
              <a:t>implied </a:t>
            </a:r>
            <a:r>
              <a:rPr sz="3750" spc="5" dirty="0">
                <a:solidFill>
                  <a:srgbClr val="222222"/>
                </a:solidFill>
                <a:latin typeface="Arial"/>
                <a:cs typeface="Arial"/>
              </a:rPr>
              <a:t>warranties </a:t>
            </a:r>
            <a:r>
              <a:rPr sz="3750" spc="6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750" spc="30" dirty="0">
                <a:solidFill>
                  <a:srgbClr val="222222"/>
                </a:solidFill>
                <a:latin typeface="Arial"/>
                <a:cs typeface="Arial"/>
              </a:rPr>
              <a:t>title,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fitness </a:t>
            </a:r>
            <a:r>
              <a:rPr sz="3750" spc="45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sz="3750" spc="-75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750" spc="25" dirty="0">
                <a:solidFill>
                  <a:srgbClr val="222222"/>
                </a:solidFill>
                <a:latin typeface="Arial"/>
                <a:cs typeface="Arial"/>
              </a:rPr>
              <a:t>particular  </a:t>
            </a:r>
            <a:r>
              <a:rPr sz="3750" spc="30" dirty="0">
                <a:solidFill>
                  <a:srgbClr val="222222"/>
                </a:solidFill>
                <a:latin typeface="Arial"/>
                <a:cs typeface="Arial"/>
              </a:rPr>
              <a:t>purpose,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merchantability and</a:t>
            </a:r>
            <a:r>
              <a:rPr sz="37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noninfringement.</a:t>
            </a: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5080">
              <a:lnSpc>
                <a:spcPts val="4450"/>
              </a:lnSpc>
            </a:pPr>
            <a:r>
              <a:rPr sz="3750" spc="-7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750" spc="-65" dirty="0">
                <a:solidFill>
                  <a:srgbClr val="222222"/>
                </a:solidFill>
                <a:latin typeface="Arial"/>
                <a:cs typeface="Arial"/>
              </a:rPr>
              <a:t>Training </a:t>
            </a:r>
            <a:r>
              <a:rPr sz="3750" spc="5" dirty="0">
                <a:solidFill>
                  <a:srgbClr val="222222"/>
                </a:solidFill>
                <a:latin typeface="Arial"/>
                <a:cs typeface="Arial"/>
              </a:rPr>
              <a:t>Materials </a:t>
            </a:r>
            <a:r>
              <a:rPr sz="3750" spc="-7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licensed </a:t>
            </a:r>
            <a:r>
              <a:rPr sz="3750" spc="10" dirty="0">
                <a:solidFill>
                  <a:srgbClr val="222222"/>
                </a:solidFill>
                <a:latin typeface="Arial"/>
                <a:cs typeface="Arial"/>
              </a:rPr>
              <a:t>under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750" spc="-20" dirty="0">
                <a:solidFill>
                  <a:srgbClr val="222222"/>
                </a:solidFill>
                <a:latin typeface="Arial"/>
                <a:cs typeface="Arial"/>
              </a:rPr>
              <a:t>Creative  </a:t>
            </a:r>
            <a:r>
              <a:rPr sz="3750" spc="40" dirty="0">
                <a:solidFill>
                  <a:srgbClr val="222222"/>
                </a:solidFill>
                <a:latin typeface="Arial"/>
                <a:cs typeface="Arial"/>
              </a:rPr>
              <a:t>Commons Attribution-Noncommercial </a:t>
            </a:r>
            <a:r>
              <a:rPr sz="3750" dirty="0">
                <a:solidFill>
                  <a:srgbClr val="222222"/>
                </a:solidFill>
                <a:latin typeface="Arial"/>
                <a:cs typeface="Arial"/>
              </a:rPr>
              <a:t>3.0 </a:t>
            </a:r>
            <a:r>
              <a:rPr sz="3750" spc="30" dirty="0">
                <a:solidFill>
                  <a:srgbClr val="222222"/>
                </a:solidFill>
                <a:latin typeface="Arial"/>
                <a:cs typeface="Arial"/>
              </a:rPr>
              <a:t>United</a:t>
            </a:r>
            <a:r>
              <a:rPr sz="37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750" spc="10" dirty="0">
                <a:solidFill>
                  <a:srgbClr val="222222"/>
                </a:solidFill>
                <a:latin typeface="Arial"/>
                <a:cs typeface="Arial"/>
              </a:rPr>
              <a:t>States  </a:t>
            </a:r>
            <a:r>
              <a:rPr sz="3750" spc="-5" dirty="0">
                <a:solidFill>
                  <a:srgbClr val="222222"/>
                </a:solidFill>
                <a:latin typeface="Arial"/>
                <a:cs typeface="Arial"/>
              </a:rPr>
              <a:t>License. </a:t>
            </a:r>
            <a:r>
              <a:rPr sz="3750" spc="-24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view </a:t>
            </a:r>
            <a:r>
              <a:rPr sz="3750" spc="-75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750" spc="85" dirty="0">
                <a:solidFill>
                  <a:srgbClr val="222222"/>
                </a:solidFill>
                <a:latin typeface="Arial"/>
                <a:cs typeface="Arial"/>
              </a:rPr>
              <a:t>copy </a:t>
            </a:r>
            <a:r>
              <a:rPr sz="3750" spc="6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750" spc="3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3750" spc="-5" dirty="0">
                <a:solidFill>
                  <a:srgbClr val="222222"/>
                </a:solidFill>
                <a:latin typeface="Arial"/>
                <a:cs typeface="Arial"/>
              </a:rPr>
              <a:t>license, </a:t>
            </a:r>
            <a:r>
              <a:rPr sz="3750" spc="80" dirty="0">
                <a:solidFill>
                  <a:srgbClr val="222222"/>
                </a:solidFill>
                <a:latin typeface="Arial"/>
                <a:cs typeface="Arial"/>
              </a:rPr>
              <a:t>visit</a:t>
            </a:r>
            <a:r>
              <a:rPr sz="3750" u="heavy" spc="80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  <a:cs typeface="Arial"/>
              </a:rPr>
              <a:t>http:// </a:t>
            </a:r>
            <a:r>
              <a:rPr sz="3750" spc="8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750" u="heavy" spc="45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  <a:cs typeface="Arial"/>
              </a:rPr>
              <a:t>creativecommons.org/licenses/by-nc/3.0/us/</a:t>
            </a:r>
            <a:r>
              <a:rPr sz="3750" spc="4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750" spc="3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750" spc="15" dirty="0">
                <a:solidFill>
                  <a:srgbClr val="222222"/>
                </a:solidFill>
                <a:latin typeface="Arial"/>
                <a:cs typeface="Arial"/>
              </a:rPr>
              <a:t>send </a:t>
            </a:r>
            <a:r>
              <a:rPr sz="3750" spc="-75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3750" spc="20" dirty="0">
                <a:solidFill>
                  <a:srgbClr val="222222"/>
                </a:solidFill>
                <a:latin typeface="Arial"/>
                <a:cs typeface="Arial"/>
              </a:rPr>
              <a:t>letter </a:t>
            </a:r>
            <a:r>
              <a:rPr sz="3750" spc="10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750" spc="-20" dirty="0">
                <a:solidFill>
                  <a:srgbClr val="222222"/>
                </a:solidFill>
                <a:latin typeface="Arial"/>
                <a:cs typeface="Arial"/>
              </a:rPr>
              <a:t>Creative </a:t>
            </a:r>
            <a:r>
              <a:rPr sz="3750" spc="35" dirty="0">
                <a:solidFill>
                  <a:srgbClr val="222222"/>
                </a:solidFill>
                <a:latin typeface="Arial"/>
                <a:cs typeface="Arial"/>
              </a:rPr>
              <a:t>Commons, </a:t>
            </a:r>
            <a:r>
              <a:rPr sz="3750" dirty="0">
                <a:solidFill>
                  <a:srgbClr val="222222"/>
                </a:solidFill>
                <a:latin typeface="Arial"/>
                <a:cs typeface="Arial"/>
              </a:rPr>
              <a:t>171 </a:t>
            </a:r>
            <a:r>
              <a:rPr sz="3750" spc="30" dirty="0">
                <a:solidFill>
                  <a:srgbClr val="222222"/>
                </a:solidFill>
                <a:latin typeface="Arial"/>
                <a:cs typeface="Arial"/>
              </a:rPr>
              <a:t>Second </a:t>
            </a:r>
            <a:r>
              <a:rPr sz="3750" spc="-5" dirty="0">
                <a:solidFill>
                  <a:srgbClr val="222222"/>
                </a:solidFill>
                <a:latin typeface="Arial"/>
                <a:cs typeface="Arial"/>
              </a:rPr>
              <a:t>Street, Suite  </a:t>
            </a:r>
            <a:r>
              <a:rPr sz="3750" dirty="0">
                <a:solidFill>
                  <a:srgbClr val="222222"/>
                </a:solidFill>
                <a:latin typeface="Arial"/>
                <a:cs typeface="Arial"/>
              </a:rPr>
              <a:t>300, </a:t>
            </a:r>
            <a:r>
              <a:rPr sz="3750" spc="-50" dirty="0">
                <a:solidFill>
                  <a:srgbClr val="222222"/>
                </a:solidFill>
                <a:latin typeface="Arial"/>
                <a:cs typeface="Arial"/>
              </a:rPr>
              <a:t>San </a:t>
            </a:r>
            <a:r>
              <a:rPr sz="3750" spc="10" dirty="0">
                <a:solidFill>
                  <a:srgbClr val="222222"/>
                </a:solidFill>
                <a:latin typeface="Arial"/>
                <a:cs typeface="Arial"/>
              </a:rPr>
              <a:t>Francisco, </a:t>
            </a:r>
            <a:r>
              <a:rPr sz="3750" spc="5" dirty="0">
                <a:solidFill>
                  <a:srgbClr val="222222"/>
                </a:solidFill>
                <a:latin typeface="Arial"/>
                <a:cs typeface="Arial"/>
              </a:rPr>
              <a:t>California, </a:t>
            </a:r>
            <a:r>
              <a:rPr sz="3750" dirty="0">
                <a:solidFill>
                  <a:srgbClr val="222222"/>
                </a:solidFill>
                <a:latin typeface="Arial"/>
                <a:cs typeface="Arial"/>
              </a:rPr>
              <a:t>94105,</a:t>
            </a:r>
            <a:r>
              <a:rPr sz="37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750" spc="-35" dirty="0">
                <a:solidFill>
                  <a:srgbClr val="222222"/>
                </a:solidFill>
                <a:latin typeface="Arial"/>
                <a:cs typeface="Arial"/>
              </a:rPr>
              <a:t>USA.</a:t>
            </a:r>
            <a:endParaRPr sz="3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0528475"/>
            <a:ext cx="20104100" cy="780415"/>
          </a:xfrm>
          <a:custGeom>
            <a:avLst/>
            <a:gdLst/>
            <a:ahLst/>
            <a:cxnLst/>
            <a:rect l="l" t="t" r="r" b="b"/>
            <a:pathLst>
              <a:path w="20104100" h="780415">
                <a:moveTo>
                  <a:pt x="0" y="780080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780080"/>
                </a:lnTo>
                <a:lnTo>
                  <a:pt x="0" y="78008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0528475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3175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6687" y="10795482"/>
            <a:ext cx="1413569" cy="32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5144" y="10805953"/>
            <a:ext cx="356010" cy="293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6445" y="10795482"/>
            <a:ext cx="994734" cy="335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6470" y="10816424"/>
            <a:ext cx="513073" cy="282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7498" y="10994429"/>
            <a:ext cx="230359" cy="418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61813" y="10800091"/>
            <a:ext cx="1541780" cy="2660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u="heavy" spc="-22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CC</a:t>
            </a:r>
            <a:r>
              <a:rPr sz="1450" spc="-225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A6AAA9"/>
                </a:solidFill>
                <a:latin typeface="Arial"/>
                <a:cs typeface="Arial"/>
              </a:rPr>
              <a:t>by </a:t>
            </a:r>
            <a:r>
              <a:rPr sz="1450" spc="-35" dirty="0">
                <a:solidFill>
                  <a:srgbClr val="A6AAA9"/>
                </a:solidFill>
                <a:latin typeface="Arial"/>
                <a:cs typeface="Arial"/>
              </a:rPr>
              <a:t>RStudio</a:t>
            </a:r>
            <a:r>
              <a:rPr sz="1450" spc="-280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1450" spc="-70" dirty="0">
                <a:solidFill>
                  <a:srgbClr val="A6AAA9"/>
                </a:solidFill>
                <a:latin typeface="Arial"/>
                <a:cs typeface="Arial"/>
              </a:rPr>
              <a:t>2015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83252" y="10800091"/>
            <a:ext cx="1309370" cy="2660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u="heavy" spc="-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Follow</a:t>
            </a:r>
            <a:r>
              <a:rPr sz="1450" u="heavy" spc="-15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 </a:t>
            </a:r>
            <a:r>
              <a:rPr sz="1450" u="heavy" spc="-2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@rstudio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056" y="559868"/>
            <a:ext cx="345503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056" y="1667688"/>
            <a:ext cx="8618220" cy="49682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20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3200">
              <a:latin typeface="DejaVu Sans Mono"/>
              <a:cs typeface="DejaVu Sans Mono"/>
            </a:endParaRPr>
          </a:p>
          <a:p>
            <a:pPr marL="982980" marR="5080" indent="-492125">
              <a:lnSpc>
                <a:spcPct val="126699"/>
              </a:lnSpc>
            </a:pP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sliderInput(inputId = "num",  label = "Choose a number",  value = 25, min = 1, max =</a:t>
            </a:r>
            <a:r>
              <a:rPr sz="3200" b="1" dirty="0">
                <a:solidFill>
                  <a:srgbClr val="00882B"/>
                </a:solidFill>
                <a:latin typeface="DejaVu Sans Mono"/>
                <a:cs typeface="DejaVu Sans Mono"/>
              </a:rPr>
              <a:t> 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100)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3200" spc="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056" y="8591038"/>
            <a:ext cx="8372475" cy="1751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3112" y="1507807"/>
            <a:ext cx="0" cy="6837680"/>
          </a:xfrm>
          <a:custGeom>
            <a:avLst/>
            <a:gdLst/>
            <a:ahLst/>
            <a:cxnLst/>
            <a:rect l="l" t="t" r="r" b="b"/>
            <a:pathLst>
              <a:path h="6837680">
                <a:moveTo>
                  <a:pt x="0" y="6837492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6879" y="2434229"/>
            <a:ext cx="474345" cy="5743575"/>
          </a:xfrm>
          <a:custGeom>
            <a:avLst/>
            <a:gdLst/>
            <a:ahLst/>
            <a:cxnLst/>
            <a:rect l="l" t="t" r="r" b="b"/>
            <a:pathLst>
              <a:path w="474345" h="5743575">
                <a:moveTo>
                  <a:pt x="361884" y="434793"/>
                </a:moveTo>
                <a:lnTo>
                  <a:pt x="110583" y="434793"/>
                </a:lnTo>
                <a:lnTo>
                  <a:pt x="110583" y="5743531"/>
                </a:lnTo>
                <a:lnTo>
                  <a:pt x="361884" y="5743531"/>
                </a:lnTo>
                <a:lnTo>
                  <a:pt x="361884" y="434793"/>
                </a:lnTo>
                <a:close/>
              </a:path>
              <a:path w="474345" h="5743575">
                <a:moveTo>
                  <a:pt x="237155" y="0"/>
                </a:moveTo>
                <a:lnTo>
                  <a:pt x="0" y="434793"/>
                </a:lnTo>
                <a:lnTo>
                  <a:pt x="474299" y="434793"/>
                </a:lnTo>
                <a:lnTo>
                  <a:pt x="237155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586369"/>
            <a:ext cx="2753995" cy="932180"/>
          </a:xfrm>
          <a:custGeom>
            <a:avLst/>
            <a:gdLst/>
            <a:ahLst/>
            <a:cxnLst/>
            <a:rect l="l" t="t" r="r" b="b"/>
            <a:pathLst>
              <a:path w="2753995" h="932180">
                <a:moveTo>
                  <a:pt x="2596193" y="0"/>
                </a:moveTo>
                <a:lnTo>
                  <a:pt x="156513" y="0"/>
                </a:lnTo>
                <a:lnTo>
                  <a:pt x="107799" y="8266"/>
                </a:lnTo>
                <a:lnTo>
                  <a:pt x="64929" y="31097"/>
                </a:lnTo>
                <a:lnTo>
                  <a:pt x="30765" y="65544"/>
                </a:lnTo>
                <a:lnTo>
                  <a:pt x="8168" y="108655"/>
                </a:lnTo>
                <a:lnTo>
                  <a:pt x="0" y="157482"/>
                </a:lnTo>
                <a:lnTo>
                  <a:pt x="3566" y="782604"/>
                </a:lnTo>
                <a:lnTo>
                  <a:pt x="11363" y="830568"/>
                </a:lnTo>
                <a:lnTo>
                  <a:pt x="33076" y="871650"/>
                </a:lnTo>
                <a:lnTo>
                  <a:pt x="66184" y="903680"/>
                </a:lnTo>
                <a:lnTo>
                  <a:pt x="108170" y="924490"/>
                </a:lnTo>
                <a:lnTo>
                  <a:pt x="156513" y="931908"/>
                </a:lnTo>
                <a:lnTo>
                  <a:pt x="2596193" y="931908"/>
                </a:lnTo>
                <a:lnTo>
                  <a:pt x="2645024" y="924490"/>
                </a:lnTo>
                <a:lnTo>
                  <a:pt x="2688176" y="903680"/>
                </a:lnTo>
                <a:lnTo>
                  <a:pt x="2722677" y="871650"/>
                </a:lnTo>
                <a:lnTo>
                  <a:pt x="2745556" y="830568"/>
                </a:lnTo>
                <a:lnTo>
                  <a:pt x="2753842" y="782604"/>
                </a:lnTo>
                <a:lnTo>
                  <a:pt x="2753842" y="157482"/>
                </a:lnTo>
                <a:lnTo>
                  <a:pt x="2745556" y="108655"/>
                </a:lnTo>
                <a:lnTo>
                  <a:pt x="2722677" y="65544"/>
                </a:lnTo>
                <a:lnTo>
                  <a:pt x="2688176" y="31097"/>
                </a:lnTo>
                <a:lnTo>
                  <a:pt x="2645024" y="8266"/>
                </a:lnTo>
                <a:lnTo>
                  <a:pt x="2596193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620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input$norm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7756" y="8240586"/>
            <a:ext cx="3812540" cy="1948180"/>
          </a:xfrm>
          <a:custGeom>
            <a:avLst/>
            <a:gdLst/>
            <a:ahLst/>
            <a:cxnLst/>
            <a:rect l="l" t="t" r="r" b="b"/>
            <a:pathLst>
              <a:path w="3812540" h="1948179">
                <a:moveTo>
                  <a:pt x="3360232" y="0"/>
                </a:moveTo>
                <a:lnTo>
                  <a:pt x="453912" y="0"/>
                </a:lnTo>
                <a:lnTo>
                  <a:pt x="407514" y="2339"/>
                </a:lnTo>
                <a:lnTo>
                  <a:pt x="362478" y="9206"/>
                </a:lnTo>
                <a:lnTo>
                  <a:pt x="319029" y="20373"/>
                </a:lnTo>
                <a:lnTo>
                  <a:pt x="277394" y="35614"/>
                </a:lnTo>
                <a:lnTo>
                  <a:pt x="237796" y="54701"/>
                </a:lnTo>
                <a:lnTo>
                  <a:pt x="200461" y="77407"/>
                </a:lnTo>
                <a:lnTo>
                  <a:pt x="165614" y="103505"/>
                </a:lnTo>
                <a:lnTo>
                  <a:pt x="133480" y="132768"/>
                </a:lnTo>
                <a:lnTo>
                  <a:pt x="104283" y="164968"/>
                </a:lnTo>
                <a:lnTo>
                  <a:pt x="78250" y="199880"/>
                </a:lnTo>
                <a:lnTo>
                  <a:pt x="55604" y="237275"/>
                </a:lnTo>
                <a:lnTo>
                  <a:pt x="36571" y="276927"/>
                </a:lnTo>
                <a:lnTo>
                  <a:pt x="21376" y="318608"/>
                </a:lnTo>
                <a:lnTo>
                  <a:pt x="10243" y="362091"/>
                </a:lnTo>
                <a:lnTo>
                  <a:pt x="3399" y="407150"/>
                </a:lnTo>
                <a:lnTo>
                  <a:pt x="1068" y="453556"/>
                </a:lnTo>
                <a:lnTo>
                  <a:pt x="0" y="1492017"/>
                </a:lnTo>
                <a:lnTo>
                  <a:pt x="2343" y="1538444"/>
                </a:lnTo>
                <a:lnTo>
                  <a:pt x="9221" y="1583566"/>
                </a:lnTo>
                <a:lnTo>
                  <a:pt x="20406" y="1627147"/>
                </a:lnTo>
                <a:lnTo>
                  <a:pt x="35670" y="1668956"/>
                </a:lnTo>
                <a:lnTo>
                  <a:pt x="54783" y="1708760"/>
                </a:lnTo>
                <a:lnTo>
                  <a:pt x="77519" y="1746325"/>
                </a:lnTo>
                <a:lnTo>
                  <a:pt x="103650" y="1781418"/>
                </a:lnTo>
                <a:lnTo>
                  <a:pt x="132946" y="1813807"/>
                </a:lnTo>
                <a:lnTo>
                  <a:pt x="165180" y="1843258"/>
                </a:lnTo>
                <a:lnTo>
                  <a:pt x="200123" y="1869538"/>
                </a:lnTo>
                <a:lnTo>
                  <a:pt x="237548" y="1892414"/>
                </a:lnTo>
                <a:lnTo>
                  <a:pt x="277227" y="1911654"/>
                </a:lnTo>
                <a:lnTo>
                  <a:pt x="318931" y="1927024"/>
                </a:lnTo>
                <a:lnTo>
                  <a:pt x="362432" y="1938291"/>
                </a:lnTo>
                <a:lnTo>
                  <a:pt x="407502" y="1945222"/>
                </a:lnTo>
                <a:lnTo>
                  <a:pt x="453912" y="1947584"/>
                </a:lnTo>
                <a:lnTo>
                  <a:pt x="3360232" y="1947584"/>
                </a:lnTo>
                <a:lnTo>
                  <a:pt x="3406624" y="1945222"/>
                </a:lnTo>
                <a:lnTo>
                  <a:pt x="3451641" y="1938291"/>
                </a:lnTo>
                <a:lnTo>
                  <a:pt x="3495059" y="1927024"/>
                </a:lnTo>
                <a:lnTo>
                  <a:pt x="3536656" y="1911654"/>
                </a:lnTo>
                <a:lnTo>
                  <a:pt x="3576208" y="1892414"/>
                </a:lnTo>
                <a:lnTo>
                  <a:pt x="3613491" y="1869538"/>
                </a:lnTo>
                <a:lnTo>
                  <a:pt x="3648284" y="1843258"/>
                </a:lnTo>
                <a:lnTo>
                  <a:pt x="3680361" y="1813807"/>
                </a:lnTo>
                <a:lnTo>
                  <a:pt x="3709501" y="1781418"/>
                </a:lnTo>
                <a:lnTo>
                  <a:pt x="3735480" y="1746325"/>
                </a:lnTo>
                <a:lnTo>
                  <a:pt x="3758075" y="1708760"/>
                </a:lnTo>
                <a:lnTo>
                  <a:pt x="3777062" y="1668956"/>
                </a:lnTo>
                <a:lnTo>
                  <a:pt x="3792218" y="1627147"/>
                </a:lnTo>
                <a:lnTo>
                  <a:pt x="3803320" y="1583566"/>
                </a:lnTo>
                <a:lnTo>
                  <a:pt x="3810145" y="1538444"/>
                </a:lnTo>
                <a:lnTo>
                  <a:pt x="3812470" y="1492017"/>
                </a:lnTo>
                <a:lnTo>
                  <a:pt x="3812470" y="453556"/>
                </a:lnTo>
                <a:lnTo>
                  <a:pt x="3809828" y="404101"/>
                </a:lnTo>
                <a:lnTo>
                  <a:pt x="3802082" y="356197"/>
                </a:lnTo>
                <a:lnTo>
                  <a:pt x="3789504" y="310120"/>
                </a:lnTo>
                <a:lnTo>
                  <a:pt x="3772364" y="266145"/>
                </a:lnTo>
                <a:lnTo>
                  <a:pt x="3750933" y="224548"/>
                </a:lnTo>
                <a:lnTo>
                  <a:pt x="3725482" y="185605"/>
                </a:lnTo>
                <a:lnTo>
                  <a:pt x="3696282" y="149590"/>
                </a:lnTo>
                <a:lnTo>
                  <a:pt x="3663605" y="116781"/>
                </a:lnTo>
                <a:lnTo>
                  <a:pt x="3627720" y="87452"/>
                </a:lnTo>
                <a:lnTo>
                  <a:pt x="3588899" y="61879"/>
                </a:lnTo>
                <a:lnTo>
                  <a:pt x="3547412" y="40337"/>
                </a:lnTo>
                <a:lnTo>
                  <a:pt x="3503531" y="23103"/>
                </a:lnTo>
                <a:lnTo>
                  <a:pt x="3457527" y="10451"/>
                </a:lnTo>
                <a:lnTo>
                  <a:pt x="3409671" y="2658"/>
                </a:lnTo>
                <a:lnTo>
                  <a:pt x="3360232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57300" y="8277048"/>
            <a:ext cx="333692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589280" indent="-389890">
              <a:lnSpc>
                <a:spcPct val="113199"/>
              </a:lnSpc>
              <a:spcBef>
                <a:spcPts val="9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5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40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hist(rv$data)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2427" y="586369"/>
            <a:ext cx="2872105" cy="932180"/>
          </a:xfrm>
          <a:custGeom>
            <a:avLst/>
            <a:gdLst/>
            <a:ahLst/>
            <a:cxnLst/>
            <a:rect l="l" t="t" r="r" b="b"/>
            <a:pathLst>
              <a:path w="2872104" h="932180">
                <a:moveTo>
                  <a:pt x="2713917" y="0"/>
                </a:moveTo>
                <a:lnTo>
                  <a:pt x="152948" y="0"/>
                </a:lnTo>
                <a:lnTo>
                  <a:pt x="104918" y="8266"/>
                </a:lnTo>
                <a:lnTo>
                  <a:pt x="63677" y="31097"/>
                </a:lnTo>
                <a:lnTo>
                  <a:pt x="31458" y="65544"/>
                </a:lnTo>
                <a:lnTo>
                  <a:pt x="10490" y="108655"/>
                </a:lnTo>
                <a:lnTo>
                  <a:pt x="3005" y="157482"/>
                </a:lnTo>
                <a:lnTo>
                  <a:pt x="0" y="782604"/>
                </a:lnTo>
                <a:lnTo>
                  <a:pt x="7797" y="830568"/>
                </a:lnTo>
                <a:lnTo>
                  <a:pt x="29510" y="871650"/>
                </a:lnTo>
                <a:lnTo>
                  <a:pt x="62619" y="903680"/>
                </a:lnTo>
                <a:lnTo>
                  <a:pt x="104605" y="924490"/>
                </a:lnTo>
                <a:lnTo>
                  <a:pt x="152948" y="931908"/>
                </a:lnTo>
                <a:lnTo>
                  <a:pt x="2713917" y="931908"/>
                </a:lnTo>
                <a:lnTo>
                  <a:pt x="2762808" y="924490"/>
                </a:lnTo>
                <a:lnTo>
                  <a:pt x="2806076" y="903680"/>
                </a:lnTo>
                <a:lnTo>
                  <a:pt x="2840708" y="871650"/>
                </a:lnTo>
                <a:lnTo>
                  <a:pt x="2863696" y="830568"/>
                </a:lnTo>
                <a:lnTo>
                  <a:pt x="2872027" y="782604"/>
                </a:lnTo>
                <a:lnTo>
                  <a:pt x="2872027" y="157482"/>
                </a:lnTo>
                <a:lnTo>
                  <a:pt x="2863696" y="108655"/>
                </a:lnTo>
                <a:lnTo>
                  <a:pt x="2840708" y="65544"/>
                </a:lnTo>
                <a:lnTo>
                  <a:pt x="2806076" y="31097"/>
                </a:lnTo>
                <a:lnTo>
                  <a:pt x="2762808" y="8266"/>
                </a:lnTo>
                <a:lnTo>
                  <a:pt x="2713917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0724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input$unif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009" y="586369"/>
            <a:ext cx="2515235" cy="1780539"/>
          </a:xfrm>
          <a:custGeom>
            <a:avLst/>
            <a:gdLst/>
            <a:ahLst/>
            <a:cxnLst/>
            <a:rect l="l" t="t" r="r" b="b"/>
            <a:pathLst>
              <a:path w="2515234" h="1780539">
                <a:moveTo>
                  <a:pt x="2364692" y="0"/>
                </a:moveTo>
                <a:lnTo>
                  <a:pt x="152948" y="0"/>
                </a:lnTo>
                <a:lnTo>
                  <a:pt x="104814" y="8266"/>
                </a:lnTo>
                <a:lnTo>
                  <a:pt x="63327" y="31097"/>
                </a:lnTo>
                <a:lnTo>
                  <a:pt x="30813" y="65544"/>
                </a:lnTo>
                <a:lnTo>
                  <a:pt x="9598" y="108655"/>
                </a:lnTo>
                <a:lnTo>
                  <a:pt x="2010" y="157482"/>
                </a:lnTo>
                <a:lnTo>
                  <a:pt x="0" y="1630966"/>
                </a:lnTo>
                <a:lnTo>
                  <a:pt x="7797" y="1678906"/>
                </a:lnTo>
                <a:lnTo>
                  <a:pt x="29510" y="1719934"/>
                </a:lnTo>
                <a:lnTo>
                  <a:pt x="62619" y="1751899"/>
                </a:lnTo>
                <a:lnTo>
                  <a:pt x="104605" y="1772654"/>
                </a:lnTo>
                <a:lnTo>
                  <a:pt x="152948" y="1780050"/>
                </a:lnTo>
                <a:lnTo>
                  <a:pt x="2364692" y="1780050"/>
                </a:lnTo>
                <a:lnTo>
                  <a:pt x="2412762" y="1772654"/>
                </a:lnTo>
                <a:lnTo>
                  <a:pt x="2454099" y="1751899"/>
                </a:lnTo>
                <a:lnTo>
                  <a:pt x="2486433" y="1719934"/>
                </a:lnTo>
                <a:lnTo>
                  <a:pt x="2507497" y="1678906"/>
                </a:lnTo>
                <a:lnTo>
                  <a:pt x="2515022" y="1630966"/>
                </a:lnTo>
                <a:lnTo>
                  <a:pt x="2515022" y="157482"/>
                </a:lnTo>
                <a:lnTo>
                  <a:pt x="2507497" y="108655"/>
                </a:lnTo>
                <a:lnTo>
                  <a:pt x="2486433" y="65544"/>
                </a:lnTo>
                <a:lnTo>
                  <a:pt x="2454099" y="31097"/>
                </a:lnTo>
                <a:lnTo>
                  <a:pt x="2412762" y="8266"/>
                </a:lnTo>
                <a:lnTo>
                  <a:pt x="2364692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8019" y="586369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2368995" y="0"/>
                </a:moveTo>
                <a:lnTo>
                  <a:pt x="157251" y="0"/>
                </a:lnTo>
                <a:lnTo>
                  <a:pt x="108461" y="8266"/>
                </a:lnTo>
                <a:lnTo>
                  <a:pt x="65408" y="31097"/>
                </a:lnTo>
                <a:lnTo>
                  <a:pt x="31025" y="65544"/>
                </a:lnTo>
                <a:lnTo>
                  <a:pt x="8245" y="108655"/>
                </a:lnTo>
                <a:lnTo>
                  <a:pt x="0" y="157482"/>
                </a:lnTo>
                <a:lnTo>
                  <a:pt x="4303" y="1630966"/>
                </a:lnTo>
                <a:lnTo>
                  <a:pt x="12101" y="1678906"/>
                </a:lnTo>
                <a:lnTo>
                  <a:pt x="33814" y="1719934"/>
                </a:lnTo>
                <a:lnTo>
                  <a:pt x="66923" y="1751899"/>
                </a:lnTo>
                <a:lnTo>
                  <a:pt x="108909" y="1772654"/>
                </a:lnTo>
                <a:lnTo>
                  <a:pt x="157251" y="1780050"/>
                </a:lnTo>
                <a:lnTo>
                  <a:pt x="2368995" y="1780050"/>
                </a:lnTo>
                <a:lnTo>
                  <a:pt x="2417498" y="1772654"/>
                </a:lnTo>
                <a:lnTo>
                  <a:pt x="2459865" y="1751899"/>
                </a:lnTo>
                <a:lnTo>
                  <a:pt x="2493430" y="1719934"/>
                </a:lnTo>
                <a:lnTo>
                  <a:pt x="2515525" y="1678906"/>
                </a:lnTo>
                <a:lnTo>
                  <a:pt x="2523483" y="1630966"/>
                </a:lnTo>
                <a:lnTo>
                  <a:pt x="2523483" y="157482"/>
                </a:lnTo>
                <a:lnTo>
                  <a:pt x="2515525" y="108655"/>
                </a:lnTo>
                <a:lnTo>
                  <a:pt x="2493430" y="65544"/>
                </a:lnTo>
                <a:lnTo>
                  <a:pt x="2459865" y="31097"/>
                </a:lnTo>
                <a:lnTo>
                  <a:pt x="2417498" y="8266"/>
                </a:lnTo>
                <a:lnTo>
                  <a:pt x="2368995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35966" y="899659"/>
            <a:ext cx="235077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8615">
              <a:lnSpc>
                <a:spcPct val="1104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rv$data  rnorm(100)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8015" y="586366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4308" y="1630968"/>
                </a:moveTo>
                <a:lnTo>
                  <a:pt x="0" y="157453"/>
                </a:lnTo>
                <a:lnTo>
                  <a:pt x="8245" y="108641"/>
                </a:lnTo>
                <a:lnTo>
                  <a:pt x="31026" y="65538"/>
                </a:lnTo>
                <a:lnTo>
                  <a:pt x="65410" y="31095"/>
                </a:lnTo>
                <a:lnTo>
                  <a:pt x="108464" y="8265"/>
                </a:lnTo>
                <a:lnTo>
                  <a:pt x="157256" y="0"/>
                </a:lnTo>
                <a:lnTo>
                  <a:pt x="2368990" y="0"/>
                </a:lnTo>
                <a:lnTo>
                  <a:pt x="2417493" y="8265"/>
                </a:lnTo>
                <a:lnTo>
                  <a:pt x="2459863" y="31095"/>
                </a:lnTo>
                <a:lnTo>
                  <a:pt x="2493431" y="65538"/>
                </a:lnTo>
                <a:lnTo>
                  <a:pt x="2515529" y="108641"/>
                </a:lnTo>
                <a:lnTo>
                  <a:pt x="2523487" y="157453"/>
                </a:lnTo>
                <a:lnTo>
                  <a:pt x="2523487" y="1630968"/>
                </a:lnTo>
                <a:lnTo>
                  <a:pt x="2515529" y="1678909"/>
                </a:lnTo>
                <a:lnTo>
                  <a:pt x="2493431" y="1719937"/>
                </a:lnTo>
                <a:lnTo>
                  <a:pt x="2459863" y="1751902"/>
                </a:lnTo>
                <a:lnTo>
                  <a:pt x="2417493" y="1772657"/>
                </a:lnTo>
                <a:lnTo>
                  <a:pt x="2368990" y="1780053"/>
                </a:lnTo>
                <a:lnTo>
                  <a:pt x="157256" y="1780053"/>
                </a:lnTo>
                <a:lnTo>
                  <a:pt x="108912" y="1772657"/>
                </a:lnTo>
                <a:lnTo>
                  <a:pt x="66927" y="1751902"/>
                </a:lnTo>
                <a:lnTo>
                  <a:pt x="33818" y="1719937"/>
                </a:lnTo>
                <a:lnTo>
                  <a:pt x="12105" y="1678909"/>
                </a:lnTo>
                <a:lnTo>
                  <a:pt x="4308" y="163096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4070" y="8240586"/>
            <a:ext cx="3816985" cy="1948180"/>
          </a:xfrm>
          <a:custGeom>
            <a:avLst/>
            <a:gdLst/>
            <a:ahLst/>
            <a:cxnLst/>
            <a:rect l="l" t="t" r="r" b="b"/>
            <a:pathLst>
              <a:path w="3816984" h="1948179">
                <a:moveTo>
                  <a:pt x="0" y="1492017"/>
                </a:moveTo>
                <a:lnTo>
                  <a:pt x="5225" y="453554"/>
                </a:lnTo>
                <a:lnTo>
                  <a:pt x="7822" y="404100"/>
                </a:lnTo>
                <a:lnTo>
                  <a:pt x="15440" y="356197"/>
                </a:lnTo>
                <a:lnTo>
                  <a:pt x="27822" y="310121"/>
                </a:lnTo>
                <a:lnTo>
                  <a:pt x="44709" y="266146"/>
                </a:lnTo>
                <a:lnTo>
                  <a:pt x="65842" y="224549"/>
                </a:lnTo>
                <a:lnTo>
                  <a:pt x="90964" y="185606"/>
                </a:lnTo>
                <a:lnTo>
                  <a:pt x="119816" y="149592"/>
                </a:lnTo>
                <a:lnTo>
                  <a:pt x="152139" y="116782"/>
                </a:lnTo>
                <a:lnTo>
                  <a:pt x="187676" y="87453"/>
                </a:lnTo>
                <a:lnTo>
                  <a:pt x="226168" y="61879"/>
                </a:lnTo>
                <a:lnTo>
                  <a:pt x="267356" y="40338"/>
                </a:lnTo>
                <a:lnTo>
                  <a:pt x="310983" y="23103"/>
                </a:lnTo>
                <a:lnTo>
                  <a:pt x="356790" y="10452"/>
                </a:lnTo>
                <a:lnTo>
                  <a:pt x="404518" y="2658"/>
                </a:lnTo>
                <a:lnTo>
                  <a:pt x="453910" y="0"/>
                </a:lnTo>
                <a:lnTo>
                  <a:pt x="3360232" y="0"/>
                </a:lnTo>
                <a:lnTo>
                  <a:pt x="3406671" y="2339"/>
                </a:lnTo>
                <a:lnTo>
                  <a:pt x="3451820" y="9206"/>
                </a:lnTo>
                <a:lnTo>
                  <a:pt x="3495443" y="20374"/>
                </a:lnTo>
                <a:lnTo>
                  <a:pt x="3537305" y="35614"/>
                </a:lnTo>
                <a:lnTo>
                  <a:pt x="3577172" y="54702"/>
                </a:lnTo>
                <a:lnTo>
                  <a:pt x="3614807" y="77408"/>
                </a:lnTo>
                <a:lnTo>
                  <a:pt x="3649974" y="103506"/>
                </a:lnTo>
                <a:lnTo>
                  <a:pt x="3682440" y="132769"/>
                </a:lnTo>
                <a:lnTo>
                  <a:pt x="3711967" y="164970"/>
                </a:lnTo>
                <a:lnTo>
                  <a:pt x="3738322" y="199881"/>
                </a:lnTo>
                <a:lnTo>
                  <a:pt x="3761267" y="237276"/>
                </a:lnTo>
                <a:lnTo>
                  <a:pt x="3780569" y="276928"/>
                </a:lnTo>
                <a:lnTo>
                  <a:pt x="3795991" y="318608"/>
                </a:lnTo>
                <a:lnTo>
                  <a:pt x="3807298" y="362091"/>
                </a:lnTo>
                <a:lnTo>
                  <a:pt x="3814255" y="407149"/>
                </a:lnTo>
                <a:lnTo>
                  <a:pt x="3816627" y="453554"/>
                </a:lnTo>
                <a:lnTo>
                  <a:pt x="3816627" y="1492017"/>
                </a:lnTo>
                <a:lnTo>
                  <a:pt x="3814255" y="1538445"/>
                </a:lnTo>
                <a:lnTo>
                  <a:pt x="3807298" y="1583566"/>
                </a:lnTo>
                <a:lnTo>
                  <a:pt x="3795991" y="1627147"/>
                </a:lnTo>
                <a:lnTo>
                  <a:pt x="3780569" y="1668956"/>
                </a:lnTo>
                <a:lnTo>
                  <a:pt x="3761267" y="1708760"/>
                </a:lnTo>
                <a:lnTo>
                  <a:pt x="3738322" y="1746325"/>
                </a:lnTo>
                <a:lnTo>
                  <a:pt x="3711967" y="1781418"/>
                </a:lnTo>
                <a:lnTo>
                  <a:pt x="3682440" y="1813807"/>
                </a:lnTo>
                <a:lnTo>
                  <a:pt x="3649974" y="1843258"/>
                </a:lnTo>
                <a:lnTo>
                  <a:pt x="3614807" y="1869538"/>
                </a:lnTo>
                <a:lnTo>
                  <a:pt x="3577172" y="1892415"/>
                </a:lnTo>
                <a:lnTo>
                  <a:pt x="3537305" y="1911654"/>
                </a:lnTo>
                <a:lnTo>
                  <a:pt x="3495443" y="1927024"/>
                </a:lnTo>
                <a:lnTo>
                  <a:pt x="3451820" y="1938291"/>
                </a:lnTo>
                <a:lnTo>
                  <a:pt x="3406671" y="1945222"/>
                </a:lnTo>
                <a:lnTo>
                  <a:pt x="3360232" y="1947584"/>
                </a:lnTo>
                <a:lnTo>
                  <a:pt x="453910" y="1947584"/>
                </a:lnTo>
                <a:lnTo>
                  <a:pt x="407501" y="1945222"/>
                </a:lnTo>
                <a:lnTo>
                  <a:pt x="362432" y="1938291"/>
                </a:lnTo>
                <a:lnTo>
                  <a:pt x="318931" y="1927024"/>
                </a:lnTo>
                <a:lnTo>
                  <a:pt x="277228" y="1911654"/>
                </a:lnTo>
                <a:lnTo>
                  <a:pt x="237550" y="1892415"/>
                </a:lnTo>
                <a:lnTo>
                  <a:pt x="200125" y="1869538"/>
                </a:lnTo>
                <a:lnTo>
                  <a:pt x="165181" y="1843258"/>
                </a:lnTo>
                <a:lnTo>
                  <a:pt x="132947" y="1813807"/>
                </a:lnTo>
                <a:lnTo>
                  <a:pt x="103651" y="1781418"/>
                </a:lnTo>
                <a:lnTo>
                  <a:pt x="77520" y="1746325"/>
                </a:lnTo>
                <a:lnTo>
                  <a:pt x="54784" y="1708760"/>
                </a:lnTo>
                <a:lnTo>
                  <a:pt x="35670" y="1668956"/>
                </a:lnTo>
                <a:lnTo>
                  <a:pt x="20406" y="1627147"/>
                </a:lnTo>
                <a:lnTo>
                  <a:pt x="9221" y="1583566"/>
                </a:lnTo>
                <a:lnTo>
                  <a:pt x="2343" y="1538445"/>
                </a:lnTo>
                <a:lnTo>
                  <a:pt x="0" y="14920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23179" y="1884759"/>
            <a:ext cx="6690895" cy="612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795434" y="11010034"/>
            <a:ext cx="26269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3112" y="1507807"/>
            <a:ext cx="0" cy="6837680"/>
          </a:xfrm>
          <a:custGeom>
            <a:avLst/>
            <a:gdLst/>
            <a:ahLst/>
            <a:cxnLst/>
            <a:rect l="l" t="t" r="r" b="b"/>
            <a:pathLst>
              <a:path h="6837680">
                <a:moveTo>
                  <a:pt x="0" y="6837492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009" y="586369"/>
            <a:ext cx="2515235" cy="1780539"/>
          </a:xfrm>
          <a:custGeom>
            <a:avLst/>
            <a:gdLst/>
            <a:ahLst/>
            <a:cxnLst/>
            <a:rect l="l" t="t" r="r" b="b"/>
            <a:pathLst>
              <a:path w="2515234" h="1780539">
                <a:moveTo>
                  <a:pt x="2364692" y="0"/>
                </a:moveTo>
                <a:lnTo>
                  <a:pt x="152948" y="0"/>
                </a:lnTo>
                <a:lnTo>
                  <a:pt x="104814" y="8266"/>
                </a:lnTo>
                <a:lnTo>
                  <a:pt x="63327" y="31097"/>
                </a:lnTo>
                <a:lnTo>
                  <a:pt x="30813" y="65544"/>
                </a:lnTo>
                <a:lnTo>
                  <a:pt x="9598" y="108655"/>
                </a:lnTo>
                <a:lnTo>
                  <a:pt x="2010" y="157482"/>
                </a:lnTo>
                <a:lnTo>
                  <a:pt x="0" y="1630966"/>
                </a:lnTo>
                <a:lnTo>
                  <a:pt x="7797" y="1678906"/>
                </a:lnTo>
                <a:lnTo>
                  <a:pt x="29510" y="1719934"/>
                </a:lnTo>
                <a:lnTo>
                  <a:pt x="62619" y="1751899"/>
                </a:lnTo>
                <a:lnTo>
                  <a:pt x="104605" y="1772654"/>
                </a:lnTo>
                <a:lnTo>
                  <a:pt x="152948" y="1780050"/>
                </a:lnTo>
                <a:lnTo>
                  <a:pt x="2364692" y="1780050"/>
                </a:lnTo>
                <a:lnTo>
                  <a:pt x="2412762" y="1772654"/>
                </a:lnTo>
                <a:lnTo>
                  <a:pt x="2454099" y="1751899"/>
                </a:lnTo>
                <a:lnTo>
                  <a:pt x="2486433" y="1719934"/>
                </a:lnTo>
                <a:lnTo>
                  <a:pt x="2507497" y="1678906"/>
                </a:lnTo>
                <a:lnTo>
                  <a:pt x="2515022" y="1630966"/>
                </a:lnTo>
                <a:lnTo>
                  <a:pt x="2515022" y="157482"/>
                </a:lnTo>
                <a:lnTo>
                  <a:pt x="2507497" y="108655"/>
                </a:lnTo>
                <a:lnTo>
                  <a:pt x="2486433" y="65544"/>
                </a:lnTo>
                <a:lnTo>
                  <a:pt x="2454099" y="31097"/>
                </a:lnTo>
                <a:lnTo>
                  <a:pt x="2412762" y="8266"/>
                </a:lnTo>
                <a:lnTo>
                  <a:pt x="2364692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8019" y="586369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2368995" y="0"/>
                </a:moveTo>
                <a:lnTo>
                  <a:pt x="157251" y="0"/>
                </a:lnTo>
                <a:lnTo>
                  <a:pt x="108461" y="8266"/>
                </a:lnTo>
                <a:lnTo>
                  <a:pt x="65408" y="31097"/>
                </a:lnTo>
                <a:lnTo>
                  <a:pt x="31025" y="65544"/>
                </a:lnTo>
                <a:lnTo>
                  <a:pt x="8245" y="108655"/>
                </a:lnTo>
                <a:lnTo>
                  <a:pt x="0" y="157482"/>
                </a:lnTo>
                <a:lnTo>
                  <a:pt x="4303" y="1630966"/>
                </a:lnTo>
                <a:lnTo>
                  <a:pt x="12101" y="1678906"/>
                </a:lnTo>
                <a:lnTo>
                  <a:pt x="33814" y="1719934"/>
                </a:lnTo>
                <a:lnTo>
                  <a:pt x="66923" y="1751899"/>
                </a:lnTo>
                <a:lnTo>
                  <a:pt x="108909" y="1772654"/>
                </a:lnTo>
                <a:lnTo>
                  <a:pt x="157251" y="1780050"/>
                </a:lnTo>
                <a:lnTo>
                  <a:pt x="2368995" y="1780050"/>
                </a:lnTo>
                <a:lnTo>
                  <a:pt x="2417498" y="1772654"/>
                </a:lnTo>
                <a:lnTo>
                  <a:pt x="2459865" y="1751899"/>
                </a:lnTo>
                <a:lnTo>
                  <a:pt x="2493430" y="1719934"/>
                </a:lnTo>
                <a:lnTo>
                  <a:pt x="2515525" y="1678906"/>
                </a:lnTo>
                <a:lnTo>
                  <a:pt x="2523483" y="1630966"/>
                </a:lnTo>
                <a:lnTo>
                  <a:pt x="2523483" y="157482"/>
                </a:lnTo>
                <a:lnTo>
                  <a:pt x="2515525" y="108655"/>
                </a:lnTo>
                <a:lnTo>
                  <a:pt x="2493430" y="65544"/>
                </a:lnTo>
                <a:lnTo>
                  <a:pt x="2459865" y="31097"/>
                </a:lnTo>
                <a:lnTo>
                  <a:pt x="2417498" y="8266"/>
                </a:lnTo>
                <a:lnTo>
                  <a:pt x="2368995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5966" y="899659"/>
            <a:ext cx="235077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8615">
              <a:lnSpc>
                <a:spcPct val="1104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rv$data  r</a:t>
            </a:r>
            <a:r>
              <a:rPr sz="3050" spc="-50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3050" spc="-178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050" spc="-178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3050" spc="-5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50" spc="-178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f(100)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8015" y="586366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4308" y="1630968"/>
                </a:moveTo>
                <a:lnTo>
                  <a:pt x="0" y="157453"/>
                </a:lnTo>
                <a:lnTo>
                  <a:pt x="8245" y="108641"/>
                </a:lnTo>
                <a:lnTo>
                  <a:pt x="31026" y="65538"/>
                </a:lnTo>
                <a:lnTo>
                  <a:pt x="65410" y="31095"/>
                </a:lnTo>
                <a:lnTo>
                  <a:pt x="108464" y="8265"/>
                </a:lnTo>
                <a:lnTo>
                  <a:pt x="157256" y="0"/>
                </a:lnTo>
                <a:lnTo>
                  <a:pt x="2368990" y="0"/>
                </a:lnTo>
                <a:lnTo>
                  <a:pt x="2417493" y="8265"/>
                </a:lnTo>
                <a:lnTo>
                  <a:pt x="2459863" y="31095"/>
                </a:lnTo>
                <a:lnTo>
                  <a:pt x="2493431" y="65538"/>
                </a:lnTo>
                <a:lnTo>
                  <a:pt x="2515529" y="108641"/>
                </a:lnTo>
                <a:lnTo>
                  <a:pt x="2523487" y="157453"/>
                </a:lnTo>
                <a:lnTo>
                  <a:pt x="2523487" y="1630968"/>
                </a:lnTo>
                <a:lnTo>
                  <a:pt x="2515529" y="1678909"/>
                </a:lnTo>
                <a:lnTo>
                  <a:pt x="2493431" y="1719937"/>
                </a:lnTo>
                <a:lnTo>
                  <a:pt x="2459863" y="1751902"/>
                </a:lnTo>
                <a:lnTo>
                  <a:pt x="2417493" y="1772657"/>
                </a:lnTo>
                <a:lnTo>
                  <a:pt x="2368990" y="1780053"/>
                </a:lnTo>
                <a:lnTo>
                  <a:pt x="157256" y="1780053"/>
                </a:lnTo>
                <a:lnTo>
                  <a:pt x="108912" y="1772657"/>
                </a:lnTo>
                <a:lnTo>
                  <a:pt x="66927" y="1751902"/>
                </a:lnTo>
                <a:lnTo>
                  <a:pt x="33818" y="1719937"/>
                </a:lnTo>
                <a:lnTo>
                  <a:pt x="12105" y="1678909"/>
                </a:lnTo>
                <a:lnTo>
                  <a:pt x="4308" y="163096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2427" y="586369"/>
            <a:ext cx="2872105" cy="932180"/>
          </a:xfrm>
          <a:custGeom>
            <a:avLst/>
            <a:gdLst/>
            <a:ahLst/>
            <a:cxnLst/>
            <a:rect l="l" t="t" r="r" b="b"/>
            <a:pathLst>
              <a:path w="2872104" h="932180">
                <a:moveTo>
                  <a:pt x="2713917" y="0"/>
                </a:moveTo>
                <a:lnTo>
                  <a:pt x="152948" y="0"/>
                </a:lnTo>
                <a:lnTo>
                  <a:pt x="104918" y="8266"/>
                </a:lnTo>
                <a:lnTo>
                  <a:pt x="63677" y="31097"/>
                </a:lnTo>
                <a:lnTo>
                  <a:pt x="31458" y="65544"/>
                </a:lnTo>
                <a:lnTo>
                  <a:pt x="10490" y="108655"/>
                </a:lnTo>
                <a:lnTo>
                  <a:pt x="3005" y="157482"/>
                </a:lnTo>
                <a:lnTo>
                  <a:pt x="0" y="782604"/>
                </a:lnTo>
                <a:lnTo>
                  <a:pt x="7797" y="830568"/>
                </a:lnTo>
                <a:lnTo>
                  <a:pt x="29510" y="871650"/>
                </a:lnTo>
                <a:lnTo>
                  <a:pt x="62619" y="903680"/>
                </a:lnTo>
                <a:lnTo>
                  <a:pt x="104605" y="924490"/>
                </a:lnTo>
                <a:lnTo>
                  <a:pt x="152948" y="931908"/>
                </a:lnTo>
                <a:lnTo>
                  <a:pt x="2713917" y="931908"/>
                </a:lnTo>
                <a:lnTo>
                  <a:pt x="2762808" y="924490"/>
                </a:lnTo>
                <a:lnTo>
                  <a:pt x="2806076" y="903680"/>
                </a:lnTo>
                <a:lnTo>
                  <a:pt x="2840708" y="871650"/>
                </a:lnTo>
                <a:lnTo>
                  <a:pt x="2863696" y="830568"/>
                </a:lnTo>
                <a:lnTo>
                  <a:pt x="2872027" y="782604"/>
                </a:lnTo>
                <a:lnTo>
                  <a:pt x="2872027" y="157482"/>
                </a:lnTo>
                <a:lnTo>
                  <a:pt x="2863696" y="108655"/>
                </a:lnTo>
                <a:lnTo>
                  <a:pt x="2840708" y="65544"/>
                </a:lnTo>
                <a:lnTo>
                  <a:pt x="2806076" y="31097"/>
                </a:lnTo>
                <a:lnTo>
                  <a:pt x="2762808" y="8266"/>
                </a:lnTo>
                <a:lnTo>
                  <a:pt x="2713917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70724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input$unif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6879" y="2429245"/>
            <a:ext cx="474345" cy="5747385"/>
          </a:xfrm>
          <a:custGeom>
            <a:avLst/>
            <a:gdLst/>
            <a:ahLst/>
            <a:cxnLst/>
            <a:rect l="l" t="t" r="r" b="b"/>
            <a:pathLst>
              <a:path w="474345" h="5747384">
                <a:moveTo>
                  <a:pt x="474299" y="5308738"/>
                </a:moveTo>
                <a:lnTo>
                  <a:pt x="0" y="5308738"/>
                </a:lnTo>
                <a:lnTo>
                  <a:pt x="237155" y="5747039"/>
                </a:lnTo>
                <a:lnTo>
                  <a:pt x="474299" y="5308738"/>
                </a:lnTo>
                <a:close/>
              </a:path>
              <a:path w="474345" h="5747384">
                <a:moveTo>
                  <a:pt x="361884" y="0"/>
                </a:moveTo>
                <a:lnTo>
                  <a:pt x="110583" y="0"/>
                </a:lnTo>
                <a:lnTo>
                  <a:pt x="110583" y="5308738"/>
                </a:lnTo>
                <a:lnTo>
                  <a:pt x="361884" y="5308738"/>
                </a:lnTo>
                <a:lnTo>
                  <a:pt x="361884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422" y="586369"/>
            <a:ext cx="2753995" cy="932180"/>
          </a:xfrm>
          <a:custGeom>
            <a:avLst/>
            <a:gdLst/>
            <a:ahLst/>
            <a:cxnLst/>
            <a:rect l="l" t="t" r="r" b="b"/>
            <a:pathLst>
              <a:path w="2753995" h="932180">
                <a:moveTo>
                  <a:pt x="2596193" y="0"/>
                </a:moveTo>
                <a:lnTo>
                  <a:pt x="156513" y="0"/>
                </a:lnTo>
                <a:lnTo>
                  <a:pt x="107799" y="8266"/>
                </a:lnTo>
                <a:lnTo>
                  <a:pt x="64929" y="31097"/>
                </a:lnTo>
                <a:lnTo>
                  <a:pt x="30765" y="65544"/>
                </a:lnTo>
                <a:lnTo>
                  <a:pt x="8168" y="108655"/>
                </a:lnTo>
                <a:lnTo>
                  <a:pt x="0" y="157482"/>
                </a:lnTo>
                <a:lnTo>
                  <a:pt x="3566" y="782604"/>
                </a:lnTo>
                <a:lnTo>
                  <a:pt x="11363" y="830568"/>
                </a:lnTo>
                <a:lnTo>
                  <a:pt x="33076" y="871650"/>
                </a:lnTo>
                <a:lnTo>
                  <a:pt x="66184" y="903680"/>
                </a:lnTo>
                <a:lnTo>
                  <a:pt x="108170" y="924490"/>
                </a:lnTo>
                <a:lnTo>
                  <a:pt x="156513" y="931908"/>
                </a:lnTo>
                <a:lnTo>
                  <a:pt x="2596193" y="931908"/>
                </a:lnTo>
                <a:lnTo>
                  <a:pt x="2645024" y="924490"/>
                </a:lnTo>
                <a:lnTo>
                  <a:pt x="2688176" y="903680"/>
                </a:lnTo>
                <a:lnTo>
                  <a:pt x="2722677" y="871650"/>
                </a:lnTo>
                <a:lnTo>
                  <a:pt x="2745556" y="830568"/>
                </a:lnTo>
                <a:lnTo>
                  <a:pt x="2753842" y="782604"/>
                </a:lnTo>
                <a:lnTo>
                  <a:pt x="2753842" y="157482"/>
                </a:lnTo>
                <a:lnTo>
                  <a:pt x="2745556" y="108655"/>
                </a:lnTo>
                <a:lnTo>
                  <a:pt x="2722677" y="65544"/>
                </a:lnTo>
                <a:lnTo>
                  <a:pt x="2688176" y="31097"/>
                </a:lnTo>
                <a:lnTo>
                  <a:pt x="2645024" y="8266"/>
                </a:lnTo>
                <a:lnTo>
                  <a:pt x="2596193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8620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input$norm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7756" y="8240586"/>
            <a:ext cx="3812540" cy="1948180"/>
          </a:xfrm>
          <a:custGeom>
            <a:avLst/>
            <a:gdLst/>
            <a:ahLst/>
            <a:cxnLst/>
            <a:rect l="l" t="t" r="r" b="b"/>
            <a:pathLst>
              <a:path w="3812540" h="1948179">
                <a:moveTo>
                  <a:pt x="3360232" y="0"/>
                </a:moveTo>
                <a:lnTo>
                  <a:pt x="453912" y="0"/>
                </a:lnTo>
                <a:lnTo>
                  <a:pt x="407514" y="2339"/>
                </a:lnTo>
                <a:lnTo>
                  <a:pt x="362478" y="9206"/>
                </a:lnTo>
                <a:lnTo>
                  <a:pt x="319029" y="20373"/>
                </a:lnTo>
                <a:lnTo>
                  <a:pt x="277394" y="35614"/>
                </a:lnTo>
                <a:lnTo>
                  <a:pt x="237796" y="54701"/>
                </a:lnTo>
                <a:lnTo>
                  <a:pt x="200461" y="77407"/>
                </a:lnTo>
                <a:lnTo>
                  <a:pt x="165614" y="103505"/>
                </a:lnTo>
                <a:lnTo>
                  <a:pt x="133480" y="132768"/>
                </a:lnTo>
                <a:lnTo>
                  <a:pt x="104283" y="164968"/>
                </a:lnTo>
                <a:lnTo>
                  <a:pt x="78250" y="199880"/>
                </a:lnTo>
                <a:lnTo>
                  <a:pt x="55604" y="237275"/>
                </a:lnTo>
                <a:lnTo>
                  <a:pt x="36571" y="276927"/>
                </a:lnTo>
                <a:lnTo>
                  <a:pt x="21376" y="318608"/>
                </a:lnTo>
                <a:lnTo>
                  <a:pt x="10243" y="362091"/>
                </a:lnTo>
                <a:lnTo>
                  <a:pt x="3399" y="407150"/>
                </a:lnTo>
                <a:lnTo>
                  <a:pt x="1068" y="453556"/>
                </a:lnTo>
                <a:lnTo>
                  <a:pt x="0" y="1492017"/>
                </a:lnTo>
                <a:lnTo>
                  <a:pt x="2343" y="1538444"/>
                </a:lnTo>
                <a:lnTo>
                  <a:pt x="9221" y="1583566"/>
                </a:lnTo>
                <a:lnTo>
                  <a:pt x="20406" y="1627147"/>
                </a:lnTo>
                <a:lnTo>
                  <a:pt x="35670" y="1668956"/>
                </a:lnTo>
                <a:lnTo>
                  <a:pt x="54783" y="1708760"/>
                </a:lnTo>
                <a:lnTo>
                  <a:pt x="77519" y="1746325"/>
                </a:lnTo>
                <a:lnTo>
                  <a:pt x="103650" y="1781418"/>
                </a:lnTo>
                <a:lnTo>
                  <a:pt x="132946" y="1813807"/>
                </a:lnTo>
                <a:lnTo>
                  <a:pt x="165180" y="1843258"/>
                </a:lnTo>
                <a:lnTo>
                  <a:pt x="200123" y="1869538"/>
                </a:lnTo>
                <a:lnTo>
                  <a:pt x="237548" y="1892414"/>
                </a:lnTo>
                <a:lnTo>
                  <a:pt x="277227" y="1911654"/>
                </a:lnTo>
                <a:lnTo>
                  <a:pt x="318931" y="1927024"/>
                </a:lnTo>
                <a:lnTo>
                  <a:pt x="362432" y="1938291"/>
                </a:lnTo>
                <a:lnTo>
                  <a:pt x="407502" y="1945222"/>
                </a:lnTo>
                <a:lnTo>
                  <a:pt x="453912" y="1947584"/>
                </a:lnTo>
                <a:lnTo>
                  <a:pt x="3360232" y="1947584"/>
                </a:lnTo>
                <a:lnTo>
                  <a:pt x="3406624" y="1945222"/>
                </a:lnTo>
                <a:lnTo>
                  <a:pt x="3451641" y="1938291"/>
                </a:lnTo>
                <a:lnTo>
                  <a:pt x="3495059" y="1927024"/>
                </a:lnTo>
                <a:lnTo>
                  <a:pt x="3536656" y="1911654"/>
                </a:lnTo>
                <a:lnTo>
                  <a:pt x="3576208" y="1892414"/>
                </a:lnTo>
                <a:lnTo>
                  <a:pt x="3613491" y="1869538"/>
                </a:lnTo>
                <a:lnTo>
                  <a:pt x="3648284" y="1843258"/>
                </a:lnTo>
                <a:lnTo>
                  <a:pt x="3680361" y="1813807"/>
                </a:lnTo>
                <a:lnTo>
                  <a:pt x="3709501" y="1781418"/>
                </a:lnTo>
                <a:lnTo>
                  <a:pt x="3735480" y="1746325"/>
                </a:lnTo>
                <a:lnTo>
                  <a:pt x="3758075" y="1708760"/>
                </a:lnTo>
                <a:lnTo>
                  <a:pt x="3777062" y="1668956"/>
                </a:lnTo>
                <a:lnTo>
                  <a:pt x="3792218" y="1627147"/>
                </a:lnTo>
                <a:lnTo>
                  <a:pt x="3803320" y="1583566"/>
                </a:lnTo>
                <a:lnTo>
                  <a:pt x="3810145" y="1538444"/>
                </a:lnTo>
                <a:lnTo>
                  <a:pt x="3812470" y="1492017"/>
                </a:lnTo>
                <a:lnTo>
                  <a:pt x="3812470" y="453556"/>
                </a:lnTo>
                <a:lnTo>
                  <a:pt x="3809828" y="404101"/>
                </a:lnTo>
                <a:lnTo>
                  <a:pt x="3802082" y="356197"/>
                </a:lnTo>
                <a:lnTo>
                  <a:pt x="3789504" y="310120"/>
                </a:lnTo>
                <a:lnTo>
                  <a:pt x="3772364" y="266145"/>
                </a:lnTo>
                <a:lnTo>
                  <a:pt x="3750933" y="224548"/>
                </a:lnTo>
                <a:lnTo>
                  <a:pt x="3725482" y="185605"/>
                </a:lnTo>
                <a:lnTo>
                  <a:pt x="3696282" y="149590"/>
                </a:lnTo>
                <a:lnTo>
                  <a:pt x="3663605" y="116781"/>
                </a:lnTo>
                <a:lnTo>
                  <a:pt x="3627720" y="87452"/>
                </a:lnTo>
                <a:lnTo>
                  <a:pt x="3588899" y="61879"/>
                </a:lnTo>
                <a:lnTo>
                  <a:pt x="3547412" y="40337"/>
                </a:lnTo>
                <a:lnTo>
                  <a:pt x="3503531" y="23103"/>
                </a:lnTo>
                <a:lnTo>
                  <a:pt x="3457527" y="10451"/>
                </a:lnTo>
                <a:lnTo>
                  <a:pt x="3409671" y="2658"/>
                </a:lnTo>
                <a:lnTo>
                  <a:pt x="3360232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57300" y="8277048"/>
            <a:ext cx="333692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589280" indent="-389890">
              <a:lnSpc>
                <a:spcPct val="113199"/>
              </a:lnSpc>
              <a:spcBef>
                <a:spcPts val="9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5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40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hist(rv$data)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15432" y="586366"/>
            <a:ext cx="2869565" cy="932180"/>
          </a:xfrm>
          <a:custGeom>
            <a:avLst/>
            <a:gdLst/>
            <a:ahLst/>
            <a:cxnLst/>
            <a:rect l="l" t="t" r="r" b="b"/>
            <a:pathLst>
              <a:path w="2869565" h="932180">
                <a:moveTo>
                  <a:pt x="0" y="782603"/>
                </a:moveTo>
                <a:lnTo>
                  <a:pt x="0" y="157453"/>
                </a:lnTo>
                <a:lnTo>
                  <a:pt x="7797" y="108641"/>
                </a:lnTo>
                <a:lnTo>
                  <a:pt x="29510" y="65538"/>
                </a:lnTo>
                <a:lnTo>
                  <a:pt x="62618" y="31095"/>
                </a:lnTo>
                <a:lnTo>
                  <a:pt x="104604" y="8265"/>
                </a:lnTo>
                <a:lnTo>
                  <a:pt x="152948" y="0"/>
                </a:lnTo>
                <a:lnTo>
                  <a:pt x="2716074" y="0"/>
                </a:lnTo>
                <a:lnTo>
                  <a:pt x="2764416" y="8265"/>
                </a:lnTo>
                <a:lnTo>
                  <a:pt x="2806402" y="31095"/>
                </a:lnTo>
                <a:lnTo>
                  <a:pt x="2839511" y="65538"/>
                </a:lnTo>
                <a:lnTo>
                  <a:pt x="2861224" y="108641"/>
                </a:lnTo>
                <a:lnTo>
                  <a:pt x="2869022" y="157453"/>
                </a:lnTo>
                <a:lnTo>
                  <a:pt x="2869022" y="782603"/>
                </a:lnTo>
                <a:lnTo>
                  <a:pt x="2861224" y="830567"/>
                </a:lnTo>
                <a:lnTo>
                  <a:pt x="2839511" y="871649"/>
                </a:lnTo>
                <a:lnTo>
                  <a:pt x="2806402" y="903680"/>
                </a:lnTo>
                <a:lnTo>
                  <a:pt x="2764416" y="924489"/>
                </a:lnTo>
                <a:lnTo>
                  <a:pt x="2716074" y="931908"/>
                </a:lnTo>
                <a:lnTo>
                  <a:pt x="152948" y="931908"/>
                </a:lnTo>
                <a:lnTo>
                  <a:pt x="104604" y="924489"/>
                </a:lnTo>
                <a:lnTo>
                  <a:pt x="62618" y="903680"/>
                </a:lnTo>
                <a:lnTo>
                  <a:pt x="29510" y="871649"/>
                </a:lnTo>
                <a:lnTo>
                  <a:pt x="7797" y="830567"/>
                </a:lnTo>
                <a:lnTo>
                  <a:pt x="0" y="782603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0455" y="819242"/>
            <a:ext cx="1572260" cy="474345"/>
          </a:xfrm>
          <a:custGeom>
            <a:avLst/>
            <a:gdLst/>
            <a:ahLst/>
            <a:cxnLst/>
            <a:rect l="l" t="t" r="r" b="b"/>
            <a:pathLst>
              <a:path w="1572259" h="474344">
                <a:moveTo>
                  <a:pt x="430824" y="0"/>
                </a:moveTo>
                <a:lnTo>
                  <a:pt x="0" y="237155"/>
                </a:lnTo>
                <a:lnTo>
                  <a:pt x="430824" y="474310"/>
                </a:lnTo>
                <a:lnTo>
                  <a:pt x="430824" y="363967"/>
                </a:lnTo>
                <a:lnTo>
                  <a:pt x="1572151" y="363967"/>
                </a:lnTo>
                <a:lnTo>
                  <a:pt x="1572151" y="112666"/>
                </a:lnTo>
                <a:lnTo>
                  <a:pt x="430824" y="112666"/>
                </a:lnTo>
                <a:lnTo>
                  <a:pt x="430824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4070" y="8240586"/>
            <a:ext cx="3816985" cy="1948180"/>
          </a:xfrm>
          <a:custGeom>
            <a:avLst/>
            <a:gdLst/>
            <a:ahLst/>
            <a:cxnLst/>
            <a:rect l="l" t="t" r="r" b="b"/>
            <a:pathLst>
              <a:path w="3816984" h="1948179">
                <a:moveTo>
                  <a:pt x="0" y="1492017"/>
                </a:moveTo>
                <a:lnTo>
                  <a:pt x="5225" y="453554"/>
                </a:lnTo>
                <a:lnTo>
                  <a:pt x="7822" y="404100"/>
                </a:lnTo>
                <a:lnTo>
                  <a:pt x="15440" y="356197"/>
                </a:lnTo>
                <a:lnTo>
                  <a:pt x="27822" y="310121"/>
                </a:lnTo>
                <a:lnTo>
                  <a:pt x="44709" y="266146"/>
                </a:lnTo>
                <a:lnTo>
                  <a:pt x="65842" y="224549"/>
                </a:lnTo>
                <a:lnTo>
                  <a:pt x="90964" y="185606"/>
                </a:lnTo>
                <a:lnTo>
                  <a:pt x="119816" y="149592"/>
                </a:lnTo>
                <a:lnTo>
                  <a:pt x="152139" y="116782"/>
                </a:lnTo>
                <a:lnTo>
                  <a:pt x="187676" y="87453"/>
                </a:lnTo>
                <a:lnTo>
                  <a:pt x="226168" y="61879"/>
                </a:lnTo>
                <a:lnTo>
                  <a:pt x="267356" y="40338"/>
                </a:lnTo>
                <a:lnTo>
                  <a:pt x="310983" y="23103"/>
                </a:lnTo>
                <a:lnTo>
                  <a:pt x="356790" y="10452"/>
                </a:lnTo>
                <a:lnTo>
                  <a:pt x="404518" y="2658"/>
                </a:lnTo>
                <a:lnTo>
                  <a:pt x="453910" y="0"/>
                </a:lnTo>
                <a:lnTo>
                  <a:pt x="3360232" y="0"/>
                </a:lnTo>
                <a:lnTo>
                  <a:pt x="3406671" y="2339"/>
                </a:lnTo>
                <a:lnTo>
                  <a:pt x="3451820" y="9206"/>
                </a:lnTo>
                <a:lnTo>
                  <a:pt x="3495443" y="20374"/>
                </a:lnTo>
                <a:lnTo>
                  <a:pt x="3537305" y="35614"/>
                </a:lnTo>
                <a:lnTo>
                  <a:pt x="3577172" y="54702"/>
                </a:lnTo>
                <a:lnTo>
                  <a:pt x="3614807" y="77408"/>
                </a:lnTo>
                <a:lnTo>
                  <a:pt x="3649974" y="103506"/>
                </a:lnTo>
                <a:lnTo>
                  <a:pt x="3682440" y="132769"/>
                </a:lnTo>
                <a:lnTo>
                  <a:pt x="3711967" y="164970"/>
                </a:lnTo>
                <a:lnTo>
                  <a:pt x="3738322" y="199881"/>
                </a:lnTo>
                <a:lnTo>
                  <a:pt x="3761267" y="237276"/>
                </a:lnTo>
                <a:lnTo>
                  <a:pt x="3780569" y="276928"/>
                </a:lnTo>
                <a:lnTo>
                  <a:pt x="3795991" y="318608"/>
                </a:lnTo>
                <a:lnTo>
                  <a:pt x="3807298" y="362091"/>
                </a:lnTo>
                <a:lnTo>
                  <a:pt x="3814255" y="407149"/>
                </a:lnTo>
                <a:lnTo>
                  <a:pt x="3816627" y="453554"/>
                </a:lnTo>
                <a:lnTo>
                  <a:pt x="3816627" y="1492017"/>
                </a:lnTo>
                <a:lnTo>
                  <a:pt x="3814255" y="1538445"/>
                </a:lnTo>
                <a:lnTo>
                  <a:pt x="3807298" y="1583566"/>
                </a:lnTo>
                <a:lnTo>
                  <a:pt x="3795991" y="1627147"/>
                </a:lnTo>
                <a:lnTo>
                  <a:pt x="3780569" y="1668956"/>
                </a:lnTo>
                <a:lnTo>
                  <a:pt x="3761267" y="1708760"/>
                </a:lnTo>
                <a:lnTo>
                  <a:pt x="3738322" y="1746325"/>
                </a:lnTo>
                <a:lnTo>
                  <a:pt x="3711967" y="1781418"/>
                </a:lnTo>
                <a:lnTo>
                  <a:pt x="3682440" y="1813807"/>
                </a:lnTo>
                <a:lnTo>
                  <a:pt x="3649974" y="1843258"/>
                </a:lnTo>
                <a:lnTo>
                  <a:pt x="3614807" y="1869538"/>
                </a:lnTo>
                <a:lnTo>
                  <a:pt x="3577172" y="1892415"/>
                </a:lnTo>
                <a:lnTo>
                  <a:pt x="3537305" y="1911654"/>
                </a:lnTo>
                <a:lnTo>
                  <a:pt x="3495443" y="1927024"/>
                </a:lnTo>
                <a:lnTo>
                  <a:pt x="3451820" y="1938291"/>
                </a:lnTo>
                <a:lnTo>
                  <a:pt x="3406671" y="1945222"/>
                </a:lnTo>
                <a:lnTo>
                  <a:pt x="3360232" y="1947584"/>
                </a:lnTo>
                <a:lnTo>
                  <a:pt x="453910" y="1947584"/>
                </a:lnTo>
                <a:lnTo>
                  <a:pt x="407501" y="1945222"/>
                </a:lnTo>
                <a:lnTo>
                  <a:pt x="362432" y="1938291"/>
                </a:lnTo>
                <a:lnTo>
                  <a:pt x="318931" y="1927024"/>
                </a:lnTo>
                <a:lnTo>
                  <a:pt x="277228" y="1911654"/>
                </a:lnTo>
                <a:lnTo>
                  <a:pt x="237550" y="1892415"/>
                </a:lnTo>
                <a:lnTo>
                  <a:pt x="200125" y="1869538"/>
                </a:lnTo>
                <a:lnTo>
                  <a:pt x="165181" y="1843258"/>
                </a:lnTo>
                <a:lnTo>
                  <a:pt x="132947" y="1813807"/>
                </a:lnTo>
                <a:lnTo>
                  <a:pt x="103651" y="1781418"/>
                </a:lnTo>
                <a:lnTo>
                  <a:pt x="77520" y="1746325"/>
                </a:lnTo>
                <a:lnTo>
                  <a:pt x="54784" y="1708760"/>
                </a:lnTo>
                <a:lnTo>
                  <a:pt x="35670" y="1668956"/>
                </a:lnTo>
                <a:lnTo>
                  <a:pt x="20406" y="1627147"/>
                </a:lnTo>
                <a:lnTo>
                  <a:pt x="9221" y="1583566"/>
                </a:lnTo>
                <a:lnTo>
                  <a:pt x="2343" y="1538445"/>
                </a:lnTo>
                <a:lnTo>
                  <a:pt x="0" y="14920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23179" y="1884759"/>
            <a:ext cx="6690895" cy="612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795434" y="11010034"/>
            <a:ext cx="26269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23179" y="1884759"/>
            <a:ext cx="6690895" cy="612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3112" y="1507807"/>
            <a:ext cx="0" cy="6837680"/>
          </a:xfrm>
          <a:custGeom>
            <a:avLst/>
            <a:gdLst/>
            <a:ahLst/>
            <a:cxnLst/>
            <a:rect l="l" t="t" r="r" b="b"/>
            <a:pathLst>
              <a:path h="6837680">
                <a:moveTo>
                  <a:pt x="0" y="6837492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6879" y="2434229"/>
            <a:ext cx="474345" cy="5743575"/>
          </a:xfrm>
          <a:custGeom>
            <a:avLst/>
            <a:gdLst/>
            <a:ahLst/>
            <a:cxnLst/>
            <a:rect l="l" t="t" r="r" b="b"/>
            <a:pathLst>
              <a:path w="474345" h="5743575">
                <a:moveTo>
                  <a:pt x="361884" y="434793"/>
                </a:moveTo>
                <a:lnTo>
                  <a:pt x="110583" y="434793"/>
                </a:lnTo>
                <a:lnTo>
                  <a:pt x="110583" y="5743531"/>
                </a:lnTo>
                <a:lnTo>
                  <a:pt x="361884" y="5743531"/>
                </a:lnTo>
                <a:lnTo>
                  <a:pt x="361884" y="434793"/>
                </a:lnTo>
                <a:close/>
              </a:path>
              <a:path w="474345" h="5743575">
                <a:moveTo>
                  <a:pt x="237155" y="0"/>
                </a:moveTo>
                <a:lnTo>
                  <a:pt x="0" y="434793"/>
                </a:lnTo>
                <a:lnTo>
                  <a:pt x="474299" y="434793"/>
                </a:lnTo>
                <a:lnTo>
                  <a:pt x="237155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422" y="586369"/>
            <a:ext cx="2753995" cy="932180"/>
          </a:xfrm>
          <a:custGeom>
            <a:avLst/>
            <a:gdLst/>
            <a:ahLst/>
            <a:cxnLst/>
            <a:rect l="l" t="t" r="r" b="b"/>
            <a:pathLst>
              <a:path w="2753995" h="932180">
                <a:moveTo>
                  <a:pt x="2596193" y="0"/>
                </a:moveTo>
                <a:lnTo>
                  <a:pt x="156513" y="0"/>
                </a:lnTo>
                <a:lnTo>
                  <a:pt x="107799" y="8266"/>
                </a:lnTo>
                <a:lnTo>
                  <a:pt x="64929" y="31097"/>
                </a:lnTo>
                <a:lnTo>
                  <a:pt x="30765" y="65544"/>
                </a:lnTo>
                <a:lnTo>
                  <a:pt x="8168" y="108655"/>
                </a:lnTo>
                <a:lnTo>
                  <a:pt x="0" y="157482"/>
                </a:lnTo>
                <a:lnTo>
                  <a:pt x="3566" y="782604"/>
                </a:lnTo>
                <a:lnTo>
                  <a:pt x="11363" y="830568"/>
                </a:lnTo>
                <a:lnTo>
                  <a:pt x="33076" y="871650"/>
                </a:lnTo>
                <a:lnTo>
                  <a:pt x="66184" y="903680"/>
                </a:lnTo>
                <a:lnTo>
                  <a:pt x="108170" y="924490"/>
                </a:lnTo>
                <a:lnTo>
                  <a:pt x="156513" y="931908"/>
                </a:lnTo>
                <a:lnTo>
                  <a:pt x="2596193" y="931908"/>
                </a:lnTo>
                <a:lnTo>
                  <a:pt x="2645024" y="924490"/>
                </a:lnTo>
                <a:lnTo>
                  <a:pt x="2688176" y="903680"/>
                </a:lnTo>
                <a:lnTo>
                  <a:pt x="2722677" y="871650"/>
                </a:lnTo>
                <a:lnTo>
                  <a:pt x="2745556" y="830568"/>
                </a:lnTo>
                <a:lnTo>
                  <a:pt x="2753842" y="782604"/>
                </a:lnTo>
                <a:lnTo>
                  <a:pt x="2753842" y="157482"/>
                </a:lnTo>
                <a:lnTo>
                  <a:pt x="2745556" y="108655"/>
                </a:lnTo>
                <a:lnTo>
                  <a:pt x="2722677" y="65544"/>
                </a:lnTo>
                <a:lnTo>
                  <a:pt x="2688176" y="31097"/>
                </a:lnTo>
                <a:lnTo>
                  <a:pt x="2645024" y="8266"/>
                </a:lnTo>
                <a:lnTo>
                  <a:pt x="2596193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8620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input$norm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7756" y="8240586"/>
            <a:ext cx="3812540" cy="1948180"/>
          </a:xfrm>
          <a:custGeom>
            <a:avLst/>
            <a:gdLst/>
            <a:ahLst/>
            <a:cxnLst/>
            <a:rect l="l" t="t" r="r" b="b"/>
            <a:pathLst>
              <a:path w="3812540" h="1948179">
                <a:moveTo>
                  <a:pt x="3360232" y="0"/>
                </a:moveTo>
                <a:lnTo>
                  <a:pt x="453912" y="0"/>
                </a:lnTo>
                <a:lnTo>
                  <a:pt x="407514" y="2339"/>
                </a:lnTo>
                <a:lnTo>
                  <a:pt x="362478" y="9206"/>
                </a:lnTo>
                <a:lnTo>
                  <a:pt x="319029" y="20373"/>
                </a:lnTo>
                <a:lnTo>
                  <a:pt x="277394" y="35614"/>
                </a:lnTo>
                <a:lnTo>
                  <a:pt x="237796" y="54701"/>
                </a:lnTo>
                <a:lnTo>
                  <a:pt x="200461" y="77407"/>
                </a:lnTo>
                <a:lnTo>
                  <a:pt x="165614" y="103505"/>
                </a:lnTo>
                <a:lnTo>
                  <a:pt x="133480" y="132768"/>
                </a:lnTo>
                <a:lnTo>
                  <a:pt x="104283" y="164968"/>
                </a:lnTo>
                <a:lnTo>
                  <a:pt x="78250" y="199880"/>
                </a:lnTo>
                <a:lnTo>
                  <a:pt x="55604" y="237275"/>
                </a:lnTo>
                <a:lnTo>
                  <a:pt x="36571" y="276927"/>
                </a:lnTo>
                <a:lnTo>
                  <a:pt x="21376" y="318608"/>
                </a:lnTo>
                <a:lnTo>
                  <a:pt x="10243" y="362091"/>
                </a:lnTo>
                <a:lnTo>
                  <a:pt x="3399" y="407150"/>
                </a:lnTo>
                <a:lnTo>
                  <a:pt x="1068" y="453556"/>
                </a:lnTo>
                <a:lnTo>
                  <a:pt x="0" y="1492017"/>
                </a:lnTo>
                <a:lnTo>
                  <a:pt x="2343" y="1538444"/>
                </a:lnTo>
                <a:lnTo>
                  <a:pt x="9221" y="1583566"/>
                </a:lnTo>
                <a:lnTo>
                  <a:pt x="20406" y="1627147"/>
                </a:lnTo>
                <a:lnTo>
                  <a:pt x="35670" y="1668956"/>
                </a:lnTo>
                <a:lnTo>
                  <a:pt x="54783" y="1708760"/>
                </a:lnTo>
                <a:lnTo>
                  <a:pt x="77519" y="1746325"/>
                </a:lnTo>
                <a:lnTo>
                  <a:pt x="103650" y="1781418"/>
                </a:lnTo>
                <a:lnTo>
                  <a:pt x="132946" y="1813807"/>
                </a:lnTo>
                <a:lnTo>
                  <a:pt x="165180" y="1843258"/>
                </a:lnTo>
                <a:lnTo>
                  <a:pt x="200123" y="1869538"/>
                </a:lnTo>
                <a:lnTo>
                  <a:pt x="237548" y="1892414"/>
                </a:lnTo>
                <a:lnTo>
                  <a:pt x="277227" y="1911654"/>
                </a:lnTo>
                <a:lnTo>
                  <a:pt x="318931" y="1927024"/>
                </a:lnTo>
                <a:lnTo>
                  <a:pt x="362432" y="1938291"/>
                </a:lnTo>
                <a:lnTo>
                  <a:pt x="407502" y="1945222"/>
                </a:lnTo>
                <a:lnTo>
                  <a:pt x="453912" y="1947584"/>
                </a:lnTo>
                <a:lnTo>
                  <a:pt x="3360232" y="1947584"/>
                </a:lnTo>
                <a:lnTo>
                  <a:pt x="3406624" y="1945222"/>
                </a:lnTo>
                <a:lnTo>
                  <a:pt x="3451641" y="1938291"/>
                </a:lnTo>
                <a:lnTo>
                  <a:pt x="3495059" y="1927024"/>
                </a:lnTo>
                <a:lnTo>
                  <a:pt x="3536656" y="1911654"/>
                </a:lnTo>
                <a:lnTo>
                  <a:pt x="3576208" y="1892414"/>
                </a:lnTo>
                <a:lnTo>
                  <a:pt x="3613491" y="1869538"/>
                </a:lnTo>
                <a:lnTo>
                  <a:pt x="3648284" y="1843258"/>
                </a:lnTo>
                <a:lnTo>
                  <a:pt x="3680361" y="1813807"/>
                </a:lnTo>
                <a:lnTo>
                  <a:pt x="3709501" y="1781418"/>
                </a:lnTo>
                <a:lnTo>
                  <a:pt x="3735480" y="1746325"/>
                </a:lnTo>
                <a:lnTo>
                  <a:pt x="3758075" y="1708760"/>
                </a:lnTo>
                <a:lnTo>
                  <a:pt x="3777062" y="1668956"/>
                </a:lnTo>
                <a:lnTo>
                  <a:pt x="3792218" y="1627147"/>
                </a:lnTo>
                <a:lnTo>
                  <a:pt x="3803320" y="1583566"/>
                </a:lnTo>
                <a:lnTo>
                  <a:pt x="3810145" y="1538444"/>
                </a:lnTo>
                <a:lnTo>
                  <a:pt x="3812470" y="1492017"/>
                </a:lnTo>
                <a:lnTo>
                  <a:pt x="3812470" y="453556"/>
                </a:lnTo>
                <a:lnTo>
                  <a:pt x="3809828" y="404101"/>
                </a:lnTo>
                <a:lnTo>
                  <a:pt x="3802082" y="356197"/>
                </a:lnTo>
                <a:lnTo>
                  <a:pt x="3789504" y="310120"/>
                </a:lnTo>
                <a:lnTo>
                  <a:pt x="3772364" y="266145"/>
                </a:lnTo>
                <a:lnTo>
                  <a:pt x="3750933" y="224548"/>
                </a:lnTo>
                <a:lnTo>
                  <a:pt x="3725482" y="185605"/>
                </a:lnTo>
                <a:lnTo>
                  <a:pt x="3696282" y="149590"/>
                </a:lnTo>
                <a:lnTo>
                  <a:pt x="3663605" y="116781"/>
                </a:lnTo>
                <a:lnTo>
                  <a:pt x="3627720" y="87452"/>
                </a:lnTo>
                <a:lnTo>
                  <a:pt x="3588899" y="61879"/>
                </a:lnTo>
                <a:lnTo>
                  <a:pt x="3547412" y="40337"/>
                </a:lnTo>
                <a:lnTo>
                  <a:pt x="3503531" y="23103"/>
                </a:lnTo>
                <a:lnTo>
                  <a:pt x="3457527" y="10451"/>
                </a:lnTo>
                <a:lnTo>
                  <a:pt x="3409671" y="2658"/>
                </a:lnTo>
                <a:lnTo>
                  <a:pt x="3360232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7300" y="8277048"/>
            <a:ext cx="333692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589280" indent="-389890">
              <a:lnSpc>
                <a:spcPct val="113199"/>
              </a:lnSpc>
              <a:spcBef>
                <a:spcPts val="9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5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40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hist(rv$data)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12427" y="586369"/>
            <a:ext cx="2872105" cy="932180"/>
          </a:xfrm>
          <a:custGeom>
            <a:avLst/>
            <a:gdLst/>
            <a:ahLst/>
            <a:cxnLst/>
            <a:rect l="l" t="t" r="r" b="b"/>
            <a:pathLst>
              <a:path w="2872104" h="932180">
                <a:moveTo>
                  <a:pt x="2713917" y="0"/>
                </a:moveTo>
                <a:lnTo>
                  <a:pt x="152948" y="0"/>
                </a:lnTo>
                <a:lnTo>
                  <a:pt x="104918" y="8266"/>
                </a:lnTo>
                <a:lnTo>
                  <a:pt x="63677" y="31097"/>
                </a:lnTo>
                <a:lnTo>
                  <a:pt x="31458" y="65544"/>
                </a:lnTo>
                <a:lnTo>
                  <a:pt x="10490" y="108655"/>
                </a:lnTo>
                <a:lnTo>
                  <a:pt x="3005" y="157482"/>
                </a:lnTo>
                <a:lnTo>
                  <a:pt x="0" y="782604"/>
                </a:lnTo>
                <a:lnTo>
                  <a:pt x="7797" y="830568"/>
                </a:lnTo>
                <a:lnTo>
                  <a:pt x="29510" y="871650"/>
                </a:lnTo>
                <a:lnTo>
                  <a:pt x="62619" y="903680"/>
                </a:lnTo>
                <a:lnTo>
                  <a:pt x="104605" y="924490"/>
                </a:lnTo>
                <a:lnTo>
                  <a:pt x="152948" y="931908"/>
                </a:lnTo>
                <a:lnTo>
                  <a:pt x="2713917" y="931908"/>
                </a:lnTo>
                <a:lnTo>
                  <a:pt x="2762808" y="924490"/>
                </a:lnTo>
                <a:lnTo>
                  <a:pt x="2806076" y="903680"/>
                </a:lnTo>
                <a:lnTo>
                  <a:pt x="2840708" y="871650"/>
                </a:lnTo>
                <a:lnTo>
                  <a:pt x="2863696" y="830568"/>
                </a:lnTo>
                <a:lnTo>
                  <a:pt x="2872027" y="782604"/>
                </a:lnTo>
                <a:lnTo>
                  <a:pt x="2872027" y="157482"/>
                </a:lnTo>
                <a:lnTo>
                  <a:pt x="2863696" y="108655"/>
                </a:lnTo>
                <a:lnTo>
                  <a:pt x="2840708" y="65544"/>
                </a:lnTo>
                <a:lnTo>
                  <a:pt x="2806076" y="31097"/>
                </a:lnTo>
                <a:lnTo>
                  <a:pt x="2762808" y="8266"/>
                </a:lnTo>
                <a:lnTo>
                  <a:pt x="2713917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70724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input$unif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46009" y="586369"/>
            <a:ext cx="2515235" cy="1780539"/>
          </a:xfrm>
          <a:custGeom>
            <a:avLst/>
            <a:gdLst/>
            <a:ahLst/>
            <a:cxnLst/>
            <a:rect l="l" t="t" r="r" b="b"/>
            <a:pathLst>
              <a:path w="2515234" h="1780539">
                <a:moveTo>
                  <a:pt x="2364692" y="0"/>
                </a:moveTo>
                <a:lnTo>
                  <a:pt x="152948" y="0"/>
                </a:lnTo>
                <a:lnTo>
                  <a:pt x="104814" y="8266"/>
                </a:lnTo>
                <a:lnTo>
                  <a:pt x="63327" y="31097"/>
                </a:lnTo>
                <a:lnTo>
                  <a:pt x="30813" y="65544"/>
                </a:lnTo>
                <a:lnTo>
                  <a:pt x="9598" y="108655"/>
                </a:lnTo>
                <a:lnTo>
                  <a:pt x="2010" y="157482"/>
                </a:lnTo>
                <a:lnTo>
                  <a:pt x="0" y="1630966"/>
                </a:lnTo>
                <a:lnTo>
                  <a:pt x="7797" y="1678906"/>
                </a:lnTo>
                <a:lnTo>
                  <a:pt x="29510" y="1719934"/>
                </a:lnTo>
                <a:lnTo>
                  <a:pt x="62619" y="1751899"/>
                </a:lnTo>
                <a:lnTo>
                  <a:pt x="104605" y="1772654"/>
                </a:lnTo>
                <a:lnTo>
                  <a:pt x="152948" y="1780050"/>
                </a:lnTo>
                <a:lnTo>
                  <a:pt x="2364692" y="1780050"/>
                </a:lnTo>
                <a:lnTo>
                  <a:pt x="2412762" y="1772654"/>
                </a:lnTo>
                <a:lnTo>
                  <a:pt x="2454099" y="1751899"/>
                </a:lnTo>
                <a:lnTo>
                  <a:pt x="2486433" y="1719934"/>
                </a:lnTo>
                <a:lnTo>
                  <a:pt x="2507497" y="1678906"/>
                </a:lnTo>
                <a:lnTo>
                  <a:pt x="2515022" y="1630966"/>
                </a:lnTo>
                <a:lnTo>
                  <a:pt x="2515022" y="157482"/>
                </a:lnTo>
                <a:lnTo>
                  <a:pt x="2507497" y="108655"/>
                </a:lnTo>
                <a:lnTo>
                  <a:pt x="2486433" y="65544"/>
                </a:lnTo>
                <a:lnTo>
                  <a:pt x="2454099" y="31097"/>
                </a:lnTo>
                <a:lnTo>
                  <a:pt x="2412762" y="8266"/>
                </a:lnTo>
                <a:lnTo>
                  <a:pt x="2364692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8019" y="586369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2368995" y="0"/>
                </a:moveTo>
                <a:lnTo>
                  <a:pt x="157251" y="0"/>
                </a:lnTo>
                <a:lnTo>
                  <a:pt x="108461" y="8266"/>
                </a:lnTo>
                <a:lnTo>
                  <a:pt x="65408" y="31097"/>
                </a:lnTo>
                <a:lnTo>
                  <a:pt x="31025" y="65544"/>
                </a:lnTo>
                <a:lnTo>
                  <a:pt x="8245" y="108655"/>
                </a:lnTo>
                <a:lnTo>
                  <a:pt x="0" y="157482"/>
                </a:lnTo>
                <a:lnTo>
                  <a:pt x="4303" y="1630966"/>
                </a:lnTo>
                <a:lnTo>
                  <a:pt x="12101" y="1678906"/>
                </a:lnTo>
                <a:lnTo>
                  <a:pt x="33814" y="1719934"/>
                </a:lnTo>
                <a:lnTo>
                  <a:pt x="66923" y="1751899"/>
                </a:lnTo>
                <a:lnTo>
                  <a:pt x="108909" y="1772654"/>
                </a:lnTo>
                <a:lnTo>
                  <a:pt x="157251" y="1780050"/>
                </a:lnTo>
                <a:lnTo>
                  <a:pt x="2368995" y="1780050"/>
                </a:lnTo>
                <a:lnTo>
                  <a:pt x="2417498" y="1772654"/>
                </a:lnTo>
                <a:lnTo>
                  <a:pt x="2459865" y="1751899"/>
                </a:lnTo>
                <a:lnTo>
                  <a:pt x="2493430" y="1719934"/>
                </a:lnTo>
                <a:lnTo>
                  <a:pt x="2515525" y="1678906"/>
                </a:lnTo>
                <a:lnTo>
                  <a:pt x="2523483" y="1630966"/>
                </a:lnTo>
                <a:lnTo>
                  <a:pt x="2523483" y="157482"/>
                </a:lnTo>
                <a:lnTo>
                  <a:pt x="2515525" y="108655"/>
                </a:lnTo>
                <a:lnTo>
                  <a:pt x="2493430" y="65544"/>
                </a:lnTo>
                <a:lnTo>
                  <a:pt x="2459865" y="31097"/>
                </a:lnTo>
                <a:lnTo>
                  <a:pt x="2417498" y="8266"/>
                </a:lnTo>
                <a:lnTo>
                  <a:pt x="2368995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5966" y="899659"/>
            <a:ext cx="235077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8615">
              <a:lnSpc>
                <a:spcPct val="1104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rv$data  runif(100)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8015" y="586366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4308" y="1630968"/>
                </a:moveTo>
                <a:lnTo>
                  <a:pt x="0" y="157453"/>
                </a:lnTo>
                <a:lnTo>
                  <a:pt x="8245" y="108641"/>
                </a:lnTo>
                <a:lnTo>
                  <a:pt x="31026" y="65538"/>
                </a:lnTo>
                <a:lnTo>
                  <a:pt x="65410" y="31095"/>
                </a:lnTo>
                <a:lnTo>
                  <a:pt x="108464" y="8265"/>
                </a:lnTo>
                <a:lnTo>
                  <a:pt x="157256" y="0"/>
                </a:lnTo>
                <a:lnTo>
                  <a:pt x="2368990" y="0"/>
                </a:lnTo>
                <a:lnTo>
                  <a:pt x="2417493" y="8265"/>
                </a:lnTo>
                <a:lnTo>
                  <a:pt x="2459863" y="31095"/>
                </a:lnTo>
                <a:lnTo>
                  <a:pt x="2493431" y="65538"/>
                </a:lnTo>
                <a:lnTo>
                  <a:pt x="2515529" y="108641"/>
                </a:lnTo>
                <a:lnTo>
                  <a:pt x="2523487" y="157453"/>
                </a:lnTo>
                <a:lnTo>
                  <a:pt x="2523487" y="1630968"/>
                </a:lnTo>
                <a:lnTo>
                  <a:pt x="2515529" y="1678909"/>
                </a:lnTo>
                <a:lnTo>
                  <a:pt x="2493431" y="1719937"/>
                </a:lnTo>
                <a:lnTo>
                  <a:pt x="2459863" y="1751902"/>
                </a:lnTo>
                <a:lnTo>
                  <a:pt x="2417493" y="1772657"/>
                </a:lnTo>
                <a:lnTo>
                  <a:pt x="2368990" y="1780053"/>
                </a:lnTo>
                <a:lnTo>
                  <a:pt x="157256" y="1780053"/>
                </a:lnTo>
                <a:lnTo>
                  <a:pt x="108912" y="1772657"/>
                </a:lnTo>
                <a:lnTo>
                  <a:pt x="66927" y="1751902"/>
                </a:lnTo>
                <a:lnTo>
                  <a:pt x="33818" y="1719937"/>
                </a:lnTo>
                <a:lnTo>
                  <a:pt x="12105" y="1678909"/>
                </a:lnTo>
                <a:lnTo>
                  <a:pt x="4308" y="163096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4070" y="8240586"/>
            <a:ext cx="3816985" cy="1948180"/>
          </a:xfrm>
          <a:custGeom>
            <a:avLst/>
            <a:gdLst/>
            <a:ahLst/>
            <a:cxnLst/>
            <a:rect l="l" t="t" r="r" b="b"/>
            <a:pathLst>
              <a:path w="3816984" h="1948179">
                <a:moveTo>
                  <a:pt x="0" y="1492017"/>
                </a:moveTo>
                <a:lnTo>
                  <a:pt x="5225" y="453554"/>
                </a:lnTo>
                <a:lnTo>
                  <a:pt x="7822" y="404100"/>
                </a:lnTo>
                <a:lnTo>
                  <a:pt x="15440" y="356197"/>
                </a:lnTo>
                <a:lnTo>
                  <a:pt x="27822" y="310121"/>
                </a:lnTo>
                <a:lnTo>
                  <a:pt x="44709" y="266146"/>
                </a:lnTo>
                <a:lnTo>
                  <a:pt x="65842" y="224549"/>
                </a:lnTo>
                <a:lnTo>
                  <a:pt x="90964" y="185606"/>
                </a:lnTo>
                <a:lnTo>
                  <a:pt x="119816" y="149592"/>
                </a:lnTo>
                <a:lnTo>
                  <a:pt x="152139" y="116782"/>
                </a:lnTo>
                <a:lnTo>
                  <a:pt x="187676" y="87453"/>
                </a:lnTo>
                <a:lnTo>
                  <a:pt x="226168" y="61879"/>
                </a:lnTo>
                <a:lnTo>
                  <a:pt x="267356" y="40338"/>
                </a:lnTo>
                <a:lnTo>
                  <a:pt x="310983" y="23103"/>
                </a:lnTo>
                <a:lnTo>
                  <a:pt x="356790" y="10452"/>
                </a:lnTo>
                <a:lnTo>
                  <a:pt x="404518" y="2658"/>
                </a:lnTo>
                <a:lnTo>
                  <a:pt x="453910" y="0"/>
                </a:lnTo>
                <a:lnTo>
                  <a:pt x="3360232" y="0"/>
                </a:lnTo>
                <a:lnTo>
                  <a:pt x="3406671" y="2339"/>
                </a:lnTo>
                <a:lnTo>
                  <a:pt x="3451820" y="9206"/>
                </a:lnTo>
                <a:lnTo>
                  <a:pt x="3495443" y="20374"/>
                </a:lnTo>
                <a:lnTo>
                  <a:pt x="3537305" y="35614"/>
                </a:lnTo>
                <a:lnTo>
                  <a:pt x="3577172" y="54702"/>
                </a:lnTo>
                <a:lnTo>
                  <a:pt x="3614807" y="77408"/>
                </a:lnTo>
                <a:lnTo>
                  <a:pt x="3649974" y="103506"/>
                </a:lnTo>
                <a:lnTo>
                  <a:pt x="3682440" y="132769"/>
                </a:lnTo>
                <a:lnTo>
                  <a:pt x="3711967" y="164970"/>
                </a:lnTo>
                <a:lnTo>
                  <a:pt x="3738322" y="199881"/>
                </a:lnTo>
                <a:lnTo>
                  <a:pt x="3761267" y="237276"/>
                </a:lnTo>
                <a:lnTo>
                  <a:pt x="3780569" y="276928"/>
                </a:lnTo>
                <a:lnTo>
                  <a:pt x="3795991" y="318608"/>
                </a:lnTo>
                <a:lnTo>
                  <a:pt x="3807298" y="362091"/>
                </a:lnTo>
                <a:lnTo>
                  <a:pt x="3814255" y="407149"/>
                </a:lnTo>
                <a:lnTo>
                  <a:pt x="3816627" y="453554"/>
                </a:lnTo>
                <a:lnTo>
                  <a:pt x="3816627" y="1492017"/>
                </a:lnTo>
                <a:lnTo>
                  <a:pt x="3814255" y="1538445"/>
                </a:lnTo>
                <a:lnTo>
                  <a:pt x="3807298" y="1583566"/>
                </a:lnTo>
                <a:lnTo>
                  <a:pt x="3795991" y="1627147"/>
                </a:lnTo>
                <a:lnTo>
                  <a:pt x="3780569" y="1668956"/>
                </a:lnTo>
                <a:lnTo>
                  <a:pt x="3761267" y="1708760"/>
                </a:lnTo>
                <a:lnTo>
                  <a:pt x="3738322" y="1746325"/>
                </a:lnTo>
                <a:lnTo>
                  <a:pt x="3711967" y="1781418"/>
                </a:lnTo>
                <a:lnTo>
                  <a:pt x="3682440" y="1813807"/>
                </a:lnTo>
                <a:lnTo>
                  <a:pt x="3649974" y="1843258"/>
                </a:lnTo>
                <a:lnTo>
                  <a:pt x="3614807" y="1869538"/>
                </a:lnTo>
                <a:lnTo>
                  <a:pt x="3577172" y="1892415"/>
                </a:lnTo>
                <a:lnTo>
                  <a:pt x="3537305" y="1911654"/>
                </a:lnTo>
                <a:lnTo>
                  <a:pt x="3495443" y="1927024"/>
                </a:lnTo>
                <a:lnTo>
                  <a:pt x="3451820" y="1938291"/>
                </a:lnTo>
                <a:lnTo>
                  <a:pt x="3406671" y="1945222"/>
                </a:lnTo>
                <a:lnTo>
                  <a:pt x="3360232" y="1947584"/>
                </a:lnTo>
                <a:lnTo>
                  <a:pt x="453910" y="1947584"/>
                </a:lnTo>
                <a:lnTo>
                  <a:pt x="407501" y="1945222"/>
                </a:lnTo>
                <a:lnTo>
                  <a:pt x="362432" y="1938291"/>
                </a:lnTo>
                <a:lnTo>
                  <a:pt x="318931" y="1927024"/>
                </a:lnTo>
                <a:lnTo>
                  <a:pt x="277228" y="1911654"/>
                </a:lnTo>
                <a:lnTo>
                  <a:pt x="237550" y="1892415"/>
                </a:lnTo>
                <a:lnTo>
                  <a:pt x="200125" y="1869538"/>
                </a:lnTo>
                <a:lnTo>
                  <a:pt x="165181" y="1843258"/>
                </a:lnTo>
                <a:lnTo>
                  <a:pt x="132947" y="1813807"/>
                </a:lnTo>
                <a:lnTo>
                  <a:pt x="103651" y="1781418"/>
                </a:lnTo>
                <a:lnTo>
                  <a:pt x="77520" y="1746325"/>
                </a:lnTo>
                <a:lnTo>
                  <a:pt x="54784" y="1708760"/>
                </a:lnTo>
                <a:lnTo>
                  <a:pt x="35670" y="1668956"/>
                </a:lnTo>
                <a:lnTo>
                  <a:pt x="20406" y="1627147"/>
                </a:lnTo>
                <a:lnTo>
                  <a:pt x="9221" y="1583566"/>
                </a:lnTo>
                <a:lnTo>
                  <a:pt x="2343" y="1538445"/>
                </a:lnTo>
                <a:lnTo>
                  <a:pt x="0" y="14920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795434" y="11010034"/>
            <a:ext cx="26269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056" y="564675"/>
            <a:ext cx="8962390" cy="549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2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08-reactiveValues</a:t>
            </a:r>
            <a:endParaRPr sz="2250">
              <a:latin typeface="DejaVu Sans Mono"/>
              <a:cs typeface="DejaVu Sans Mono"/>
            </a:endParaRPr>
          </a:p>
          <a:p>
            <a:pPr marR="6200140">
              <a:lnSpc>
                <a:spcPct val="2492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250">
              <a:latin typeface="DejaVu Sans Mono"/>
              <a:cs typeface="DejaVu Sans Mono"/>
            </a:endParaRPr>
          </a:p>
          <a:p>
            <a:pPr marL="344170" marR="5080">
              <a:lnSpc>
                <a:spcPct val="1246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actionButton(inputId = "norm", label = "Normal"),  actionButton(inputId = "unif", label =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"Uniform"),  plotOutput("hist")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2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2250" b="1" dirty="0">
                <a:solidFill>
                  <a:srgbClr val="0B5D18"/>
                </a:solidFill>
                <a:latin typeface="DejaVu Sans Mono"/>
                <a:cs typeface="DejaVu Sans Mono"/>
              </a:rPr>
              <a:t>rv &lt;- reactiveValues(data =</a:t>
            </a:r>
            <a:r>
              <a:rPr sz="2250" b="1" spc="-30" dirty="0">
                <a:solidFill>
                  <a:srgbClr val="0B5D18"/>
                </a:solidFill>
                <a:latin typeface="DejaVu Sans Mono"/>
                <a:cs typeface="DejaVu Sans Mono"/>
              </a:rPr>
              <a:t> </a:t>
            </a:r>
            <a:r>
              <a:rPr sz="2250" b="1" dirty="0">
                <a:solidFill>
                  <a:srgbClr val="0B5D18"/>
                </a:solidFill>
                <a:latin typeface="DejaVu Sans Mono"/>
                <a:cs typeface="DejaVu Sans Mono"/>
              </a:rPr>
              <a:t>rnorm(100))</a:t>
            </a:r>
            <a:endParaRPr sz="2250">
              <a:latin typeface="DejaVu Sans Mono"/>
              <a:cs typeface="DejaVu Sans Mon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4533" y="6578862"/>
          <a:ext cx="8855708" cy="75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observeEvent(input$norm,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rv$data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rnorm(100)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})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observeEvent(input$unif,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rv$data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runif(100)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})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2056" y="7743095"/>
            <a:ext cx="586486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340" marR="865505" indent="-344805">
              <a:lnSpc>
                <a:spcPct val="124600"/>
              </a:lnSpc>
              <a:spcBef>
                <a:spcPts val="10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hist(rv$data)</a:t>
            </a:r>
            <a:endParaRPr sz="2250">
              <a:latin typeface="DejaVu Sans Mono"/>
              <a:cs typeface="DejaVu Sans Mono"/>
            </a:endParaRPr>
          </a:p>
          <a:p>
            <a:pPr marL="344170">
              <a:lnSpc>
                <a:spcPct val="100000"/>
              </a:lnSpc>
              <a:spcBef>
                <a:spcPts val="66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2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056" y="564675"/>
            <a:ext cx="8962390" cy="549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2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08-reactiveValues</a:t>
            </a:r>
            <a:endParaRPr sz="2250">
              <a:latin typeface="DejaVu Sans Mono"/>
              <a:cs typeface="DejaVu Sans Mono"/>
            </a:endParaRPr>
          </a:p>
          <a:p>
            <a:pPr marR="6200140">
              <a:lnSpc>
                <a:spcPct val="2492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250">
              <a:latin typeface="DejaVu Sans Mono"/>
              <a:cs typeface="DejaVu Sans Mono"/>
            </a:endParaRPr>
          </a:p>
          <a:p>
            <a:pPr marL="344170" marR="5080">
              <a:lnSpc>
                <a:spcPct val="1246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actionButton(inputId = "norm", label = "Normal"),  actionButton(inputId = "unif", label =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"Uniform"),  plotOutput("hist")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2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rv &lt;- reactiveValues(data =</a:t>
            </a:r>
            <a:r>
              <a:rPr sz="2250" spc="-3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rnorm(100))</a:t>
            </a:r>
            <a:endParaRPr sz="2250">
              <a:latin typeface="DejaVu Sans Mono"/>
              <a:cs typeface="DejaVu Sans Mon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4533" y="6578862"/>
          <a:ext cx="8855072" cy="101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observeEvent(input$norm,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540"/>
                        </a:lnSpc>
                      </a:pPr>
                      <a:r>
                        <a:rPr sz="2250" b="1" dirty="0">
                          <a:solidFill>
                            <a:srgbClr val="0B5D18"/>
                          </a:solidFill>
                          <a:latin typeface="DejaVu Sans Mono"/>
                          <a:cs typeface="DejaVu Sans Mono"/>
                        </a:rPr>
                        <a:t>rv$data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50" b="1" dirty="0">
                          <a:solidFill>
                            <a:srgbClr val="0B5D18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540"/>
                        </a:lnSpc>
                      </a:pPr>
                      <a:r>
                        <a:rPr sz="2250" b="1" dirty="0">
                          <a:solidFill>
                            <a:srgbClr val="0B5D18"/>
                          </a:solidFill>
                          <a:latin typeface="DejaVu Sans Mono"/>
                          <a:cs typeface="DejaVu Sans Mono"/>
                        </a:rPr>
                        <a:t>rnorm(100)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540"/>
                        </a:lnSpc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})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observeEvent(input$unif,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b="1" dirty="0">
                          <a:solidFill>
                            <a:srgbClr val="0B5D18"/>
                          </a:solidFill>
                          <a:latin typeface="DejaVu Sans Mono"/>
                          <a:cs typeface="DejaVu Sans Mono"/>
                        </a:rPr>
                        <a:t>rv$data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b="1" dirty="0">
                          <a:solidFill>
                            <a:srgbClr val="0B5D18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b="1" dirty="0">
                          <a:solidFill>
                            <a:srgbClr val="0B5D18"/>
                          </a:solidFill>
                          <a:latin typeface="DejaVu Sans Mono"/>
                          <a:cs typeface="DejaVu Sans Mono"/>
                        </a:rPr>
                        <a:t>runif(100)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})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2056" y="7743095"/>
            <a:ext cx="586486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340" marR="865505" indent="-344805">
              <a:lnSpc>
                <a:spcPct val="124600"/>
              </a:lnSpc>
              <a:spcBef>
                <a:spcPts val="10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hist(rv$data)</a:t>
            </a:r>
            <a:endParaRPr sz="2250">
              <a:latin typeface="DejaVu Sans Mono"/>
              <a:cs typeface="DejaVu Sans Mono"/>
            </a:endParaRPr>
          </a:p>
          <a:p>
            <a:pPr marL="344170">
              <a:lnSpc>
                <a:spcPct val="100000"/>
              </a:lnSpc>
              <a:spcBef>
                <a:spcPts val="660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250" spc="-1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2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2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9672" y="1438784"/>
            <a:ext cx="108851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</a:tabLst>
            </a:pPr>
            <a:r>
              <a:rPr sz="8250" spc="-5" dirty="0">
                <a:latin typeface="Arial"/>
                <a:cs typeface="Arial"/>
              </a:rPr>
              <a:t>Recap:	</a:t>
            </a:r>
            <a:r>
              <a:rPr sz="8250" spc="-160" dirty="0">
                <a:latin typeface="Arial"/>
                <a:cs typeface="Arial"/>
              </a:rPr>
              <a:t>reactiveValues()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59960" y="6071502"/>
            <a:ext cx="107022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4100" spc="-145" dirty="0">
                <a:latin typeface="Arial"/>
                <a:cs typeface="Arial"/>
              </a:rPr>
              <a:t>You </a:t>
            </a:r>
            <a:r>
              <a:rPr sz="4100" spc="35" dirty="0">
                <a:latin typeface="Arial"/>
                <a:cs typeface="Arial"/>
              </a:rPr>
              <a:t>can </a:t>
            </a:r>
            <a:r>
              <a:rPr sz="4100" spc="25" dirty="0">
                <a:latin typeface="Arial"/>
                <a:cs typeface="Arial"/>
              </a:rPr>
              <a:t>manipulate </a:t>
            </a:r>
            <a:r>
              <a:rPr sz="4100" spc="5" dirty="0">
                <a:latin typeface="Arial"/>
                <a:cs typeface="Arial"/>
              </a:rPr>
              <a:t>these </a:t>
            </a:r>
            <a:r>
              <a:rPr sz="4100" spc="-20" dirty="0">
                <a:latin typeface="Arial"/>
                <a:cs typeface="Arial"/>
              </a:rPr>
              <a:t>values </a:t>
            </a:r>
            <a:r>
              <a:rPr sz="4100" spc="-40" dirty="0">
                <a:latin typeface="Arial"/>
                <a:cs typeface="Arial"/>
              </a:rPr>
              <a:t>(usually </a:t>
            </a:r>
            <a:r>
              <a:rPr sz="4100" spc="80" dirty="0">
                <a:latin typeface="Arial"/>
                <a:cs typeface="Arial"/>
              </a:rPr>
              <a:t>with  </a:t>
            </a:r>
            <a:r>
              <a:rPr sz="4100" spc="-60" dirty="0">
                <a:latin typeface="Arial"/>
                <a:cs typeface="Arial"/>
              </a:rPr>
              <a:t>observeEvent())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934" y="6432852"/>
            <a:ext cx="2233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29" dirty="0">
                <a:solidFill>
                  <a:srgbClr val="70BF41"/>
                </a:solidFill>
                <a:latin typeface="DejaVu Sans Mono"/>
                <a:cs typeface="DejaVu Sans Mono"/>
              </a:rPr>
              <a:t>rv$data</a:t>
            </a:r>
            <a:r>
              <a:rPr sz="3300" b="1" spc="-600" dirty="0">
                <a:solidFill>
                  <a:srgbClr val="70BF41"/>
                </a:solidFill>
                <a:latin typeface="DejaVu Sans Mono"/>
                <a:cs typeface="DejaVu Sans Mono"/>
              </a:rPr>
              <a:t> </a:t>
            </a:r>
            <a:r>
              <a:rPr sz="3300" b="1" spc="-270" dirty="0">
                <a:solidFill>
                  <a:srgbClr val="70BF41"/>
                </a:solidFill>
                <a:latin typeface="DejaVu Sans Mono"/>
                <a:cs typeface="DejaVu Sans Mono"/>
              </a:rPr>
              <a:t>&lt;-</a:t>
            </a:r>
            <a:endParaRPr sz="33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9960" y="3880417"/>
            <a:ext cx="9479280" cy="12928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5"/>
              </a:spcBef>
            </a:pPr>
            <a:r>
              <a:rPr sz="4100" spc="-70" dirty="0">
                <a:latin typeface="Arial"/>
                <a:cs typeface="Arial"/>
              </a:rPr>
              <a:t>reactiveValues() </a:t>
            </a:r>
            <a:r>
              <a:rPr sz="4100" spc="5" dirty="0">
                <a:latin typeface="Arial"/>
                <a:cs typeface="Arial"/>
              </a:rPr>
              <a:t>creates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40" dirty="0">
                <a:latin typeface="Arial"/>
                <a:cs typeface="Arial"/>
              </a:rPr>
              <a:t>list </a:t>
            </a:r>
            <a:r>
              <a:rPr sz="4100" spc="80" dirty="0">
                <a:latin typeface="Arial"/>
                <a:cs typeface="Arial"/>
              </a:rPr>
              <a:t>of </a:t>
            </a:r>
            <a:r>
              <a:rPr sz="4100" b="1" spc="15" dirty="0">
                <a:solidFill>
                  <a:srgbClr val="164F86"/>
                </a:solidFill>
                <a:latin typeface="Arial"/>
                <a:cs typeface="Arial"/>
              </a:rPr>
              <a:t>reactive  </a:t>
            </a:r>
            <a:r>
              <a:rPr sz="4100" b="1" spc="-30" dirty="0">
                <a:solidFill>
                  <a:srgbClr val="164F86"/>
                </a:solidFill>
                <a:latin typeface="Arial"/>
                <a:cs typeface="Arial"/>
              </a:rPr>
              <a:t>values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2875" y="4168567"/>
            <a:ext cx="739775" cy="739775"/>
          </a:xfrm>
          <a:custGeom>
            <a:avLst/>
            <a:gdLst/>
            <a:ahLst/>
            <a:cxnLst/>
            <a:rect l="l" t="t" r="r" b="b"/>
            <a:pathLst>
              <a:path w="739775" h="739775">
                <a:moveTo>
                  <a:pt x="631837" y="107874"/>
                </a:moveTo>
                <a:lnTo>
                  <a:pt x="662659" y="142778"/>
                </a:lnTo>
                <a:lnTo>
                  <a:pt x="688344" y="180382"/>
                </a:lnTo>
                <a:lnTo>
                  <a:pt x="708891" y="220196"/>
                </a:lnTo>
                <a:lnTo>
                  <a:pt x="724302" y="261728"/>
                </a:lnTo>
                <a:lnTo>
                  <a:pt x="734576" y="304488"/>
                </a:lnTo>
                <a:lnTo>
                  <a:pt x="739713" y="347985"/>
                </a:lnTo>
                <a:lnTo>
                  <a:pt x="739713" y="391727"/>
                </a:lnTo>
                <a:lnTo>
                  <a:pt x="734576" y="435224"/>
                </a:lnTo>
                <a:lnTo>
                  <a:pt x="724302" y="477984"/>
                </a:lnTo>
                <a:lnTo>
                  <a:pt x="708891" y="519516"/>
                </a:lnTo>
                <a:lnTo>
                  <a:pt x="688344" y="559330"/>
                </a:lnTo>
                <a:lnTo>
                  <a:pt x="662659" y="596934"/>
                </a:lnTo>
                <a:lnTo>
                  <a:pt x="631837" y="631837"/>
                </a:lnTo>
                <a:lnTo>
                  <a:pt x="596934" y="662659"/>
                </a:lnTo>
                <a:lnTo>
                  <a:pt x="559330" y="688344"/>
                </a:lnTo>
                <a:lnTo>
                  <a:pt x="519516" y="708891"/>
                </a:lnTo>
                <a:lnTo>
                  <a:pt x="477984" y="724302"/>
                </a:lnTo>
                <a:lnTo>
                  <a:pt x="435224" y="734576"/>
                </a:lnTo>
                <a:lnTo>
                  <a:pt x="391727" y="739713"/>
                </a:lnTo>
                <a:lnTo>
                  <a:pt x="347985" y="739713"/>
                </a:lnTo>
                <a:lnTo>
                  <a:pt x="304488" y="734576"/>
                </a:lnTo>
                <a:lnTo>
                  <a:pt x="261728" y="724302"/>
                </a:lnTo>
                <a:lnTo>
                  <a:pt x="220196" y="708891"/>
                </a:lnTo>
                <a:lnTo>
                  <a:pt x="180382" y="688344"/>
                </a:lnTo>
                <a:lnTo>
                  <a:pt x="142778" y="662659"/>
                </a:lnTo>
                <a:lnTo>
                  <a:pt x="107874" y="631837"/>
                </a:lnTo>
                <a:lnTo>
                  <a:pt x="77053" y="596934"/>
                </a:lnTo>
                <a:lnTo>
                  <a:pt x="51368" y="559330"/>
                </a:lnTo>
                <a:lnTo>
                  <a:pt x="30821" y="519516"/>
                </a:lnTo>
                <a:lnTo>
                  <a:pt x="15410" y="477984"/>
                </a:lnTo>
                <a:lnTo>
                  <a:pt x="5136" y="435224"/>
                </a:lnTo>
                <a:lnTo>
                  <a:pt x="0" y="391727"/>
                </a:lnTo>
                <a:lnTo>
                  <a:pt x="0" y="347985"/>
                </a:lnTo>
                <a:lnTo>
                  <a:pt x="5136" y="304488"/>
                </a:lnTo>
                <a:lnTo>
                  <a:pt x="15410" y="261728"/>
                </a:lnTo>
                <a:lnTo>
                  <a:pt x="30821" y="220196"/>
                </a:lnTo>
                <a:lnTo>
                  <a:pt x="51368" y="180382"/>
                </a:lnTo>
                <a:lnTo>
                  <a:pt x="77053" y="142778"/>
                </a:lnTo>
                <a:lnTo>
                  <a:pt x="107874" y="107874"/>
                </a:lnTo>
                <a:lnTo>
                  <a:pt x="142778" y="77053"/>
                </a:lnTo>
                <a:lnTo>
                  <a:pt x="180382" y="51368"/>
                </a:lnTo>
                <a:lnTo>
                  <a:pt x="220196" y="30821"/>
                </a:lnTo>
                <a:lnTo>
                  <a:pt x="261728" y="15410"/>
                </a:lnTo>
                <a:lnTo>
                  <a:pt x="304488" y="5136"/>
                </a:lnTo>
                <a:lnTo>
                  <a:pt x="347985" y="0"/>
                </a:lnTo>
                <a:lnTo>
                  <a:pt x="391727" y="0"/>
                </a:lnTo>
                <a:lnTo>
                  <a:pt x="435224" y="5136"/>
                </a:lnTo>
                <a:lnTo>
                  <a:pt x="477984" y="15410"/>
                </a:lnTo>
                <a:lnTo>
                  <a:pt x="519516" y="30821"/>
                </a:lnTo>
                <a:lnTo>
                  <a:pt x="559330" y="51368"/>
                </a:lnTo>
                <a:lnTo>
                  <a:pt x="596934" y="77053"/>
                </a:lnTo>
                <a:lnTo>
                  <a:pt x="631837" y="107874"/>
                </a:lnTo>
                <a:close/>
              </a:path>
            </a:pathLst>
          </a:custGeom>
          <a:ln w="188475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2189" y="4153193"/>
            <a:ext cx="616860" cy="494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794" y="4423854"/>
            <a:ext cx="381635" cy="191135"/>
          </a:xfrm>
          <a:custGeom>
            <a:avLst/>
            <a:gdLst/>
            <a:ahLst/>
            <a:cxnLst/>
            <a:rect l="l" t="t" r="r" b="b"/>
            <a:pathLst>
              <a:path w="381635" h="191135">
                <a:moveTo>
                  <a:pt x="190528" y="0"/>
                </a:moveTo>
                <a:lnTo>
                  <a:pt x="0" y="190528"/>
                </a:lnTo>
                <a:lnTo>
                  <a:pt x="381066" y="190528"/>
                </a:lnTo>
                <a:lnTo>
                  <a:pt x="19052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5427" y="4437079"/>
            <a:ext cx="616871" cy="494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3452" y="4487245"/>
            <a:ext cx="381635" cy="191135"/>
          </a:xfrm>
          <a:custGeom>
            <a:avLst/>
            <a:gdLst/>
            <a:ahLst/>
            <a:cxnLst/>
            <a:rect l="l" t="t" r="r" b="b"/>
            <a:pathLst>
              <a:path w="381635" h="191135">
                <a:moveTo>
                  <a:pt x="381066" y="0"/>
                </a:moveTo>
                <a:lnTo>
                  <a:pt x="0" y="0"/>
                </a:lnTo>
                <a:lnTo>
                  <a:pt x="190528" y="190538"/>
                </a:lnTo>
                <a:lnTo>
                  <a:pt x="38106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8320" y="6581695"/>
            <a:ext cx="131254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latin typeface="Courier New"/>
                <a:cs typeface="Courier New"/>
              </a:rPr>
              <a:t>input$x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7367" y="6602491"/>
            <a:ext cx="22891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Courier New"/>
                <a:cs typeface="Courier New"/>
              </a:rPr>
              <a:t>expression()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8738" y="6640258"/>
            <a:ext cx="3335654" cy="313690"/>
          </a:xfrm>
          <a:custGeom>
            <a:avLst/>
            <a:gdLst/>
            <a:ahLst/>
            <a:cxnLst/>
            <a:rect l="l" t="t" r="r" b="b"/>
            <a:pathLst>
              <a:path w="3335654" h="313690">
                <a:moveTo>
                  <a:pt x="2952789" y="0"/>
                </a:moveTo>
                <a:lnTo>
                  <a:pt x="2952789" y="61108"/>
                </a:lnTo>
                <a:lnTo>
                  <a:pt x="0" y="61108"/>
                </a:lnTo>
                <a:lnTo>
                  <a:pt x="0" y="249584"/>
                </a:lnTo>
                <a:lnTo>
                  <a:pt x="2952789" y="249584"/>
                </a:lnTo>
                <a:lnTo>
                  <a:pt x="2952789" y="313435"/>
                </a:lnTo>
                <a:lnTo>
                  <a:pt x="3335563" y="156717"/>
                </a:lnTo>
                <a:lnTo>
                  <a:pt x="2952789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0299" y="5092797"/>
            <a:ext cx="1766570" cy="1695450"/>
          </a:xfrm>
          <a:custGeom>
            <a:avLst/>
            <a:gdLst/>
            <a:ahLst/>
            <a:cxnLst/>
            <a:rect l="l" t="t" r="r" b="b"/>
            <a:pathLst>
              <a:path w="1766570" h="1695450">
                <a:moveTo>
                  <a:pt x="0" y="1688388"/>
                </a:moveTo>
                <a:lnTo>
                  <a:pt x="50493" y="1692222"/>
                </a:lnTo>
                <a:lnTo>
                  <a:pt x="100910" y="1694474"/>
                </a:lnTo>
                <a:lnTo>
                  <a:pt x="151218" y="1695155"/>
                </a:lnTo>
                <a:lnTo>
                  <a:pt x="201384" y="1694278"/>
                </a:lnTo>
                <a:lnTo>
                  <a:pt x="251374" y="1691856"/>
                </a:lnTo>
                <a:lnTo>
                  <a:pt x="301154" y="1687901"/>
                </a:lnTo>
                <a:lnTo>
                  <a:pt x="350693" y="1682424"/>
                </a:lnTo>
                <a:lnTo>
                  <a:pt x="399955" y="1675439"/>
                </a:lnTo>
                <a:lnTo>
                  <a:pt x="448909" y="1666958"/>
                </a:lnTo>
                <a:lnTo>
                  <a:pt x="497521" y="1656993"/>
                </a:lnTo>
                <a:lnTo>
                  <a:pt x="545758" y="1645556"/>
                </a:lnTo>
                <a:lnTo>
                  <a:pt x="593586" y="1632660"/>
                </a:lnTo>
                <a:lnTo>
                  <a:pt x="640972" y="1618317"/>
                </a:lnTo>
                <a:lnTo>
                  <a:pt x="687883" y="1602539"/>
                </a:lnTo>
                <a:lnTo>
                  <a:pt x="734286" y="1585339"/>
                </a:lnTo>
                <a:lnTo>
                  <a:pt x="780148" y="1566729"/>
                </a:lnTo>
                <a:lnTo>
                  <a:pt x="825434" y="1546721"/>
                </a:lnTo>
                <a:lnTo>
                  <a:pt x="870113" y="1525328"/>
                </a:lnTo>
                <a:lnTo>
                  <a:pt x="914150" y="1502562"/>
                </a:lnTo>
                <a:lnTo>
                  <a:pt x="957513" y="1478435"/>
                </a:lnTo>
                <a:lnTo>
                  <a:pt x="1000168" y="1452960"/>
                </a:lnTo>
                <a:lnTo>
                  <a:pt x="1042082" y="1426149"/>
                </a:lnTo>
                <a:lnTo>
                  <a:pt x="1083222" y="1398014"/>
                </a:lnTo>
                <a:lnTo>
                  <a:pt x="1123554" y="1368568"/>
                </a:lnTo>
                <a:lnTo>
                  <a:pt x="1163045" y="1337823"/>
                </a:lnTo>
                <a:lnTo>
                  <a:pt x="1201663" y="1305791"/>
                </a:lnTo>
                <a:lnTo>
                  <a:pt x="1239373" y="1272485"/>
                </a:lnTo>
                <a:lnTo>
                  <a:pt x="1276143" y="1237917"/>
                </a:lnTo>
                <a:lnTo>
                  <a:pt x="1311939" y="1202099"/>
                </a:lnTo>
                <a:lnTo>
                  <a:pt x="1345857" y="1165992"/>
                </a:lnTo>
                <a:lnTo>
                  <a:pt x="1378553" y="1128974"/>
                </a:lnTo>
                <a:lnTo>
                  <a:pt x="1410016" y="1091077"/>
                </a:lnTo>
                <a:lnTo>
                  <a:pt x="1440233" y="1052332"/>
                </a:lnTo>
                <a:lnTo>
                  <a:pt x="1469193" y="1012771"/>
                </a:lnTo>
                <a:lnTo>
                  <a:pt x="1496884" y="972425"/>
                </a:lnTo>
                <a:lnTo>
                  <a:pt x="1523294" y="931327"/>
                </a:lnTo>
                <a:lnTo>
                  <a:pt x="1548411" y="889507"/>
                </a:lnTo>
                <a:lnTo>
                  <a:pt x="1572223" y="846998"/>
                </a:lnTo>
                <a:lnTo>
                  <a:pt x="1594718" y="803832"/>
                </a:lnTo>
                <a:lnTo>
                  <a:pt x="1615884" y="760039"/>
                </a:lnTo>
                <a:lnTo>
                  <a:pt x="1635710" y="715651"/>
                </a:lnTo>
                <a:lnTo>
                  <a:pt x="1654183" y="670701"/>
                </a:lnTo>
                <a:lnTo>
                  <a:pt x="1671291" y="625219"/>
                </a:lnTo>
                <a:lnTo>
                  <a:pt x="1687024" y="579237"/>
                </a:lnTo>
                <a:lnTo>
                  <a:pt x="1701368" y="532788"/>
                </a:lnTo>
                <a:lnTo>
                  <a:pt x="1714312" y="485902"/>
                </a:lnTo>
                <a:lnTo>
                  <a:pt x="1725843" y="438611"/>
                </a:lnTo>
                <a:lnTo>
                  <a:pt x="1735951" y="390947"/>
                </a:lnTo>
                <a:lnTo>
                  <a:pt x="1744623" y="342942"/>
                </a:lnTo>
                <a:lnTo>
                  <a:pt x="1751848" y="294626"/>
                </a:lnTo>
                <a:lnTo>
                  <a:pt x="1757612" y="246033"/>
                </a:lnTo>
                <a:lnTo>
                  <a:pt x="1761905" y="197193"/>
                </a:lnTo>
                <a:lnTo>
                  <a:pt x="1764715" y="148138"/>
                </a:lnTo>
                <a:lnTo>
                  <a:pt x="1766029" y="98900"/>
                </a:lnTo>
                <a:lnTo>
                  <a:pt x="1765836" y="49510"/>
                </a:lnTo>
                <a:lnTo>
                  <a:pt x="1764124" y="0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3622" y="4667920"/>
            <a:ext cx="337820" cy="433705"/>
          </a:xfrm>
          <a:custGeom>
            <a:avLst/>
            <a:gdLst/>
            <a:ahLst/>
            <a:cxnLst/>
            <a:rect l="l" t="t" r="r" b="b"/>
            <a:pathLst>
              <a:path w="337820" h="433704">
                <a:moveTo>
                  <a:pt x="146623" y="0"/>
                </a:moveTo>
                <a:lnTo>
                  <a:pt x="0" y="433578"/>
                </a:lnTo>
                <a:lnTo>
                  <a:pt x="337769" y="415872"/>
                </a:lnTo>
                <a:lnTo>
                  <a:pt x="146623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5433" y="4120399"/>
            <a:ext cx="159448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20" dirty="0">
                <a:solidFill>
                  <a:srgbClr val="53585F"/>
                </a:solidFill>
                <a:latin typeface="Courier New"/>
                <a:cs typeface="Courier New"/>
              </a:rPr>
              <a:t>run(this)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82905" y="6640258"/>
            <a:ext cx="3330575" cy="313690"/>
          </a:xfrm>
          <a:custGeom>
            <a:avLst/>
            <a:gdLst/>
            <a:ahLst/>
            <a:cxnLst/>
            <a:rect l="l" t="t" r="r" b="b"/>
            <a:pathLst>
              <a:path w="3330575" h="313690">
                <a:moveTo>
                  <a:pt x="2952789" y="0"/>
                </a:moveTo>
                <a:lnTo>
                  <a:pt x="2952789" y="61108"/>
                </a:lnTo>
                <a:lnTo>
                  <a:pt x="0" y="61108"/>
                </a:lnTo>
                <a:lnTo>
                  <a:pt x="0" y="249584"/>
                </a:lnTo>
                <a:lnTo>
                  <a:pt x="2952789" y="249584"/>
                </a:lnTo>
                <a:lnTo>
                  <a:pt x="2952789" y="313435"/>
                </a:lnTo>
                <a:lnTo>
                  <a:pt x="3329950" y="156717"/>
                </a:lnTo>
                <a:lnTo>
                  <a:pt x="2952789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953" y="6772381"/>
            <a:ext cx="8887460" cy="1574165"/>
          </a:xfrm>
          <a:custGeom>
            <a:avLst/>
            <a:gdLst/>
            <a:ahLst/>
            <a:cxnLst/>
            <a:rect l="l" t="t" r="r" b="b"/>
            <a:pathLst>
              <a:path w="8887460" h="1574165">
                <a:moveTo>
                  <a:pt x="0" y="7092"/>
                </a:moveTo>
                <a:lnTo>
                  <a:pt x="51557" y="4502"/>
                </a:lnTo>
                <a:lnTo>
                  <a:pt x="103115" y="2499"/>
                </a:lnTo>
                <a:lnTo>
                  <a:pt x="154669" y="1081"/>
                </a:lnTo>
                <a:lnTo>
                  <a:pt x="206214" y="248"/>
                </a:lnTo>
                <a:lnTo>
                  <a:pt x="257745" y="0"/>
                </a:lnTo>
                <a:lnTo>
                  <a:pt x="309257" y="335"/>
                </a:lnTo>
                <a:lnTo>
                  <a:pt x="360745" y="1253"/>
                </a:lnTo>
                <a:lnTo>
                  <a:pt x="412204" y="2754"/>
                </a:lnTo>
                <a:lnTo>
                  <a:pt x="463630" y="4836"/>
                </a:lnTo>
                <a:lnTo>
                  <a:pt x="515017" y="7499"/>
                </a:lnTo>
                <a:lnTo>
                  <a:pt x="566361" y="10743"/>
                </a:lnTo>
                <a:lnTo>
                  <a:pt x="617657" y="14567"/>
                </a:lnTo>
                <a:lnTo>
                  <a:pt x="668899" y="18970"/>
                </a:lnTo>
                <a:lnTo>
                  <a:pt x="720083" y="23952"/>
                </a:lnTo>
                <a:lnTo>
                  <a:pt x="771204" y="29511"/>
                </a:lnTo>
                <a:lnTo>
                  <a:pt x="822257" y="35648"/>
                </a:lnTo>
                <a:lnTo>
                  <a:pt x="873238" y="42361"/>
                </a:lnTo>
                <a:lnTo>
                  <a:pt x="924140" y="49650"/>
                </a:lnTo>
                <a:lnTo>
                  <a:pt x="974960" y="57515"/>
                </a:lnTo>
                <a:lnTo>
                  <a:pt x="1025693" y="65954"/>
                </a:lnTo>
                <a:lnTo>
                  <a:pt x="1076333" y="74967"/>
                </a:lnTo>
                <a:lnTo>
                  <a:pt x="1126875" y="84554"/>
                </a:lnTo>
                <a:lnTo>
                  <a:pt x="1177316" y="94713"/>
                </a:lnTo>
                <a:lnTo>
                  <a:pt x="1227649" y="105444"/>
                </a:lnTo>
                <a:lnTo>
                  <a:pt x="1277871" y="116747"/>
                </a:lnTo>
                <a:lnTo>
                  <a:pt x="1327975" y="128621"/>
                </a:lnTo>
                <a:lnTo>
                  <a:pt x="1377958" y="141065"/>
                </a:lnTo>
                <a:lnTo>
                  <a:pt x="1426400" y="153698"/>
                </a:lnTo>
                <a:lnTo>
                  <a:pt x="1474664" y="166839"/>
                </a:lnTo>
                <a:lnTo>
                  <a:pt x="1522756" y="180472"/>
                </a:lnTo>
                <a:lnTo>
                  <a:pt x="1570681" y="194581"/>
                </a:lnTo>
                <a:lnTo>
                  <a:pt x="1618444" y="209153"/>
                </a:lnTo>
                <a:lnTo>
                  <a:pt x="1666050" y="224172"/>
                </a:lnTo>
                <a:lnTo>
                  <a:pt x="1713506" y="239623"/>
                </a:lnTo>
                <a:lnTo>
                  <a:pt x="1760816" y="255491"/>
                </a:lnTo>
                <a:lnTo>
                  <a:pt x="1807985" y="271762"/>
                </a:lnTo>
                <a:lnTo>
                  <a:pt x="1855020" y="288420"/>
                </a:lnTo>
                <a:lnTo>
                  <a:pt x="1901925" y="305451"/>
                </a:lnTo>
                <a:lnTo>
                  <a:pt x="1948705" y="322839"/>
                </a:lnTo>
                <a:lnTo>
                  <a:pt x="1995367" y="340570"/>
                </a:lnTo>
                <a:lnTo>
                  <a:pt x="2041915" y="358628"/>
                </a:lnTo>
                <a:lnTo>
                  <a:pt x="2088356" y="377000"/>
                </a:lnTo>
                <a:lnTo>
                  <a:pt x="2134693" y="395669"/>
                </a:lnTo>
                <a:lnTo>
                  <a:pt x="2180933" y="414621"/>
                </a:lnTo>
                <a:lnTo>
                  <a:pt x="2227081" y="433841"/>
                </a:lnTo>
                <a:lnTo>
                  <a:pt x="2273143" y="453313"/>
                </a:lnTo>
                <a:lnTo>
                  <a:pt x="2319123" y="473024"/>
                </a:lnTo>
                <a:lnTo>
                  <a:pt x="2365027" y="492958"/>
                </a:lnTo>
                <a:lnTo>
                  <a:pt x="2410861" y="513100"/>
                </a:lnTo>
                <a:lnTo>
                  <a:pt x="2456629" y="533436"/>
                </a:lnTo>
                <a:lnTo>
                  <a:pt x="2502337" y="553950"/>
                </a:lnTo>
                <a:lnTo>
                  <a:pt x="2547992" y="574627"/>
                </a:lnTo>
                <a:lnTo>
                  <a:pt x="2593597" y="595452"/>
                </a:lnTo>
                <a:lnTo>
                  <a:pt x="2639158" y="616411"/>
                </a:lnTo>
                <a:lnTo>
                  <a:pt x="2684681" y="637489"/>
                </a:lnTo>
                <a:lnTo>
                  <a:pt x="2730171" y="658670"/>
                </a:lnTo>
                <a:lnTo>
                  <a:pt x="2775633" y="679940"/>
                </a:lnTo>
                <a:lnTo>
                  <a:pt x="2821073" y="701284"/>
                </a:lnTo>
                <a:lnTo>
                  <a:pt x="2866496" y="722686"/>
                </a:lnTo>
                <a:lnTo>
                  <a:pt x="2911907" y="744132"/>
                </a:lnTo>
                <a:lnTo>
                  <a:pt x="2957312" y="765608"/>
                </a:lnTo>
                <a:lnTo>
                  <a:pt x="3002717" y="787097"/>
                </a:lnTo>
                <a:lnTo>
                  <a:pt x="3048126" y="808585"/>
                </a:lnTo>
                <a:lnTo>
                  <a:pt x="3093545" y="830058"/>
                </a:lnTo>
                <a:lnTo>
                  <a:pt x="3138979" y="851499"/>
                </a:lnTo>
                <a:lnTo>
                  <a:pt x="3184434" y="872895"/>
                </a:lnTo>
                <a:lnTo>
                  <a:pt x="3229915" y="894230"/>
                </a:lnTo>
                <a:lnTo>
                  <a:pt x="3275427" y="915490"/>
                </a:lnTo>
                <a:lnTo>
                  <a:pt x="3320976" y="936659"/>
                </a:lnTo>
                <a:lnTo>
                  <a:pt x="3366567" y="957722"/>
                </a:lnTo>
                <a:lnTo>
                  <a:pt x="3412206" y="978665"/>
                </a:lnTo>
                <a:lnTo>
                  <a:pt x="3457898" y="999473"/>
                </a:lnTo>
                <a:lnTo>
                  <a:pt x="3503647" y="1020130"/>
                </a:lnTo>
                <a:lnTo>
                  <a:pt x="3549460" y="1040622"/>
                </a:lnTo>
                <a:lnTo>
                  <a:pt x="3595343" y="1060934"/>
                </a:lnTo>
                <a:lnTo>
                  <a:pt x="3641299" y="1081051"/>
                </a:lnTo>
                <a:lnTo>
                  <a:pt x="3687335" y="1100957"/>
                </a:lnTo>
                <a:lnTo>
                  <a:pt x="3733456" y="1120639"/>
                </a:lnTo>
                <a:lnTo>
                  <a:pt x="3779668" y="1140081"/>
                </a:lnTo>
                <a:lnTo>
                  <a:pt x="3825975" y="1159268"/>
                </a:lnTo>
                <a:lnTo>
                  <a:pt x="3872384" y="1178185"/>
                </a:lnTo>
                <a:lnTo>
                  <a:pt x="3918899" y="1196817"/>
                </a:lnTo>
                <a:lnTo>
                  <a:pt x="3965526" y="1215150"/>
                </a:lnTo>
                <a:lnTo>
                  <a:pt x="4012270" y="1233168"/>
                </a:lnTo>
                <a:lnTo>
                  <a:pt x="4059137" y="1250856"/>
                </a:lnTo>
                <a:lnTo>
                  <a:pt x="4106131" y="1268200"/>
                </a:lnTo>
                <a:lnTo>
                  <a:pt x="4153259" y="1285185"/>
                </a:lnTo>
                <a:lnTo>
                  <a:pt x="4200526" y="1301795"/>
                </a:lnTo>
                <a:lnTo>
                  <a:pt x="4247936" y="1318016"/>
                </a:lnTo>
                <a:lnTo>
                  <a:pt x="4295497" y="1333833"/>
                </a:lnTo>
                <a:lnTo>
                  <a:pt x="4343212" y="1349230"/>
                </a:lnTo>
                <a:lnTo>
                  <a:pt x="4391087" y="1364193"/>
                </a:lnTo>
                <a:lnTo>
                  <a:pt x="4439127" y="1378708"/>
                </a:lnTo>
                <a:lnTo>
                  <a:pt x="4487339" y="1392758"/>
                </a:lnTo>
                <a:lnTo>
                  <a:pt x="4535726" y="1406329"/>
                </a:lnTo>
                <a:lnTo>
                  <a:pt x="4584296" y="1419407"/>
                </a:lnTo>
                <a:lnTo>
                  <a:pt x="4633052" y="1431975"/>
                </a:lnTo>
                <a:lnTo>
                  <a:pt x="4681597" y="1443933"/>
                </a:lnTo>
                <a:lnTo>
                  <a:pt x="4730201" y="1455356"/>
                </a:lnTo>
                <a:lnTo>
                  <a:pt x="4778860" y="1466246"/>
                </a:lnTo>
                <a:lnTo>
                  <a:pt x="4827569" y="1476603"/>
                </a:lnTo>
                <a:lnTo>
                  <a:pt x="4876326" y="1486430"/>
                </a:lnTo>
                <a:lnTo>
                  <a:pt x="4925125" y="1495726"/>
                </a:lnTo>
                <a:lnTo>
                  <a:pt x="4973963" y="1504492"/>
                </a:lnTo>
                <a:lnTo>
                  <a:pt x="5022836" y="1512730"/>
                </a:lnTo>
                <a:lnTo>
                  <a:pt x="5071740" y="1520441"/>
                </a:lnTo>
                <a:lnTo>
                  <a:pt x="5120671" y="1527625"/>
                </a:lnTo>
                <a:lnTo>
                  <a:pt x="5169625" y="1534283"/>
                </a:lnTo>
                <a:lnTo>
                  <a:pt x="5218599" y="1540417"/>
                </a:lnTo>
                <a:lnTo>
                  <a:pt x="5267588" y="1546028"/>
                </a:lnTo>
                <a:lnTo>
                  <a:pt x="5316588" y="1551115"/>
                </a:lnTo>
                <a:lnTo>
                  <a:pt x="5365596" y="1555681"/>
                </a:lnTo>
                <a:lnTo>
                  <a:pt x="5414607" y="1559727"/>
                </a:lnTo>
                <a:lnTo>
                  <a:pt x="5463618" y="1563253"/>
                </a:lnTo>
                <a:lnTo>
                  <a:pt x="5512624" y="1566260"/>
                </a:lnTo>
                <a:lnTo>
                  <a:pt x="5561622" y="1568749"/>
                </a:lnTo>
                <a:lnTo>
                  <a:pt x="5610607" y="1570721"/>
                </a:lnTo>
                <a:lnTo>
                  <a:pt x="5659576" y="1572178"/>
                </a:lnTo>
                <a:lnTo>
                  <a:pt x="5708526" y="1573120"/>
                </a:lnTo>
                <a:lnTo>
                  <a:pt x="5757451" y="1573548"/>
                </a:lnTo>
                <a:lnTo>
                  <a:pt x="5806347" y="1573463"/>
                </a:lnTo>
                <a:lnTo>
                  <a:pt x="5855212" y="1572866"/>
                </a:lnTo>
                <a:lnTo>
                  <a:pt x="5904041" y="1571758"/>
                </a:lnTo>
                <a:lnTo>
                  <a:pt x="5952830" y="1570140"/>
                </a:lnTo>
                <a:lnTo>
                  <a:pt x="6001576" y="1568013"/>
                </a:lnTo>
                <a:lnTo>
                  <a:pt x="6050273" y="1565378"/>
                </a:lnTo>
                <a:lnTo>
                  <a:pt x="6098919" y="1562236"/>
                </a:lnTo>
                <a:lnTo>
                  <a:pt x="6147509" y="1558587"/>
                </a:lnTo>
                <a:lnTo>
                  <a:pt x="6196040" y="1554434"/>
                </a:lnTo>
                <a:lnTo>
                  <a:pt x="6244507" y="1549777"/>
                </a:lnTo>
                <a:lnTo>
                  <a:pt x="6292906" y="1544616"/>
                </a:lnTo>
                <a:lnTo>
                  <a:pt x="6341234" y="1538953"/>
                </a:lnTo>
                <a:lnTo>
                  <a:pt x="6389487" y="1532789"/>
                </a:lnTo>
                <a:lnTo>
                  <a:pt x="6437660" y="1526124"/>
                </a:lnTo>
                <a:lnTo>
                  <a:pt x="6485750" y="1518960"/>
                </a:lnTo>
                <a:lnTo>
                  <a:pt x="6533753" y="1511298"/>
                </a:lnTo>
                <a:lnTo>
                  <a:pt x="6581665" y="1503138"/>
                </a:lnTo>
                <a:lnTo>
                  <a:pt x="6629482" y="1494482"/>
                </a:lnTo>
                <a:lnTo>
                  <a:pt x="6677200" y="1485331"/>
                </a:lnTo>
                <a:lnTo>
                  <a:pt x="6724814" y="1475685"/>
                </a:lnTo>
                <a:lnTo>
                  <a:pt x="6772322" y="1465545"/>
                </a:lnTo>
                <a:lnTo>
                  <a:pt x="6819719" y="1454913"/>
                </a:lnTo>
                <a:lnTo>
                  <a:pt x="6867002" y="1443790"/>
                </a:lnTo>
                <a:lnTo>
                  <a:pt x="6914165" y="1432176"/>
                </a:lnTo>
                <a:lnTo>
                  <a:pt x="6961206" y="1420072"/>
                </a:lnTo>
                <a:lnTo>
                  <a:pt x="7008121" y="1407480"/>
                </a:lnTo>
                <a:lnTo>
                  <a:pt x="7054904" y="1394399"/>
                </a:lnTo>
                <a:lnTo>
                  <a:pt x="7101554" y="1380833"/>
                </a:lnTo>
                <a:lnTo>
                  <a:pt x="7148064" y="1366780"/>
                </a:lnTo>
                <a:lnTo>
                  <a:pt x="7194433" y="1352243"/>
                </a:lnTo>
                <a:lnTo>
                  <a:pt x="7240655" y="1337222"/>
                </a:lnTo>
                <a:lnTo>
                  <a:pt x="7286727" y="1321718"/>
                </a:lnTo>
                <a:lnTo>
                  <a:pt x="7332645" y="1305732"/>
                </a:lnTo>
                <a:lnTo>
                  <a:pt x="7378404" y="1289265"/>
                </a:lnTo>
                <a:lnTo>
                  <a:pt x="7424002" y="1272319"/>
                </a:lnTo>
                <a:lnTo>
                  <a:pt x="7469433" y="1254893"/>
                </a:lnTo>
                <a:lnTo>
                  <a:pt x="7514695" y="1236990"/>
                </a:lnTo>
                <a:lnTo>
                  <a:pt x="7559783" y="1218609"/>
                </a:lnTo>
                <a:lnTo>
                  <a:pt x="7604693" y="1199753"/>
                </a:lnTo>
                <a:lnTo>
                  <a:pt x="7649421" y="1180421"/>
                </a:lnTo>
                <a:lnTo>
                  <a:pt x="7693963" y="1160615"/>
                </a:lnTo>
                <a:lnTo>
                  <a:pt x="7738316" y="1140336"/>
                </a:lnTo>
                <a:lnTo>
                  <a:pt x="7782475" y="1119585"/>
                </a:lnTo>
                <a:lnTo>
                  <a:pt x="7826436" y="1098363"/>
                </a:lnTo>
                <a:lnTo>
                  <a:pt x="7870196" y="1076671"/>
                </a:lnTo>
                <a:lnTo>
                  <a:pt x="7913751" y="1054509"/>
                </a:lnTo>
                <a:lnTo>
                  <a:pt x="7957096" y="1031879"/>
                </a:lnTo>
                <a:lnTo>
                  <a:pt x="8000228" y="1008782"/>
                </a:lnTo>
                <a:lnTo>
                  <a:pt x="8043142" y="985219"/>
                </a:lnTo>
                <a:lnTo>
                  <a:pt x="8085836" y="961190"/>
                </a:lnTo>
                <a:lnTo>
                  <a:pt x="8128304" y="936696"/>
                </a:lnTo>
                <a:lnTo>
                  <a:pt x="8170544" y="911740"/>
                </a:lnTo>
                <a:lnTo>
                  <a:pt x="8212550" y="886321"/>
                </a:lnTo>
                <a:lnTo>
                  <a:pt x="8254319" y="860440"/>
                </a:lnTo>
                <a:lnTo>
                  <a:pt x="8295847" y="834099"/>
                </a:lnTo>
                <a:lnTo>
                  <a:pt x="8337131" y="807298"/>
                </a:lnTo>
                <a:lnTo>
                  <a:pt x="8378166" y="780039"/>
                </a:lnTo>
                <a:lnTo>
                  <a:pt x="8418948" y="752322"/>
                </a:lnTo>
                <a:lnTo>
                  <a:pt x="8459473" y="724149"/>
                </a:lnTo>
                <a:lnTo>
                  <a:pt x="8499738" y="695520"/>
                </a:lnTo>
                <a:lnTo>
                  <a:pt x="8539738" y="666436"/>
                </a:lnTo>
                <a:lnTo>
                  <a:pt x="8579470" y="636898"/>
                </a:lnTo>
                <a:lnTo>
                  <a:pt x="8618929" y="606908"/>
                </a:lnTo>
                <a:lnTo>
                  <a:pt x="8658112" y="576466"/>
                </a:lnTo>
                <a:lnTo>
                  <a:pt x="8697014" y="545573"/>
                </a:lnTo>
                <a:lnTo>
                  <a:pt x="8735633" y="514230"/>
                </a:lnTo>
                <a:lnTo>
                  <a:pt x="8773963" y="482439"/>
                </a:lnTo>
                <a:lnTo>
                  <a:pt x="8812001" y="450200"/>
                </a:lnTo>
                <a:lnTo>
                  <a:pt x="8849743" y="417513"/>
                </a:lnTo>
                <a:lnTo>
                  <a:pt x="8887184" y="384381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81666" y="6870178"/>
            <a:ext cx="429895" cy="410209"/>
          </a:xfrm>
          <a:custGeom>
            <a:avLst/>
            <a:gdLst/>
            <a:ahLst/>
            <a:cxnLst/>
            <a:rect l="l" t="t" r="r" b="b"/>
            <a:pathLst>
              <a:path w="429894" h="410209">
                <a:moveTo>
                  <a:pt x="429306" y="0"/>
                </a:moveTo>
                <a:lnTo>
                  <a:pt x="0" y="158644"/>
                </a:lnTo>
                <a:lnTo>
                  <a:pt x="226171" y="410144"/>
                </a:lnTo>
                <a:lnTo>
                  <a:pt x="429306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12769" y="8010227"/>
            <a:ext cx="1403098" cy="6177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12765" y="8010226"/>
            <a:ext cx="1403350" cy="617855"/>
          </a:xfrm>
          <a:custGeom>
            <a:avLst/>
            <a:gdLst/>
            <a:ahLst/>
            <a:cxnLst/>
            <a:rect l="l" t="t" r="r" b="b"/>
            <a:pathLst>
              <a:path w="1403350" h="617854">
                <a:moveTo>
                  <a:pt x="1155" y="501732"/>
                </a:moveTo>
                <a:lnTo>
                  <a:pt x="0" y="122923"/>
                </a:lnTo>
                <a:lnTo>
                  <a:pt x="9498" y="76091"/>
                </a:lnTo>
                <a:lnTo>
                  <a:pt x="35305" y="36905"/>
                </a:lnTo>
                <a:lnTo>
                  <a:pt x="73390" y="9998"/>
                </a:lnTo>
                <a:lnTo>
                  <a:pt x="119722" y="0"/>
                </a:lnTo>
                <a:lnTo>
                  <a:pt x="1286749" y="0"/>
                </a:lnTo>
                <a:lnTo>
                  <a:pt x="1332556" y="9998"/>
                </a:lnTo>
                <a:lnTo>
                  <a:pt x="1369482" y="36905"/>
                </a:lnTo>
                <a:lnTo>
                  <a:pt x="1394131" y="76091"/>
                </a:lnTo>
                <a:lnTo>
                  <a:pt x="1403102" y="122923"/>
                </a:lnTo>
                <a:lnTo>
                  <a:pt x="1403102" y="501732"/>
                </a:lnTo>
                <a:lnTo>
                  <a:pt x="1394131" y="547490"/>
                </a:lnTo>
                <a:lnTo>
                  <a:pt x="1369482" y="584313"/>
                </a:lnTo>
                <a:lnTo>
                  <a:pt x="1332556" y="608857"/>
                </a:lnTo>
                <a:lnTo>
                  <a:pt x="1286749" y="617781"/>
                </a:lnTo>
                <a:lnTo>
                  <a:pt x="119722" y="617781"/>
                </a:lnTo>
                <a:lnTo>
                  <a:pt x="73570" y="608857"/>
                </a:lnTo>
                <a:lnTo>
                  <a:pt x="35882" y="584313"/>
                </a:lnTo>
                <a:lnTo>
                  <a:pt x="10473" y="547490"/>
                </a:lnTo>
                <a:lnTo>
                  <a:pt x="1155" y="501732"/>
                </a:lnTo>
                <a:close/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20693" y="8066509"/>
            <a:ext cx="11906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35" dirty="0">
                <a:latin typeface="Arial"/>
                <a:cs typeface="Arial"/>
              </a:rPr>
              <a:t>Upda</a:t>
            </a:r>
            <a:r>
              <a:rPr sz="2950" spc="-45" dirty="0">
                <a:latin typeface="Arial"/>
                <a:cs typeface="Arial"/>
              </a:rPr>
              <a:t>t</a:t>
            </a:r>
            <a:r>
              <a:rPr sz="2950" spc="-170" dirty="0">
                <a:latin typeface="Arial"/>
                <a:cs typeface="Arial"/>
              </a:rPr>
              <a:t>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43506" y="6595737"/>
            <a:ext cx="159194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0" dirty="0">
                <a:latin typeface="Courier New"/>
                <a:cs typeface="Courier New"/>
              </a:rPr>
              <a:t>output$y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83052" y="4749144"/>
            <a:ext cx="2940050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895"/>
              </a:lnSpc>
              <a:spcBef>
                <a:spcPts val="95"/>
              </a:spcBef>
            </a:pPr>
            <a:r>
              <a:rPr sz="3300" b="1" spc="-310" dirty="0">
                <a:solidFill>
                  <a:srgbClr val="53585F"/>
                </a:solidFill>
                <a:latin typeface="Arial"/>
                <a:cs typeface="Arial"/>
              </a:rPr>
              <a:t>Prevent</a:t>
            </a:r>
            <a:r>
              <a:rPr sz="3300" b="1" spc="-2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b="1" spc="-275" dirty="0">
                <a:solidFill>
                  <a:srgbClr val="53585F"/>
                </a:solidFill>
                <a:latin typeface="Arial"/>
                <a:cs typeface="Arial"/>
              </a:rPr>
              <a:t>reactions</a:t>
            </a:r>
            <a:endParaRPr sz="3300">
              <a:latin typeface="Arial"/>
              <a:cs typeface="Arial"/>
            </a:endParaRPr>
          </a:p>
          <a:p>
            <a:pPr algn="ctr">
              <a:lnSpc>
                <a:spcPts val="3295"/>
              </a:lnSpc>
            </a:pPr>
            <a:r>
              <a:rPr sz="2800" spc="-40" dirty="0">
                <a:solidFill>
                  <a:srgbClr val="A6AAA9"/>
                </a:solidFill>
                <a:latin typeface="Arial"/>
                <a:cs typeface="Arial"/>
              </a:rPr>
              <a:t>isolate()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2146" y="2968130"/>
            <a:ext cx="2379345" cy="16802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indent="-635" algn="ctr">
              <a:lnSpc>
                <a:spcPts val="3180"/>
              </a:lnSpc>
              <a:spcBef>
                <a:spcPts val="850"/>
              </a:spcBef>
            </a:pPr>
            <a:r>
              <a:rPr sz="3300" b="1" spc="-320" dirty="0">
                <a:solidFill>
                  <a:srgbClr val="53585F"/>
                </a:solidFill>
                <a:latin typeface="Arial"/>
                <a:cs typeface="Arial"/>
              </a:rPr>
              <a:t>Trigger  </a:t>
            </a:r>
            <a:r>
              <a:rPr sz="3300" b="1" spc="-225" dirty="0">
                <a:solidFill>
                  <a:srgbClr val="53585F"/>
                </a:solidFill>
                <a:latin typeface="Arial"/>
                <a:cs typeface="Arial"/>
              </a:rPr>
              <a:t>arbitrary</a:t>
            </a:r>
            <a:r>
              <a:rPr sz="3300" b="1" spc="-1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b="1" spc="-355" dirty="0">
                <a:solidFill>
                  <a:srgbClr val="53585F"/>
                </a:solidFill>
                <a:latin typeface="Arial"/>
                <a:cs typeface="Arial"/>
              </a:rPr>
              <a:t>code</a:t>
            </a:r>
            <a:endParaRPr sz="3300">
              <a:latin typeface="Arial"/>
              <a:cs typeface="Arial"/>
            </a:endParaRPr>
          </a:p>
          <a:p>
            <a:pPr marL="12700" marR="5080" algn="ctr">
              <a:lnSpc>
                <a:spcPct val="79000"/>
              </a:lnSpc>
              <a:spcBef>
                <a:spcPts val="605"/>
              </a:spcBef>
            </a:pPr>
            <a:r>
              <a:rPr sz="2800" spc="-35" dirty="0">
                <a:solidFill>
                  <a:srgbClr val="A6AAA9"/>
                </a:solidFill>
                <a:latin typeface="Arial"/>
                <a:cs typeface="Arial"/>
              </a:rPr>
              <a:t>observeEvent()  </a:t>
            </a:r>
            <a:r>
              <a:rPr sz="2800" spc="-40" dirty="0">
                <a:solidFill>
                  <a:srgbClr val="A6AAA9"/>
                </a:solidFill>
                <a:latin typeface="Arial"/>
                <a:cs typeface="Arial"/>
              </a:rPr>
              <a:t>observe()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75168" y="3791199"/>
            <a:ext cx="1069340" cy="386080"/>
          </a:xfrm>
          <a:custGeom>
            <a:avLst/>
            <a:gdLst/>
            <a:ahLst/>
            <a:cxnLst/>
            <a:rect l="l" t="t" r="r" b="b"/>
            <a:pathLst>
              <a:path w="1069339" h="386079">
                <a:moveTo>
                  <a:pt x="6825" y="0"/>
                </a:moveTo>
                <a:lnTo>
                  <a:pt x="1068899" y="366127"/>
                </a:lnTo>
                <a:lnTo>
                  <a:pt x="1062074" y="385925"/>
                </a:lnTo>
                <a:lnTo>
                  <a:pt x="0" y="19798"/>
                </a:lnTo>
                <a:lnTo>
                  <a:pt x="6825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93295" y="9630273"/>
            <a:ext cx="2598420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895"/>
              </a:lnSpc>
              <a:spcBef>
                <a:spcPts val="95"/>
              </a:spcBef>
            </a:pPr>
            <a:r>
              <a:rPr sz="3300" b="1" spc="-310" dirty="0">
                <a:solidFill>
                  <a:srgbClr val="53585F"/>
                </a:solidFill>
                <a:latin typeface="Arial"/>
                <a:cs typeface="Arial"/>
              </a:rPr>
              <a:t>Delay</a:t>
            </a:r>
            <a:r>
              <a:rPr sz="3300" b="1" spc="-2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b="1" spc="-275" dirty="0">
                <a:solidFill>
                  <a:srgbClr val="53585F"/>
                </a:solidFill>
                <a:latin typeface="Arial"/>
                <a:cs typeface="Arial"/>
              </a:rPr>
              <a:t>reactions</a:t>
            </a:r>
            <a:endParaRPr sz="3300">
              <a:latin typeface="Arial"/>
              <a:cs typeface="Arial"/>
            </a:endParaRPr>
          </a:p>
          <a:p>
            <a:pPr algn="ctr">
              <a:lnSpc>
                <a:spcPts val="3295"/>
              </a:lnSpc>
            </a:pPr>
            <a:r>
              <a:rPr sz="2800" spc="-35" dirty="0">
                <a:solidFill>
                  <a:srgbClr val="A6AAA9"/>
                </a:solidFill>
                <a:latin typeface="Arial"/>
                <a:cs typeface="Arial"/>
              </a:rPr>
              <a:t>eventReactive()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10051" y="8772426"/>
            <a:ext cx="449580" cy="930910"/>
          </a:xfrm>
          <a:custGeom>
            <a:avLst/>
            <a:gdLst/>
            <a:ahLst/>
            <a:cxnLst/>
            <a:rect l="l" t="t" r="r" b="b"/>
            <a:pathLst>
              <a:path w="449579" h="930909">
                <a:moveTo>
                  <a:pt x="449061" y="8852"/>
                </a:moveTo>
                <a:lnTo>
                  <a:pt x="18978" y="930850"/>
                </a:lnTo>
                <a:lnTo>
                  <a:pt x="0" y="921997"/>
                </a:lnTo>
                <a:lnTo>
                  <a:pt x="430082" y="0"/>
                </a:lnTo>
                <a:lnTo>
                  <a:pt x="449061" y="8852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66719" y="7777115"/>
            <a:ext cx="2749550" cy="13430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8745" marR="5080" indent="-106680" algn="just">
              <a:lnSpc>
                <a:spcPct val="87800"/>
              </a:lnSpc>
              <a:spcBef>
                <a:spcPts val="580"/>
              </a:spcBef>
            </a:pPr>
            <a:r>
              <a:rPr sz="3300" b="1" spc="-300" dirty="0">
                <a:solidFill>
                  <a:srgbClr val="53585F"/>
                </a:solidFill>
                <a:latin typeface="Arial"/>
                <a:cs typeface="Arial"/>
              </a:rPr>
              <a:t>Create </a:t>
            </a:r>
            <a:r>
              <a:rPr sz="3300" b="1" spc="-340" dirty="0">
                <a:solidFill>
                  <a:srgbClr val="53585F"/>
                </a:solidFill>
                <a:latin typeface="Arial"/>
                <a:cs typeface="Arial"/>
              </a:rPr>
              <a:t>your own  </a:t>
            </a:r>
            <a:r>
              <a:rPr sz="3300" b="1" spc="-250" dirty="0">
                <a:solidFill>
                  <a:srgbClr val="53585F"/>
                </a:solidFill>
                <a:latin typeface="Arial"/>
                <a:cs typeface="Arial"/>
              </a:rPr>
              <a:t>reactive </a:t>
            </a:r>
            <a:r>
              <a:rPr sz="3300" b="1" spc="-300" dirty="0">
                <a:solidFill>
                  <a:srgbClr val="53585F"/>
                </a:solidFill>
                <a:latin typeface="Arial"/>
                <a:cs typeface="Arial"/>
              </a:rPr>
              <a:t>values  </a:t>
            </a:r>
            <a:r>
              <a:rPr sz="2800" spc="-55" dirty="0">
                <a:solidFill>
                  <a:srgbClr val="A6AAA9"/>
                </a:solidFill>
                <a:latin typeface="Arial"/>
                <a:cs typeface="Arial"/>
              </a:rPr>
              <a:t>reactiveValues()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93692" y="7089993"/>
            <a:ext cx="1037590" cy="656590"/>
          </a:xfrm>
          <a:custGeom>
            <a:avLst/>
            <a:gdLst/>
            <a:ahLst/>
            <a:cxnLst/>
            <a:rect l="l" t="t" r="r" b="b"/>
            <a:pathLst>
              <a:path w="1037589" h="656590">
                <a:moveTo>
                  <a:pt x="1037194" y="17780"/>
                </a:moveTo>
                <a:lnTo>
                  <a:pt x="11064" y="656333"/>
                </a:lnTo>
                <a:lnTo>
                  <a:pt x="0" y="638553"/>
                </a:lnTo>
                <a:lnTo>
                  <a:pt x="1026130" y="0"/>
                </a:lnTo>
                <a:lnTo>
                  <a:pt x="1037194" y="1778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87631" y="1438784"/>
            <a:ext cx="10470019" cy="275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9145" algn="l"/>
                <a:tab pos="4316730" algn="l"/>
                <a:tab pos="6584950" algn="l"/>
              </a:tabLst>
            </a:pPr>
            <a:r>
              <a:rPr sz="8250" spc="-1085" dirty="0">
                <a:latin typeface="Arial"/>
                <a:cs typeface="Arial"/>
              </a:rPr>
              <a:t>Y</a:t>
            </a:r>
            <a:r>
              <a:rPr sz="8250" spc="70" dirty="0">
                <a:latin typeface="Arial"/>
                <a:cs typeface="Arial"/>
              </a:rPr>
              <a:t>ou</a:t>
            </a:r>
            <a:r>
              <a:rPr sz="8250" dirty="0">
                <a:latin typeface="Arial"/>
                <a:cs typeface="Arial"/>
              </a:rPr>
              <a:t>	</a:t>
            </a:r>
            <a:r>
              <a:rPr sz="8250" spc="140" dirty="0">
                <a:latin typeface="Arial"/>
                <a:cs typeface="Arial"/>
              </a:rPr>
              <a:t>now</a:t>
            </a:r>
            <a:r>
              <a:rPr sz="8250" dirty="0">
                <a:latin typeface="Arial"/>
                <a:cs typeface="Arial"/>
              </a:rPr>
              <a:t>	</a:t>
            </a:r>
            <a:r>
              <a:rPr lang="en-US" sz="8250" dirty="0">
                <a:latin typeface="Arial"/>
                <a:cs typeface="Arial"/>
              </a:rPr>
              <a:t>know </a:t>
            </a:r>
            <a:r>
              <a:rPr sz="8250" spc="140" dirty="0">
                <a:latin typeface="Arial"/>
                <a:cs typeface="Arial"/>
              </a:rPr>
              <a:t>how</a:t>
            </a:r>
            <a:r>
              <a:rPr sz="8250" dirty="0">
                <a:latin typeface="Arial"/>
                <a:cs typeface="Arial"/>
              </a:rPr>
              <a:t>	</a:t>
            </a:r>
            <a:r>
              <a:rPr sz="8250" spc="220" dirty="0">
                <a:latin typeface="Arial"/>
                <a:cs typeface="Arial"/>
              </a:rPr>
              <a:t>to</a:t>
            </a:r>
            <a:endParaRPr sz="8250" dirty="0">
              <a:latin typeface="Arial"/>
              <a:cs typeface="Arial"/>
            </a:endParaRPr>
          </a:p>
          <a:p>
            <a:pPr marL="4627245">
              <a:lnSpc>
                <a:spcPct val="100000"/>
              </a:lnSpc>
              <a:spcBef>
                <a:spcPts val="7495"/>
              </a:spcBef>
            </a:pPr>
            <a:r>
              <a:rPr sz="3300" b="1" spc="-275" dirty="0">
                <a:solidFill>
                  <a:srgbClr val="53585F"/>
                </a:solidFill>
                <a:latin typeface="Arial"/>
                <a:cs typeface="Arial"/>
              </a:rPr>
              <a:t>Modularize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49999" y="4051961"/>
            <a:ext cx="1575435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95"/>
              </a:lnSpc>
              <a:spcBef>
                <a:spcPts val="95"/>
              </a:spcBef>
            </a:pPr>
            <a:r>
              <a:rPr sz="3300" b="1" spc="-275" dirty="0">
                <a:solidFill>
                  <a:srgbClr val="53585F"/>
                </a:solidFill>
                <a:latin typeface="Arial"/>
                <a:cs typeface="Arial"/>
              </a:rPr>
              <a:t>reactions</a:t>
            </a:r>
            <a:endParaRPr sz="3300">
              <a:latin typeface="Arial"/>
              <a:cs typeface="Arial"/>
            </a:endParaRPr>
          </a:p>
          <a:p>
            <a:pPr marL="71755">
              <a:lnSpc>
                <a:spcPts val="3295"/>
              </a:lnSpc>
            </a:pPr>
            <a:r>
              <a:rPr sz="2800" spc="-45" dirty="0">
                <a:solidFill>
                  <a:srgbClr val="A6AAA9"/>
                </a:solidFill>
                <a:latin typeface="Arial"/>
                <a:cs typeface="Arial"/>
              </a:rPr>
              <a:t>reactive()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795272" y="5020273"/>
            <a:ext cx="389890" cy="1496060"/>
          </a:xfrm>
          <a:custGeom>
            <a:avLst/>
            <a:gdLst/>
            <a:ahLst/>
            <a:cxnLst/>
            <a:rect l="l" t="t" r="r" b="b"/>
            <a:pathLst>
              <a:path w="389890" h="1496059">
                <a:moveTo>
                  <a:pt x="389316" y="5031"/>
                </a:moveTo>
                <a:lnTo>
                  <a:pt x="20328" y="1495767"/>
                </a:lnTo>
                <a:lnTo>
                  <a:pt x="0" y="1490735"/>
                </a:lnTo>
                <a:lnTo>
                  <a:pt x="368988" y="0"/>
                </a:lnTo>
                <a:lnTo>
                  <a:pt x="389316" y="5031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639389" y="7766581"/>
            <a:ext cx="2536825" cy="13430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ct val="87800"/>
              </a:lnSpc>
              <a:spcBef>
                <a:spcPts val="580"/>
              </a:spcBef>
            </a:pPr>
            <a:r>
              <a:rPr sz="3300" b="1" spc="-350" dirty="0">
                <a:solidFill>
                  <a:srgbClr val="53585F"/>
                </a:solidFill>
                <a:latin typeface="Arial"/>
                <a:cs typeface="Arial"/>
              </a:rPr>
              <a:t>Render  </a:t>
            </a:r>
            <a:r>
              <a:rPr sz="3300" b="1" spc="-250" dirty="0">
                <a:solidFill>
                  <a:srgbClr val="53585F"/>
                </a:solidFill>
                <a:latin typeface="Arial"/>
                <a:cs typeface="Arial"/>
              </a:rPr>
              <a:t>reactive</a:t>
            </a:r>
            <a:r>
              <a:rPr sz="3300" b="1" spc="-1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b="1" spc="-300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300" b="1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A6AAA9"/>
                </a:solidFill>
                <a:latin typeface="Arial"/>
                <a:cs typeface="Arial"/>
              </a:rPr>
              <a:t>render*()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45323" y="7173164"/>
            <a:ext cx="751840" cy="751840"/>
          </a:xfrm>
          <a:custGeom>
            <a:avLst/>
            <a:gdLst/>
            <a:ahLst/>
            <a:cxnLst/>
            <a:rect l="l" t="t" r="r" b="b"/>
            <a:pathLst>
              <a:path w="751840" h="751840">
                <a:moveTo>
                  <a:pt x="736939" y="751747"/>
                </a:moveTo>
                <a:lnTo>
                  <a:pt x="0" y="14808"/>
                </a:lnTo>
                <a:lnTo>
                  <a:pt x="14808" y="0"/>
                </a:lnTo>
                <a:lnTo>
                  <a:pt x="751747" y="736939"/>
                </a:lnTo>
                <a:lnTo>
                  <a:pt x="736939" y="751747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3817" y="3456587"/>
            <a:ext cx="5276850" cy="393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1790"/>
              </a:lnSpc>
              <a:spcBef>
                <a:spcPts val="125"/>
              </a:spcBef>
            </a:pPr>
            <a:r>
              <a:rPr sz="11350" u="none" spc="765" dirty="0">
                <a:solidFill>
                  <a:srgbClr val="C0C0C0"/>
                </a:solidFill>
              </a:rPr>
              <a:t>Parting</a:t>
            </a:r>
            <a:endParaRPr sz="11350"/>
          </a:p>
          <a:p>
            <a:pPr algn="ctr">
              <a:lnSpc>
                <a:spcPts val="18930"/>
              </a:lnSpc>
            </a:pPr>
            <a:r>
              <a:rPr sz="17300" u="none" spc="1225" dirty="0">
                <a:solidFill>
                  <a:srgbClr val="FFFFFF"/>
                </a:solidFill>
              </a:rPr>
              <a:t>tips</a:t>
            </a:r>
            <a:endParaRPr sz="173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66490" y="10240526"/>
            <a:ext cx="2617721" cy="92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2188" y="7087020"/>
            <a:ext cx="921437" cy="921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5169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4523" y="7087020"/>
            <a:ext cx="921437" cy="921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3609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91087" y="7087020"/>
            <a:ext cx="921437" cy="921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00749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9958" y="7087020"/>
            <a:ext cx="921437" cy="921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90216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65184" y="586369"/>
            <a:ext cx="2261711" cy="22617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3001" y="3706693"/>
            <a:ext cx="2785745" cy="6807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563880">
              <a:lnSpc>
                <a:spcPts val="4870"/>
              </a:lnSpc>
            </a:pPr>
            <a:r>
              <a:rPr sz="4100" spc="-3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03350" y="3706693"/>
            <a:ext cx="2795905" cy="6807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566420">
              <a:lnSpc>
                <a:spcPts val="4870"/>
              </a:lnSpc>
            </a:pPr>
            <a:r>
              <a:rPr sz="4100" spc="-3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10290" y="7087020"/>
            <a:ext cx="921437" cy="921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21072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5805" y="2105956"/>
            <a:ext cx="1123950" cy="1601470"/>
          </a:xfrm>
          <a:custGeom>
            <a:avLst/>
            <a:gdLst/>
            <a:ahLst/>
            <a:cxnLst/>
            <a:rect l="l" t="t" r="r" b="b"/>
            <a:pathLst>
              <a:path w="1123950" h="1601470">
                <a:moveTo>
                  <a:pt x="0" y="1601092"/>
                </a:moveTo>
                <a:lnTo>
                  <a:pt x="14985" y="1549844"/>
                </a:lnTo>
                <a:lnTo>
                  <a:pt x="30643" y="1499171"/>
                </a:lnTo>
                <a:lnTo>
                  <a:pt x="46973" y="1449073"/>
                </a:lnTo>
                <a:lnTo>
                  <a:pt x="63975" y="1399551"/>
                </a:lnTo>
                <a:lnTo>
                  <a:pt x="81648" y="1350604"/>
                </a:lnTo>
                <a:lnTo>
                  <a:pt x="99994" y="1302233"/>
                </a:lnTo>
                <a:lnTo>
                  <a:pt x="119011" y="1254437"/>
                </a:lnTo>
                <a:lnTo>
                  <a:pt x="138701" y="1207217"/>
                </a:lnTo>
                <a:lnTo>
                  <a:pt x="159062" y="1160572"/>
                </a:lnTo>
                <a:lnTo>
                  <a:pt x="180095" y="1114502"/>
                </a:lnTo>
                <a:lnTo>
                  <a:pt x="201800" y="1069008"/>
                </a:lnTo>
                <a:lnTo>
                  <a:pt x="224178" y="1024090"/>
                </a:lnTo>
                <a:lnTo>
                  <a:pt x="247227" y="979746"/>
                </a:lnTo>
                <a:lnTo>
                  <a:pt x="270948" y="935979"/>
                </a:lnTo>
                <a:lnTo>
                  <a:pt x="295341" y="892786"/>
                </a:lnTo>
                <a:lnTo>
                  <a:pt x="320406" y="850170"/>
                </a:lnTo>
                <a:lnTo>
                  <a:pt x="346142" y="808128"/>
                </a:lnTo>
                <a:lnTo>
                  <a:pt x="372551" y="766662"/>
                </a:lnTo>
                <a:lnTo>
                  <a:pt x="399632" y="725772"/>
                </a:lnTo>
                <a:lnTo>
                  <a:pt x="427385" y="685457"/>
                </a:lnTo>
                <a:lnTo>
                  <a:pt x="455809" y="645717"/>
                </a:lnTo>
                <a:lnTo>
                  <a:pt x="484906" y="606553"/>
                </a:lnTo>
                <a:lnTo>
                  <a:pt x="514674" y="567964"/>
                </a:lnTo>
                <a:lnTo>
                  <a:pt x="545115" y="529951"/>
                </a:lnTo>
                <a:lnTo>
                  <a:pt x="576227" y="492513"/>
                </a:lnTo>
                <a:lnTo>
                  <a:pt x="608011" y="455651"/>
                </a:lnTo>
                <a:lnTo>
                  <a:pt x="640468" y="419364"/>
                </a:lnTo>
                <a:lnTo>
                  <a:pt x="673596" y="383653"/>
                </a:lnTo>
                <a:lnTo>
                  <a:pt x="707396" y="348517"/>
                </a:lnTo>
                <a:lnTo>
                  <a:pt x="741868" y="313956"/>
                </a:lnTo>
                <a:lnTo>
                  <a:pt x="777012" y="279971"/>
                </a:lnTo>
                <a:lnTo>
                  <a:pt x="812828" y="246561"/>
                </a:lnTo>
                <a:lnTo>
                  <a:pt x="849316" y="213727"/>
                </a:lnTo>
                <a:lnTo>
                  <a:pt x="886476" y="181468"/>
                </a:lnTo>
                <a:lnTo>
                  <a:pt x="924308" y="149785"/>
                </a:lnTo>
                <a:lnTo>
                  <a:pt x="962812" y="118677"/>
                </a:lnTo>
                <a:lnTo>
                  <a:pt x="1001987" y="88144"/>
                </a:lnTo>
                <a:lnTo>
                  <a:pt x="1041835" y="58187"/>
                </a:lnTo>
                <a:lnTo>
                  <a:pt x="1082355" y="28806"/>
                </a:lnTo>
                <a:lnTo>
                  <a:pt x="1123546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989" y="2102480"/>
            <a:ext cx="1129030" cy="1604645"/>
          </a:xfrm>
          <a:custGeom>
            <a:avLst/>
            <a:gdLst/>
            <a:ahLst/>
            <a:cxnLst/>
            <a:rect l="l" t="t" r="r" b="b"/>
            <a:pathLst>
              <a:path w="1129029" h="1604645">
                <a:moveTo>
                  <a:pt x="0" y="0"/>
                </a:moveTo>
                <a:lnTo>
                  <a:pt x="41398" y="28824"/>
                </a:lnTo>
                <a:lnTo>
                  <a:pt x="82120" y="58228"/>
                </a:lnTo>
                <a:lnTo>
                  <a:pt x="122166" y="88210"/>
                </a:lnTo>
                <a:lnTo>
                  <a:pt x="161536" y="118772"/>
                </a:lnTo>
                <a:lnTo>
                  <a:pt x="200230" y="149912"/>
                </a:lnTo>
                <a:lnTo>
                  <a:pt x="238248" y="181631"/>
                </a:lnTo>
                <a:lnTo>
                  <a:pt x="275590" y="213930"/>
                </a:lnTo>
                <a:lnTo>
                  <a:pt x="312256" y="246807"/>
                </a:lnTo>
                <a:lnTo>
                  <a:pt x="348246" y="280263"/>
                </a:lnTo>
                <a:lnTo>
                  <a:pt x="383560" y="314298"/>
                </a:lnTo>
                <a:lnTo>
                  <a:pt x="418198" y="348912"/>
                </a:lnTo>
                <a:lnTo>
                  <a:pt x="452160" y="384105"/>
                </a:lnTo>
                <a:lnTo>
                  <a:pt x="485445" y="419877"/>
                </a:lnTo>
                <a:lnTo>
                  <a:pt x="518055" y="456228"/>
                </a:lnTo>
                <a:lnTo>
                  <a:pt x="549989" y="493158"/>
                </a:lnTo>
                <a:lnTo>
                  <a:pt x="581246" y="530667"/>
                </a:lnTo>
                <a:lnTo>
                  <a:pt x="611828" y="568755"/>
                </a:lnTo>
                <a:lnTo>
                  <a:pt x="641734" y="607422"/>
                </a:lnTo>
                <a:lnTo>
                  <a:pt x="670963" y="646667"/>
                </a:lnTo>
                <a:lnTo>
                  <a:pt x="699516" y="686492"/>
                </a:lnTo>
                <a:lnTo>
                  <a:pt x="727394" y="726896"/>
                </a:lnTo>
                <a:lnTo>
                  <a:pt x="754595" y="767879"/>
                </a:lnTo>
                <a:lnTo>
                  <a:pt x="781120" y="809440"/>
                </a:lnTo>
                <a:lnTo>
                  <a:pt x="806970" y="851581"/>
                </a:lnTo>
                <a:lnTo>
                  <a:pt x="832143" y="894300"/>
                </a:lnTo>
                <a:lnTo>
                  <a:pt x="856640" y="937599"/>
                </a:lnTo>
                <a:lnTo>
                  <a:pt x="880461" y="981476"/>
                </a:lnTo>
                <a:lnTo>
                  <a:pt x="903606" y="1025933"/>
                </a:lnTo>
                <a:lnTo>
                  <a:pt x="926075" y="1070968"/>
                </a:lnTo>
                <a:lnTo>
                  <a:pt x="947868" y="1116582"/>
                </a:lnTo>
                <a:lnTo>
                  <a:pt x="968985" y="1162775"/>
                </a:lnTo>
                <a:lnTo>
                  <a:pt x="989426" y="1209548"/>
                </a:lnTo>
                <a:lnTo>
                  <a:pt x="1009190" y="1256899"/>
                </a:lnTo>
                <a:lnTo>
                  <a:pt x="1028279" y="1304829"/>
                </a:lnTo>
                <a:lnTo>
                  <a:pt x="1046692" y="1353338"/>
                </a:lnTo>
                <a:lnTo>
                  <a:pt x="1064428" y="1402426"/>
                </a:lnTo>
                <a:lnTo>
                  <a:pt x="1081489" y="1452093"/>
                </a:lnTo>
                <a:lnTo>
                  <a:pt x="1097874" y="1502339"/>
                </a:lnTo>
                <a:lnTo>
                  <a:pt x="1113582" y="1553164"/>
                </a:lnTo>
                <a:lnTo>
                  <a:pt x="1128614" y="1604568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91363" y="6481478"/>
            <a:ext cx="158115" cy="666750"/>
          </a:xfrm>
          <a:custGeom>
            <a:avLst/>
            <a:gdLst/>
            <a:ahLst/>
            <a:cxnLst/>
            <a:rect l="l" t="t" r="r" b="b"/>
            <a:pathLst>
              <a:path w="158115" h="666750">
                <a:moveTo>
                  <a:pt x="95539" y="666550"/>
                </a:moveTo>
                <a:lnTo>
                  <a:pt x="68555" y="622496"/>
                </a:lnTo>
                <a:lnTo>
                  <a:pt x="46016" y="578387"/>
                </a:lnTo>
                <a:lnTo>
                  <a:pt x="27922" y="534224"/>
                </a:lnTo>
                <a:lnTo>
                  <a:pt x="14273" y="490006"/>
                </a:lnTo>
                <a:lnTo>
                  <a:pt x="5070" y="445734"/>
                </a:lnTo>
                <a:lnTo>
                  <a:pt x="312" y="401406"/>
                </a:lnTo>
                <a:lnTo>
                  <a:pt x="0" y="357024"/>
                </a:lnTo>
                <a:lnTo>
                  <a:pt x="4132" y="312588"/>
                </a:lnTo>
                <a:lnTo>
                  <a:pt x="12710" y="268096"/>
                </a:lnTo>
                <a:lnTo>
                  <a:pt x="25734" y="223550"/>
                </a:lnTo>
                <a:lnTo>
                  <a:pt x="43202" y="178949"/>
                </a:lnTo>
                <a:lnTo>
                  <a:pt x="65116" y="134294"/>
                </a:lnTo>
                <a:lnTo>
                  <a:pt x="91475" y="89584"/>
                </a:lnTo>
                <a:lnTo>
                  <a:pt x="122280" y="44819"/>
                </a:lnTo>
                <a:lnTo>
                  <a:pt x="15753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08190" y="6481478"/>
            <a:ext cx="195580" cy="647700"/>
          </a:xfrm>
          <a:custGeom>
            <a:avLst/>
            <a:gdLst/>
            <a:ahLst/>
            <a:cxnLst/>
            <a:rect l="l" t="t" r="r" b="b"/>
            <a:pathLst>
              <a:path w="195580" h="647700">
                <a:moveTo>
                  <a:pt x="26548" y="647470"/>
                </a:moveTo>
                <a:lnTo>
                  <a:pt x="15036" y="593774"/>
                </a:lnTo>
                <a:lnTo>
                  <a:pt x="6774" y="541583"/>
                </a:lnTo>
                <a:lnTo>
                  <a:pt x="1762" y="490897"/>
                </a:lnTo>
                <a:lnTo>
                  <a:pt x="0" y="441715"/>
                </a:lnTo>
                <a:lnTo>
                  <a:pt x="1487" y="394037"/>
                </a:lnTo>
                <a:lnTo>
                  <a:pt x="6225" y="347863"/>
                </a:lnTo>
                <a:lnTo>
                  <a:pt x="14212" y="303194"/>
                </a:lnTo>
                <a:lnTo>
                  <a:pt x="25449" y="260029"/>
                </a:lnTo>
                <a:lnTo>
                  <a:pt x="39936" y="218369"/>
                </a:lnTo>
                <a:lnTo>
                  <a:pt x="57673" y="178213"/>
                </a:lnTo>
                <a:lnTo>
                  <a:pt x="78660" y="139562"/>
                </a:lnTo>
                <a:lnTo>
                  <a:pt x="102897" y="102415"/>
                </a:lnTo>
                <a:lnTo>
                  <a:pt x="130383" y="66772"/>
                </a:lnTo>
                <a:lnTo>
                  <a:pt x="161120" y="32633"/>
                </a:lnTo>
                <a:lnTo>
                  <a:pt x="195106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33026" y="6481478"/>
            <a:ext cx="177800" cy="647700"/>
          </a:xfrm>
          <a:custGeom>
            <a:avLst/>
            <a:gdLst/>
            <a:ahLst/>
            <a:cxnLst/>
            <a:rect l="l" t="t" r="r" b="b"/>
            <a:pathLst>
              <a:path w="177800" h="647700">
                <a:moveTo>
                  <a:pt x="65800" y="647466"/>
                </a:moveTo>
                <a:lnTo>
                  <a:pt x="44613" y="598671"/>
                </a:lnTo>
                <a:lnTo>
                  <a:pt x="27515" y="550680"/>
                </a:lnTo>
                <a:lnTo>
                  <a:pt x="14504" y="503494"/>
                </a:lnTo>
                <a:lnTo>
                  <a:pt x="5581" y="457112"/>
                </a:lnTo>
                <a:lnTo>
                  <a:pt x="746" y="411534"/>
                </a:lnTo>
                <a:lnTo>
                  <a:pt x="0" y="366761"/>
                </a:lnTo>
                <a:lnTo>
                  <a:pt x="3341" y="322792"/>
                </a:lnTo>
                <a:lnTo>
                  <a:pt x="10770" y="279628"/>
                </a:lnTo>
                <a:lnTo>
                  <a:pt x="22288" y="237268"/>
                </a:lnTo>
                <a:lnTo>
                  <a:pt x="37893" y="195712"/>
                </a:lnTo>
                <a:lnTo>
                  <a:pt x="57586" y="154961"/>
                </a:lnTo>
                <a:lnTo>
                  <a:pt x="81368" y="115014"/>
                </a:lnTo>
                <a:lnTo>
                  <a:pt x="109237" y="75872"/>
                </a:lnTo>
                <a:lnTo>
                  <a:pt x="141195" y="37533"/>
                </a:lnTo>
                <a:lnTo>
                  <a:pt x="177241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7218" y="6497551"/>
            <a:ext cx="208915" cy="631825"/>
          </a:xfrm>
          <a:custGeom>
            <a:avLst/>
            <a:gdLst/>
            <a:ahLst/>
            <a:cxnLst/>
            <a:rect l="l" t="t" r="r" b="b"/>
            <a:pathLst>
              <a:path w="208915" h="631825">
                <a:moveTo>
                  <a:pt x="2949" y="631398"/>
                </a:moveTo>
                <a:lnTo>
                  <a:pt x="126" y="574715"/>
                </a:lnTo>
                <a:lnTo>
                  <a:pt x="0" y="519814"/>
                </a:lnTo>
                <a:lnTo>
                  <a:pt x="2570" y="466695"/>
                </a:lnTo>
                <a:lnTo>
                  <a:pt x="7838" y="415358"/>
                </a:lnTo>
                <a:lnTo>
                  <a:pt x="15803" y="365803"/>
                </a:lnTo>
                <a:lnTo>
                  <a:pt x="26465" y="318030"/>
                </a:lnTo>
                <a:lnTo>
                  <a:pt x="39824" y="272040"/>
                </a:lnTo>
                <a:lnTo>
                  <a:pt x="55880" y="227831"/>
                </a:lnTo>
                <a:lnTo>
                  <a:pt x="74633" y="185404"/>
                </a:lnTo>
                <a:lnTo>
                  <a:pt x="96083" y="144759"/>
                </a:lnTo>
                <a:lnTo>
                  <a:pt x="120230" y="105896"/>
                </a:lnTo>
                <a:lnTo>
                  <a:pt x="147074" y="68815"/>
                </a:lnTo>
                <a:lnTo>
                  <a:pt x="176615" y="33516"/>
                </a:lnTo>
                <a:lnTo>
                  <a:pt x="208853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1948" y="6243841"/>
            <a:ext cx="1304925" cy="885190"/>
          </a:xfrm>
          <a:custGeom>
            <a:avLst/>
            <a:gdLst/>
            <a:ahLst/>
            <a:cxnLst/>
            <a:rect l="l" t="t" r="r" b="b"/>
            <a:pathLst>
              <a:path w="1304925" h="885190">
                <a:moveTo>
                  <a:pt x="0" y="885102"/>
                </a:moveTo>
                <a:lnTo>
                  <a:pt x="29533" y="840897"/>
                </a:lnTo>
                <a:lnTo>
                  <a:pt x="59691" y="797779"/>
                </a:lnTo>
                <a:lnTo>
                  <a:pt x="90475" y="755747"/>
                </a:lnTo>
                <a:lnTo>
                  <a:pt x="121884" y="714801"/>
                </a:lnTo>
                <a:lnTo>
                  <a:pt x="153918" y="674942"/>
                </a:lnTo>
                <a:lnTo>
                  <a:pt x="186577" y="636169"/>
                </a:lnTo>
                <a:lnTo>
                  <a:pt x="219862" y="598483"/>
                </a:lnTo>
                <a:lnTo>
                  <a:pt x="253771" y="561884"/>
                </a:lnTo>
                <a:lnTo>
                  <a:pt x="288306" y="526370"/>
                </a:lnTo>
                <a:lnTo>
                  <a:pt x="323466" y="491944"/>
                </a:lnTo>
                <a:lnTo>
                  <a:pt x="359251" y="458604"/>
                </a:lnTo>
                <a:lnTo>
                  <a:pt x="395661" y="426350"/>
                </a:lnTo>
                <a:lnTo>
                  <a:pt x="432697" y="395183"/>
                </a:lnTo>
                <a:lnTo>
                  <a:pt x="470357" y="365102"/>
                </a:lnTo>
                <a:lnTo>
                  <a:pt x="508643" y="336108"/>
                </a:lnTo>
                <a:lnTo>
                  <a:pt x="547554" y="308200"/>
                </a:lnTo>
                <a:lnTo>
                  <a:pt x="587090" y="281379"/>
                </a:lnTo>
                <a:lnTo>
                  <a:pt x="627251" y="255644"/>
                </a:lnTo>
                <a:lnTo>
                  <a:pt x="668038" y="230995"/>
                </a:lnTo>
                <a:lnTo>
                  <a:pt x="709449" y="207434"/>
                </a:lnTo>
                <a:lnTo>
                  <a:pt x="751486" y="184958"/>
                </a:lnTo>
                <a:lnTo>
                  <a:pt x="794148" y="163569"/>
                </a:lnTo>
                <a:lnTo>
                  <a:pt x="837435" y="143267"/>
                </a:lnTo>
                <a:lnTo>
                  <a:pt x="881348" y="124051"/>
                </a:lnTo>
                <a:lnTo>
                  <a:pt x="925885" y="105922"/>
                </a:lnTo>
                <a:lnTo>
                  <a:pt x="971048" y="88879"/>
                </a:lnTo>
                <a:lnTo>
                  <a:pt x="1016836" y="72922"/>
                </a:lnTo>
                <a:lnTo>
                  <a:pt x="1063249" y="58052"/>
                </a:lnTo>
                <a:lnTo>
                  <a:pt x="1110288" y="44269"/>
                </a:lnTo>
                <a:lnTo>
                  <a:pt x="1157951" y="31572"/>
                </a:lnTo>
                <a:lnTo>
                  <a:pt x="1206240" y="19961"/>
                </a:lnTo>
                <a:lnTo>
                  <a:pt x="1255154" y="9437"/>
                </a:lnTo>
                <a:lnTo>
                  <a:pt x="1304693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4278" y="4732840"/>
            <a:ext cx="1602045" cy="1214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01802" y="4732840"/>
            <a:ext cx="1602045" cy="1214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29498" y="4732840"/>
            <a:ext cx="1602045" cy="1214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46723" y="4732840"/>
            <a:ext cx="1612516" cy="1214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95098" y="4370903"/>
            <a:ext cx="435609" cy="416559"/>
          </a:xfrm>
          <a:custGeom>
            <a:avLst/>
            <a:gdLst/>
            <a:ahLst/>
            <a:cxnLst/>
            <a:rect l="l" t="t" r="r" b="b"/>
            <a:pathLst>
              <a:path w="435609" h="416560">
                <a:moveTo>
                  <a:pt x="0" y="0"/>
                </a:moveTo>
                <a:lnTo>
                  <a:pt x="40085" y="28327"/>
                </a:lnTo>
                <a:lnTo>
                  <a:pt x="79476" y="57812"/>
                </a:lnTo>
                <a:lnTo>
                  <a:pt x="118171" y="88456"/>
                </a:lnTo>
                <a:lnTo>
                  <a:pt x="156171" y="120258"/>
                </a:lnTo>
                <a:lnTo>
                  <a:pt x="193475" y="153219"/>
                </a:lnTo>
                <a:lnTo>
                  <a:pt x="230084" y="187338"/>
                </a:lnTo>
                <a:lnTo>
                  <a:pt x="265997" y="222615"/>
                </a:lnTo>
                <a:lnTo>
                  <a:pt x="301215" y="259051"/>
                </a:lnTo>
                <a:lnTo>
                  <a:pt x="335738" y="296645"/>
                </a:lnTo>
                <a:lnTo>
                  <a:pt x="369565" y="335398"/>
                </a:lnTo>
                <a:lnTo>
                  <a:pt x="402697" y="375308"/>
                </a:lnTo>
                <a:lnTo>
                  <a:pt x="435134" y="416377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44130" y="4387656"/>
            <a:ext cx="116839" cy="370205"/>
          </a:xfrm>
          <a:custGeom>
            <a:avLst/>
            <a:gdLst/>
            <a:ahLst/>
            <a:cxnLst/>
            <a:rect l="l" t="t" r="r" b="b"/>
            <a:pathLst>
              <a:path w="116840" h="370204">
                <a:moveTo>
                  <a:pt x="0" y="0"/>
                </a:moveTo>
                <a:lnTo>
                  <a:pt x="29505" y="41289"/>
                </a:lnTo>
                <a:lnTo>
                  <a:pt x="54731" y="83989"/>
                </a:lnTo>
                <a:lnTo>
                  <a:pt x="75675" y="128100"/>
                </a:lnTo>
                <a:lnTo>
                  <a:pt x="92339" y="173622"/>
                </a:lnTo>
                <a:lnTo>
                  <a:pt x="104721" y="220555"/>
                </a:lnTo>
                <a:lnTo>
                  <a:pt x="112823" y="268899"/>
                </a:lnTo>
                <a:lnTo>
                  <a:pt x="116644" y="318653"/>
                </a:lnTo>
                <a:lnTo>
                  <a:pt x="116184" y="369819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76413" y="4387656"/>
            <a:ext cx="490855" cy="765175"/>
          </a:xfrm>
          <a:custGeom>
            <a:avLst/>
            <a:gdLst/>
            <a:ahLst/>
            <a:cxnLst/>
            <a:rect l="l" t="t" r="r" b="b"/>
            <a:pathLst>
              <a:path w="490854" h="765175">
                <a:moveTo>
                  <a:pt x="490257" y="0"/>
                </a:moveTo>
                <a:lnTo>
                  <a:pt x="479065" y="54964"/>
                </a:lnTo>
                <a:lnTo>
                  <a:pt x="466249" y="108295"/>
                </a:lnTo>
                <a:lnTo>
                  <a:pt x="451810" y="159991"/>
                </a:lnTo>
                <a:lnTo>
                  <a:pt x="435748" y="210053"/>
                </a:lnTo>
                <a:lnTo>
                  <a:pt x="418062" y="258481"/>
                </a:lnTo>
                <a:lnTo>
                  <a:pt x="398753" y="305275"/>
                </a:lnTo>
                <a:lnTo>
                  <a:pt x="377820" y="350434"/>
                </a:lnTo>
                <a:lnTo>
                  <a:pt x="355264" y="393959"/>
                </a:lnTo>
                <a:lnTo>
                  <a:pt x="331084" y="435850"/>
                </a:lnTo>
                <a:lnTo>
                  <a:pt x="305281" y="476106"/>
                </a:lnTo>
                <a:lnTo>
                  <a:pt x="277855" y="514729"/>
                </a:lnTo>
                <a:lnTo>
                  <a:pt x="248805" y="551717"/>
                </a:lnTo>
                <a:lnTo>
                  <a:pt x="218132" y="587070"/>
                </a:lnTo>
                <a:lnTo>
                  <a:pt x="185835" y="620790"/>
                </a:lnTo>
                <a:lnTo>
                  <a:pt x="151915" y="652875"/>
                </a:lnTo>
                <a:lnTo>
                  <a:pt x="116371" y="683327"/>
                </a:lnTo>
                <a:lnTo>
                  <a:pt x="79204" y="712143"/>
                </a:lnTo>
                <a:lnTo>
                  <a:pt x="40413" y="739326"/>
                </a:lnTo>
                <a:lnTo>
                  <a:pt x="0" y="764875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55549" y="4387656"/>
            <a:ext cx="120014" cy="367665"/>
          </a:xfrm>
          <a:custGeom>
            <a:avLst/>
            <a:gdLst/>
            <a:ahLst/>
            <a:cxnLst/>
            <a:rect l="l" t="t" r="r" b="b"/>
            <a:pathLst>
              <a:path w="120015" h="367664">
                <a:moveTo>
                  <a:pt x="0" y="0"/>
                </a:moveTo>
                <a:lnTo>
                  <a:pt x="29261" y="40626"/>
                </a:lnTo>
                <a:lnTo>
                  <a:pt x="54431" y="82761"/>
                </a:lnTo>
                <a:lnTo>
                  <a:pt x="75510" y="126407"/>
                </a:lnTo>
                <a:lnTo>
                  <a:pt x="92499" y="171562"/>
                </a:lnTo>
                <a:lnTo>
                  <a:pt x="105396" y="218227"/>
                </a:lnTo>
                <a:lnTo>
                  <a:pt x="114203" y="266402"/>
                </a:lnTo>
                <a:lnTo>
                  <a:pt x="118918" y="316086"/>
                </a:lnTo>
                <a:lnTo>
                  <a:pt x="119542" y="36728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3382" y="4387656"/>
            <a:ext cx="443230" cy="750570"/>
          </a:xfrm>
          <a:custGeom>
            <a:avLst/>
            <a:gdLst/>
            <a:ahLst/>
            <a:cxnLst/>
            <a:rect l="l" t="t" r="r" b="b"/>
            <a:pathLst>
              <a:path w="443229" h="750570">
                <a:moveTo>
                  <a:pt x="442883" y="0"/>
                </a:moveTo>
                <a:lnTo>
                  <a:pt x="433473" y="56185"/>
                </a:lnTo>
                <a:lnTo>
                  <a:pt x="422276" y="110663"/>
                </a:lnTo>
                <a:lnTo>
                  <a:pt x="409290" y="163434"/>
                </a:lnTo>
                <a:lnTo>
                  <a:pt x="394517" y="214497"/>
                </a:lnTo>
                <a:lnTo>
                  <a:pt x="377957" y="263852"/>
                </a:lnTo>
                <a:lnTo>
                  <a:pt x="359609" y="311500"/>
                </a:lnTo>
                <a:lnTo>
                  <a:pt x="339473" y="357440"/>
                </a:lnTo>
                <a:lnTo>
                  <a:pt x="317550" y="401673"/>
                </a:lnTo>
                <a:lnTo>
                  <a:pt x="293839" y="444198"/>
                </a:lnTo>
                <a:lnTo>
                  <a:pt x="268341" y="485015"/>
                </a:lnTo>
                <a:lnTo>
                  <a:pt x="241054" y="524125"/>
                </a:lnTo>
                <a:lnTo>
                  <a:pt x="211981" y="561527"/>
                </a:lnTo>
                <a:lnTo>
                  <a:pt x="181120" y="597222"/>
                </a:lnTo>
                <a:lnTo>
                  <a:pt x="148471" y="631209"/>
                </a:lnTo>
                <a:lnTo>
                  <a:pt x="114034" y="663489"/>
                </a:lnTo>
                <a:lnTo>
                  <a:pt x="77810" y="694060"/>
                </a:lnTo>
                <a:lnTo>
                  <a:pt x="39799" y="722925"/>
                </a:lnTo>
                <a:lnTo>
                  <a:pt x="0" y="75008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8520831" y="2506448"/>
            <a:ext cx="234378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u="none" spc="-90" dirty="0">
                <a:solidFill>
                  <a:srgbClr val="0096FF"/>
                </a:solidFill>
              </a:rPr>
              <a:t>A</a:t>
            </a:r>
            <a:r>
              <a:rPr sz="4100" u="none" spc="-80" dirty="0">
                <a:solidFill>
                  <a:srgbClr val="0096FF"/>
                </a:solidFill>
              </a:rPr>
              <a:t>p</a:t>
            </a:r>
            <a:r>
              <a:rPr sz="4100" u="none" spc="-180" dirty="0">
                <a:solidFill>
                  <a:srgbClr val="0096FF"/>
                </a:solidFill>
              </a:rPr>
              <a:t>p</a:t>
            </a:r>
            <a:r>
              <a:rPr sz="4100" u="none" spc="-240" dirty="0">
                <a:solidFill>
                  <a:srgbClr val="0096FF"/>
                </a:solidFill>
              </a:rPr>
              <a:t>lic</a:t>
            </a:r>
            <a:r>
              <a:rPr sz="4100" u="none" spc="-425" dirty="0">
                <a:solidFill>
                  <a:srgbClr val="0096FF"/>
                </a:solidFill>
              </a:rPr>
              <a:t>a</a:t>
            </a:r>
            <a:r>
              <a:rPr sz="4100" u="none" spc="100" dirty="0">
                <a:solidFill>
                  <a:srgbClr val="0096FF"/>
                </a:solidFill>
              </a:rPr>
              <a:t>t</a:t>
            </a:r>
            <a:r>
              <a:rPr sz="4100" u="none" spc="-150" dirty="0">
                <a:solidFill>
                  <a:srgbClr val="0096FF"/>
                </a:solidFill>
              </a:rPr>
              <a:t>ion</a:t>
            </a:r>
            <a:endParaRPr sz="4100"/>
          </a:p>
        </p:txBody>
      </p:sp>
      <p:sp>
        <p:nvSpPr>
          <p:cNvPr id="34" name="object 34"/>
          <p:cNvSpPr/>
          <p:nvPr/>
        </p:nvSpPr>
        <p:spPr>
          <a:xfrm>
            <a:off x="7702194" y="7087020"/>
            <a:ext cx="921437" cy="921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11280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6504" y="7087020"/>
            <a:ext cx="921437" cy="9214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38480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3407" y="7087020"/>
            <a:ext cx="921437" cy="921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4723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4616" y="7087020"/>
            <a:ext cx="921437" cy="921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43807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49731" y="7087020"/>
            <a:ext cx="921437" cy="921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59360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68903" y="7087020"/>
            <a:ext cx="921437" cy="921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79684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27516" y="7087020"/>
            <a:ext cx="921437" cy="921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638297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86129" y="7087020"/>
            <a:ext cx="921437" cy="921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496909" y="7130673"/>
            <a:ext cx="712020" cy="712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9643" y="6347293"/>
            <a:ext cx="587375" cy="781685"/>
          </a:xfrm>
          <a:custGeom>
            <a:avLst/>
            <a:gdLst/>
            <a:ahLst/>
            <a:cxnLst/>
            <a:rect l="l" t="t" r="r" b="b"/>
            <a:pathLst>
              <a:path w="587375" h="781684">
                <a:moveTo>
                  <a:pt x="0" y="781648"/>
                </a:moveTo>
                <a:lnTo>
                  <a:pt x="12585" y="728303"/>
                </a:lnTo>
                <a:lnTo>
                  <a:pt x="26707" y="676570"/>
                </a:lnTo>
                <a:lnTo>
                  <a:pt x="42366" y="626449"/>
                </a:lnTo>
                <a:lnTo>
                  <a:pt x="59562" y="577941"/>
                </a:lnTo>
                <a:lnTo>
                  <a:pt x="78294" y="531045"/>
                </a:lnTo>
                <a:lnTo>
                  <a:pt x="98562" y="485762"/>
                </a:lnTo>
                <a:lnTo>
                  <a:pt x="120367" y="442091"/>
                </a:lnTo>
                <a:lnTo>
                  <a:pt x="143709" y="400033"/>
                </a:lnTo>
                <a:lnTo>
                  <a:pt x="168588" y="359586"/>
                </a:lnTo>
                <a:lnTo>
                  <a:pt x="195002" y="320753"/>
                </a:lnTo>
                <a:lnTo>
                  <a:pt x="222954" y="283531"/>
                </a:lnTo>
                <a:lnTo>
                  <a:pt x="252442" y="247922"/>
                </a:lnTo>
                <a:lnTo>
                  <a:pt x="283467" y="213926"/>
                </a:lnTo>
                <a:lnTo>
                  <a:pt x="316028" y="181542"/>
                </a:lnTo>
                <a:lnTo>
                  <a:pt x="350126" y="150770"/>
                </a:lnTo>
                <a:lnTo>
                  <a:pt x="385760" y="121611"/>
                </a:lnTo>
                <a:lnTo>
                  <a:pt x="422931" y="94064"/>
                </a:lnTo>
                <a:lnTo>
                  <a:pt x="461639" y="68129"/>
                </a:lnTo>
                <a:lnTo>
                  <a:pt x="501883" y="43807"/>
                </a:lnTo>
                <a:lnTo>
                  <a:pt x="543664" y="21097"/>
                </a:lnTo>
                <a:lnTo>
                  <a:pt x="586982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77146" y="6481478"/>
            <a:ext cx="186690" cy="647700"/>
          </a:xfrm>
          <a:custGeom>
            <a:avLst/>
            <a:gdLst/>
            <a:ahLst/>
            <a:cxnLst/>
            <a:rect l="l" t="t" r="r" b="b"/>
            <a:pathLst>
              <a:path w="186689" h="647700">
                <a:moveTo>
                  <a:pt x="41877" y="647467"/>
                </a:moveTo>
                <a:lnTo>
                  <a:pt x="26294" y="595125"/>
                </a:lnTo>
                <a:lnTo>
                  <a:pt x="14315" y="544095"/>
                </a:lnTo>
                <a:lnTo>
                  <a:pt x="5939" y="494375"/>
                </a:lnTo>
                <a:lnTo>
                  <a:pt x="1167" y="445967"/>
                </a:lnTo>
                <a:lnTo>
                  <a:pt x="0" y="398869"/>
                </a:lnTo>
                <a:lnTo>
                  <a:pt x="2435" y="353083"/>
                </a:lnTo>
                <a:lnTo>
                  <a:pt x="8475" y="308607"/>
                </a:lnTo>
                <a:lnTo>
                  <a:pt x="18119" y="265443"/>
                </a:lnTo>
                <a:lnTo>
                  <a:pt x="31366" y="223589"/>
                </a:lnTo>
                <a:lnTo>
                  <a:pt x="48217" y="183047"/>
                </a:lnTo>
                <a:lnTo>
                  <a:pt x="68672" y="143815"/>
                </a:lnTo>
                <a:lnTo>
                  <a:pt x="92731" y="105895"/>
                </a:lnTo>
                <a:lnTo>
                  <a:pt x="120394" y="69285"/>
                </a:lnTo>
                <a:lnTo>
                  <a:pt x="151660" y="33987"/>
                </a:lnTo>
                <a:lnTo>
                  <a:pt x="186531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20400" y="6481478"/>
            <a:ext cx="159385" cy="657225"/>
          </a:xfrm>
          <a:custGeom>
            <a:avLst/>
            <a:gdLst/>
            <a:ahLst/>
            <a:cxnLst/>
            <a:rect l="l" t="t" r="r" b="b"/>
            <a:pathLst>
              <a:path w="159384" h="657225">
                <a:moveTo>
                  <a:pt x="88697" y="656900"/>
                </a:moveTo>
                <a:lnTo>
                  <a:pt x="63095" y="613147"/>
                </a:lnTo>
                <a:lnTo>
                  <a:pt x="41820" y="569389"/>
                </a:lnTo>
                <a:lnTo>
                  <a:pt x="24873" y="525624"/>
                </a:lnTo>
                <a:lnTo>
                  <a:pt x="12254" y="481854"/>
                </a:lnTo>
                <a:lnTo>
                  <a:pt x="3963" y="438078"/>
                </a:lnTo>
                <a:lnTo>
                  <a:pt x="0" y="394296"/>
                </a:lnTo>
                <a:lnTo>
                  <a:pt x="364" y="350509"/>
                </a:lnTo>
                <a:lnTo>
                  <a:pt x="5056" y="306715"/>
                </a:lnTo>
                <a:lnTo>
                  <a:pt x="14076" y="262916"/>
                </a:lnTo>
                <a:lnTo>
                  <a:pt x="27423" y="219111"/>
                </a:lnTo>
                <a:lnTo>
                  <a:pt x="45099" y="175300"/>
                </a:lnTo>
                <a:lnTo>
                  <a:pt x="67102" y="131484"/>
                </a:lnTo>
                <a:lnTo>
                  <a:pt x="93433" y="87661"/>
                </a:lnTo>
                <a:lnTo>
                  <a:pt x="124092" y="43833"/>
                </a:lnTo>
                <a:lnTo>
                  <a:pt x="159078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07502" y="6481478"/>
            <a:ext cx="535940" cy="730250"/>
          </a:xfrm>
          <a:custGeom>
            <a:avLst/>
            <a:gdLst/>
            <a:ahLst/>
            <a:cxnLst/>
            <a:rect l="l" t="t" r="r" b="b"/>
            <a:pathLst>
              <a:path w="535940" h="730250">
                <a:moveTo>
                  <a:pt x="535909" y="730224"/>
                </a:moveTo>
                <a:lnTo>
                  <a:pt x="484743" y="686286"/>
                </a:lnTo>
                <a:lnTo>
                  <a:pt x="436129" y="642959"/>
                </a:lnTo>
                <a:lnTo>
                  <a:pt x="390065" y="600244"/>
                </a:lnTo>
                <a:lnTo>
                  <a:pt x="346553" y="558141"/>
                </a:lnTo>
                <a:lnTo>
                  <a:pt x="305592" y="516650"/>
                </a:lnTo>
                <a:lnTo>
                  <a:pt x="267182" y="475770"/>
                </a:lnTo>
                <a:lnTo>
                  <a:pt x="231323" y="435502"/>
                </a:lnTo>
                <a:lnTo>
                  <a:pt x="198015" y="395846"/>
                </a:lnTo>
                <a:lnTo>
                  <a:pt x="167258" y="356801"/>
                </a:lnTo>
                <a:lnTo>
                  <a:pt x="139052" y="318368"/>
                </a:lnTo>
                <a:lnTo>
                  <a:pt x="113398" y="280547"/>
                </a:lnTo>
                <a:lnTo>
                  <a:pt x="90294" y="243337"/>
                </a:lnTo>
                <a:lnTo>
                  <a:pt x="69741" y="206740"/>
                </a:lnTo>
                <a:lnTo>
                  <a:pt x="51740" y="170754"/>
                </a:lnTo>
                <a:lnTo>
                  <a:pt x="36290" y="135379"/>
                </a:lnTo>
                <a:lnTo>
                  <a:pt x="13042" y="66466"/>
                </a:lnTo>
                <a:lnTo>
                  <a:pt x="5245" y="32927"/>
                </a:lnTo>
                <a:lnTo>
                  <a:pt x="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07987" y="6481478"/>
            <a:ext cx="248920" cy="681355"/>
          </a:xfrm>
          <a:custGeom>
            <a:avLst/>
            <a:gdLst/>
            <a:ahLst/>
            <a:cxnLst/>
            <a:rect l="l" t="t" r="r" b="b"/>
            <a:pathLst>
              <a:path w="248920" h="681354">
                <a:moveTo>
                  <a:pt x="248603" y="681355"/>
                </a:moveTo>
                <a:lnTo>
                  <a:pt x="221268" y="643263"/>
                </a:lnTo>
                <a:lnTo>
                  <a:pt x="195469" y="604124"/>
                </a:lnTo>
                <a:lnTo>
                  <a:pt x="171209" y="563938"/>
                </a:lnTo>
                <a:lnTo>
                  <a:pt x="148485" y="522704"/>
                </a:lnTo>
                <a:lnTo>
                  <a:pt x="127299" y="480423"/>
                </a:lnTo>
                <a:lnTo>
                  <a:pt x="107651" y="437094"/>
                </a:lnTo>
                <a:lnTo>
                  <a:pt x="89540" y="392718"/>
                </a:lnTo>
                <a:lnTo>
                  <a:pt x="72966" y="347294"/>
                </a:lnTo>
                <a:lnTo>
                  <a:pt x="57930" y="300823"/>
                </a:lnTo>
                <a:lnTo>
                  <a:pt x="44431" y="253304"/>
                </a:lnTo>
                <a:lnTo>
                  <a:pt x="32470" y="204738"/>
                </a:lnTo>
                <a:lnTo>
                  <a:pt x="22046" y="155125"/>
                </a:lnTo>
                <a:lnTo>
                  <a:pt x="13160" y="104464"/>
                </a:lnTo>
                <a:lnTo>
                  <a:pt x="5811" y="52755"/>
                </a:lnTo>
                <a:lnTo>
                  <a:pt x="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588699" y="6481498"/>
            <a:ext cx="187325" cy="753745"/>
          </a:xfrm>
          <a:custGeom>
            <a:avLst/>
            <a:gdLst/>
            <a:ahLst/>
            <a:cxnLst/>
            <a:rect l="l" t="t" r="r" b="b"/>
            <a:pathLst>
              <a:path w="187325" h="753745">
                <a:moveTo>
                  <a:pt x="187032" y="753596"/>
                </a:moveTo>
                <a:lnTo>
                  <a:pt x="151347" y="715051"/>
                </a:lnTo>
                <a:lnTo>
                  <a:pt x="119435" y="675783"/>
                </a:lnTo>
                <a:lnTo>
                  <a:pt x="91298" y="635792"/>
                </a:lnTo>
                <a:lnTo>
                  <a:pt x="66934" y="595078"/>
                </a:lnTo>
                <a:lnTo>
                  <a:pt x="46344" y="553640"/>
                </a:lnTo>
                <a:lnTo>
                  <a:pt x="29527" y="511480"/>
                </a:lnTo>
                <a:lnTo>
                  <a:pt x="16485" y="468597"/>
                </a:lnTo>
                <a:lnTo>
                  <a:pt x="7216" y="424991"/>
                </a:lnTo>
                <a:lnTo>
                  <a:pt x="1721" y="380661"/>
                </a:lnTo>
                <a:lnTo>
                  <a:pt x="0" y="335609"/>
                </a:lnTo>
                <a:lnTo>
                  <a:pt x="2052" y="289834"/>
                </a:lnTo>
                <a:lnTo>
                  <a:pt x="7878" y="243336"/>
                </a:lnTo>
                <a:lnTo>
                  <a:pt x="17478" y="196115"/>
                </a:lnTo>
                <a:lnTo>
                  <a:pt x="30852" y="148170"/>
                </a:lnTo>
                <a:lnTo>
                  <a:pt x="47999" y="99503"/>
                </a:lnTo>
                <a:lnTo>
                  <a:pt x="68921" y="50113"/>
                </a:lnTo>
                <a:lnTo>
                  <a:pt x="93616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981982" y="6481478"/>
            <a:ext cx="652780" cy="779780"/>
          </a:xfrm>
          <a:custGeom>
            <a:avLst/>
            <a:gdLst/>
            <a:ahLst/>
            <a:cxnLst/>
            <a:rect l="l" t="t" r="r" b="b"/>
            <a:pathLst>
              <a:path w="652780" h="779779">
                <a:moveTo>
                  <a:pt x="652427" y="779566"/>
                </a:moveTo>
                <a:lnTo>
                  <a:pt x="614620" y="749508"/>
                </a:lnTo>
                <a:lnTo>
                  <a:pt x="577358" y="718511"/>
                </a:lnTo>
                <a:lnTo>
                  <a:pt x="540643" y="686575"/>
                </a:lnTo>
                <a:lnTo>
                  <a:pt x="504473" y="653700"/>
                </a:lnTo>
                <a:lnTo>
                  <a:pt x="468849" y="619886"/>
                </a:lnTo>
                <a:lnTo>
                  <a:pt x="433772" y="585133"/>
                </a:lnTo>
                <a:lnTo>
                  <a:pt x="399240" y="549441"/>
                </a:lnTo>
                <a:lnTo>
                  <a:pt x="365254" y="512810"/>
                </a:lnTo>
                <a:lnTo>
                  <a:pt x="331813" y="475240"/>
                </a:lnTo>
                <a:lnTo>
                  <a:pt x="298919" y="436731"/>
                </a:lnTo>
                <a:lnTo>
                  <a:pt x="266571" y="397283"/>
                </a:lnTo>
                <a:lnTo>
                  <a:pt x="234768" y="356896"/>
                </a:lnTo>
                <a:lnTo>
                  <a:pt x="203511" y="315571"/>
                </a:lnTo>
                <a:lnTo>
                  <a:pt x="172801" y="273306"/>
                </a:lnTo>
                <a:lnTo>
                  <a:pt x="142636" y="230102"/>
                </a:lnTo>
                <a:lnTo>
                  <a:pt x="113017" y="185960"/>
                </a:lnTo>
                <a:lnTo>
                  <a:pt x="83944" y="140878"/>
                </a:lnTo>
                <a:lnTo>
                  <a:pt x="55416" y="94857"/>
                </a:lnTo>
                <a:lnTo>
                  <a:pt x="27435" y="47898"/>
                </a:lnTo>
                <a:lnTo>
                  <a:pt x="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501024" y="6481467"/>
            <a:ext cx="1061085" cy="647700"/>
          </a:xfrm>
          <a:custGeom>
            <a:avLst/>
            <a:gdLst/>
            <a:ahLst/>
            <a:cxnLst/>
            <a:rect l="l" t="t" r="r" b="b"/>
            <a:pathLst>
              <a:path w="1061084" h="647700">
                <a:moveTo>
                  <a:pt x="1061014" y="647464"/>
                </a:moveTo>
                <a:lnTo>
                  <a:pt x="1031150" y="620100"/>
                </a:lnTo>
                <a:lnTo>
                  <a:pt x="1000237" y="592859"/>
                </a:lnTo>
                <a:lnTo>
                  <a:pt x="968276" y="565740"/>
                </a:lnTo>
                <a:lnTo>
                  <a:pt x="935267" y="538743"/>
                </a:lnTo>
                <a:lnTo>
                  <a:pt x="901210" y="511868"/>
                </a:lnTo>
                <a:lnTo>
                  <a:pt x="866106" y="485115"/>
                </a:lnTo>
                <a:lnTo>
                  <a:pt x="829953" y="458484"/>
                </a:lnTo>
                <a:lnTo>
                  <a:pt x="792752" y="431975"/>
                </a:lnTo>
                <a:lnTo>
                  <a:pt x="754503" y="405589"/>
                </a:lnTo>
                <a:lnTo>
                  <a:pt x="715207" y="379324"/>
                </a:lnTo>
                <a:lnTo>
                  <a:pt x="674862" y="353181"/>
                </a:lnTo>
                <a:lnTo>
                  <a:pt x="633469" y="327161"/>
                </a:lnTo>
                <a:lnTo>
                  <a:pt x="591029" y="301262"/>
                </a:lnTo>
                <a:lnTo>
                  <a:pt x="547540" y="275486"/>
                </a:lnTo>
                <a:lnTo>
                  <a:pt x="503004" y="249831"/>
                </a:lnTo>
                <a:lnTo>
                  <a:pt x="457419" y="224299"/>
                </a:lnTo>
                <a:lnTo>
                  <a:pt x="410786" y="198889"/>
                </a:lnTo>
                <a:lnTo>
                  <a:pt x="363106" y="173600"/>
                </a:lnTo>
                <a:lnTo>
                  <a:pt x="314378" y="148434"/>
                </a:lnTo>
                <a:lnTo>
                  <a:pt x="264601" y="123390"/>
                </a:lnTo>
                <a:lnTo>
                  <a:pt x="213777" y="98468"/>
                </a:lnTo>
                <a:lnTo>
                  <a:pt x="161904" y="73668"/>
                </a:lnTo>
                <a:lnTo>
                  <a:pt x="108984" y="48989"/>
                </a:lnTo>
                <a:lnTo>
                  <a:pt x="55016" y="24433"/>
                </a:lnTo>
                <a:lnTo>
                  <a:pt x="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61032" y="4732840"/>
            <a:ext cx="1602045" cy="1214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078135" y="5978875"/>
            <a:ext cx="1550035" cy="5029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3665"/>
              </a:lnSpc>
            </a:pPr>
            <a:r>
              <a:rPr sz="3300" spc="-70" dirty="0">
                <a:solidFill>
                  <a:srgbClr val="FFFFFF"/>
                </a:solidFill>
                <a:latin typeface="Arial"/>
                <a:cs typeface="Arial"/>
              </a:rPr>
              <a:t>Worker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350439" y="5978875"/>
            <a:ext cx="1550035" cy="5029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3665"/>
              </a:lnSpc>
            </a:pPr>
            <a:r>
              <a:rPr sz="3300" spc="-70" dirty="0">
                <a:solidFill>
                  <a:srgbClr val="FFFFFF"/>
                </a:solidFill>
                <a:latin typeface="Arial"/>
                <a:cs typeface="Arial"/>
              </a:rPr>
              <a:t>Worker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622743" y="5978875"/>
            <a:ext cx="1560195" cy="5029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665"/>
              </a:lnSpc>
            </a:pPr>
            <a:r>
              <a:rPr sz="3300" spc="-70" dirty="0">
                <a:solidFill>
                  <a:srgbClr val="FFFFFF"/>
                </a:solidFill>
                <a:latin typeface="Arial"/>
                <a:cs typeface="Arial"/>
              </a:rPr>
              <a:t>Worker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81974" y="5978875"/>
            <a:ext cx="1560195" cy="5029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3665"/>
              </a:lnSpc>
            </a:pPr>
            <a:r>
              <a:rPr sz="3300" spc="-70" dirty="0">
                <a:solidFill>
                  <a:srgbClr val="FFFFFF"/>
                </a:solidFill>
                <a:latin typeface="Arial"/>
                <a:cs typeface="Arial"/>
              </a:rPr>
              <a:t>Worker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75219" y="5978875"/>
            <a:ext cx="1560195" cy="502920"/>
          </a:xfrm>
          <a:prstGeom prst="rect">
            <a:avLst/>
          </a:prstGeom>
          <a:solidFill>
            <a:srgbClr val="7888A0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665"/>
              </a:lnSpc>
            </a:pPr>
            <a:r>
              <a:rPr sz="3300" spc="-70" dirty="0">
                <a:solidFill>
                  <a:srgbClr val="FFFFFF"/>
                </a:solidFill>
                <a:latin typeface="Arial"/>
                <a:cs typeface="Arial"/>
              </a:rPr>
              <a:t>Worker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32821" y="7943267"/>
            <a:ext cx="1587500" cy="7588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8900" marR="5080" indent="-76835">
              <a:lnSpc>
                <a:spcPts val="2800"/>
              </a:lnSpc>
              <a:spcBef>
                <a:spcPts val="330"/>
              </a:spcBef>
            </a:pPr>
            <a:r>
              <a:rPr sz="2450" spc="-100" dirty="0">
                <a:solidFill>
                  <a:srgbClr val="0096FF"/>
                </a:solidFill>
                <a:latin typeface="Arial"/>
                <a:cs typeface="Arial"/>
              </a:rPr>
              <a:t>C</a:t>
            </a:r>
            <a:r>
              <a:rPr sz="2450" spc="-90" dirty="0">
                <a:solidFill>
                  <a:srgbClr val="0096FF"/>
                </a:solidFill>
                <a:latin typeface="Arial"/>
                <a:cs typeface="Arial"/>
              </a:rPr>
              <a:t>on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n</a:t>
            </a:r>
            <a:r>
              <a:rPr sz="2450" spc="-125" dirty="0">
                <a:solidFill>
                  <a:srgbClr val="0096FF"/>
                </a:solidFill>
                <a:latin typeface="Arial"/>
                <a:cs typeface="Arial"/>
              </a:rPr>
              <a:t>ec</a:t>
            </a:r>
            <a:r>
              <a:rPr sz="2450" spc="-70" dirty="0">
                <a:solidFill>
                  <a:srgbClr val="0096FF"/>
                </a:solidFill>
                <a:latin typeface="Arial"/>
                <a:cs typeface="Arial"/>
              </a:rPr>
              <a:t>t</a:t>
            </a:r>
            <a:r>
              <a:rPr sz="2450" spc="-85" dirty="0">
                <a:solidFill>
                  <a:srgbClr val="0096FF"/>
                </a:solidFill>
                <a:latin typeface="Arial"/>
                <a:cs typeface="Arial"/>
              </a:rPr>
              <a:t>ion</a:t>
            </a:r>
            <a:r>
              <a:rPr sz="2450" spc="-250" dirty="0">
                <a:solidFill>
                  <a:srgbClr val="0096FF"/>
                </a:solidFill>
                <a:latin typeface="Arial"/>
                <a:cs typeface="Arial"/>
              </a:rPr>
              <a:t>s  </a:t>
            </a:r>
            <a:r>
              <a:rPr sz="2450" spc="-170" dirty="0">
                <a:solidFill>
                  <a:srgbClr val="0096FF"/>
                </a:solidFill>
                <a:latin typeface="Arial"/>
                <a:cs typeface="Arial"/>
              </a:rPr>
              <a:t>(End</a:t>
            </a:r>
            <a:r>
              <a:rPr sz="2450" spc="-4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users)</a:t>
            </a:r>
            <a:endParaRPr sz="2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69933" y="7943267"/>
            <a:ext cx="1587500" cy="7588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8900" marR="5080" indent="-76835">
              <a:lnSpc>
                <a:spcPts val="2800"/>
              </a:lnSpc>
              <a:spcBef>
                <a:spcPts val="330"/>
              </a:spcBef>
            </a:pPr>
            <a:r>
              <a:rPr sz="2450" spc="-100" dirty="0">
                <a:solidFill>
                  <a:srgbClr val="0096FF"/>
                </a:solidFill>
                <a:latin typeface="Arial"/>
                <a:cs typeface="Arial"/>
              </a:rPr>
              <a:t>C</a:t>
            </a:r>
            <a:r>
              <a:rPr sz="2450" spc="-90" dirty="0">
                <a:solidFill>
                  <a:srgbClr val="0096FF"/>
                </a:solidFill>
                <a:latin typeface="Arial"/>
                <a:cs typeface="Arial"/>
              </a:rPr>
              <a:t>on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n</a:t>
            </a:r>
            <a:r>
              <a:rPr sz="2450" spc="-125" dirty="0">
                <a:solidFill>
                  <a:srgbClr val="0096FF"/>
                </a:solidFill>
                <a:latin typeface="Arial"/>
                <a:cs typeface="Arial"/>
              </a:rPr>
              <a:t>ec</a:t>
            </a:r>
            <a:r>
              <a:rPr sz="2450" spc="-70" dirty="0">
                <a:solidFill>
                  <a:srgbClr val="0096FF"/>
                </a:solidFill>
                <a:latin typeface="Arial"/>
                <a:cs typeface="Arial"/>
              </a:rPr>
              <a:t>t</a:t>
            </a:r>
            <a:r>
              <a:rPr sz="2450" spc="-85" dirty="0">
                <a:solidFill>
                  <a:srgbClr val="0096FF"/>
                </a:solidFill>
                <a:latin typeface="Arial"/>
                <a:cs typeface="Arial"/>
              </a:rPr>
              <a:t>ion</a:t>
            </a:r>
            <a:r>
              <a:rPr sz="2450" spc="-250" dirty="0">
                <a:solidFill>
                  <a:srgbClr val="0096FF"/>
                </a:solidFill>
                <a:latin typeface="Arial"/>
                <a:cs typeface="Arial"/>
              </a:rPr>
              <a:t>s  </a:t>
            </a:r>
            <a:r>
              <a:rPr sz="2450" spc="-170" dirty="0">
                <a:solidFill>
                  <a:srgbClr val="0096FF"/>
                </a:solidFill>
                <a:latin typeface="Arial"/>
                <a:cs typeface="Arial"/>
              </a:rPr>
              <a:t>(End</a:t>
            </a:r>
            <a:r>
              <a:rPr sz="2450" spc="-4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users)</a:t>
            </a:r>
            <a:endParaRPr sz="2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756740" y="7943267"/>
            <a:ext cx="1587500" cy="7588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8900" marR="5080" indent="-76835">
              <a:lnSpc>
                <a:spcPts val="2800"/>
              </a:lnSpc>
              <a:spcBef>
                <a:spcPts val="330"/>
              </a:spcBef>
            </a:pPr>
            <a:r>
              <a:rPr sz="2450" spc="-100" dirty="0">
                <a:solidFill>
                  <a:srgbClr val="0096FF"/>
                </a:solidFill>
                <a:latin typeface="Arial"/>
                <a:cs typeface="Arial"/>
              </a:rPr>
              <a:t>C</a:t>
            </a:r>
            <a:r>
              <a:rPr sz="2450" spc="-90" dirty="0">
                <a:solidFill>
                  <a:srgbClr val="0096FF"/>
                </a:solidFill>
                <a:latin typeface="Arial"/>
                <a:cs typeface="Arial"/>
              </a:rPr>
              <a:t>on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n</a:t>
            </a:r>
            <a:r>
              <a:rPr sz="2450" spc="-125" dirty="0">
                <a:solidFill>
                  <a:srgbClr val="0096FF"/>
                </a:solidFill>
                <a:latin typeface="Arial"/>
                <a:cs typeface="Arial"/>
              </a:rPr>
              <a:t>ec</a:t>
            </a:r>
            <a:r>
              <a:rPr sz="2450" spc="-70" dirty="0">
                <a:solidFill>
                  <a:srgbClr val="0096FF"/>
                </a:solidFill>
                <a:latin typeface="Arial"/>
                <a:cs typeface="Arial"/>
              </a:rPr>
              <a:t>t</a:t>
            </a:r>
            <a:r>
              <a:rPr sz="2450" spc="-85" dirty="0">
                <a:solidFill>
                  <a:srgbClr val="0096FF"/>
                </a:solidFill>
                <a:latin typeface="Arial"/>
                <a:cs typeface="Arial"/>
              </a:rPr>
              <a:t>ion</a:t>
            </a:r>
            <a:r>
              <a:rPr sz="2450" spc="-250" dirty="0">
                <a:solidFill>
                  <a:srgbClr val="0096FF"/>
                </a:solidFill>
                <a:latin typeface="Arial"/>
                <a:cs typeface="Arial"/>
              </a:rPr>
              <a:t>s  </a:t>
            </a:r>
            <a:r>
              <a:rPr sz="2450" spc="-170" dirty="0">
                <a:solidFill>
                  <a:srgbClr val="0096FF"/>
                </a:solidFill>
                <a:latin typeface="Arial"/>
                <a:cs typeface="Arial"/>
              </a:rPr>
              <a:t>(End</a:t>
            </a:r>
            <a:r>
              <a:rPr sz="2450" spc="-4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users)</a:t>
            </a:r>
            <a:endParaRPr sz="2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725205" y="7943267"/>
            <a:ext cx="1587500" cy="7588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8900" marR="5080" indent="-76835">
              <a:lnSpc>
                <a:spcPts val="2800"/>
              </a:lnSpc>
              <a:spcBef>
                <a:spcPts val="330"/>
              </a:spcBef>
            </a:pPr>
            <a:r>
              <a:rPr sz="2450" spc="-100" dirty="0">
                <a:solidFill>
                  <a:srgbClr val="0096FF"/>
                </a:solidFill>
                <a:latin typeface="Arial"/>
                <a:cs typeface="Arial"/>
              </a:rPr>
              <a:t>C</a:t>
            </a:r>
            <a:r>
              <a:rPr sz="2450" spc="-90" dirty="0">
                <a:solidFill>
                  <a:srgbClr val="0096FF"/>
                </a:solidFill>
                <a:latin typeface="Arial"/>
                <a:cs typeface="Arial"/>
              </a:rPr>
              <a:t>on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n</a:t>
            </a:r>
            <a:r>
              <a:rPr sz="2450" spc="-125" dirty="0">
                <a:solidFill>
                  <a:srgbClr val="0096FF"/>
                </a:solidFill>
                <a:latin typeface="Arial"/>
                <a:cs typeface="Arial"/>
              </a:rPr>
              <a:t>ec</a:t>
            </a:r>
            <a:r>
              <a:rPr sz="2450" spc="-70" dirty="0">
                <a:solidFill>
                  <a:srgbClr val="0096FF"/>
                </a:solidFill>
                <a:latin typeface="Arial"/>
                <a:cs typeface="Arial"/>
              </a:rPr>
              <a:t>t</a:t>
            </a:r>
            <a:r>
              <a:rPr sz="2450" spc="-85" dirty="0">
                <a:solidFill>
                  <a:srgbClr val="0096FF"/>
                </a:solidFill>
                <a:latin typeface="Arial"/>
                <a:cs typeface="Arial"/>
              </a:rPr>
              <a:t>ion</a:t>
            </a:r>
            <a:r>
              <a:rPr sz="2450" spc="-250" dirty="0">
                <a:solidFill>
                  <a:srgbClr val="0096FF"/>
                </a:solidFill>
                <a:latin typeface="Arial"/>
                <a:cs typeface="Arial"/>
              </a:rPr>
              <a:t>s  </a:t>
            </a:r>
            <a:r>
              <a:rPr sz="2450" spc="-170" dirty="0">
                <a:solidFill>
                  <a:srgbClr val="0096FF"/>
                </a:solidFill>
                <a:latin typeface="Arial"/>
                <a:cs typeface="Arial"/>
              </a:rPr>
              <a:t>(End</a:t>
            </a:r>
            <a:r>
              <a:rPr sz="2450" spc="-4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50" spc="-155" dirty="0">
                <a:solidFill>
                  <a:srgbClr val="0096FF"/>
                </a:solidFill>
                <a:latin typeface="Arial"/>
                <a:cs typeface="Arial"/>
              </a:rPr>
              <a:t>users)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9164" y="1358651"/>
            <a:ext cx="7147559" cy="1106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100" u="none" spc="-10" dirty="0">
                <a:solidFill>
                  <a:srgbClr val="000000"/>
                </a:solidFill>
              </a:rPr>
              <a:t>Reduce</a:t>
            </a:r>
            <a:r>
              <a:rPr sz="7100" u="none" spc="-70" dirty="0">
                <a:solidFill>
                  <a:srgbClr val="000000"/>
                </a:solidFill>
              </a:rPr>
              <a:t> </a:t>
            </a:r>
            <a:r>
              <a:rPr sz="7100" u="none" spc="45" dirty="0">
                <a:solidFill>
                  <a:srgbClr val="000000"/>
                </a:solidFill>
              </a:rPr>
              <a:t>repetition</a:t>
            </a:r>
            <a:endParaRPr sz="7100"/>
          </a:p>
        </p:txBody>
      </p:sp>
      <p:sp>
        <p:nvSpPr>
          <p:cNvPr id="7" name="object 7"/>
          <p:cNvSpPr/>
          <p:nvPr/>
        </p:nvSpPr>
        <p:spPr>
          <a:xfrm>
            <a:off x="691078" y="3622926"/>
            <a:ext cx="9748520" cy="7319645"/>
          </a:xfrm>
          <a:custGeom>
            <a:avLst/>
            <a:gdLst/>
            <a:ahLst/>
            <a:cxnLst/>
            <a:rect l="l" t="t" r="r" b="b"/>
            <a:pathLst>
              <a:path w="9748520" h="7319645">
                <a:moveTo>
                  <a:pt x="0" y="0"/>
                </a:moveTo>
                <a:lnTo>
                  <a:pt x="9748394" y="0"/>
                </a:lnTo>
                <a:lnTo>
                  <a:pt x="9748394" y="7319148"/>
                </a:lnTo>
                <a:lnTo>
                  <a:pt x="0" y="731914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3321" y="3382095"/>
            <a:ext cx="9748520" cy="7319645"/>
          </a:xfrm>
          <a:custGeom>
            <a:avLst/>
            <a:gdLst/>
            <a:ahLst/>
            <a:cxnLst/>
            <a:rect l="l" t="t" r="r" b="b"/>
            <a:pathLst>
              <a:path w="9748520" h="7319645">
                <a:moveTo>
                  <a:pt x="0" y="0"/>
                </a:moveTo>
                <a:lnTo>
                  <a:pt x="9748394" y="0"/>
                </a:lnTo>
                <a:lnTo>
                  <a:pt x="9748394" y="7319148"/>
                </a:lnTo>
                <a:lnTo>
                  <a:pt x="0" y="73191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772" y="3609126"/>
            <a:ext cx="223901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772" y="4371847"/>
            <a:ext cx="9075420" cy="225488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ui &lt;-</a:t>
            </a:r>
            <a:r>
              <a:rPr sz="2050" spc="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050">
              <a:latin typeface="DejaVu Sans Mono"/>
              <a:cs typeface="DejaVu Sans Mono"/>
            </a:endParaRPr>
          </a:p>
          <a:p>
            <a:pPr marL="635635" marR="5080" indent="-318135">
              <a:lnSpc>
                <a:spcPct val="142700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 "num", label = "Choose a number",  value = 25, min = 1, max =</a:t>
            </a:r>
            <a:r>
              <a:rPr sz="205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105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772" y="7175929"/>
            <a:ext cx="557784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DejaVu Sans Mono"/>
                <a:cs typeface="DejaVu Sans Mono"/>
              </a:rPr>
              <a:t>server &lt;- function(input, output)</a:t>
            </a:r>
            <a:r>
              <a:rPr sz="2050" spc="-5" dirty="0">
                <a:latin typeface="DejaVu Sans Mono"/>
                <a:cs typeface="DejaVu Sans Mono"/>
              </a:rPr>
              <a:t> </a:t>
            </a:r>
            <a:r>
              <a:rPr sz="2050" spc="15" dirty="0">
                <a:latin typeface="DejaVu Sans Mono"/>
                <a:cs typeface="DejaVu Sans Mono"/>
              </a:rPr>
              <a:t>{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3772" y="7938670"/>
            <a:ext cx="4305935" cy="136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18135">
              <a:lnSpc>
                <a:spcPct val="142700"/>
              </a:lnSpc>
              <a:spcBef>
                <a:spcPts val="9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0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latin typeface="DejaVu Sans Mono"/>
                <a:cs typeface="DejaVu Sans Mono"/>
              </a:rPr>
              <a:t>renderPlot({ 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hist(rnorm(input$num))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r>
              <a:rPr sz="2050" spc="15" dirty="0"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5772" y="9405180"/>
            <a:ext cx="1720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DejaVu Sans Mono"/>
                <a:cs typeface="DejaVu Sans Mono"/>
              </a:rPr>
              <a:t>}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5772" y="10296876"/>
            <a:ext cx="541845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0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41916" y="4879432"/>
            <a:ext cx="13571219" cy="1591945"/>
          </a:xfrm>
          <a:custGeom>
            <a:avLst/>
            <a:gdLst/>
            <a:ahLst/>
            <a:cxnLst/>
            <a:rect l="l" t="t" r="r" b="b"/>
            <a:pathLst>
              <a:path w="13571219" h="1591945">
                <a:moveTo>
                  <a:pt x="13401057" y="0"/>
                </a:moveTo>
                <a:lnTo>
                  <a:pt x="5437321" y="0"/>
                </a:lnTo>
                <a:lnTo>
                  <a:pt x="5393016" y="4629"/>
                </a:lnTo>
                <a:lnTo>
                  <a:pt x="5352716" y="20457"/>
                </a:lnTo>
                <a:lnTo>
                  <a:pt x="5318228" y="45823"/>
                </a:lnTo>
                <a:lnTo>
                  <a:pt x="5291357" y="79064"/>
                </a:lnTo>
                <a:lnTo>
                  <a:pt x="5273910" y="118520"/>
                </a:lnTo>
                <a:lnTo>
                  <a:pt x="5267693" y="162529"/>
                </a:lnTo>
                <a:lnTo>
                  <a:pt x="5267693" y="1258045"/>
                </a:lnTo>
                <a:lnTo>
                  <a:pt x="0" y="1362754"/>
                </a:lnTo>
                <a:lnTo>
                  <a:pt x="5276697" y="1467463"/>
                </a:lnTo>
                <a:lnTo>
                  <a:pt x="5292568" y="1508367"/>
                </a:lnTo>
                <a:lnTo>
                  <a:pt x="5318219" y="1542646"/>
                </a:lnTo>
                <a:lnTo>
                  <a:pt x="5351997" y="1568885"/>
                </a:lnTo>
                <a:lnTo>
                  <a:pt x="5392249" y="1585666"/>
                </a:lnTo>
                <a:lnTo>
                  <a:pt x="5437321" y="1591574"/>
                </a:lnTo>
                <a:lnTo>
                  <a:pt x="13401057" y="1591574"/>
                </a:lnTo>
                <a:lnTo>
                  <a:pt x="13445430" y="1585897"/>
                </a:lnTo>
                <a:lnTo>
                  <a:pt x="13485817" y="1569797"/>
                </a:lnTo>
                <a:lnTo>
                  <a:pt x="13520399" y="1544676"/>
                </a:lnTo>
                <a:lnTo>
                  <a:pt x="13547355" y="1511933"/>
                </a:lnTo>
                <a:lnTo>
                  <a:pt x="13564864" y="1472968"/>
                </a:lnTo>
                <a:lnTo>
                  <a:pt x="13571105" y="1429181"/>
                </a:lnTo>
                <a:lnTo>
                  <a:pt x="13571105" y="162529"/>
                </a:lnTo>
                <a:lnTo>
                  <a:pt x="13564864" y="118731"/>
                </a:lnTo>
                <a:lnTo>
                  <a:pt x="13547355" y="79741"/>
                </a:lnTo>
                <a:lnTo>
                  <a:pt x="13520399" y="46965"/>
                </a:lnTo>
                <a:lnTo>
                  <a:pt x="13485817" y="21812"/>
                </a:lnTo>
                <a:lnTo>
                  <a:pt x="13445430" y="5687"/>
                </a:lnTo>
                <a:lnTo>
                  <a:pt x="1340105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15433" y="5048475"/>
            <a:ext cx="7691755" cy="1202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8590" marR="5080" indent="-136525">
              <a:lnSpc>
                <a:spcPct val="100000"/>
              </a:lnSpc>
              <a:spcBef>
                <a:spcPts val="125"/>
              </a:spcBef>
            </a:pP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850" spc="-35" dirty="0">
                <a:solidFill>
                  <a:srgbClr val="FFFFFF"/>
                </a:solidFill>
                <a:latin typeface="Arial"/>
                <a:cs typeface="Arial"/>
              </a:rPr>
              <a:t>outside </a:t>
            </a:r>
            <a:r>
              <a:rPr sz="38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850" spc="-10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3850" spc="-3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850" spc="-85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850" spc="-6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3850" spc="-40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3850" spc="-2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850" spc="-7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85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105" dirty="0">
                <a:solidFill>
                  <a:srgbClr val="FFFFFF"/>
                </a:solidFill>
                <a:latin typeface="Arial"/>
                <a:cs typeface="Arial"/>
              </a:rPr>
              <a:t>(worker)</a:t>
            </a:r>
            <a:endParaRPr sz="38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48662" y="6743250"/>
            <a:ext cx="13664565" cy="1591945"/>
          </a:xfrm>
          <a:custGeom>
            <a:avLst/>
            <a:gdLst/>
            <a:ahLst/>
            <a:cxnLst/>
            <a:rect l="l" t="t" r="r" b="b"/>
            <a:pathLst>
              <a:path w="13664565" h="1591945">
                <a:moveTo>
                  <a:pt x="13494311" y="0"/>
                </a:moveTo>
                <a:lnTo>
                  <a:pt x="5530575" y="0"/>
                </a:lnTo>
                <a:lnTo>
                  <a:pt x="5486270" y="3997"/>
                </a:lnTo>
                <a:lnTo>
                  <a:pt x="5445970" y="19401"/>
                </a:lnTo>
                <a:lnTo>
                  <a:pt x="5411481" y="44507"/>
                </a:lnTo>
                <a:lnTo>
                  <a:pt x="5384610" y="77614"/>
                </a:lnTo>
                <a:lnTo>
                  <a:pt x="5367163" y="117020"/>
                </a:lnTo>
                <a:lnTo>
                  <a:pt x="5360946" y="161021"/>
                </a:lnTo>
                <a:lnTo>
                  <a:pt x="5360946" y="976766"/>
                </a:lnTo>
                <a:lnTo>
                  <a:pt x="0" y="1081474"/>
                </a:lnTo>
                <a:lnTo>
                  <a:pt x="5360946" y="1185859"/>
                </a:lnTo>
                <a:lnTo>
                  <a:pt x="5360946" y="1427673"/>
                </a:lnTo>
                <a:lnTo>
                  <a:pt x="5367163" y="1471572"/>
                </a:lnTo>
                <a:lnTo>
                  <a:pt x="5384610" y="1510816"/>
                </a:lnTo>
                <a:lnTo>
                  <a:pt x="5411481" y="1543922"/>
                </a:lnTo>
                <a:lnTo>
                  <a:pt x="5445970" y="1569406"/>
                </a:lnTo>
                <a:lnTo>
                  <a:pt x="5486270" y="1585785"/>
                </a:lnTo>
                <a:lnTo>
                  <a:pt x="5530575" y="1591574"/>
                </a:lnTo>
                <a:lnTo>
                  <a:pt x="13494311" y="1591574"/>
                </a:lnTo>
                <a:lnTo>
                  <a:pt x="13538683" y="1585785"/>
                </a:lnTo>
                <a:lnTo>
                  <a:pt x="13579071" y="1569406"/>
                </a:lnTo>
                <a:lnTo>
                  <a:pt x="13613653" y="1543922"/>
                </a:lnTo>
                <a:lnTo>
                  <a:pt x="13640609" y="1510816"/>
                </a:lnTo>
                <a:lnTo>
                  <a:pt x="13658117" y="1471572"/>
                </a:lnTo>
                <a:lnTo>
                  <a:pt x="13664358" y="1427673"/>
                </a:lnTo>
                <a:lnTo>
                  <a:pt x="13664358" y="161021"/>
                </a:lnTo>
                <a:lnTo>
                  <a:pt x="13658117" y="117335"/>
                </a:lnTo>
                <a:lnTo>
                  <a:pt x="13640609" y="78624"/>
                </a:lnTo>
                <a:lnTo>
                  <a:pt x="13613653" y="46211"/>
                </a:lnTo>
                <a:lnTo>
                  <a:pt x="13579071" y="21421"/>
                </a:lnTo>
                <a:lnTo>
                  <a:pt x="13538683" y="5575"/>
                </a:lnTo>
                <a:lnTo>
                  <a:pt x="13494311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42245" y="6910785"/>
            <a:ext cx="8037830" cy="1202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25"/>
              </a:spcBef>
            </a:pP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850" spc="-75" dirty="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sz="38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850" spc="-10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3850" spc="-3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850" spc="-8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850" spc="-6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3850" spc="-40" dirty="0">
                <a:solidFill>
                  <a:srgbClr val="FFFFFF"/>
                </a:solidFill>
                <a:latin typeface="Arial"/>
                <a:cs typeface="Arial"/>
              </a:rPr>
              <a:t>per end </a:t>
            </a:r>
            <a:r>
              <a:rPr sz="3850" spc="-8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85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75" dirty="0">
                <a:solidFill>
                  <a:srgbClr val="FFFFFF"/>
                </a:solidFill>
                <a:latin typeface="Arial"/>
                <a:cs typeface="Arial"/>
              </a:rPr>
              <a:t>(connection)</a:t>
            </a:r>
            <a:endParaRPr sz="3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3028" y="8596596"/>
            <a:ext cx="13630275" cy="2000250"/>
          </a:xfrm>
          <a:custGeom>
            <a:avLst/>
            <a:gdLst/>
            <a:ahLst/>
            <a:cxnLst/>
            <a:rect l="l" t="t" r="r" b="b"/>
            <a:pathLst>
              <a:path w="13630275" h="2000250">
                <a:moveTo>
                  <a:pt x="13459946" y="0"/>
                </a:moveTo>
                <a:lnTo>
                  <a:pt x="5496209" y="0"/>
                </a:lnTo>
                <a:lnTo>
                  <a:pt x="5459417" y="6718"/>
                </a:lnTo>
                <a:lnTo>
                  <a:pt x="5425609" y="19878"/>
                </a:lnTo>
                <a:lnTo>
                  <a:pt x="5395610" y="38929"/>
                </a:lnTo>
                <a:lnTo>
                  <a:pt x="5370244" y="63317"/>
                </a:lnTo>
                <a:lnTo>
                  <a:pt x="0" y="118938"/>
                </a:lnTo>
                <a:lnTo>
                  <a:pt x="5326581" y="273059"/>
                </a:lnTo>
                <a:lnTo>
                  <a:pt x="5326581" y="1838457"/>
                </a:lnTo>
                <a:lnTo>
                  <a:pt x="5332798" y="1882177"/>
                </a:lnTo>
                <a:lnTo>
                  <a:pt x="5350245" y="1920974"/>
                </a:lnTo>
                <a:lnTo>
                  <a:pt x="5377116" y="1953497"/>
                </a:lnTo>
                <a:lnTo>
                  <a:pt x="5411604" y="1978399"/>
                </a:lnTo>
                <a:lnTo>
                  <a:pt x="5451904" y="1994329"/>
                </a:lnTo>
                <a:lnTo>
                  <a:pt x="5496209" y="1999939"/>
                </a:lnTo>
                <a:lnTo>
                  <a:pt x="13459946" y="1999939"/>
                </a:lnTo>
                <a:lnTo>
                  <a:pt x="13504318" y="1994329"/>
                </a:lnTo>
                <a:lnTo>
                  <a:pt x="13544706" y="1978399"/>
                </a:lnTo>
                <a:lnTo>
                  <a:pt x="13579288" y="1953497"/>
                </a:lnTo>
                <a:lnTo>
                  <a:pt x="13606243" y="1920974"/>
                </a:lnTo>
                <a:lnTo>
                  <a:pt x="13623752" y="1882177"/>
                </a:lnTo>
                <a:lnTo>
                  <a:pt x="13629993" y="1838457"/>
                </a:lnTo>
                <a:lnTo>
                  <a:pt x="13629993" y="169984"/>
                </a:lnTo>
                <a:lnTo>
                  <a:pt x="13623752" y="125634"/>
                </a:lnTo>
                <a:lnTo>
                  <a:pt x="13606243" y="85264"/>
                </a:lnTo>
                <a:lnTo>
                  <a:pt x="13579288" y="50693"/>
                </a:lnTo>
                <a:lnTo>
                  <a:pt x="13544706" y="23744"/>
                </a:lnTo>
                <a:lnTo>
                  <a:pt x="13504318" y="6239"/>
                </a:lnTo>
                <a:lnTo>
                  <a:pt x="13459946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73763" y="8681171"/>
            <a:ext cx="7974965" cy="17887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850" spc="-75" dirty="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sz="3850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850" spc="-80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3850" spc="-3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850" spc="-8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850" spc="-6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3850" spc="-40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38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55" dirty="0">
                <a:solidFill>
                  <a:srgbClr val="FFFFFF"/>
                </a:solidFill>
                <a:latin typeface="Arial"/>
                <a:cs typeface="Arial"/>
              </a:rPr>
              <a:t>reaction</a:t>
            </a:r>
            <a:endParaRPr sz="3850">
              <a:latin typeface="Arial"/>
              <a:cs typeface="Arial"/>
            </a:endParaRPr>
          </a:p>
          <a:p>
            <a:pPr algn="ctr">
              <a:lnSpc>
                <a:spcPts val="4615"/>
              </a:lnSpc>
            </a:pPr>
            <a:r>
              <a:rPr sz="3850" spc="-90" dirty="0">
                <a:solidFill>
                  <a:srgbClr val="FFFFFF"/>
                </a:solidFill>
                <a:latin typeface="Arial"/>
                <a:cs typeface="Arial"/>
              </a:rPr>
              <a:t>(e.g. </a:t>
            </a:r>
            <a:r>
              <a:rPr sz="3850" spc="-8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38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100" dirty="0">
                <a:solidFill>
                  <a:srgbClr val="FFFFFF"/>
                </a:solidFill>
                <a:latin typeface="Arial"/>
                <a:cs typeface="Arial"/>
              </a:rPr>
              <a:t>times)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41075" y="2447853"/>
            <a:ext cx="1350010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-105" dirty="0">
                <a:latin typeface="Arial"/>
                <a:cs typeface="Arial"/>
              </a:rPr>
              <a:t>Place </a:t>
            </a:r>
            <a:r>
              <a:rPr sz="4500" spc="15" dirty="0">
                <a:latin typeface="Arial"/>
                <a:cs typeface="Arial"/>
              </a:rPr>
              <a:t>code </a:t>
            </a:r>
            <a:r>
              <a:rPr sz="4500" spc="-85" dirty="0">
                <a:latin typeface="Arial"/>
                <a:cs typeface="Arial"/>
              </a:rPr>
              <a:t>where </a:t>
            </a:r>
            <a:r>
              <a:rPr sz="4500" spc="-35" dirty="0">
                <a:latin typeface="Arial"/>
                <a:cs typeface="Arial"/>
              </a:rPr>
              <a:t>it </a:t>
            </a:r>
            <a:r>
              <a:rPr sz="4500" spc="-95" dirty="0">
                <a:latin typeface="Arial"/>
                <a:cs typeface="Arial"/>
              </a:rPr>
              <a:t>will </a:t>
            </a:r>
            <a:r>
              <a:rPr sz="4500" spc="-25" dirty="0">
                <a:latin typeface="Arial"/>
                <a:cs typeface="Arial"/>
              </a:rPr>
              <a:t>be </a:t>
            </a:r>
            <a:r>
              <a:rPr sz="4500" spc="-60" dirty="0">
                <a:latin typeface="Arial"/>
                <a:cs typeface="Arial"/>
              </a:rPr>
              <a:t>re-run </a:t>
            </a:r>
            <a:r>
              <a:rPr sz="4500" spc="-110" dirty="0">
                <a:latin typeface="Arial"/>
                <a:cs typeface="Arial"/>
              </a:rPr>
              <a:t>as </a:t>
            </a:r>
            <a:r>
              <a:rPr sz="4500" spc="-75" dirty="0">
                <a:latin typeface="Arial"/>
                <a:cs typeface="Arial"/>
              </a:rPr>
              <a:t>little </a:t>
            </a:r>
            <a:r>
              <a:rPr sz="4500" spc="-110" dirty="0">
                <a:latin typeface="Arial"/>
                <a:cs typeface="Arial"/>
              </a:rPr>
              <a:t>as</a:t>
            </a:r>
            <a:r>
              <a:rPr sz="4500" spc="710" dirty="0">
                <a:latin typeface="Arial"/>
                <a:cs typeface="Arial"/>
              </a:rPr>
              <a:t> </a:t>
            </a:r>
            <a:r>
              <a:rPr sz="4500" spc="-90" dirty="0">
                <a:latin typeface="Arial"/>
                <a:cs typeface="Arial"/>
              </a:rPr>
              <a:t>necessary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056" y="559868"/>
            <a:ext cx="345503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056" y="1667688"/>
            <a:ext cx="8863965" cy="3732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1490" marR="1479550" indent="-492125">
              <a:lnSpc>
                <a:spcPct val="126699"/>
              </a:lnSpc>
              <a:spcBef>
                <a:spcPts val="9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829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</a:t>
            </a:r>
            <a:r>
              <a:rPr sz="3200" spc="5" dirty="0">
                <a:solidFill>
                  <a:srgbClr val="0365C0"/>
                </a:solidFill>
                <a:latin typeface="DejaVu Sans Mono"/>
                <a:cs typeface="DejaVu Sans Mono"/>
              </a:rPr>
              <a:t>,</a:t>
            </a:r>
            <a:endParaRPr sz="3200">
              <a:latin typeface="DejaVu Sans Mono"/>
              <a:cs typeface="DejaVu Sans Mono"/>
            </a:endParaRPr>
          </a:p>
          <a:p>
            <a:pPr marL="491490">
              <a:lnSpc>
                <a:spcPct val="100000"/>
              </a:lnSpc>
              <a:spcBef>
                <a:spcPts val="1025"/>
              </a:spcBef>
            </a:pPr>
            <a:r>
              <a:rPr sz="3200" b="1" spc="5" dirty="0">
                <a:solidFill>
                  <a:srgbClr val="0365C0"/>
                </a:solidFill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056" y="6119909"/>
            <a:ext cx="861822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3200" spc="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056" y="8591038"/>
            <a:ext cx="259079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056" y="9826602"/>
            <a:ext cx="837247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57255" y="3298328"/>
            <a:ext cx="7989570" cy="7350759"/>
          </a:xfrm>
          <a:custGeom>
            <a:avLst/>
            <a:gdLst/>
            <a:ahLst/>
            <a:cxnLst/>
            <a:rect l="l" t="t" r="r" b="b"/>
            <a:pathLst>
              <a:path w="7989569" h="7350759">
                <a:moveTo>
                  <a:pt x="7819238" y="0"/>
                </a:moveTo>
                <a:lnTo>
                  <a:pt x="179575" y="0"/>
                </a:lnTo>
                <a:lnTo>
                  <a:pt x="132788" y="5881"/>
                </a:lnTo>
                <a:lnTo>
                  <a:pt x="90158" y="22591"/>
                </a:lnTo>
                <a:lnTo>
                  <a:pt x="53624" y="48734"/>
                </a:lnTo>
                <a:lnTo>
                  <a:pt x="25126" y="82909"/>
                </a:lnTo>
                <a:lnTo>
                  <a:pt x="6604" y="123718"/>
                </a:lnTo>
                <a:lnTo>
                  <a:pt x="0" y="169764"/>
                </a:lnTo>
                <a:lnTo>
                  <a:pt x="5026" y="7170946"/>
                </a:lnTo>
                <a:lnTo>
                  <a:pt x="11258" y="7217718"/>
                </a:lnTo>
                <a:lnTo>
                  <a:pt x="28849" y="7260351"/>
                </a:lnTo>
                <a:lnTo>
                  <a:pt x="56137" y="7296899"/>
                </a:lnTo>
                <a:lnTo>
                  <a:pt x="91461" y="7325414"/>
                </a:lnTo>
                <a:lnTo>
                  <a:pt x="133161" y="7343950"/>
                </a:lnTo>
                <a:lnTo>
                  <a:pt x="179575" y="7350561"/>
                </a:lnTo>
                <a:lnTo>
                  <a:pt x="7819238" y="7350561"/>
                </a:lnTo>
                <a:lnTo>
                  <a:pt x="7865319" y="7343950"/>
                </a:lnTo>
                <a:lnTo>
                  <a:pt x="7906185" y="7325414"/>
                </a:lnTo>
                <a:lnTo>
                  <a:pt x="7940425" y="7296899"/>
                </a:lnTo>
                <a:lnTo>
                  <a:pt x="7966629" y="7260351"/>
                </a:lnTo>
                <a:lnTo>
                  <a:pt x="7983386" y="7217718"/>
                </a:lnTo>
                <a:lnTo>
                  <a:pt x="7989285" y="7170946"/>
                </a:lnTo>
                <a:lnTo>
                  <a:pt x="7989285" y="169764"/>
                </a:lnTo>
                <a:lnTo>
                  <a:pt x="7983386" y="123718"/>
                </a:lnTo>
                <a:lnTo>
                  <a:pt x="7966629" y="82909"/>
                </a:lnTo>
                <a:lnTo>
                  <a:pt x="7940425" y="48734"/>
                </a:lnTo>
                <a:lnTo>
                  <a:pt x="7906185" y="22591"/>
                </a:lnTo>
                <a:lnTo>
                  <a:pt x="7865319" y="5881"/>
                </a:lnTo>
                <a:lnTo>
                  <a:pt x="7819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81864" y="3298333"/>
            <a:ext cx="7350759" cy="7057390"/>
          </a:xfrm>
          <a:prstGeom prst="rect">
            <a:avLst/>
          </a:prstGeom>
          <a:ln w="20941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 marL="274320" marR="267970" algn="ctr">
              <a:lnSpc>
                <a:spcPct val="100000"/>
              </a:lnSpc>
              <a:spcBef>
                <a:spcPts val="4845"/>
              </a:spcBef>
            </a:pPr>
            <a:r>
              <a:rPr sz="4600" spc="-165" dirty="0">
                <a:solidFill>
                  <a:srgbClr val="53585F"/>
                </a:solidFill>
                <a:latin typeface="Arial"/>
                <a:cs typeface="Arial"/>
              </a:rPr>
              <a:t>* </a:t>
            </a:r>
            <a:r>
              <a:rPr sz="4600" spc="-25" dirty="0">
                <a:solidFill>
                  <a:srgbClr val="53585F"/>
                </a:solidFill>
                <a:latin typeface="Arial"/>
                <a:cs typeface="Arial"/>
              </a:rPr>
              <a:t>Output() </a:t>
            </a:r>
            <a:r>
              <a:rPr sz="4600" spc="70" dirty="0">
                <a:solidFill>
                  <a:srgbClr val="53585F"/>
                </a:solidFill>
                <a:latin typeface="Arial"/>
                <a:cs typeface="Arial"/>
              </a:rPr>
              <a:t>adds </a:t>
            </a:r>
            <a:r>
              <a:rPr sz="4600" spc="-8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4600" spc="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600" spc="40" dirty="0">
                <a:solidFill>
                  <a:srgbClr val="53585F"/>
                </a:solidFill>
                <a:latin typeface="Arial"/>
                <a:cs typeface="Arial"/>
              </a:rPr>
              <a:t>space</a:t>
            </a:r>
            <a:r>
              <a:rPr sz="4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600" spc="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4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600" spc="3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4600" spc="5" dirty="0">
                <a:solidFill>
                  <a:srgbClr val="53585F"/>
                </a:solidFill>
                <a:latin typeface="Arial"/>
                <a:cs typeface="Arial"/>
              </a:rPr>
              <a:t>ui </a:t>
            </a:r>
            <a:r>
              <a:rPr sz="4600" spc="60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4600" spc="-40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4600" spc="-160" dirty="0">
                <a:solidFill>
                  <a:srgbClr val="53585F"/>
                </a:solidFill>
                <a:latin typeface="Arial"/>
                <a:cs typeface="Arial"/>
              </a:rPr>
              <a:t>R</a:t>
            </a:r>
            <a:r>
              <a:rPr sz="4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600" spc="75" dirty="0">
                <a:solidFill>
                  <a:srgbClr val="53585F"/>
                </a:solidFill>
                <a:latin typeface="Arial"/>
                <a:cs typeface="Arial"/>
              </a:rPr>
              <a:t>object.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/>
              <a:cs typeface="Times New Roman"/>
            </a:endParaRPr>
          </a:p>
          <a:p>
            <a:pPr marL="339725" marR="332740" algn="ctr">
              <a:lnSpc>
                <a:spcPct val="100000"/>
              </a:lnSpc>
            </a:pPr>
            <a:r>
              <a:rPr sz="4600" spc="-165" dirty="0">
                <a:solidFill>
                  <a:srgbClr val="0365C0"/>
                </a:solidFill>
                <a:latin typeface="Arial"/>
                <a:cs typeface="Arial"/>
              </a:rPr>
              <a:t>You </a:t>
            </a:r>
            <a:r>
              <a:rPr sz="4600" spc="75" dirty="0">
                <a:solidFill>
                  <a:srgbClr val="0365C0"/>
                </a:solidFill>
                <a:latin typeface="Arial"/>
                <a:cs typeface="Arial"/>
              </a:rPr>
              <a:t>must </a:t>
            </a:r>
            <a:r>
              <a:rPr sz="4600" spc="70" dirty="0">
                <a:solidFill>
                  <a:srgbClr val="0365C0"/>
                </a:solidFill>
                <a:latin typeface="Arial"/>
                <a:cs typeface="Arial"/>
              </a:rPr>
              <a:t>build </a:t>
            </a:r>
            <a:r>
              <a:rPr sz="4600" spc="35" dirty="0">
                <a:solidFill>
                  <a:srgbClr val="0365C0"/>
                </a:solidFill>
                <a:latin typeface="Arial"/>
                <a:cs typeface="Arial"/>
              </a:rPr>
              <a:t>the</a:t>
            </a:r>
            <a:r>
              <a:rPr sz="4600" spc="-20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4600" spc="90" dirty="0">
                <a:solidFill>
                  <a:srgbClr val="0365C0"/>
                </a:solidFill>
                <a:latin typeface="Arial"/>
                <a:cs typeface="Arial"/>
              </a:rPr>
              <a:t>object  </a:t>
            </a:r>
            <a:r>
              <a:rPr sz="4600" spc="5" dirty="0">
                <a:solidFill>
                  <a:srgbClr val="0365C0"/>
                </a:solidFill>
                <a:latin typeface="Arial"/>
                <a:cs typeface="Arial"/>
              </a:rPr>
              <a:t>in </a:t>
            </a:r>
            <a:r>
              <a:rPr sz="4600" spc="35" dirty="0">
                <a:solidFill>
                  <a:srgbClr val="0365C0"/>
                </a:solidFill>
                <a:latin typeface="Arial"/>
                <a:cs typeface="Arial"/>
              </a:rPr>
              <a:t>the </a:t>
            </a:r>
            <a:r>
              <a:rPr sz="4600" spc="-25" dirty="0">
                <a:solidFill>
                  <a:srgbClr val="0365C0"/>
                </a:solidFill>
                <a:latin typeface="Arial"/>
                <a:cs typeface="Arial"/>
              </a:rPr>
              <a:t>server</a:t>
            </a:r>
            <a:r>
              <a:rPr sz="4600" spc="-60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4600" spc="70" dirty="0">
                <a:solidFill>
                  <a:srgbClr val="0365C0"/>
                </a:solidFill>
                <a:latin typeface="Arial"/>
                <a:cs typeface="Arial"/>
              </a:rPr>
              <a:t>function</a:t>
            </a:r>
            <a:endParaRPr sz="4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5031" y="1083044"/>
            <a:ext cx="14175740" cy="180340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5950" spc="110" dirty="0">
                <a:latin typeface="Arial"/>
                <a:cs typeface="Arial"/>
              </a:rPr>
              <a:t>How </a:t>
            </a:r>
            <a:r>
              <a:rPr sz="5950" spc="35" dirty="0">
                <a:latin typeface="Arial"/>
                <a:cs typeface="Arial"/>
              </a:rPr>
              <a:t>can </a:t>
            </a:r>
            <a:r>
              <a:rPr sz="5950" spc="-220" dirty="0">
                <a:latin typeface="Arial"/>
                <a:cs typeface="Arial"/>
              </a:rPr>
              <a:t>R </a:t>
            </a:r>
            <a:r>
              <a:rPr sz="5950" spc="70" dirty="0">
                <a:latin typeface="Arial"/>
                <a:cs typeface="Arial"/>
              </a:rPr>
              <a:t>possibly </a:t>
            </a:r>
            <a:r>
              <a:rPr sz="5950" spc="50" dirty="0">
                <a:latin typeface="Arial"/>
                <a:cs typeface="Arial"/>
              </a:rPr>
              <a:t>implement</a:t>
            </a:r>
            <a:r>
              <a:rPr sz="5950" spc="-35" dirty="0">
                <a:latin typeface="Arial"/>
                <a:cs typeface="Arial"/>
              </a:rPr>
              <a:t> </a:t>
            </a:r>
            <a:r>
              <a:rPr sz="5950" spc="30" dirty="0">
                <a:latin typeface="Arial"/>
                <a:cs typeface="Arial"/>
              </a:rPr>
              <a:t>reactivity?</a:t>
            </a:r>
            <a:endParaRPr sz="5950">
              <a:latin typeface="Arial"/>
              <a:cs typeface="Arial"/>
            </a:endParaRPr>
          </a:p>
          <a:p>
            <a:pPr marR="13970" algn="ctr">
              <a:lnSpc>
                <a:spcPct val="100000"/>
              </a:lnSpc>
              <a:spcBef>
                <a:spcPts val="1095"/>
              </a:spcBef>
            </a:pPr>
            <a:r>
              <a:rPr sz="295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http://shiny.rstudio.com/articles/understanding-reactivity.html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9604" y="2869022"/>
            <a:ext cx="14805831" cy="84395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6617" y="2892321"/>
            <a:ext cx="6210935" cy="4873625"/>
          </a:xfrm>
          <a:prstGeom prst="rect">
            <a:avLst/>
          </a:prstGeom>
        </p:spPr>
        <p:txBody>
          <a:bodyPr vert="horz" wrap="square" lIns="0" tIns="443864" rIns="0" bIns="0" rtlCol="0">
            <a:spAutoFit/>
          </a:bodyPr>
          <a:lstStyle/>
          <a:p>
            <a:pPr marL="424815" marR="5080" indent="-412750">
              <a:lnSpc>
                <a:spcPts val="17400"/>
              </a:lnSpc>
              <a:spcBef>
                <a:spcPts val="3494"/>
              </a:spcBef>
            </a:pPr>
            <a:r>
              <a:rPr sz="17300" u="none" spc="775" dirty="0">
                <a:solidFill>
                  <a:srgbClr val="FFFFFF"/>
                </a:solidFill>
              </a:rPr>
              <a:t>Learn  </a:t>
            </a:r>
            <a:r>
              <a:rPr sz="17300" u="none" spc="695" dirty="0">
                <a:solidFill>
                  <a:srgbClr val="C0C0C0"/>
                </a:solidFill>
              </a:rPr>
              <a:t>more</a:t>
            </a:r>
            <a:endParaRPr sz="173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772" y="2390524"/>
            <a:ext cx="109029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4275" algn="l"/>
                <a:tab pos="3676015" algn="l"/>
                <a:tab pos="6061075" algn="l"/>
                <a:tab pos="8290559" algn="l"/>
              </a:tabLst>
            </a:pPr>
            <a:r>
              <a:rPr sz="8250" spc="140" dirty="0">
                <a:latin typeface="Arial"/>
                <a:cs typeface="Arial"/>
              </a:rPr>
              <a:t>How	</a:t>
            </a:r>
            <a:r>
              <a:rPr sz="8250" spc="220" dirty="0">
                <a:latin typeface="Arial"/>
                <a:cs typeface="Arial"/>
              </a:rPr>
              <a:t>to	</a:t>
            </a:r>
            <a:r>
              <a:rPr sz="8250" spc="85" dirty="0">
                <a:latin typeface="Arial"/>
                <a:cs typeface="Arial"/>
              </a:rPr>
              <a:t>start	</a:t>
            </a:r>
            <a:r>
              <a:rPr sz="8250" spc="145" dirty="0">
                <a:latin typeface="Arial"/>
                <a:cs typeface="Arial"/>
              </a:rPr>
              <a:t>with	</a:t>
            </a:r>
            <a:r>
              <a:rPr sz="8250" spc="-35" dirty="0">
                <a:latin typeface="Arial"/>
                <a:cs typeface="Arial"/>
              </a:rPr>
              <a:t>Shiny</a:t>
            </a:r>
            <a:endParaRPr sz="8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8166" y="4418713"/>
            <a:ext cx="2142583" cy="1455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5303" y="6229119"/>
            <a:ext cx="991869" cy="991869"/>
          </a:xfrm>
          <a:custGeom>
            <a:avLst/>
            <a:gdLst/>
            <a:ahLst/>
            <a:cxnLst/>
            <a:rect l="l" t="t" r="r" b="b"/>
            <a:pathLst>
              <a:path w="991870" h="991870">
                <a:moveTo>
                  <a:pt x="846669" y="144848"/>
                </a:moveTo>
                <a:lnTo>
                  <a:pt x="878857" y="180250"/>
                </a:lnTo>
                <a:lnTo>
                  <a:pt x="907022" y="217857"/>
                </a:lnTo>
                <a:lnTo>
                  <a:pt x="931164" y="257376"/>
                </a:lnTo>
                <a:lnTo>
                  <a:pt x="951282" y="298512"/>
                </a:lnTo>
                <a:lnTo>
                  <a:pt x="967376" y="340972"/>
                </a:lnTo>
                <a:lnTo>
                  <a:pt x="979447" y="384462"/>
                </a:lnTo>
                <a:lnTo>
                  <a:pt x="987494" y="428686"/>
                </a:lnTo>
                <a:lnTo>
                  <a:pt x="991518" y="473352"/>
                </a:lnTo>
                <a:lnTo>
                  <a:pt x="991518" y="518165"/>
                </a:lnTo>
                <a:lnTo>
                  <a:pt x="987494" y="562831"/>
                </a:lnTo>
                <a:lnTo>
                  <a:pt x="979447" y="607055"/>
                </a:lnTo>
                <a:lnTo>
                  <a:pt x="967376" y="650545"/>
                </a:lnTo>
                <a:lnTo>
                  <a:pt x="951282" y="693005"/>
                </a:lnTo>
                <a:lnTo>
                  <a:pt x="931164" y="734141"/>
                </a:lnTo>
                <a:lnTo>
                  <a:pt x="907022" y="773660"/>
                </a:lnTo>
                <a:lnTo>
                  <a:pt x="878857" y="811267"/>
                </a:lnTo>
                <a:lnTo>
                  <a:pt x="846669" y="846669"/>
                </a:lnTo>
                <a:lnTo>
                  <a:pt x="811267" y="878857"/>
                </a:lnTo>
                <a:lnTo>
                  <a:pt x="773660" y="907022"/>
                </a:lnTo>
                <a:lnTo>
                  <a:pt x="734141" y="931164"/>
                </a:lnTo>
                <a:lnTo>
                  <a:pt x="693005" y="951282"/>
                </a:lnTo>
                <a:lnTo>
                  <a:pt x="650545" y="967376"/>
                </a:lnTo>
                <a:lnTo>
                  <a:pt x="607055" y="979447"/>
                </a:lnTo>
                <a:lnTo>
                  <a:pt x="562831" y="987494"/>
                </a:lnTo>
                <a:lnTo>
                  <a:pt x="518165" y="991518"/>
                </a:lnTo>
                <a:lnTo>
                  <a:pt x="473352" y="991518"/>
                </a:lnTo>
                <a:lnTo>
                  <a:pt x="428686" y="987494"/>
                </a:lnTo>
                <a:lnTo>
                  <a:pt x="384462" y="979447"/>
                </a:lnTo>
                <a:lnTo>
                  <a:pt x="340972" y="967376"/>
                </a:lnTo>
                <a:lnTo>
                  <a:pt x="298512" y="951282"/>
                </a:lnTo>
                <a:lnTo>
                  <a:pt x="257376" y="931164"/>
                </a:lnTo>
                <a:lnTo>
                  <a:pt x="217857" y="907022"/>
                </a:lnTo>
                <a:lnTo>
                  <a:pt x="180250" y="878857"/>
                </a:lnTo>
                <a:lnTo>
                  <a:pt x="144848" y="846669"/>
                </a:lnTo>
                <a:lnTo>
                  <a:pt x="112660" y="811267"/>
                </a:lnTo>
                <a:lnTo>
                  <a:pt x="84495" y="773660"/>
                </a:lnTo>
                <a:lnTo>
                  <a:pt x="60353" y="734141"/>
                </a:lnTo>
                <a:lnTo>
                  <a:pt x="40235" y="693005"/>
                </a:lnTo>
                <a:lnTo>
                  <a:pt x="24141" y="650545"/>
                </a:lnTo>
                <a:lnTo>
                  <a:pt x="12070" y="607055"/>
                </a:lnTo>
                <a:lnTo>
                  <a:pt x="4023" y="562831"/>
                </a:lnTo>
                <a:lnTo>
                  <a:pt x="0" y="518165"/>
                </a:lnTo>
                <a:lnTo>
                  <a:pt x="0" y="473352"/>
                </a:lnTo>
                <a:lnTo>
                  <a:pt x="4023" y="428686"/>
                </a:lnTo>
                <a:lnTo>
                  <a:pt x="12070" y="384462"/>
                </a:lnTo>
                <a:lnTo>
                  <a:pt x="24141" y="340972"/>
                </a:lnTo>
                <a:lnTo>
                  <a:pt x="40235" y="298512"/>
                </a:lnTo>
                <a:lnTo>
                  <a:pt x="60353" y="257376"/>
                </a:lnTo>
                <a:lnTo>
                  <a:pt x="84495" y="217857"/>
                </a:lnTo>
                <a:lnTo>
                  <a:pt x="112660" y="180250"/>
                </a:lnTo>
                <a:lnTo>
                  <a:pt x="144848" y="144848"/>
                </a:lnTo>
                <a:lnTo>
                  <a:pt x="180250" y="112660"/>
                </a:lnTo>
                <a:lnTo>
                  <a:pt x="217857" y="84495"/>
                </a:lnTo>
                <a:lnTo>
                  <a:pt x="257376" y="60353"/>
                </a:lnTo>
                <a:lnTo>
                  <a:pt x="298512" y="40235"/>
                </a:lnTo>
                <a:lnTo>
                  <a:pt x="340972" y="24141"/>
                </a:lnTo>
                <a:lnTo>
                  <a:pt x="384462" y="12070"/>
                </a:lnTo>
                <a:lnTo>
                  <a:pt x="428686" y="4023"/>
                </a:lnTo>
                <a:lnTo>
                  <a:pt x="473352" y="0"/>
                </a:lnTo>
                <a:lnTo>
                  <a:pt x="518165" y="0"/>
                </a:lnTo>
                <a:lnTo>
                  <a:pt x="562831" y="4023"/>
                </a:lnTo>
                <a:lnTo>
                  <a:pt x="607055" y="12070"/>
                </a:lnTo>
                <a:lnTo>
                  <a:pt x="650545" y="24141"/>
                </a:lnTo>
                <a:lnTo>
                  <a:pt x="693005" y="40235"/>
                </a:lnTo>
                <a:lnTo>
                  <a:pt x="734141" y="60353"/>
                </a:lnTo>
                <a:lnTo>
                  <a:pt x="773660" y="84495"/>
                </a:lnTo>
                <a:lnTo>
                  <a:pt x="811267" y="112660"/>
                </a:lnTo>
                <a:lnTo>
                  <a:pt x="846669" y="144848"/>
                </a:lnTo>
                <a:close/>
              </a:path>
            </a:pathLst>
          </a:custGeom>
          <a:ln w="27224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3083" y="6208889"/>
            <a:ext cx="826257" cy="66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9090" y="6571422"/>
            <a:ext cx="510540" cy="255270"/>
          </a:xfrm>
          <a:custGeom>
            <a:avLst/>
            <a:gdLst/>
            <a:ahLst/>
            <a:cxnLst/>
            <a:rect l="l" t="t" r="r" b="b"/>
            <a:pathLst>
              <a:path w="510539" h="255270">
                <a:moveTo>
                  <a:pt x="255206" y="0"/>
                </a:moveTo>
                <a:lnTo>
                  <a:pt x="0" y="255206"/>
                </a:lnTo>
                <a:lnTo>
                  <a:pt x="510413" y="255206"/>
                </a:lnTo>
                <a:lnTo>
                  <a:pt x="255206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4493" y="6589139"/>
            <a:ext cx="826257" cy="662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9731" y="6656341"/>
            <a:ext cx="510540" cy="255270"/>
          </a:xfrm>
          <a:custGeom>
            <a:avLst/>
            <a:gdLst/>
            <a:ahLst/>
            <a:cxnLst/>
            <a:rect l="l" t="t" r="r" b="b"/>
            <a:pathLst>
              <a:path w="510539" h="255270">
                <a:moveTo>
                  <a:pt x="510413" y="0"/>
                </a:moveTo>
                <a:lnTo>
                  <a:pt x="0" y="0"/>
                </a:lnTo>
                <a:lnTo>
                  <a:pt x="255206" y="255206"/>
                </a:lnTo>
                <a:lnTo>
                  <a:pt x="510413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3508" y="4778755"/>
            <a:ext cx="14591030" cy="231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0"/>
              </a:lnSpc>
              <a:tabLst>
                <a:tab pos="698500" algn="l"/>
                <a:tab pos="2163445" algn="l"/>
                <a:tab pos="2896235" algn="l"/>
                <a:tab pos="4444365" algn="l"/>
                <a:tab pos="4956810" algn="l"/>
                <a:tab pos="6690359" algn="l"/>
                <a:tab pos="7947659" algn="l"/>
              </a:tabLst>
            </a:pPr>
            <a:r>
              <a:rPr sz="4950" spc="-5" dirty="0">
                <a:latin typeface="Arial"/>
                <a:cs typeface="Arial"/>
              </a:rPr>
              <a:t>1.	</a:t>
            </a:r>
            <a:r>
              <a:rPr sz="4950" spc="85" dirty="0">
                <a:latin typeface="Arial"/>
                <a:cs typeface="Arial"/>
              </a:rPr>
              <a:t>How	</a:t>
            </a:r>
            <a:r>
              <a:rPr sz="4950" spc="130" dirty="0">
                <a:latin typeface="Arial"/>
                <a:cs typeface="Arial"/>
              </a:rPr>
              <a:t>to	</a:t>
            </a:r>
            <a:r>
              <a:rPr sz="4950" spc="70" dirty="0">
                <a:latin typeface="Arial"/>
                <a:cs typeface="Arial"/>
              </a:rPr>
              <a:t>build	</a:t>
            </a:r>
            <a:r>
              <a:rPr sz="4950" spc="-100" dirty="0">
                <a:latin typeface="Arial"/>
                <a:cs typeface="Arial"/>
              </a:rPr>
              <a:t>a	</a:t>
            </a:r>
            <a:r>
              <a:rPr sz="4950" spc="-25" dirty="0">
                <a:latin typeface="Arial"/>
                <a:cs typeface="Arial"/>
              </a:rPr>
              <a:t>Shiny	</a:t>
            </a:r>
            <a:r>
              <a:rPr sz="4950" spc="85" dirty="0">
                <a:latin typeface="Arial"/>
                <a:cs typeface="Arial"/>
              </a:rPr>
              <a:t>app	</a:t>
            </a:r>
            <a:r>
              <a:rPr sz="4950" spc="-370" dirty="0">
                <a:solidFill>
                  <a:srgbClr val="A6AAA9"/>
                </a:solidFill>
                <a:latin typeface="Arial"/>
                <a:cs typeface="Arial"/>
              </a:rPr>
              <a:t>(</a:t>
            </a:r>
            <a:r>
              <a:rPr sz="2850" spc="125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ww</a:t>
            </a:r>
            <a:r>
              <a:rPr sz="2850" spc="-35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w</a:t>
            </a:r>
            <a:r>
              <a:rPr sz="2850" spc="60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.rstudio.com/</a:t>
            </a:r>
            <a:r>
              <a:rPr sz="2850" spc="-10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r</a:t>
            </a:r>
            <a:r>
              <a:rPr sz="2850" spc="15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esou</a:t>
            </a:r>
            <a:r>
              <a:rPr sz="2850" spc="-45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r</a:t>
            </a:r>
            <a:r>
              <a:rPr sz="2850" spc="50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ces/webinars/</a:t>
            </a:r>
            <a:r>
              <a:rPr sz="4950" spc="-370" dirty="0">
                <a:solidFill>
                  <a:srgbClr val="A6AAA9"/>
                </a:solidFill>
                <a:latin typeface="Arial"/>
                <a:cs typeface="Arial"/>
                <a:hlinkClick r:id="rId5"/>
              </a:rPr>
              <a:t>)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98500" algn="l"/>
                <a:tab pos="2163445" algn="l"/>
                <a:tab pos="2896235" algn="l"/>
                <a:tab pos="5944870" algn="l"/>
                <a:tab pos="8690610" algn="l"/>
              </a:tabLst>
            </a:pPr>
            <a:r>
              <a:rPr sz="4950" spc="-5" dirty="0">
                <a:latin typeface="Arial"/>
                <a:cs typeface="Arial"/>
              </a:rPr>
              <a:t>2.	</a:t>
            </a:r>
            <a:r>
              <a:rPr sz="4950" spc="85" dirty="0">
                <a:latin typeface="Arial"/>
                <a:cs typeface="Arial"/>
              </a:rPr>
              <a:t>How	</a:t>
            </a:r>
            <a:r>
              <a:rPr sz="4950" spc="130" dirty="0">
                <a:latin typeface="Arial"/>
                <a:cs typeface="Arial"/>
              </a:rPr>
              <a:t>to	</a:t>
            </a:r>
            <a:r>
              <a:rPr sz="4950" spc="35" dirty="0">
                <a:latin typeface="Arial"/>
                <a:cs typeface="Arial"/>
              </a:rPr>
              <a:t>customize	</a:t>
            </a:r>
            <a:r>
              <a:rPr sz="4950" spc="15" dirty="0">
                <a:latin typeface="Arial"/>
                <a:cs typeface="Arial"/>
              </a:rPr>
              <a:t>reactions	</a:t>
            </a:r>
            <a:r>
              <a:rPr sz="4950" spc="-190" dirty="0">
                <a:solidFill>
                  <a:srgbClr val="A6AAA9"/>
                </a:solidFill>
                <a:latin typeface="Arial"/>
                <a:cs typeface="Arial"/>
              </a:rPr>
              <a:t>(Today)</a:t>
            </a:r>
            <a:endParaRPr sz="4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0819" y="7906567"/>
            <a:ext cx="120338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1200" algn="l"/>
                <a:tab pos="2176145" algn="l"/>
                <a:tab pos="2908935" algn="l"/>
                <a:tab pos="5957570" algn="l"/>
                <a:tab pos="9460230" algn="l"/>
                <a:tab pos="11159490" algn="l"/>
              </a:tabLst>
            </a:pPr>
            <a:r>
              <a:rPr sz="4950" spc="-5" dirty="0">
                <a:latin typeface="Arial"/>
                <a:cs typeface="Arial"/>
              </a:rPr>
              <a:t>3.	</a:t>
            </a:r>
            <a:r>
              <a:rPr sz="4950" spc="85" dirty="0">
                <a:latin typeface="Arial"/>
                <a:cs typeface="Arial"/>
              </a:rPr>
              <a:t>How	</a:t>
            </a:r>
            <a:r>
              <a:rPr sz="4950" spc="130" dirty="0">
                <a:latin typeface="Arial"/>
                <a:cs typeface="Arial"/>
              </a:rPr>
              <a:t>to	</a:t>
            </a:r>
            <a:r>
              <a:rPr sz="4950" spc="35" dirty="0">
                <a:latin typeface="Arial"/>
                <a:cs typeface="Arial"/>
              </a:rPr>
              <a:t>customize	</a:t>
            </a:r>
            <a:r>
              <a:rPr sz="4950" spc="5" dirty="0">
                <a:latin typeface="Arial"/>
                <a:cs typeface="Arial"/>
              </a:rPr>
              <a:t>appearance	</a:t>
            </a:r>
            <a:r>
              <a:rPr sz="4950" spc="-80" dirty="0">
                <a:solidFill>
                  <a:srgbClr val="A6AAA9"/>
                </a:solidFill>
                <a:latin typeface="Arial"/>
                <a:cs typeface="Arial"/>
              </a:rPr>
              <a:t>(June	</a:t>
            </a:r>
            <a:r>
              <a:rPr sz="4950" spc="-125" dirty="0">
                <a:solidFill>
                  <a:srgbClr val="A6AAA9"/>
                </a:solidFill>
                <a:latin typeface="Arial"/>
                <a:cs typeface="Arial"/>
              </a:rPr>
              <a:t>17)</a:t>
            </a:r>
            <a:endParaRPr sz="4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8637" y="7664687"/>
            <a:ext cx="2132113" cy="1303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7807" y="4104587"/>
            <a:ext cx="17968595" cy="3476625"/>
          </a:xfrm>
          <a:custGeom>
            <a:avLst/>
            <a:gdLst/>
            <a:ahLst/>
            <a:cxnLst/>
            <a:rect l="l" t="t" r="r" b="b"/>
            <a:pathLst>
              <a:path w="17968595" h="3476625">
                <a:moveTo>
                  <a:pt x="0" y="3476333"/>
                </a:moveTo>
                <a:lnTo>
                  <a:pt x="0" y="0"/>
                </a:lnTo>
                <a:lnTo>
                  <a:pt x="17968039" y="0"/>
                </a:lnTo>
                <a:lnTo>
                  <a:pt x="17968039" y="3476333"/>
                </a:lnTo>
                <a:lnTo>
                  <a:pt x="0" y="3476333"/>
                </a:lnTo>
                <a:close/>
              </a:path>
            </a:pathLst>
          </a:custGeom>
          <a:solidFill>
            <a:srgbClr val="FFFFFF">
              <a:alpha val="852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7771" y="2711959"/>
            <a:ext cx="11308556" cy="8596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29000" y="1244025"/>
            <a:ext cx="9939655" cy="1597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570"/>
              </a:lnSpc>
              <a:spcBef>
                <a:spcPts val="110"/>
              </a:spcBef>
            </a:pPr>
            <a:r>
              <a:rPr sz="5600" u="none" spc="-100" dirty="0">
                <a:solidFill>
                  <a:srgbClr val="000000"/>
                </a:solidFill>
              </a:rPr>
              <a:t>The </a:t>
            </a:r>
            <a:r>
              <a:rPr sz="5600" u="none" spc="-20" dirty="0">
                <a:solidFill>
                  <a:srgbClr val="000000"/>
                </a:solidFill>
              </a:rPr>
              <a:t>Shiny </a:t>
            </a:r>
            <a:r>
              <a:rPr sz="5600" u="none" spc="20" dirty="0">
                <a:solidFill>
                  <a:srgbClr val="000000"/>
                </a:solidFill>
              </a:rPr>
              <a:t>Development</a:t>
            </a:r>
            <a:r>
              <a:rPr sz="5600" u="none" spc="114" dirty="0">
                <a:solidFill>
                  <a:srgbClr val="000000"/>
                </a:solidFill>
              </a:rPr>
              <a:t> </a:t>
            </a:r>
            <a:r>
              <a:rPr sz="5600" u="none" dirty="0">
                <a:solidFill>
                  <a:srgbClr val="000000"/>
                </a:solidFill>
              </a:rPr>
              <a:t>Center</a:t>
            </a:r>
            <a:endParaRPr sz="5600"/>
          </a:p>
          <a:p>
            <a:pPr marL="2560320">
              <a:lnSpc>
                <a:spcPts val="5790"/>
              </a:lnSpc>
            </a:pPr>
            <a:r>
              <a:rPr sz="4950" u="heavy" spc="2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</a:rPr>
              <a:t>shiny.rstudio.com</a:t>
            </a:r>
            <a:endParaRPr sz="495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356" y="559868"/>
            <a:ext cx="346773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56" y="1667688"/>
            <a:ext cx="8876665" cy="558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190" marR="1479550" indent="-492125">
              <a:lnSpc>
                <a:spcPct val="126699"/>
              </a:lnSpc>
              <a:spcBef>
                <a:spcPts val="9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</a:t>
            </a:r>
            <a:r>
              <a:rPr sz="3200" spc="5" dirty="0">
                <a:solidFill>
                  <a:srgbClr val="0365C0"/>
                </a:solidFill>
                <a:latin typeface="DejaVu Sans Mono"/>
                <a:cs typeface="DejaVu Sans Mono"/>
              </a:rPr>
              <a:t>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</a:t>
            </a:r>
            <a:r>
              <a:rPr sz="3200" b="1" spc="5" dirty="0">
                <a:solidFill>
                  <a:srgbClr val="0365C0"/>
                </a:solidFill>
                <a:latin typeface="DejaVu Sans Mono"/>
                <a:cs typeface="DejaVu Sans Mono"/>
              </a:rPr>
              <a:t>hist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3200" spc="3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b="1" spc="5" dirty="0">
                <a:solidFill>
                  <a:srgbClr val="0365C0"/>
                </a:solidFill>
                <a:latin typeface="DejaVu Sans Mono"/>
                <a:cs typeface="DejaVu Sans Mono"/>
              </a:rPr>
              <a:t>output$hist</a:t>
            </a:r>
            <a:r>
              <a:rPr sz="3200" b="1" dirty="0">
                <a:solidFill>
                  <a:srgbClr val="0365C0"/>
                </a:solidFill>
                <a:latin typeface="DejaVu Sans Mono"/>
                <a:cs typeface="DejaVu Sans Mono"/>
              </a:rPr>
              <a:t> </a:t>
            </a:r>
            <a:r>
              <a:rPr sz="3200" b="1" spc="5" dirty="0">
                <a:solidFill>
                  <a:srgbClr val="0365C0"/>
                </a:solidFill>
                <a:latin typeface="DejaVu Sans Mono"/>
                <a:cs typeface="DejaVu Sans Mono"/>
              </a:rPr>
              <a:t>&lt;-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356" y="8591038"/>
            <a:ext cx="27178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56" y="9826602"/>
            <a:ext cx="838517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57255" y="3298328"/>
            <a:ext cx="7989570" cy="7350759"/>
          </a:xfrm>
          <a:custGeom>
            <a:avLst/>
            <a:gdLst/>
            <a:ahLst/>
            <a:cxnLst/>
            <a:rect l="l" t="t" r="r" b="b"/>
            <a:pathLst>
              <a:path w="7989569" h="7350759">
                <a:moveTo>
                  <a:pt x="7819238" y="0"/>
                </a:moveTo>
                <a:lnTo>
                  <a:pt x="179575" y="0"/>
                </a:lnTo>
                <a:lnTo>
                  <a:pt x="132788" y="5881"/>
                </a:lnTo>
                <a:lnTo>
                  <a:pt x="90158" y="22591"/>
                </a:lnTo>
                <a:lnTo>
                  <a:pt x="53624" y="48734"/>
                </a:lnTo>
                <a:lnTo>
                  <a:pt x="25126" y="82909"/>
                </a:lnTo>
                <a:lnTo>
                  <a:pt x="6604" y="123718"/>
                </a:lnTo>
                <a:lnTo>
                  <a:pt x="0" y="169764"/>
                </a:lnTo>
                <a:lnTo>
                  <a:pt x="5026" y="7170946"/>
                </a:lnTo>
                <a:lnTo>
                  <a:pt x="11258" y="7217718"/>
                </a:lnTo>
                <a:lnTo>
                  <a:pt x="28849" y="7260351"/>
                </a:lnTo>
                <a:lnTo>
                  <a:pt x="56137" y="7296899"/>
                </a:lnTo>
                <a:lnTo>
                  <a:pt x="91461" y="7325414"/>
                </a:lnTo>
                <a:lnTo>
                  <a:pt x="133161" y="7343950"/>
                </a:lnTo>
                <a:lnTo>
                  <a:pt x="179575" y="7350561"/>
                </a:lnTo>
                <a:lnTo>
                  <a:pt x="7819238" y="7350561"/>
                </a:lnTo>
                <a:lnTo>
                  <a:pt x="7865319" y="7343950"/>
                </a:lnTo>
                <a:lnTo>
                  <a:pt x="7906185" y="7325414"/>
                </a:lnTo>
                <a:lnTo>
                  <a:pt x="7940425" y="7296899"/>
                </a:lnTo>
                <a:lnTo>
                  <a:pt x="7966629" y="7260351"/>
                </a:lnTo>
                <a:lnTo>
                  <a:pt x="7983386" y="7217718"/>
                </a:lnTo>
                <a:lnTo>
                  <a:pt x="7989285" y="7170946"/>
                </a:lnTo>
                <a:lnTo>
                  <a:pt x="7989285" y="169764"/>
                </a:lnTo>
                <a:lnTo>
                  <a:pt x="7983386" y="123718"/>
                </a:lnTo>
                <a:lnTo>
                  <a:pt x="7966629" y="82909"/>
                </a:lnTo>
                <a:lnTo>
                  <a:pt x="7940425" y="48734"/>
                </a:lnTo>
                <a:lnTo>
                  <a:pt x="7906185" y="22591"/>
                </a:lnTo>
                <a:lnTo>
                  <a:pt x="7865319" y="5881"/>
                </a:lnTo>
                <a:lnTo>
                  <a:pt x="7819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93463" y="7369619"/>
            <a:ext cx="128651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20" dirty="0">
                <a:solidFill>
                  <a:srgbClr val="A6AAA9"/>
                </a:solidFill>
                <a:latin typeface="DejaVu Sans Mono"/>
                <a:cs typeface="DejaVu Sans Mono"/>
              </a:rPr>
              <a:t>1</a:t>
            </a:r>
            <a:endParaRPr sz="164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356" y="559868"/>
            <a:ext cx="346773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56" y="1667688"/>
            <a:ext cx="8876665" cy="558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190" marR="1479550" indent="-492125">
              <a:lnSpc>
                <a:spcPct val="126699"/>
              </a:lnSpc>
              <a:spcBef>
                <a:spcPts val="9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</a:t>
            </a:r>
            <a:r>
              <a:rPr sz="3200" spc="5" dirty="0">
                <a:solidFill>
                  <a:srgbClr val="0365C0"/>
                </a:solidFill>
                <a:latin typeface="DejaVu Sans Mono"/>
                <a:cs typeface="DejaVu Sans Mono"/>
              </a:rPr>
              <a:t>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250825" indent="-492125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 </a:t>
            </a:r>
            <a:r>
              <a:rPr sz="3200" b="1" spc="5" dirty="0">
                <a:solidFill>
                  <a:srgbClr val="773F9B"/>
                </a:solidFill>
                <a:latin typeface="DejaVu Sans Mono"/>
                <a:cs typeface="DejaVu Sans Mono"/>
              </a:rPr>
              <a:t>renderPlot({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109" y="7973255"/>
            <a:ext cx="51752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5" dirty="0">
                <a:solidFill>
                  <a:srgbClr val="773F9B"/>
                </a:solidFill>
                <a:latin typeface="DejaVu Sans Mono"/>
                <a:cs typeface="DejaVu Sans Mono"/>
              </a:rPr>
              <a:t>})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56" y="8591038"/>
            <a:ext cx="27178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356" y="9826602"/>
            <a:ext cx="838517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57255" y="3298328"/>
            <a:ext cx="7989570" cy="7350759"/>
          </a:xfrm>
          <a:custGeom>
            <a:avLst/>
            <a:gdLst/>
            <a:ahLst/>
            <a:cxnLst/>
            <a:rect l="l" t="t" r="r" b="b"/>
            <a:pathLst>
              <a:path w="7989569" h="7350759">
                <a:moveTo>
                  <a:pt x="7819238" y="0"/>
                </a:moveTo>
                <a:lnTo>
                  <a:pt x="179575" y="0"/>
                </a:lnTo>
                <a:lnTo>
                  <a:pt x="132788" y="5881"/>
                </a:lnTo>
                <a:lnTo>
                  <a:pt x="90158" y="22591"/>
                </a:lnTo>
                <a:lnTo>
                  <a:pt x="53624" y="48734"/>
                </a:lnTo>
                <a:lnTo>
                  <a:pt x="25126" y="82909"/>
                </a:lnTo>
                <a:lnTo>
                  <a:pt x="6604" y="123718"/>
                </a:lnTo>
                <a:lnTo>
                  <a:pt x="0" y="169764"/>
                </a:lnTo>
                <a:lnTo>
                  <a:pt x="5026" y="7170946"/>
                </a:lnTo>
                <a:lnTo>
                  <a:pt x="11258" y="7217718"/>
                </a:lnTo>
                <a:lnTo>
                  <a:pt x="28849" y="7260351"/>
                </a:lnTo>
                <a:lnTo>
                  <a:pt x="56137" y="7296899"/>
                </a:lnTo>
                <a:lnTo>
                  <a:pt x="91461" y="7325414"/>
                </a:lnTo>
                <a:lnTo>
                  <a:pt x="133161" y="7343950"/>
                </a:lnTo>
                <a:lnTo>
                  <a:pt x="179575" y="7350561"/>
                </a:lnTo>
                <a:lnTo>
                  <a:pt x="7819238" y="7350561"/>
                </a:lnTo>
                <a:lnTo>
                  <a:pt x="7865319" y="7343950"/>
                </a:lnTo>
                <a:lnTo>
                  <a:pt x="7906185" y="7325414"/>
                </a:lnTo>
                <a:lnTo>
                  <a:pt x="7940425" y="7296899"/>
                </a:lnTo>
                <a:lnTo>
                  <a:pt x="7966629" y="7260351"/>
                </a:lnTo>
                <a:lnTo>
                  <a:pt x="7983386" y="7217718"/>
                </a:lnTo>
                <a:lnTo>
                  <a:pt x="7989285" y="7170946"/>
                </a:lnTo>
                <a:lnTo>
                  <a:pt x="7989285" y="169764"/>
                </a:lnTo>
                <a:lnTo>
                  <a:pt x="7983386" y="123718"/>
                </a:lnTo>
                <a:lnTo>
                  <a:pt x="7966629" y="82909"/>
                </a:lnTo>
                <a:lnTo>
                  <a:pt x="7940425" y="48734"/>
                </a:lnTo>
                <a:lnTo>
                  <a:pt x="7906185" y="22591"/>
                </a:lnTo>
                <a:lnTo>
                  <a:pt x="7865319" y="5881"/>
                </a:lnTo>
                <a:lnTo>
                  <a:pt x="7819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93463" y="7369619"/>
            <a:ext cx="128651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20" dirty="0">
                <a:solidFill>
                  <a:srgbClr val="A6AAA9"/>
                </a:solidFill>
                <a:latin typeface="DejaVu Sans Mono"/>
                <a:cs typeface="DejaVu Sans Mono"/>
              </a:rPr>
              <a:t>2</a:t>
            </a:r>
            <a:endParaRPr sz="164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356" y="559868"/>
            <a:ext cx="346773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56" y="1667688"/>
            <a:ext cx="8876665" cy="558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190" marR="1480185" indent="-492125">
              <a:lnSpc>
                <a:spcPct val="126699"/>
              </a:lnSpc>
              <a:spcBef>
                <a:spcPts val="9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 "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num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</a:t>
            </a:r>
            <a:r>
              <a:rPr sz="3200" spc="5" dirty="0">
                <a:solidFill>
                  <a:srgbClr val="0365C0"/>
                </a:solidFill>
                <a:latin typeface="DejaVu Sans Mono"/>
                <a:cs typeface="DejaVu Sans Mono"/>
              </a:rPr>
              <a:t>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250825" indent="-492125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 renderPlot({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109" y="7227728"/>
            <a:ext cx="5926455" cy="12611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1120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hist(rnorm(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56" y="8591038"/>
            <a:ext cx="27178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356" y="9826602"/>
            <a:ext cx="838517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57255" y="3298328"/>
            <a:ext cx="7989570" cy="7350759"/>
          </a:xfrm>
          <a:custGeom>
            <a:avLst/>
            <a:gdLst/>
            <a:ahLst/>
            <a:cxnLst/>
            <a:rect l="l" t="t" r="r" b="b"/>
            <a:pathLst>
              <a:path w="7989569" h="7350759">
                <a:moveTo>
                  <a:pt x="7819238" y="0"/>
                </a:moveTo>
                <a:lnTo>
                  <a:pt x="179575" y="0"/>
                </a:lnTo>
                <a:lnTo>
                  <a:pt x="132788" y="5881"/>
                </a:lnTo>
                <a:lnTo>
                  <a:pt x="90158" y="22591"/>
                </a:lnTo>
                <a:lnTo>
                  <a:pt x="53624" y="48734"/>
                </a:lnTo>
                <a:lnTo>
                  <a:pt x="25126" y="82909"/>
                </a:lnTo>
                <a:lnTo>
                  <a:pt x="6604" y="123718"/>
                </a:lnTo>
                <a:lnTo>
                  <a:pt x="0" y="169764"/>
                </a:lnTo>
                <a:lnTo>
                  <a:pt x="5026" y="7170946"/>
                </a:lnTo>
                <a:lnTo>
                  <a:pt x="11258" y="7217718"/>
                </a:lnTo>
                <a:lnTo>
                  <a:pt x="28849" y="7260351"/>
                </a:lnTo>
                <a:lnTo>
                  <a:pt x="56137" y="7296899"/>
                </a:lnTo>
                <a:lnTo>
                  <a:pt x="91461" y="7325414"/>
                </a:lnTo>
                <a:lnTo>
                  <a:pt x="133161" y="7343950"/>
                </a:lnTo>
                <a:lnTo>
                  <a:pt x="179575" y="7350561"/>
                </a:lnTo>
                <a:lnTo>
                  <a:pt x="7819238" y="7350561"/>
                </a:lnTo>
                <a:lnTo>
                  <a:pt x="7865319" y="7343950"/>
                </a:lnTo>
                <a:lnTo>
                  <a:pt x="7906185" y="7325414"/>
                </a:lnTo>
                <a:lnTo>
                  <a:pt x="7940425" y="7296899"/>
                </a:lnTo>
                <a:lnTo>
                  <a:pt x="7966629" y="7260351"/>
                </a:lnTo>
                <a:lnTo>
                  <a:pt x="7983386" y="7217718"/>
                </a:lnTo>
                <a:lnTo>
                  <a:pt x="7989285" y="7170946"/>
                </a:lnTo>
                <a:lnTo>
                  <a:pt x="7989285" y="169764"/>
                </a:lnTo>
                <a:lnTo>
                  <a:pt x="7983386" y="123718"/>
                </a:lnTo>
                <a:lnTo>
                  <a:pt x="7966629" y="82909"/>
                </a:lnTo>
                <a:lnTo>
                  <a:pt x="7940425" y="48734"/>
                </a:lnTo>
                <a:lnTo>
                  <a:pt x="7906185" y="22591"/>
                </a:lnTo>
                <a:lnTo>
                  <a:pt x="7865319" y="5881"/>
                </a:lnTo>
                <a:lnTo>
                  <a:pt x="7819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93463" y="7369619"/>
            <a:ext cx="128651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20" dirty="0">
                <a:solidFill>
                  <a:srgbClr val="A6AAA9"/>
                </a:solidFill>
                <a:latin typeface="DejaVu Sans Mono"/>
                <a:cs typeface="DejaVu Sans Mono"/>
              </a:rPr>
              <a:t>3</a:t>
            </a:r>
            <a:endParaRPr sz="164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59868"/>
            <a:ext cx="8876665" cy="9782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1479550" indent="-492125">
              <a:lnSpc>
                <a:spcPct val="126699"/>
              </a:lnSpc>
              <a:spcBef>
                <a:spcPts val="5"/>
              </a:spcBef>
            </a:pPr>
            <a:r>
              <a:rPr sz="3200" spc="5" dirty="0"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latin typeface="DejaVu Sans Mono"/>
                <a:cs typeface="DejaVu Sans Mono"/>
              </a:rPr>
              <a:t> </a:t>
            </a:r>
            <a:r>
              <a:rPr sz="3200" spc="5" dirty="0"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latin typeface="DejaVu Sans Mono"/>
                <a:cs typeface="DejaVu Sans Mono"/>
              </a:rPr>
              <a:t> </a:t>
            </a:r>
            <a:r>
              <a:rPr sz="3200" spc="5" dirty="0">
                <a:latin typeface="DejaVu Sans Mono"/>
                <a:cs typeface="DejaVu Sans Mono"/>
              </a:rPr>
              <a:t>100),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19"/>
              </a:spcBef>
            </a:pPr>
            <a:r>
              <a:rPr sz="3200" spc="5" dirty="0"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250825" indent="-492125">
              <a:lnSpc>
                <a:spcPct val="126699"/>
              </a:lnSpc>
            </a:pPr>
            <a:r>
              <a:rPr sz="3200" spc="5" dirty="0">
                <a:latin typeface="DejaVu Sans Mono"/>
                <a:cs typeface="DejaVu Sans Mono"/>
              </a:rPr>
              <a:t>server &lt;- function(input, output) {  output$hist &lt;- renderPlot({</a:t>
            </a:r>
            <a:endParaRPr sz="3200">
              <a:latin typeface="DejaVu Sans Mono"/>
              <a:cs typeface="DejaVu Sans Mono"/>
            </a:endParaRPr>
          </a:p>
          <a:p>
            <a:pPr marL="99568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latin typeface="DejaVu Sans Mono"/>
                <a:cs typeface="DejaVu Sans Mono"/>
              </a:rPr>
              <a:t>hist(rnorm(input$num))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latin typeface="DejaVu Sans Mono"/>
                <a:cs typeface="DejaVu Sans Mono"/>
              </a:rPr>
              <a:t>})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latin typeface="DejaVu Sans Mono"/>
                <a:cs typeface="DejaVu Sans Mono"/>
              </a:rPr>
              <a:t>shinyApp(ui = ui, server =</a:t>
            </a:r>
            <a:r>
              <a:rPr sz="3200" spc="20" dirty="0">
                <a:latin typeface="DejaVu Sans Mono"/>
                <a:cs typeface="DejaVu Sans Mono"/>
              </a:rPr>
              <a:t> </a:t>
            </a:r>
            <a:r>
              <a:rPr sz="3200" spc="5" dirty="0"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518" y="2891159"/>
            <a:ext cx="12139295" cy="4873625"/>
          </a:xfrm>
          <a:prstGeom prst="rect">
            <a:avLst/>
          </a:prstGeom>
        </p:spPr>
        <p:txBody>
          <a:bodyPr vert="horz" wrap="square" lIns="0" tIns="443864" rIns="0" bIns="0" rtlCol="0">
            <a:spAutoFit/>
          </a:bodyPr>
          <a:lstStyle/>
          <a:p>
            <a:pPr marL="12700" marR="5080" indent="1958975">
              <a:lnSpc>
                <a:spcPts val="17400"/>
              </a:lnSpc>
              <a:spcBef>
                <a:spcPts val="3494"/>
              </a:spcBef>
            </a:pPr>
            <a:r>
              <a:rPr sz="17300" u="none" spc="1325" dirty="0">
                <a:solidFill>
                  <a:srgbClr val="C0C0C0"/>
                </a:solidFill>
              </a:rPr>
              <a:t>What </a:t>
            </a:r>
            <a:r>
              <a:rPr sz="17300" u="none" spc="1005" dirty="0">
                <a:solidFill>
                  <a:srgbClr val="C0C0C0"/>
                </a:solidFill>
              </a:rPr>
              <a:t>is  </a:t>
            </a:r>
            <a:r>
              <a:rPr sz="17300" u="none" spc="975" dirty="0">
                <a:solidFill>
                  <a:srgbClr val="FFFFFF"/>
                </a:solidFill>
              </a:rPr>
              <a:t>Reactivity?</a:t>
            </a:r>
            <a:endParaRPr sz="17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235" y="1070754"/>
            <a:ext cx="4895850" cy="1106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100" spc="-35" dirty="0">
                <a:latin typeface="Arial"/>
                <a:cs typeface="Arial"/>
              </a:rPr>
              <a:t>Think</a:t>
            </a:r>
            <a:r>
              <a:rPr sz="7100" spc="-70" dirty="0">
                <a:latin typeface="Arial"/>
                <a:cs typeface="Arial"/>
              </a:rPr>
              <a:t> </a:t>
            </a:r>
            <a:r>
              <a:rPr sz="7100" spc="-30" dirty="0">
                <a:latin typeface="Arial"/>
                <a:cs typeface="Arial"/>
              </a:rPr>
              <a:t>Excel.</a:t>
            </a:r>
            <a:endParaRPr sz="7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908" y="2031351"/>
            <a:ext cx="18240282" cy="9277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020"/>
            <a:ext cx="20104099" cy="1059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49069" y="6094053"/>
          <a:ext cx="7905749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51435" algn="ctr">
                        <a:lnSpc>
                          <a:spcPts val="2705"/>
                        </a:lnSpc>
                      </a:pPr>
                      <a:r>
                        <a:rPr sz="2850" spc="15" dirty="0">
                          <a:latin typeface="Arial"/>
                          <a:cs typeface="Arial"/>
                        </a:rPr>
                        <a:t>50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365C0"/>
                      </a:solidFill>
                      <a:prstDash val="solid"/>
                    </a:lnL>
                    <a:lnR w="76200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365C0"/>
                      </a:solidFill>
                      <a:prstDash val="solid"/>
                    </a:lnL>
                    <a:lnR w="76200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365C0"/>
                      </a:solidFill>
                      <a:prstDash val="solid"/>
                    </a:lnL>
                    <a:lnR w="76200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365C0"/>
                      </a:solidFill>
                      <a:prstDash val="solid"/>
                    </a:lnL>
                    <a:lnR w="76200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705"/>
                        </a:lnSpc>
                      </a:pPr>
                      <a:r>
                        <a:rPr sz="2850" spc="6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850" spc="-35" dirty="0">
                          <a:latin typeface="Arial"/>
                          <a:cs typeface="Arial"/>
                        </a:rPr>
                        <a:t>F4 </a:t>
                      </a:r>
                      <a:r>
                        <a:rPr sz="2850" spc="6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8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15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0365C0"/>
                      </a:solidFill>
                      <a:prstDash val="solid"/>
                    </a:lnL>
                    <a:lnR w="53975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020"/>
            <a:ext cx="20104099" cy="1059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46417" y="6050340"/>
            <a:ext cx="43307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latin typeface="Arial"/>
                <a:cs typeface="Arial"/>
              </a:rPr>
              <a:t>50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99620" y="6120231"/>
            <a:ext cx="1581150" cy="356235"/>
          </a:xfrm>
          <a:custGeom>
            <a:avLst/>
            <a:gdLst/>
            <a:ahLst/>
            <a:cxnLst/>
            <a:rect l="l" t="t" r="r" b="b"/>
            <a:pathLst>
              <a:path w="1581150" h="356235">
                <a:moveTo>
                  <a:pt x="0" y="0"/>
                </a:moveTo>
                <a:lnTo>
                  <a:pt x="1581106" y="0"/>
                </a:lnTo>
                <a:lnTo>
                  <a:pt x="1581106" y="356010"/>
                </a:lnTo>
                <a:lnTo>
                  <a:pt x="0" y="356010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77104" y="6050340"/>
            <a:ext cx="43307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latin typeface="Arial"/>
                <a:cs typeface="Arial"/>
              </a:rPr>
              <a:t>51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2791" y="0"/>
            <a:ext cx="14197330" cy="901065"/>
          </a:xfrm>
          <a:custGeom>
            <a:avLst/>
            <a:gdLst/>
            <a:ahLst/>
            <a:cxnLst/>
            <a:rect l="l" t="t" r="r" b="b"/>
            <a:pathLst>
              <a:path w="14197330" h="901065">
                <a:moveTo>
                  <a:pt x="14197106" y="0"/>
                </a:moveTo>
                <a:lnTo>
                  <a:pt x="0" y="0"/>
                </a:lnTo>
                <a:lnTo>
                  <a:pt x="2512" y="741129"/>
                </a:lnTo>
                <a:lnTo>
                  <a:pt x="10519" y="791036"/>
                </a:lnTo>
                <a:lnTo>
                  <a:pt x="32817" y="834725"/>
                </a:lnTo>
                <a:lnTo>
                  <a:pt x="66817" y="869398"/>
                </a:lnTo>
                <a:lnTo>
                  <a:pt x="109932" y="892255"/>
                </a:lnTo>
                <a:lnTo>
                  <a:pt x="159575" y="900496"/>
                </a:lnTo>
                <a:lnTo>
                  <a:pt x="14040043" y="900496"/>
                </a:lnTo>
                <a:lnTo>
                  <a:pt x="14089670" y="892255"/>
                </a:lnTo>
                <a:lnTo>
                  <a:pt x="14132783" y="869398"/>
                </a:lnTo>
                <a:lnTo>
                  <a:pt x="14166789" y="834725"/>
                </a:lnTo>
                <a:lnTo>
                  <a:pt x="14189094" y="791036"/>
                </a:lnTo>
                <a:lnTo>
                  <a:pt x="14197106" y="741129"/>
                </a:lnTo>
                <a:lnTo>
                  <a:pt x="14197106" y="0"/>
                </a:lnTo>
                <a:close/>
              </a:path>
            </a:pathLst>
          </a:custGeom>
          <a:solidFill>
            <a:srgbClr val="000000">
              <a:alpha val="6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8328" y="115179"/>
            <a:ext cx="628253" cy="63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2798" y="164392"/>
            <a:ext cx="1110615" cy="5435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3100" spc="20" dirty="0">
                <a:solidFill>
                  <a:srgbClr val="FFFFFF"/>
                </a:solidFill>
                <a:latin typeface="Trebuchet MS"/>
                <a:cs typeface="Trebuchet MS"/>
              </a:rPr>
              <a:t>Stu</a:t>
            </a:r>
            <a:r>
              <a:rPr sz="3100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8450005"/>
            <a:ext cx="20104100" cy="2078989"/>
          </a:xfrm>
          <a:custGeom>
            <a:avLst/>
            <a:gdLst/>
            <a:ahLst/>
            <a:cxnLst/>
            <a:rect l="l" t="t" r="r" b="b"/>
            <a:pathLst>
              <a:path w="20104100" h="2078990">
                <a:moveTo>
                  <a:pt x="0" y="2078469"/>
                </a:moveTo>
                <a:lnTo>
                  <a:pt x="20104099" y="2078469"/>
                </a:lnTo>
                <a:lnTo>
                  <a:pt x="20104099" y="0"/>
                </a:lnTo>
                <a:lnTo>
                  <a:pt x="0" y="0"/>
                </a:lnTo>
                <a:lnTo>
                  <a:pt x="0" y="207846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230117"/>
            <a:ext cx="20104100" cy="220345"/>
          </a:xfrm>
          <a:custGeom>
            <a:avLst/>
            <a:gdLst/>
            <a:ahLst/>
            <a:cxnLst/>
            <a:rect l="l" t="t" r="r" b="b"/>
            <a:pathLst>
              <a:path w="20104100" h="220345">
                <a:moveTo>
                  <a:pt x="0" y="0"/>
                </a:moveTo>
                <a:lnTo>
                  <a:pt x="20104099" y="0"/>
                </a:lnTo>
                <a:lnTo>
                  <a:pt x="20104099" y="219888"/>
                </a:lnTo>
                <a:lnTo>
                  <a:pt x="0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28475"/>
            <a:ext cx="20104100" cy="780415"/>
          </a:xfrm>
          <a:custGeom>
            <a:avLst/>
            <a:gdLst/>
            <a:ahLst/>
            <a:cxnLst/>
            <a:rect l="l" t="t" r="r" b="b"/>
            <a:pathLst>
              <a:path w="20104100" h="780415">
                <a:moveTo>
                  <a:pt x="0" y="780080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780080"/>
                </a:lnTo>
                <a:lnTo>
                  <a:pt x="0" y="78008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528475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3175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5144" y="10805953"/>
            <a:ext cx="356010" cy="293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6445" y="10795482"/>
            <a:ext cx="994734" cy="335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6470" y="10816424"/>
            <a:ext cx="513073" cy="2827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7498" y="10994429"/>
            <a:ext cx="230359" cy="41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36687" y="10795482"/>
            <a:ext cx="1413569" cy="324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6348" y="9172495"/>
            <a:ext cx="3978936" cy="4293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6348" y="9518034"/>
            <a:ext cx="1183210" cy="450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6348" y="9821690"/>
            <a:ext cx="858612" cy="4293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47897" y="9821690"/>
            <a:ext cx="2397832" cy="4816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35877" y="10156759"/>
            <a:ext cx="1026146" cy="4188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4961" y="10156759"/>
            <a:ext cx="1612516" cy="450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46869" y="9145461"/>
            <a:ext cx="3772535" cy="13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9200"/>
              </a:lnSpc>
              <a:spcBef>
                <a:spcPts val="95"/>
              </a:spcBef>
            </a:pPr>
            <a:r>
              <a:rPr sz="1950" spc="-65" dirty="0">
                <a:solidFill>
                  <a:srgbClr val="797979"/>
                </a:solidFill>
                <a:latin typeface="Arial"/>
                <a:cs typeface="Arial"/>
              </a:rPr>
              <a:t>Data </a:t>
            </a:r>
            <a:r>
              <a:rPr sz="1950" spc="-25" dirty="0">
                <a:solidFill>
                  <a:srgbClr val="797979"/>
                </a:solidFill>
                <a:latin typeface="Arial"/>
                <a:cs typeface="Arial"/>
              </a:rPr>
              <a:t>Scientist </a:t>
            </a:r>
            <a:r>
              <a:rPr sz="1950" spc="-20" dirty="0">
                <a:solidFill>
                  <a:srgbClr val="797979"/>
                </a:solidFill>
                <a:latin typeface="Arial"/>
                <a:cs typeface="Arial"/>
              </a:rPr>
              <a:t>and</a:t>
            </a:r>
            <a:r>
              <a:rPr sz="1950" spc="-4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797979"/>
                </a:solidFill>
                <a:latin typeface="Arial"/>
                <a:cs typeface="Arial"/>
              </a:rPr>
              <a:t>Master </a:t>
            </a:r>
            <a:r>
              <a:rPr sz="1950" dirty="0">
                <a:solidFill>
                  <a:srgbClr val="797979"/>
                </a:solidFill>
                <a:latin typeface="Arial"/>
                <a:cs typeface="Arial"/>
              </a:rPr>
              <a:t>Instructor  </a:t>
            </a:r>
            <a:r>
              <a:rPr sz="1950" spc="-105" dirty="0">
                <a:solidFill>
                  <a:srgbClr val="797979"/>
                </a:solidFill>
                <a:latin typeface="Arial"/>
                <a:cs typeface="Arial"/>
              </a:rPr>
              <a:t>May</a:t>
            </a:r>
            <a:r>
              <a:rPr sz="1950" spc="-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105" dirty="0">
                <a:solidFill>
                  <a:srgbClr val="797979"/>
                </a:solidFill>
                <a:latin typeface="Arial"/>
                <a:cs typeface="Arial"/>
              </a:rPr>
              <a:t>2015</a:t>
            </a:r>
            <a:endParaRPr sz="1950">
              <a:latin typeface="Arial"/>
              <a:cs typeface="Arial"/>
            </a:endParaRPr>
          </a:p>
          <a:p>
            <a:pPr marR="869315">
              <a:lnSpc>
                <a:spcPct val="109200"/>
              </a:lnSpc>
            </a:pPr>
            <a:r>
              <a:rPr sz="1950" spc="-40" dirty="0">
                <a:solidFill>
                  <a:srgbClr val="797979"/>
                </a:solidFill>
                <a:latin typeface="Arial"/>
                <a:cs typeface="Arial"/>
              </a:rPr>
              <a:t>Email:</a:t>
            </a:r>
            <a:r>
              <a:rPr sz="1950" spc="-1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u="heavy" spc="-30" dirty="0">
                <a:solidFill>
                  <a:srgbClr val="DCDEE0"/>
                </a:solidFill>
                <a:uFill>
                  <a:solidFill>
                    <a:srgbClr val="DCDEE0"/>
                  </a:solidFill>
                </a:uFill>
                <a:latin typeface="Arial"/>
                <a:cs typeface="Arial"/>
                <a:hlinkClick r:id="rId14"/>
              </a:rPr>
              <a:t>garrett@rstudio.com </a:t>
            </a:r>
            <a:r>
              <a:rPr sz="1950" spc="-30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1950" spc="-5" dirty="0">
                <a:solidFill>
                  <a:srgbClr val="797979"/>
                </a:solidFill>
                <a:latin typeface="Arial"/>
                <a:cs typeface="Arial"/>
              </a:rPr>
              <a:t>Twitter:</a:t>
            </a:r>
            <a:r>
              <a:rPr sz="1950" spc="-1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50" dirty="0">
                <a:solidFill>
                  <a:srgbClr val="DCDEE0"/>
                </a:solidFill>
                <a:latin typeface="Arial"/>
                <a:cs typeface="Arial"/>
              </a:rPr>
              <a:t>@StatGarrett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10227" y="8680363"/>
            <a:ext cx="4471068" cy="6387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05648" y="8593121"/>
            <a:ext cx="43116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solidFill>
                  <a:srgbClr val="EBEBEB"/>
                </a:solidFill>
                <a:latin typeface="Arial"/>
                <a:cs typeface="Arial"/>
              </a:rPr>
              <a:t>Garrett</a:t>
            </a:r>
            <a:r>
              <a:rPr sz="4250" spc="-3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4250" spc="-90" dirty="0">
                <a:solidFill>
                  <a:srgbClr val="EBEBEB"/>
                </a:solidFill>
                <a:latin typeface="Arial"/>
                <a:cs typeface="Arial"/>
              </a:rPr>
              <a:t>Grolemund</a:t>
            </a:r>
            <a:endParaRPr sz="4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20104100" cy="1288415"/>
          </a:xfrm>
          <a:custGeom>
            <a:avLst/>
            <a:gdLst/>
            <a:ahLst/>
            <a:cxnLst/>
            <a:rect l="l" t="t" r="r" b="b"/>
            <a:pathLst>
              <a:path w="20104100" h="1288415">
                <a:moveTo>
                  <a:pt x="0" y="1287918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287918"/>
                </a:lnTo>
                <a:lnTo>
                  <a:pt x="0" y="1287918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5970" y="214083"/>
            <a:ext cx="2457056" cy="85994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4508" y="187292"/>
            <a:ext cx="4183432" cy="997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26619" y="288441"/>
            <a:ext cx="3799840" cy="6750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50" spc="-105" dirty="0">
                <a:solidFill>
                  <a:srgbClr val="797979"/>
                </a:solidFill>
                <a:latin typeface="Arial"/>
                <a:cs typeface="Arial"/>
              </a:rPr>
              <a:t>250 </a:t>
            </a:r>
            <a:r>
              <a:rPr sz="1950" spc="-10" dirty="0">
                <a:solidFill>
                  <a:srgbClr val="797979"/>
                </a:solidFill>
                <a:latin typeface="Arial"/>
                <a:cs typeface="Arial"/>
              </a:rPr>
              <a:t>Northern </a:t>
            </a:r>
            <a:r>
              <a:rPr sz="1950" spc="-120" dirty="0">
                <a:solidFill>
                  <a:srgbClr val="797979"/>
                </a:solidFill>
                <a:latin typeface="Arial"/>
                <a:cs typeface="Arial"/>
              </a:rPr>
              <a:t>Ave, </a:t>
            </a:r>
            <a:r>
              <a:rPr sz="1950" spc="-40" dirty="0">
                <a:solidFill>
                  <a:srgbClr val="797979"/>
                </a:solidFill>
                <a:latin typeface="Arial"/>
                <a:cs typeface="Arial"/>
              </a:rPr>
              <a:t>Boston,</a:t>
            </a:r>
            <a:r>
              <a:rPr sz="1950" spc="-2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204" dirty="0">
                <a:solidFill>
                  <a:srgbClr val="797979"/>
                </a:solidFill>
                <a:latin typeface="Arial"/>
                <a:cs typeface="Arial"/>
              </a:rPr>
              <a:t>MA </a:t>
            </a:r>
            <a:r>
              <a:rPr sz="1950" spc="-105" dirty="0">
                <a:solidFill>
                  <a:srgbClr val="797979"/>
                </a:solidFill>
                <a:latin typeface="Arial"/>
                <a:cs typeface="Arial"/>
              </a:rPr>
              <a:t>02210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spc="-60" dirty="0">
                <a:solidFill>
                  <a:srgbClr val="797979"/>
                </a:solidFill>
                <a:latin typeface="Arial"/>
                <a:cs typeface="Arial"/>
              </a:rPr>
              <a:t>Phone:</a:t>
            </a:r>
            <a:r>
              <a:rPr sz="1950" spc="-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797979"/>
                </a:solidFill>
                <a:latin typeface="Arial"/>
                <a:cs typeface="Arial"/>
              </a:rPr>
              <a:t>844-448-1212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31417" y="187292"/>
            <a:ext cx="3471245" cy="9973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93475" y="288441"/>
            <a:ext cx="3138170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sz="1950" spc="-40" dirty="0">
                <a:solidFill>
                  <a:srgbClr val="797979"/>
                </a:solidFill>
                <a:latin typeface="Arial"/>
                <a:cs typeface="Arial"/>
              </a:rPr>
              <a:t>Email: </a:t>
            </a:r>
            <a:r>
              <a:rPr sz="1950" spc="-30" dirty="0">
                <a:solidFill>
                  <a:srgbClr val="797979"/>
                </a:solidFill>
                <a:latin typeface="Arial"/>
                <a:cs typeface="Arial"/>
                <a:hlinkClick r:id="rId19"/>
              </a:rPr>
              <a:t>info@rstudio.com </a:t>
            </a:r>
            <a:r>
              <a:rPr sz="1950" spc="-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spc="-110" dirty="0">
                <a:solidFill>
                  <a:srgbClr val="797979"/>
                </a:solidFill>
                <a:latin typeface="Arial"/>
                <a:cs typeface="Arial"/>
              </a:rPr>
              <a:t>Web:</a:t>
            </a:r>
            <a:r>
              <a:rPr sz="1950" spc="-204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950" u="heavy" spc="10" dirty="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  <a:latin typeface="Arial"/>
                <a:cs typeface="Arial"/>
                <a:hlinkClick r:id="rId20"/>
              </a:rPr>
              <a:t>http://www.rstudio.com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67765" y="2601450"/>
            <a:ext cx="9029065" cy="328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070"/>
              </a:lnSpc>
              <a:spcBef>
                <a:spcPts val="95"/>
              </a:spcBef>
            </a:pPr>
            <a:r>
              <a:rPr sz="8250" b="1" spc="-15" dirty="0">
                <a:solidFill>
                  <a:srgbClr val="53585F"/>
                </a:solidFill>
                <a:latin typeface="Trebuchet MS"/>
                <a:cs typeface="Trebuchet MS"/>
              </a:rPr>
              <a:t>How </a:t>
            </a:r>
            <a:r>
              <a:rPr sz="8250" b="1" spc="-55" dirty="0">
                <a:solidFill>
                  <a:srgbClr val="53585F"/>
                </a:solidFill>
                <a:latin typeface="Trebuchet MS"/>
                <a:cs typeface="Trebuchet MS"/>
              </a:rPr>
              <a:t>to</a:t>
            </a:r>
            <a:r>
              <a:rPr sz="8250" b="1" spc="-1505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8250" b="1" spc="25" dirty="0">
                <a:solidFill>
                  <a:srgbClr val="53585F"/>
                </a:solidFill>
                <a:latin typeface="Trebuchet MS"/>
                <a:cs typeface="Trebuchet MS"/>
              </a:rPr>
              <a:t>start</a:t>
            </a:r>
            <a:endParaRPr sz="8250">
              <a:latin typeface="Trebuchet MS"/>
              <a:cs typeface="Trebuchet MS"/>
            </a:endParaRPr>
          </a:p>
          <a:p>
            <a:pPr marL="12700">
              <a:lnSpc>
                <a:spcPts val="9015"/>
              </a:lnSpc>
            </a:pPr>
            <a:r>
              <a:rPr sz="8250" b="1" spc="-10" dirty="0">
                <a:solidFill>
                  <a:srgbClr val="53585F"/>
                </a:solidFill>
                <a:latin typeface="Trebuchet MS"/>
                <a:cs typeface="Trebuchet MS"/>
              </a:rPr>
              <a:t>with</a:t>
            </a:r>
            <a:r>
              <a:rPr sz="8250" b="1" spc="-770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8250" b="1" spc="-125" dirty="0">
                <a:solidFill>
                  <a:srgbClr val="53585F"/>
                </a:solidFill>
                <a:latin typeface="Trebuchet MS"/>
                <a:cs typeface="Trebuchet MS"/>
              </a:rPr>
              <a:t>Shiny,</a:t>
            </a:r>
            <a:r>
              <a:rPr sz="8250" b="1" spc="-765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8250" b="1" spc="5" dirty="0">
                <a:solidFill>
                  <a:srgbClr val="53585F"/>
                </a:solidFill>
                <a:latin typeface="Trebuchet MS"/>
                <a:cs typeface="Trebuchet MS"/>
              </a:rPr>
              <a:t>Part</a:t>
            </a:r>
            <a:r>
              <a:rPr sz="8250" b="1" spc="-765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8250" b="1" spc="-385" dirty="0">
                <a:solidFill>
                  <a:srgbClr val="53585F"/>
                </a:solidFill>
                <a:latin typeface="Trebuchet MS"/>
                <a:cs typeface="Trebuchet MS"/>
              </a:rPr>
              <a:t>2</a:t>
            </a:r>
            <a:endParaRPr sz="8250">
              <a:latin typeface="Trebuchet MS"/>
              <a:cs typeface="Trebuchet MS"/>
            </a:endParaRPr>
          </a:p>
          <a:p>
            <a:pPr marL="12700">
              <a:lnSpc>
                <a:spcPts val="7565"/>
              </a:lnSpc>
            </a:pPr>
            <a:r>
              <a:rPr sz="6350" spc="-165" dirty="0">
                <a:solidFill>
                  <a:srgbClr val="53585F"/>
                </a:solidFill>
                <a:latin typeface="Trebuchet MS"/>
                <a:cs typeface="Trebuchet MS"/>
              </a:rPr>
              <a:t>How </a:t>
            </a:r>
            <a:r>
              <a:rPr sz="6350" spc="-310" dirty="0">
                <a:solidFill>
                  <a:srgbClr val="53585F"/>
                </a:solidFill>
                <a:latin typeface="Trebuchet MS"/>
                <a:cs typeface="Trebuchet MS"/>
              </a:rPr>
              <a:t>to </a:t>
            </a:r>
            <a:r>
              <a:rPr sz="6350" spc="-270" dirty="0">
                <a:solidFill>
                  <a:srgbClr val="53585F"/>
                </a:solidFill>
                <a:latin typeface="Trebuchet MS"/>
                <a:cs typeface="Trebuchet MS"/>
              </a:rPr>
              <a:t>customize</a:t>
            </a:r>
            <a:r>
              <a:rPr sz="6350" spc="-1490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6350" spc="-280" dirty="0">
                <a:solidFill>
                  <a:srgbClr val="53585F"/>
                </a:solidFill>
                <a:latin typeface="Trebuchet MS"/>
                <a:cs typeface="Trebuchet MS"/>
              </a:rPr>
              <a:t>reactions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878107" y="2636754"/>
            <a:ext cx="2879725" cy="2879725"/>
          </a:xfrm>
          <a:custGeom>
            <a:avLst/>
            <a:gdLst/>
            <a:ahLst/>
            <a:cxnLst/>
            <a:rect l="l" t="t" r="r" b="b"/>
            <a:pathLst>
              <a:path w="2879725" h="2879725">
                <a:moveTo>
                  <a:pt x="2457624" y="421516"/>
                </a:moveTo>
                <a:lnTo>
                  <a:pt x="2491345" y="456370"/>
                </a:lnTo>
                <a:lnTo>
                  <a:pt x="2523661" y="492062"/>
                </a:lnTo>
                <a:lnTo>
                  <a:pt x="2554572" y="528556"/>
                </a:lnTo>
                <a:lnTo>
                  <a:pt x="2584078" y="565815"/>
                </a:lnTo>
                <a:lnTo>
                  <a:pt x="2612179" y="603805"/>
                </a:lnTo>
                <a:lnTo>
                  <a:pt x="2638875" y="642490"/>
                </a:lnTo>
                <a:lnTo>
                  <a:pt x="2664166" y="681834"/>
                </a:lnTo>
                <a:lnTo>
                  <a:pt x="2688052" y="721802"/>
                </a:lnTo>
                <a:lnTo>
                  <a:pt x="2710533" y="762357"/>
                </a:lnTo>
                <a:lnTo>
                  <a:pt x="2731609" y="803465"/>
                </a:lnTo>
                <a:lnTo>
                  <a:pt x="2751280" y="845090"/>
                </a:lnTo>
                <a:lnTo>
                  <a:pt x="2769545" y="887195"/>
                </a:lnTo>
                <a:lnTo>
                  <a:pt x="2786406" y="929746"/>
                </a:lnTo>
                <a:lnTo>
                  <a:pt x="2801861" y="972707"/>
                </a:lnTo>
                <a:lnTo>
                  <a:pt x="2815912" y="1016042"/>
                </a:lnTo>
                <a:lnTo>
                  <a:pt x="2828557" y="1059715"/>
                </a:lnTo>
                <a:lnTo>
                  <a:pt x="2839798" y="1103691"/>
                </a:lnTo>
                <a:lnTo>
                  <a:pt x="2849633" y="1147935"/>
                </a:lnTo>
                <a:lnTo>
                  <a:pt x="2858064" y="1192410"/>
                </a:lnTo>
                <a:lnTo>
                  <a:pt x="2865089" y="1237081"/>
                </a:lnTo>
                <a:lnTo>
                  <a:pt x="2870709" y="1281912"/>
                </a:lnTo>
                <a:lnTo>
                  <a:pt x="2874924" y="1326868"/>
                </a:lnTo>
                <a:lnTo>
                  <a:pt x="2877734" y="1371913"/>
                </a:lnTo>
                <a:lnTo>
                  <a:pt x="2879139" y="1417012"/>
                </a:lnTo>
                <a:lnTo>
                  <a:pt x="2879139" y="1462128"/>
                </a:lnTo>
                <a:lnTo>
                  <a:pt x="2877734" y="1507227"/>
                </a:lnTo>
                <a:lnTo>
                  <a:pt x="2874924" y="1552272"/>
                </a:lnTo>
                <a:lnTo>
                  <a:pt x="2870709" y="1597228"/>
                </a:lnTo>
                <a:lnTo>
                  <a:pt x="2865089" y="1642060"/>
                </a:lnTo>
                <a:lnTo>
                  <a:pt x="2858064" y="1686731"/>
                </a:lnTo>
                <a:lnTo>
                  <a:pt x="2849633" y="1731206"/>
                </a:lnTo>
                <a:lnTo>
                  <a:pt x="2839798" y="1775449"/>
                </a:lnTo>
                <a:lnTo>
                  <a:pt x="2828557" y="1819425"/>
                </a:lnTo>
                <a:lnTo>
                  <a:pt x="2815912" y="1863099"/>
                </a:lnTo>
                <a:lnTo>
                  <a:pt x="2801861" y="1906433"/>
                </a:lnTo>
                <a:lnTo>
                  <a:pt x="2786406" y="1949394"/>
                </a:lnTo>
                <a:lnTo>
                  <a:pt x="2769545" y="1991945"/>
                </a:lnTo>
                <a:lnTo>
                  <a:pt x="2751280" y="2034051"/>
                </a:lnTo>
                <a:lnTo>
                  <a:pt x="2731609" y="2075675"/>
                </a:lnTo>
                <a:lnTo>
                  <a:pt x="2710533" y="2116783"/>
                </a:lnTo>
                <a:lnTo>
                  <a:pt x="2688052" y="2157338"/>
                </a:lnTo>
                <a:lnTo>
                  <a:pt x="2664166" y="2197306"/>
                </a:lnTo>
                <a:lnTo>
                  <a:pt x="2638875" y="2236650"/>
                </a:lnTo>
                <a:lnTo>
                  <a:pt x="2612179" y="2275335"/>
                </a:lnTo>
                <a:lnTo>
                  <a:pt x="2584078" y="2313325"/>
                </a:lnTo>
                <a:lnTo>
                  <a:pt x="2554572" y="2350584"/>
                </a:lnTo>
                <a:lnTo>
                  <a:pt x="2523661" y="2387078"/>
                </a:lnTo>
                <a:lnTo>
                  <a:pt x="2491345" y="2422769"/>
                </a:lnTo>
                <a:lnTo>
                  <a:pt x="2457624" y="2457624"/>
                </a:lnTo>
                <a:lnTo>
                  <a:pt x="2422769" y="2491345"/>
                </a:lnTo>
                <a:lnTo>
                  <a:pt x="2387078" y="2523661"/>
                </a:lnTo>
                <a:lnTo>
                  <a:pt x="2350584" y="2554572"/>
                </a:lnTo>
                <a:lnTo>
                  <a:pt x="2313325" y="2584078"/>
                </a:lnTo>
                <a:lnTo>
                  <a:pt x="2275335" y="2612179"/>
                </a:lnTo>
                <a:lnTo>
                  <a:pt x="2236650" y="2638875"/>
                </a:lnTo>
                <a:lnTo>
                  <a:pt x="2197306" y="2664166"/>
                </a:lnTo>
                <a:lnTo>
                  <a:pt x="2157338" y="2688052"/>
                </a:lnTo>
                <a:lnTo>
                  <a:pt x="2116783" y="2710533"/>
                </a:lnTo>
                <a:lnTo>
                  <a:pt x="2075675" y="2731609"/>
                </a:lnTo>
                <a:lnTo>
                  <a:pt x="2034051" y="2751280"/>
                </a:lnTo>
                <a:lnTo>
                  <a:pt x="1991945" y="2769545"/>
                </a:lnTo>
                <a:lnTo>
                  <a:pt x="1949394" y="2786406"/>
                </a:lnTo>
                <a:lnTo>
                  <a:pt x="1906433" y="2801861"/>
                </a:lnTo>
                <a:lnTo>
                  <a:pt x="1863099" y="2815912"/>
                </a:lnTo>
                <a:lnTo>
                  <a:pt x="1819425" y="2828557"/>
                </a:lnTo>
                <a:lnTo>
                  <a:pt x="1775449" y="2839798"/>
                </a:lnTo>
                <a:lnTo>
                  <a:pt x="1731206" y="2849633"/>
                </a:lnTo>
                <a:lnTo>
                  <a:pt x="1686731" y="2858064"/>
                </a:lnTo>
                <a:lnTo>
                  <a:pt x="1642060" y="2865089"/>
                </a:lnTo>
                <a:lnTo>
                  <a:pt x="1597228" y="2870709"/>
                </a:lnTo>
                <a:lnTo>
                  <a:pt x="1552272" y="2874924"/>
                </a:lnTo>
                <a:lnTo>
                  <a:pt x="1507227" y="2877734"/>
                </a:lnTo>
                <a:lnTo>
                  <a:pt x="1462128" y="2879139"/>
                </a:lnTo>
                <a:lnTo>
                  <a:pt x="1417012" y="2879139"/>
                </a:lnTo>
                <a:lnTo>
                  <a:pt x="1371913" y="2877734"/>
                </a:lnTo>
                <a:lnTo>
                  <a:pt x="1326868" y="2874924"/>
                </a:lnTo>
                <a:lnTo>
                  <a:pt x="1281912" y="2870709"/>
                </a:lnTo>
                <a:lnTo>
                  <a:pt x="1237081" y="2865089"/>
                </a:lnTo>
                <a:lnTo>
                  <a:pt x="1192410" y="2858064"/>
                </a:lnTo>
                <a:lnTo>
                  <a:pt x="1147935" y="2849633"/>
                </a:lnTo>
                <a:lnTo>
                  <a:pt x="1103691" y="2839798"/>
                </a:lnTo>
                <a:lnTo>
                  <a:pt x="1059715" y="2828557"/>
                </a:lnTo>
                <a:lnTo>
                  <a:pt x="1016042" y="2815912"/>
                </a:lnTo>
                <a:lnTo>
                  <a:pt x="972707" y="2801861"/>
                </a:lnTo>
                <a:lnTo>
                  <a:pt x="929746" y="2786406"/>
                </a:lnTo>
                <a:lnTo>
                  <a:pt x="887195" y="2769545"/>
                </a:lnTo>
                <a:lnTo>
                  <a:pt x="845090" y="2751280"/>
                </a:lnTo>
                <a:lnTo>
                  <a:pt x="803465" y="2731609"/>
                </a:lnTo>
                <a:lnTo>
                  <a:pt x="762357" y="2710533"/>
                </a:lnTo>
                <a:lnTo>
                  <a:pt x="721802" y="2688052"/>
                </a:lnTo>
                <a:lnTo>
                  <a:pt x="681834" y="2664166"/>
                </a:lnTo>
                <a:lnTo>
                  <a:pt x="642490" y="2638875"/>
                </a:lnTo>
                <a:lnTo>
                  <a:pt x="603805" y="2612179"/>
                </a:lnTo>
                <a:lnTo>
                  <a:pt x="565815" y="2584078"/>
                </a:lnTo>
                <a:lnTo>
                  <a:pt x="528556" y="2554572"/>
                </a:lnTo>
                <a:lnTo>
                  <a:pt x="492062" y="2523661"/>
                </a:lnTo>
                <a:lnTo>
                  <a:pt x="456370" y="2491345"/>
                </a:lnTo>
                <a:lnTo>
                  <a:pt x="421516" y="2457624"/>
                </a:lnTo>
                <a:lnTo>
                  <a:pt x="387795" y="2422769"/>
                </a:lnTo>
                <a:lnTo>
                  <a:pt x="355478" y="2387078"/>
                </a:lnTo>
                <a:lnTo>
                  <a:pt x="324567" y="2350584"/>
                </a:lnTo>
                <a:lnTo>
                  <a:pt x="295061" y="2313325"/>
                </a:lnTo>
                <a:lnTo>
                  <a:pt x="266960" y="2275335"/>
                </a:lnTo>
                <a:lnTo>
                  <a:pt x="240264" y="2236650"/>
                </a:lnTo>
                <a:lnTo>
                  <a:pt x="214973" y="2197306"/>
                </a:lnTo>
                <a:lnTo>
                  <a:pt x="191087" y="2157338"/>
                </a:lnTo>
                <a:lnTo>
                  <a:pt x="168606" y="2116783"/>
                </a:lnTo>
                <a:lnTo>
                  <a:pt x="147530" y="2075675"/>
                </a:lnTo>
                <a:lnTo>
                  <a:pt x="127860" y="2034051"/>
                </a:lnTo>
                <a:lnTo>
                  <a:pt x="109594" y="1991945"/>
                </a:lnTo>
                <a:lnTo>
                  <a:pt x="92733" y="1949394"/>
                </a:lnTo>
                <a:lnTo>
                  <a:pt x="77278" y="1906433"/>
                </a:lnTo>
                <a:lnTo>
                  <a:pt x="63227" y="1863099"/>
                </a:lnTo>
                <a:lnTo>
                  <a:pt x="50581" y="1819425"/>
                </a:lnTo>
                <a:lnTo>
                  <a:pt x="39341" y="1775449"/>
                </a:lnTo>
                <a:lnTo>
                  <a:pt x="29506" y="1731206"/>
                </a:lnTo>
                <a:lnTo>
                  <a:pt x="21075" y="1686731"/>
                </a:lnTo>
                <a:lnTo>
                  <a:pt x="14050" y="1642060"/>
                </a:lnTo>
                <a:lnTo>
                  <a:pt x="8430" y="1597228"/>
                </a:lnTo>
                <a:lnTo>
                  <a:pt x="4215" y="1552272"/>
                </a:lnTo>
                <a:lnTo>
                  <a:pt x="1405" y="1507227"/>
                </a:lnTo>
                <a:lnTo>
                  <a:pt x="0" y="1462128"/>
                </a:lnTo>
                <a:lnTo>
                  <a:pt x="0" y="1417012"/>
                </a:lnTo>
                <a:lnTo>
                  <a:pt x="1405" y="1371913"/>
                </a:lnTo>
                <a:lnTo>
                  <a:pt x="4215" y="1326868"/>
                </a:lnTo>
                <a:lnTo>
                  <a:pt x="8430" y="1281912"/>
                </a:lnTo>
                <a:lnTo>
                  <a:pt x="14050" y="1237081"/>
                </a:lnTo>
                <a:lnTo>
                  <a:pt x="21075" y="1192410"/>
                </a:lnTo>
                <a:lnTo>
                  <a:pt x="29506" y="1147935"/>
                </a:lnTo>
                <a:lnTo>
                  <a:pt x="39341" y="1103691"/>
                </a:lnTo>
                <a:lnTo>
                  <a:pt x="50581" y="1059715"/>
                </a:lnTo>
                <a:lnTo>
                  <a:pt x="63227" y="1016042"/>
                </a:lnTo>
                <a:lnTo>
                  <a:pt x="77278" y="972707"/>
                </a:lnTo>
                <a:lnTo>
                  <a:pt x="92733" y="929746"/>
                </a:lnTo>
                <a:lnTo>
                  <a:pt x="109594" y="887195"/>
                </a:lnTo>
                <a:lnTo>
                  <a:pt x="127860" y="845090"/>
                </a:lnTo>
                <a:lnTo>
                  <a:pt x="147530" y="803465"/>
                </a:lnTo>
                <a:lnTo>
                  <a:pt x="168606" y="762357"/>
                </a:lnTo>
                <a:lnTo>
                  <a:pt x="191087" y="721802"/>
                </a:lnTo>
                <a:lnTo>
                  <a:pt x="214973" y="681834"/>
                </a:lnTo>
                <a:lnTo>
                  <a:pt x="240264" y="642490"/>
                </a:lnTo>
                <a:lnTo>
                  <a:pt x="266960" y="603805"/>
                </a:lnTo>
                <a:lnTo>
                  <a:pt x="295061" y="565815"/>
                </a:lnTo>
                <a:lnTo>
                  <a:pt x="324567" y="528556"/>
                </a:lnTo>
                <a:lnTo>
                  <a:pt x="355478" y="492062"/>
                </a:lnTo>
                <a:lnTo>
                  <a:pt x="387795" y="456370"/>
                </a:lnTo>
                <a:lnTo>
                  <a:pt x="421516" y="421516"/>
                </a:lnTo>
                <a:lnTo>
                  <a:pt x="456370" y="387795"/>
                </a:lnTo>
                <a:lnTo>
                  <a:pt x="492062" y="355478"/>
                </a:lnTo>
                <a:lnTo>
                  <a:pt x="528556" y="324567"/>
                </a:lnTo>
                <a:lnTo>
                  <a:pt x="565815" y="295061"/>
                </a:lnTo>
                <a:lnTo>
                  <a:pt x="603805" y="266960"/>
                </a:lnTo>
                <a:lnTo>
                  <a:pt x="642490" y="240264"/>
                </a:lnTo>
                <a:lnTo>
                  <a:pt x="681834" y="214973"/>
                </a:lnTo>
                <a:lnTo>
                  <a:pt x="721802" y="191087"/>
                </a:lnTo>
                <a:lnTo>
                  <a:pt x="762357" y="168606"/>
                </a:lnTo>
                <a:lnTo>
                  <a:pt x="803465" y="147530"/>
                </a:lnTo>
                <a:lnTo>
                  <a:pt x="845090" y="127860"/>
                </a:lnTo>
                <a:lnTo>
                  <a:pt x="887195" y="109594"/>
                </a:lnTo>
                <a:lnTo>
                  <a:pt x="929746" y="92733"/>
                </a:lnTo>
                <a:lnTo>
                  <a:pt x="972707" y="77278"/>
                </a:lnTo>
                <a:lnTo>
                  <a:pt x="1016042" y="63227"/>
                </a:lnTo>
                <a:lnTo>
                  <a:pt x="1059715" y="50581"/>
                </a:lnTo>
                <a:lnTo>
                  <a:pt x="1103691" y="39341"/>
                </a:lnTo>
                <a:lnTo>
                  <a:pt x="1147935" y="29506"/>
                </a:lnTo>
                <a:lnTo>
                  <a:pt x="1192410" y="21075"/>
                </a:lnTo>
                <a:lnTo>
                  <a:pt x="1237081" y="14050"/>
                </a:lnTo>
                <a:lnTo>
                  <a:pt x="1281912" y="8430"/>
                </a:lnTo>
                <a:lnTo>
                  <a:pt x="1326868" y="4215"/>
                </a:lnTo>
                <a:lnTo>
                  <a:pt x="1371913" y="1405"/>
                </a:lnTo>
                <a:lnTo>
                  <a:pt x="1417012" y="0"/>
                </a:lnTo>
                <a:lnTo>
                  <a:pt x="1462128" y="0"/>
                </a:lnTo>
                <a:lnTo>
                  <a:pt x="1507227" y="1405"/>
                </a:lnTo>
                <a:lnTo>
                  <a:pt x="1552272" y="4215"/>
                </a:lnTo>
                <a:lnTo>
                  <a:pt x="1597228" y="8430"/>
                </a:lnTo>
                <a:lnTo>
                  <a:pt x="1642060" y="14050"/>
                </a:lnTo>
                <a:lnTo>
                  <a:pt x="1686731" y="21075"/>
                </a:lnTo>
                <a:lnTo>
                  <a:pt x="1731206" y="29506"/>
                </a:lnTo>
                <a:lnTo>
                  <a:pt x="1775449" y="39341"/>
                </a:lnTo>
                <a:lnTo>
                  <a:pt x="1819425" y="50581"/>
                </a:lnTo>
                <a:lnTo>
                  <a:pt x="1863099" y="63227"/>
                </a:lnTo>
                <a:lnTo>
                  <a:pt x="1906433" y="77278"/>
                </a:lnTo>
                <a:lnTo>
                  <a:pt x="1949394" y="92733"/>
                </a:lnTo>
                <a:lnTo>
                  <a:pt x="1991945" y="109594"/>
                </a:lnTo>
                <a:lnTo>
                  <a:pt x="2034051" y="127860"/>
                </a:lnTo>
                <a:lnTo>
                  <a:pt x="2075675" y="147530"/>
                </a:lnTo>
                <a:lnTo>
                  <a:pt x="2116783" y="168606"/>
                </a:lnTo>
                <a:lnTo>
                  <a:pt x="2157338" y="191087"/>
                </a:lnTo>
                <a:lnTo>
                  <a:pt x="2197306" y="214973"/>
                </a:lnTo>
                <a:lnTo>
                  <a:pt x="2236650" y="240264"/>
                </a:lnTo>
                <a:lnTo>
                  <a:pt x="2275335" y="266960"/>
                </a:lnTo>
                <a:lnTo>
                  <a:pt x="2313325" y="295061"/>
                </a:lnTo>
                <a:lnTo>
                  <a:pt x="2350584" y="324567"/>
                </a:lnTo>
                <a:lnTo>
                  <a:pt x="2387078" y="355478"/>
                </a:lnTo>
                <a:lnTo>
                  <a:pt x="2422769" y="387795"/>
                </a:lnTo>
                <a:lnTo>
                  <a:pt x="2457624" y="421516"/>
                </a:lnTo>
                <a:close/>
              </a:path>
            </a:pathLst>
          </a:custGeom>
          <a:ln w="848141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28540" y="2579335"/>
            <a:ext cx="2397099" cy="19234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165074" y="3631114"/>
            <a:ext cx="1480820" cy="740410"/>
          </a:xfrm>
          <a:custGeom>
            <a:avLst/>
            <a:gdLst/>
            <a:ahLst/>
            <a:cxnLst/>
            <a:rect l="l" t="t" r="r" b="b"/>
            <a:pathLst>
              <a:path w="1480819" h="740410">
                <a:moveTo>
                  <a:pt x="740396" y="0"/>
                </a:moveTo>
                <a:lnTo>
                  <a:pt x="0" y="740406"/>
                </a:lnTo>
                <a:lnTo>
                  <a:pt x="1480792" y="740406"/>
                </a:lnTo>
                <a:lnTo>
                  <a:pt x="74039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211608" y="3682505"/>
            <a:ext cx="2397099" cy="19234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81115" y="3877484"/>
            <a:ext cx="1480820" cy="740410"/>
          </a:xfrm>
          <a:custGeom>
            <a:avLst/>
            <a:gdLst/>
            <a:ahLst/>
            <a:cxnLst/>
            <a:rect l="l" t="t" r="r" b="b"/>
            <a:pathLst>
              <a:path w="1480819" h="740410">
                <a:moveTo>
                  <a:pt x="1480792" y="0"/>
                </a:moveTo>
                <a:lnTo>
                  <a:pt x="0" y="0"/>
                </a:lnTo>
                <a:lnTo>
                  <a:pt x="740396" y="740396"/>
                </a:lnTo>
                <a:lnTo>
                  <a:pt x="148079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61813" y="10800091"/>
            <a:ext cx="1541780" cy="2660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u="heavy" spc="-22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CC</a:t>
            </a:r>
            <a:r>
              <a:rPr sz="1450" spc="-225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A6AAA9"/>
                </a:solidFill>
                <a:latin typeface="Arial"/>
                <a:cs typeface="Arial"/>
              </a:rPr>
              <a:t>by </a:t>
            </a:r>
            <a:r>
              <a:rPr sz="1450" spc="-35" dirty="0">
                <a:solidFill>
                  <a:srgbClr val="A6AAA9"/>
                </a:solidFill>
                <a:latin typeface="Arial"/>
                <a:cs typeface="Arial"/>
              </a:rPr>
              <a:t>RStudio</a:t>
            </a:r>
            <a:r>
              <a:rPr sz="1450" spc="-280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1450" spc="-70" dirty="0">
                <a:solidFill>
                  <a:srgbClr val="A6AAA9"/>
                </a:solidFill>
                <a:latin typeface="Arial"/>
                <a:cs typeface="Arial"/>
              </a:rPr>
              <a:t>2015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983252" y="10800091"/>
            <a:ext cx="1309370" cy="2660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u="heavy" spc="-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Follow</a:t>
            </a:r>
            <a:r>
              <a:rPr sz="1450" u="heavy" spc="-15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 </a:t>
            </a:r>
            <a:r>
              <a:rPr sz="1450" u="heavy" spc="-2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</a:rPr>
              <a:t>@rstudio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020"/>
            <a:ext cx="20104099" cy="1059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59117" y="6080631"/>
            <a:ext cx="40767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50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9804" y="6080631"/>
            <a:ext cx="40767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51</a:t>
            </a:r>
            <a:endParaRPr sz="28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49070" y="6094053"/>
          <a:ext cx="1579880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365C0"/>
                      </a:solidFill>
                      <a:prstDash val="solid"/>
                    </a:lnL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05"/>
                        </a:lnSpc>
                      </a:pPr>
                      <a:r>
                        <a:rPr sz="2850" spc="15" dirty="0">
                          <a:latin typeface="Arial"/>
                          <a:cs typeface="Arial"/>
                        </a:rPr>
                        <a:t>100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1266672" y="6146409"/>
            <a:ext cx="1047115" cy="304165"/>
          </a:xfrm>
          <a:custGeom>
            <a:avLst/>
            <a:gdLst/>
            <a:ahLst/>
            <a:cxnLst/>
            <a:rect l="l" t="t" r="r" b="b"/>
            <a:pathLst>
              <a:path w="1047115" h="304164">
                <a:moveTo>
                  <a:pt x="0" y="0"/>
                </a:moveTo>
                <a:lnTo>
                  <a:pt x="1047088" y="0"/>
                </a:lnTo>
                <a:lnTo>
                  <a:pt x="1047088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75222" y="6050340"/>
            <a:ext cx="63690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latin typeface="Arial"/>
                <a:cs typeface="Arial"/>
              </a:rPr>
              <a:t>101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020"/>
            <a:ext cx="20104099" cy="1059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57235" y="6080631"/>
            <a:ext cx="61150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100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7922" y="6080631"/>
            <a:ext cx="61150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101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66672" y="6146409"/>
            <a:ext cx="1047115" cy="304165"/>
          </a:xfrm>
          <a:custGeom>
            <a:avLst/>
            <a:gdLst/>
            <a:ahLst/>
            <a:cxnLst/>
            <a:rect l="l" t="t" r="r" b="b"/>
            <a:pathLst>
              <a:path w="1047115" h="304164">
                <a:moveTo>
                  <a:pt x="0" y="0"/>
                </a:moveTo>
                <a:lnTo>
                  <a:pt x="1047088" y="0"/>
                </a:lnTo>
                <a:lnTo>
                  <a:pt x="1047088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73340" y="6050340"/>
            <a:ext cx="84074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latin typeface="Arial"/>
                <a:cs typeface="Arial"/>
              </a:rPr>
              <a:t>1000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9070" y="6094053"/>
          <a:ext cx="1579880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365C0"/>
                      </a:solidFill>
                      <a:prstDash val="solid"/>
                    </a:lnL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05"/>
                        </a:lnSpc>
                      </a:pPr>
                      <a:r>
                        <a:rPr sz="2850" spc="15" dirty="0">
                          <a:latin typeface="Arial"/>
                          <a:cs typeface="Arial"/>
                        </a:rPr>
                        <a:t>999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020"/>
            <a:ext cx="20104099" cy="10596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6040" y="6080631"/>
            <a:ext cx="81534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1000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66672" y="6146409"/>
            <a:ext cx="1047115" cy="304165"/>
          </a:xfrm>
          <a:custGeom>
            <a:avLst/>
            <a:gdLst/>
            <a:ahLst/>
            <a:cxnLst/>
            <a:rect l="l" t="t" r="r" b="b"/>
            <a:pathLst>
              <a:path w="1047115" h="304164">
                <a:moveTo>
                  <a:pt x="0" y="0"/>
                </a:moveTo>
                <a:lnTo>
                  <a:pt x="1047088" y="0"/>
                </a:lnTo>
                <a:lnTo>
                  <a:pt x="1047088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73340" y="6050340"/>
            <a:ext cx="84074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latin typeface="Arial"/>
                <a:cs typeface="Arial"/>
              </a:rPr>
              <a:t>1001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7235" y="6080631"/>
            <a:ext cx="61150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999</a:t>
            </a:r>
            <a:endParaRPr sz="28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9070" y="6094053"/>
          <a:ext cx="1579880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365C0"/>
                      </a:solidFill>
                      <a:prstDash val="solid"/>
                    </a:lnL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705"/>
                        </a:lnSpc>
                      </a:pPr>
                      <a:r>
                        <a:rPr sz="2850" spc="15" dirty="0">
                          <a:latin typeface="Arial"/>
                          <a:cs typeface="Arial"/>
                        </a:rPr>
                        <a:t>1000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272060" y="6090453"/>
            <a:ext cx="4767580" cy="415290"/>
          </a:xfrm>
          <a:custGeom>
            <a:avLst/>
            <a:gdLst/>
            <a:ahLst/>
            <a:cxnLst/>
            <a:rect l="l" t="t" r="r" b="b"/>
            <a:pathLst>
              <a:path w="4767580" h="415290">
                <a:moveTo>
                  <a:pt x="4261650" y="0"/>
                </a:moveTo>
                <a:lnTo>
                  <a:pt x="426165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4261650" y="328199"/>
                </a:lnTo>
                <a:lnTo>
                  <a:pt x="4261650" y="415202"/>
                </a:lnTo>
                <a:lnTo>
                  <a:pt x="4767079" y="207606"/>
                </a:lnTo>
                <a:lnTo>
                  <a:pt x="426165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020"/>
            <a:ext cx="20104099" cy="10596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6040" y="6080631"/>
            <a:ext cx="81534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1000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66672" y="6146409"/>
            <a:ext cx="1047115" cy="304165"/>
          </a:xfrm>
          <a:custGeom>
            <a:avLst/>
            <a:gdLst/>
            <a:ahLst/>
            <a:cxnLst/>
            <a:rect l="l" t="t" r="r" b="b"/>
            <a:pathLst>
              <a:path w="1047115" h="304164">
                <a:moveTo>
                  <a:pt x="0" y="0"/>
                </a:moveTo>
                <a:lnTo>
                  <a:pt x="1047088" y="0"/>
                </a:lnTo>
                <a:lnTo>
                  <a:pt x="1047088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73340" y="6050340"/>
            <a:ext cx="84074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latin typeface="Arial"/>
                <a:cs typeface="Arial"/>
              </a:rPr>
              <a:t>1001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7235" y="6080631"/>
            <a:ext cx="61150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2850" spc="15" dirty="0">
                <a:latin typeface="Arial"/>
                <a:cs typeface="Arial"/>
              </a:rPr>
              <a:t>999</a:t>
            </a:r>
            <a:endParaRPr sz="28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9070" y="6094053"/>
          <a:ext cx="1579880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365C0"/>
                      </a:solidFill>
                      <a:prstDash val="solid"/>
                    </a:lnL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705"/>
                        </a:lnSpc>
                      </a:pPr>
                      <a:r>
                        <a:rPr sz="2850" spc="15" dirty="0">
                          <a:latin typeface="Arial"/>
                          <a:cs typeface="Arial"/>
                        </a:rPr>
                        <a:t>1000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365C0"/>
                      </a:solidFill>
                      <a:prstDash val="solid"/>
                    </a:lnR>
                    <a:lnT w="53975">
                      <a:solidFill>
                        <a:srgbClr val="0365C0"/>
                      </a:solidFill>
                      <a:prstDash val="solid"/>
                    </a:lnT>
                    <a:lnB w="53975">
                      <a:solidFill>
                        <a:srgbClr val="0365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272060" y="6090453"/>
            <a:ext cx="4767580" cy="415290"/>
          </a:xfrm>
          <a:custGeom>
            <a:avLst/>
            <a:gdLst/>
            <a:ahLst/>
            <a:cxnLst/>
            <a:rect l="l" t="t" r="r" b="b"/>
            <a:pathLst>
              <a:path w="4767580" h="415290">
                <a:moveTo>
                  <a:pt x="4261650" y="0"/>
                </a:moveTo>
                <a:lnTo>
                  <a:pt x="426165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4261650" y="328199"/>
                </a:lnTo>
                <a:lnTo>
                  <a:pt x="4261650" y="415202"/>
                </a:lnTo>
                <a:lnTo>
                  <a:pt x="4767079" y="207606"/>
                </a:lnTo>
                <a:lnTo>
                  <a:pt x="426165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14467" y="6811217"/>
            <a:ext cx="16973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input$x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25713" y="6811217"/>
            <a:ext cx="193611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output$y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76769" y="6886240"/>
            <a:ext cx="4411345" cy="415290"/>
          </a:xfrm>
          <a:custGeom>
            <a:avLst/>
            <a:gdLst/>
            <a:ahLst/>
            <a:cxnLst/>
            <a:rect l="l" t="t" r="r" b="b"/>
            <a:pathLst>
              <a:path w="4411345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069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4467" y="6811217"/>
            <a:ext cx="16973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input$x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25713" y="6811217"/>
            <a:ext cx="193611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output$y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769" y="6886240"/>
            <a:ext cx="4411345" cy="415290"/>
          </a:xfrm>
          <a:custGeom>
            <a:avLst/>
            <a:gdLst/>
            <a:ahLst/>
            <a:cxnLst/>
            <a:rect l="l" t="t" r="r" b="b"/>
            <a:pathLst>
              <a:path w="4411345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069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594" y="6606209"/>
            <a:ext cx="3948523" cy="986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71081" y="4983627"/>
            <a:ext cx="4241495" cy="4252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1324" y="4836344"/>
            <a:ext cx="2339975" cy="2245995"/>
          </a:xfrm>
          <a:custGeom>
            <a:avLst/>
            <a:gdLst/>
            <a:ahLst/>
            <a:cxnLst/>
            <a:rect l="l" t="t" r="r" b="b"/>
            <a:pathLst>
              <a:path w="2339975" h="2245995">
                <a:moveTo>
                  <a:pt x="0" y="2236581"/>
                </a:moveTo>
                <a:lnTo>
                  <a:pt x="49744" y="2240557"/>
                </a:lnTo>
                <a:lnTo>
                  <a:pt x="99440" y="2243373"/>
                </a:lnTo>
                <a:lnTo>
                  <a:pt x="149068" y="2245033"/>
                </a:lnTo>
                <a:lnTo>
                  <a:pt x="198610" y="2245546"/>
                </a:lnTo>
                <a:lnTo>
                  <a:pt x="248049" y="2244917"/>
                </a:lnTo>
                <a:lnTo>
                  <a:pt x="297365" y="2243154"/>
                </a:lnTo>
                <a:lnTo>
                  <a:pt x="346542" y="2240263"/>
                </a:lnTo>
                <a:lnTo>
                  <a:pt x="395560" y="2236251"/>
                </a:lnTo>
                <a:lnTo>
                  <a:pt x="444403" y="2231124"/>
                </a:lnTo>
                <a:lnTo>
                  <a:pt x="493051" y="2224890"/>
                </a:lnTo>
                <a:lnTo>
                  <a:pt x="541486" y="2217555"/>
                </a:lnTo>
                <a:lnTo>
                  <a:pt x="589691" y="2209125"/>
                </a:lnTo>
                <a:lnTo>
                  <a:pt x="637647" y="2199608"/>
                </a:lnTo>
                <a:lnTo>
                  <a:pt x="685337" y="2189010"/>
                </a:lnTo>
                <a:lnTo>
                  <a:pt x="732741" y="2177338"/>
                </a:lnTo>
                <a:lnTo>
                  <a:pt x="779843" y="2164598"/>
                </a:lnTo>
                <a:lnTo>
                  <a:pt x="826624" y="2150797"/>
                </a:lnTo>
                <a:lnTo>
                  <a:pt x="873065" y="2135943"/>
                </a:lnTo>
                <a:lnTo>
                  <a:pt x="919149" y="2120041"/>
                </a:lnTo>
                <a:lnTo>
                  <a:pt x="964858" y="2103099"/>
                </a:lnTo>
                <a:lnTo>
                  <a:pt x="1010173" y="2085122"/>
                </a:lnTo>
                <a:lnTo>
                  <a:pt x="1055076" y="2066119"/>
                </a:lnTo>
                <a:lnTo>
                  <a:pt x="1099550" y="2046095"/>
                </a:lnTo>
                <a:lnTo>
                  <a:pt x="1143575" y="2025057"/>
                </a:lnTo>
                <a:lnTo>
                  <a:pt x="1187135" y="2003012"/>
                </a:lnTo>
                <a:lnTo>
                  <a:pt x="1230211" y="1979967"/>
                </a:lnTo>
                <a:lnTo>
                  <a:pt x="1272785" y="1955928"/>
                </a:lnTo>
                <a:lnTo>
                  <a:pt x="1314838" y="1930903"/>
                </a:lnTo>
                <a:lnTo>
                  <a:pt x="1356353" y="1904897"/>
                </a:lnTo>
                <a:lnTo>
                  <a:pt x="1397311" y="1877917"/>
                </a:lnTo>
                <a:lnTo>
                  <a:pt x="1437695" y="1849971"/>
                </a:lnTo>
                <a:lnTo>
                  <a:pt x="1477486" y="1821065"/>
                </a:lnTo>
                <a:lnTo>
                  <a:pt x="1516666" y="1791205"/>
                </a:lnTo>
                <a:lnTo>
                  <a:pt x="1555217" y="1760398"/>
                </a:lnTo>
                <a:lnTo>
                  <a:pt x="1593121" y="1728652"/>
                </a:lnTo>
                <a:lnTo>
                  <a:pt x="1630360" y="1695972"/>
                </a:lnTo>
                <a:lnTo>
                  <a:pt x="1666916" y="1662366"/>
                </a:lnTo>
                <a:lnTo>
                  <a:pt x="1702770" y="1627840"/>
                </a:lnTo>
                <a:lnTo>
                  <a:pt x="1737905" y="1592401"/>
                </a:lnTo>
                <a:lnTo>
                  <a:pt x="1772708" y="1555611"/>
                </a:lnTo>
                <a:lnTo>
                  <a:pt x="1806550" y="1518098"/>
                </a:lnTo>
                <a:lnTo>
                  <a:pt x="1839423" y="1479879"/>
                </a:lnTo>
                <a:lnTo>
                  <a:pt x="1871322" y="1440976"/>
                </a:lnTo>
                <a:lnTo>
                  <a:pt x="1902238" y="1401406"/>
                </a:lnTo>
                <a:lnTo>
                  <a:pt x="1932164" y="1361189"/>
                </a:lnTo>
                <a:lnTo>
                  <a:pt x="1961093" y="1320345"/>
                </a:lnTo>
                <a:lnTo>
                  <a:pt x="1989017" y="1278892"/>
                </a:lnTo>
                <a:lnTo>
                  <a:pt x="2015930" y="1236850"/>
                </a:lnTo>
                <a:lnTo>
                  <a:pt x="2041825" y="1194239"/>
                </a:lnTo>
                <a:lnTo>
                  <a:pt x="2066693" y="1151076"/>
                </a:lnTo>
                <a:lnTo>
                  <a:pt x="2090528" y="1107382"/>
                </a:lnTo>
                <a:lnTo>
                  <a:pt x="2113322" y="1063176"/>
                </a:lnTo>
                <a:lnTo>
                  <a:pt x="2135069" y="1018477"/>
                </a:lnTo>
                <a:lnTo>
                  <a:pt x="2155761" y="973305"/>
                </a:lnTo>
                <a:lnTo>
                  <a:pt x="2175391" y="927678"/>
                </a:lnTo>
                <a:lnTo>
                  <a:pt x="2193951" y="881615"/>
                </a:lnTo>
                <a:lnTo>
                  <a:pt x="2211434" y="835137"/>
                </a:lnTo>
                <a:lnTo>
                  <a:pt x="2227834" y="788262"/>
                </a:lnTo>
                <a:lnTo>
                  <a:pt x="2243143" y="741009"/>
                </a:lnTo>
                <a:lnTo>
                  <a:pt x="2257353" y="693398"/>
                </a:lnTo>
                <a:lnTo>
                  <a:pt x="2270457" y="645448"/>
                </a:lnTo>
                <a:lnTo>
                  <a:pt x="2282449" y="597178"/>
                </a:lnTo>
                <a:lnTo>
                  <a:pt x="2293320" y="548608"/>
                </a:lnTo>
                <a:lnTo>
                  <a:pt x="2303065" y="499756"/>
                </a:lnTo>
                <a:lnTo>
                  <a:pt x="2311674" y="450643"/>
                </a:lnTo>
                <a:lnTo>
                  <a:pt x="2319142" y="401286"/>
                </a:lnTo>
                <a:lnTo>
                  <a:pt x="2325461" y="351706"/>
                </a:lnTo>
                <a:lnTo>
                  <a:pt x="2330624" y="301921"/>
                </a:lnTo>
                <a:lnTo>
                  <a:pt x="2334623" y="251952"/>
                </a:lnTo>
                <a:lnTo>
                  <a:pt x="2337451" y="201816"/>
                </a:lnTo>
                <a:lnTo>
                  <a:pt x="2339102" y="151534"/>
                </a:lnTo>
                <a:lnTo>
                  <a:pt x="2339567" y="101124"/>
                </a:lnTo>
                <a:lnTo>
                  <a:pt x="2338840" y="50606"/>
                </a:lnTo>
                <a:lnTo>
                  <a:pt x="2336913" y="0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1972" y="4273524"/>
            <a:ext cx="447675" cy="574675"/>
          </a:xfrm>
          <a:custGeom>
            <a:avLst/>
            <a:gdLst/>
            <a:ahLst/>
            <a:cxnLst/>
            <a:rect l="l" t="t" r="r" b="b"/>
            <a:pathLst>
              <a:path w="447675" h="574675">
                <a:moveTo>
                  <a:pt x="194234" y="0"/>
                </a:moveTo>
                <a:lnTo>
                  <a:pt x="0" y="574349"/>
                </a:lnTo>
                <a:lnTo>
                  <a:pt x="447441" y="550904"/>
                </a:lnTo>
                <a:lnTo>
                  <a:pt x="194234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9245" y="3531359"/>
            <a:ext cx="215328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53585F"/>
                </a:solidFill>
                <a:latin typeface="Courier New"/>
                <a:cs typeface="Courier New"/>
              </a:rPr>
              <a:t>run(this)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4467" y="6811217"/>
            <a:ext cx="16973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input$x</a:t>
            </a:r>
            <a:endParaRPr sz="3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6769" y="6886240"/>
            <a:ext cx="4411345" cy="415290"/>
          </a:xfrm>
          <a:custGeom>
            <a:avLst/>
            <a:gdLst/>
            <a:ahLst/>
            <a:cxnLst/>
            <a:rect l="l" t="t" r="r" b="b"/>
            <a:pathLst>
              <a:path w="4411345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069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1324" y="4836344"/>
            <a:ext cx="2339975" cy="2245995"/>
          </a:xfrm>
          <a:custGeom>
            <a:avLst/>
            <a:gdLst/>
            <a:ahLst/>
            <a:cxnLst/>
            <a:rect l="l" t="t" r="r" b="b"/>
            <a:pathLst>
              <a:path w="2339975" h="2245995">
                <a:moveTo>
                  <a:pt x="0" y="2236581"/>
                </a:moveTo>
                <a:lnTo>
                  <a:pt x="49744" y="2240557"/>
                </a:lnTo>
                <a:lnTo>
                  <a:pt x="99440" y="2243373"/>
                </a:lnTo>
                <a:lnTo>
                  <a:pt x="149068" y="2245033"/>
                </a:lnTo>
                <a:lnTo>
                  <a:pt x="198610" y="2245546"/>
                </a:lnTo>
                <a:lnTo>
                  <a:pt x="248049" y="2244917"/>
                </a:lnTo>
                <a:lnTo>
                  <a:pt x="297365" y="2243154"/>
                </a:lnTo>
                <a:lnTo>
                  <a:pt x="346542" y="2240263"/>
                </a:lnTo>
                <a:lnTo>
                  <a:pt x="395560" y="2236251"/>
                </a:lnTo>
                <a:lnTo>
                  <a:pt x="444403" y="2231124"/>
                </a:lnTo>
                <a:lnTo>
                  <a:pt x="493051" y="2224890"/>
                </a:lnTo>
                <a:lnTo>
                  <a:pt x="541486" y="2217555"/>
                </a:lnTo>
                <a:lnTo>
                  <a:pt x="589691" y="2209125"/>
                </a:lnTo>
                <a:lnTo>
                  <a:pt x="637647" y="2199608"/>
                </a:lnTo>
                <a:lnTo>
                  <a:pt x="685337" y="2189010"/>
                </a:lnTo>
                <a:lnTo>
                  <a:pt x="732741" y="2177338"/>
                </a:lnTo>
                <a:lnTo>
                  <a:pt x="779843" y="2164598"/>
                </a:lnTo>
                <a:lnTo>
                  <a:pt x="826624" y="2150797"/>
                </a:lnTo>
                <a:lnTo>
                  <a:pt x="873065" y="2135943"/>
                </a:lnTo>
                <a:lnTo>
                  <a:pt x="919149" y="2120041"/>
                </a:lnTo>
                <a:lnTo>
                  <a:pt x="964858" y="2103099"/>
                </a:lnTo>
                <a:lnTo>
                  <a:pt x="1010173" y="2085122"/>
                </a:lnTo>
                <a:lnTo>
                  <a:pt x="1055076" y="2066119"/>
                </a:lnTo>
                <a:lnTo>
                  <a:pt x="1099550" y="2046095"/>
                </a:lnTo>
                <a:lnTo>
                  <a:pt x="1143575" y="2025057"/>
                </a:lnTo>
                <a:lnTo>
                  <a:pt x="1187135" y="2003012"/>
                </a:lnTo>
                <a:lnTo>
                  <a:pt x="1230211" y="1979967"/>
                </a:lnTo>
                <a:lnTo>
                  <a:pt x="1272785" y="1955928"/>
                </a:lnTo>
                <a:lnTo>
                  <a:pt x="1314838" y="1930903"/>
                </a:lnTo>
                <a:lnTo>
                  <a:pt x="1356353" y="1904897"/>
                </a:lnTo>
                <a:lnTo>
                  <a:pt x="1397311" y="1877917"/>
                </a:lnTo>
                <a:lnTo>
                  <a:pt x="1437695" y="1849971"/>
                </a:lnTo>
                <a:lnTo>
                  <a:pt x="1477486" y="1821065"/>
                </a:lnTo>
                <a:lnTo>
                  <a:pt x="1516666" y="1791205"/>
                </a:lnTo>
                <a:lnTo>
                  <a:pt x="1555217" y="1760398"/>
                </a:lnTo>
                <a:lnTo>
                  <a:pt x="1593121" y="1728652"/>
                </a:lnTo>
                <a:lnTo>
                  <a:pt x="1630360" y="1695972"/>
                </a:lnTo>
                <a:lnTo>
                  <a:pt x="1666916" y="1662366"/>
                </a:lnTo>
                <a:lnTo>
                  <a:pt x="1702770" y="1627840"/>
                </a:lnTo>
                <a:lnTo>
                  <a:pt x="1737905" y="1592401"/>
                </a:lnTo>
                <a:lnTo>
                  <a:pt x="1772708" y="1555611"/>
                </a:lnTo>
                <a:lnTo>
                  <a:pt x="1806550" y="1518098"/>
                </a:lnTo>
                <a:lnTo>
                  <a:pt x="1839423" y="1479879"/>
                </a:lnTo>
                <a:lnTo>
                  <a:pt x="1871322" y="1440976"/>
                </a:lnTo>
                <a:lnTo>
                  <a:pt x="1902238" y="1401406"/>
                </a:lnTo>
                <a:lnTo>
                  <a:pt x="1932164" y="1361189"/>
                </a:lnTo>
                <a:lnTo>
                  <a:pt x="1961093" y="1320345"/>
                </a:lnTo>
                <a:lnTo>
                  <a:pt x="1989017" y="1278892"/>
                </a:lnTo>
                <a:lnTo>
                  <a:pt x="2015930" y="1236850"/>
                </a:lnTo>
                <a:lnTo>
                  <a:pt x="2041825" y="1194239"/>
                </a:lnTo>
                <a:lnTo>
                  <a:pt x="2066693" y="1151076"/>
                </a:lnTo>
                <a:lnTo>
                  <a:pt x="2090528" y="1107382"/>
                </a:lnTo>
                <a:lnTo>
                  <a:pt x="2113322" y="1063176"/>
                </a:lnTo>
                <a:lnTo>
                  <a:pt x="2135069" y="1018477"/>
                </a:lnTo>
                <a:lnTo>
                  <a:pt x="2155761" y="973305"/>
                </a:lnTo>
                <a:lnTo>
                  <a:pt x="2175391" y="927678"/>
                </a:lnTo>
                <a:lnTo>
                  <a:pt x="2193951" y="881615"/>
                </a:lnTo>
                <a:lnTo>
                  <a:pt x="2211434" y="835137"/>
                </a:lnTo>
                <a:lnTo>
                  <a:pt x="2227834" y="788262"/>
                </a:lnTo>
                <a:lnTo>
                  <a:pt x="2243143" y="741009"/>
                </a:lnTo>
                <a:lnTo>
                  <a:pt x="2257353" y="693398"/>
                </a:lnTo>
                <a:lnTo>
                  <a:pt x="2270457" y="645448"/>
                </a:lnTo>
                <a:lnTo>
                  <a:pt x="2282449" y="597178"/>
                </a:lnTo>
                <a:lnTo>
                  <a:pt x="2293320" y="548608"/>
                </a:lnTo>
                <a:lnTo>
                  <a:pt x="2303065" y="499756"/>
                </a:lnTo>
                <a:lnTo>
                  <a:pt x="2311674" y="450643"/>
                </a:lnTo>
                <a:lnTo>
                  <a:pt x="2319142" y="401286"/>
                </a:lnTo>
                <a:lnTo>
                  <a:pt x="2325461" y="351706"/>
                </a:lnTo>
                <a:lnTo>
                  <a:pt x="2330624" y="301921"/>
                </a:lnTo>
                <a:lnTo>
                  <a:pt x="2334623" y="251952"/>
                </a:lnTo>
                <a:lnTo>
                  <a:pt x="2337451" y="201816"/>
                </a:lnTo>
                <a:lnTo>
                  <a:pt x="2339102" y="151534"/>
                </a:lnTo>
                <a:lnTo>
                  <a:pt x="2339567" y="101124"/>
                </a:lnTo>
                <a:lnTo>
                  <a:pt x="2338840" y="50606"/>
                </a:lnTo>
                <a:lnTo>
                  <a:pt x="2336913" y="0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1972" y="4273524"/>
            <a:ext cx="447675" cy="574675"/>
          </a:xfrm>
          <a:custGeom>
            <a:avLst/>
            <a:gdLst/>
            <a:ahLst/>
            <a:cxnLst/>
            <a:rect l="l" t="t" r="r" b="b"/>
            <a:pathLst>
              <a:path w="447675" h="574675">
                <a:moveTo>
                  <a:pt x="194234" y="0"/>
                </a:moveTo>
                <a:lnTo>
                  <a:pt x="0" y="574349"/>
                </a:lnTo>
                <a:lnTo>
                  <a:pt x="447441" y="550904"/>
                </a:lnTo>
                <a:lnTo>
                  <a:pt x="194234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9245" y="3531359"/>
            <a:ext cx="215328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53585F"/>
                </a:solidFill>
                <a:latin typeface="Courier New"/>
                <a:cs typeface="Courier New"/>
              </a:rPr>
              <a:t>run(this)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54870" y="6811217"/>
            <a:ext cx="75953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165" dirty="0">
                <a:latin typeface="Courier New"/>
                <a:cs typeface="Courier New"/>
              </a:rPr>
              <a:t>expression(o)utput$y</a:t>
            </a:r>
            <a:endParaRPr sz="31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09944" y="6855032"/>
            <a:ext cx="4411980" cy="415290"/>
          </a:xfrm>
          <a:custGeom>
            <a:avLst/>
            <a:gdLst/>
            <a:ahLst/>
            <a:cxnLst/>
            <a:rect l="l" t="t" r="r" b="b"/>
            <a:pathLst>
              <a:path w="4411980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802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3877" y="6811217"/>
            <a:ext cx="16973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input$x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1001" y="6811217"/>
            <a:ext cx="28911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expression()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9518" y="6886240"/>
            <a:ext cx="4418330" cy="415290"/>
          </a:xfrm>
          <a:custGeom>
            <a:avLst/>
            <a:gdLst/>
            <a:ahLst/>
            <a:cxnLst/>
            <a:rect l="l" t="t" r="r" b="b"/>
            <a:pathLst>
              <a:path w="4418330" h="415290">
                <a:moveTo>
                  <a:pt x="3916111" y="0"/>
                </a:moveTo>
                <a:lnTo>
                  <a:pt x="3916111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16111" y="328199"/>
                </a:lnTo>
                <a:lnTo>
                  <a:pt x="3916111" y="415202"/>
                </a:lnTo>
                <a:lnTo>
                  <a:pt x="4417718" y="207606"/>
                </a:lnTo>
                <a:lnTo>
                  <a:pt x="3916111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0722" y="4836344"/>
            <a:ext cx="2339975" cy="2245995"/>
          </a:xfrm>
          <a:custGeom>
            <a:avLst/>
            <a:gdLst/>
            <a:ahLst/>
            <a:cxnLst/>
            <a:rect l="l" t="t" r="r" b="b"/>
            <a:pathLst>
              <a:path w="2339975" h="2245995">
                <a:moveTo>
                  <a:pt x="0" y="2236581"/>
                </a:moveTo>
                <a:lnTo>
                  <a:pt x="49744" y="2240557"/>
                </a:lnTo>
                <a:lnTo>
                  <a:pt x="99440" y="2243373"/>
                </a:lnTo>
                <a:lnTo>
                  <a:pt x="149068" y="2245033"/>
                </a:lnTo>
                <a:lnTo>
                  <a:pt x="198610" y="2245546"/>
                </a:lnTo>
                <a:lnTo>
                  <a:pt x="248049" y="2244917"/>
                </a:lnTo>
                <a:lnTo>
                  <a:pt x="297365" y="2243154"/>
                </a:lnTo>
                <a:lnTo>
                  <a:pt x="346542" y="2240263"/>
                </a:lnTo>
                <a:lnTo>
                  <a:pt x="395560" y="2236251"/>
                </a:lnTo>
                <a:lnTo>
                  <a:pt x="444403" y="2231124"/>
                </a:lnTo>
                <a:lnTo>
                  <a:pt x="493051" y="2224890"/>
                </a:lnTo>
                <a:lnTo>
                  <a:pt x="541486" y="2217555"/>
                </a:lnTo>
                <a:lnTo>
                  <a:pt x="589691" y="2209125"/>
                </a:lnTo>
                <a:lnTo>
                  <a:pt x="637647" y="2199608"/>
                </a:lnTo>
                <a:lnTo>
                  <a:pt x="685337" y="2189010"/>
                </a:lnTo>
                <a:lnTo>
                  <a:pt x="732741" y="2177338"/>
                </a:lnTo>
                <a:lnTo>
                  <a:pt x="779843" y="2164598"/>
                </a:lnTo>
                <a:lnTo>
                  <a:pt x="826624" y="2150797"/>
                </a:lnTo>
                <a:lnTo>
                  <a:pt x="873065" y="2135943"/>
                </a:lnTo>
                <a:lnTo>
                  <a:pt x="919149" y="2120041"/>
                </a:lnTo>
                <a:lnTo>
                  <a:pt x="964858" y="2103099"/>
                </a:lnTo>
                <a:lnTo>
                  <a:pt x="1010173" y="2085122"/>
                </a:lnTo>
                <a:lnTo>
                  <a:pt x="1055076" y="2066119"/>
                </a:lnTo>
                <a:lnTo>
                  <a:pt x="1099550" y="2046095"/>
                </a:lnTo>
                <a:lnTo>
                  <a:pt x="1143575" y="2025057"/>
                </a:lnTo>
                <a:lnTo>
                  <a:pt x="1187135" y="2003012"/>
                </a:lnTo>
                <a:lnTo>
                  <a:pt x="1230211" y="1979967"/>
                </a:lnTo>
                <a:lnTo>
                  <a:pt x="1272785" y="1955928"/>
                </a:lnTo>
                <a:lnTo>
                  <a:pt x="1314838" y="1930903"/>
                </a:lnTo>
                <a:lnTo>
                  <a:pt x="1356353" y="1904897"/>
                </a:lnTo>
                <a:lnTo>
                  <a:pt x="1397311" y="1877917"/>
                </a:lnTo>
                <a:lnTo>
                  <a:pt x="1437695" y="1849971"/>
                </a:lnTo>
                <a:lnTo>
                  <a:pt x="1477486" y="1821065"/>
                </a:lnTo>
                <a:lnTo>
                  <a:pt x="1516666" y="1791205"/>
                </a:lnTo>
                <a:lnTo>
                  <a:pt x="1555217" y="1760398"/>
                </a:lnTo>
                <a:lnTo>
                  <a:pt x="1593121" y="1728652"/>
                </a:lnTo>
                <a:lnTo>
                  <a:pt x="1630360" y="1695972"/>
                </a:lnTo>
                <a:lnTo>
                  <a:pt x="1666916" y="1662366"/>
                </a:lnTo>
                <a:lnTo>
                  <a:pt x="1702770" y="1627840"/>
                </a:lnTo>
                <a:lnTo>
                  <a:pt x="1737905" y="1592401"/>
                </a:lnTo>
                <a:lnTo>
                  <a:pt x="1772708" y="1555611"/>
                </a:lnTo>
                <a:lnTo>
                  <a:pt x="1806550" y="1518098"/>
                </a:lnTo>
                <a:lnTo>
                  <a:pt x="1839423" y="1479879"/>
                </a:lnTo>
                <a:lnTo>
                  <a:pt x="1871322" y="1440976"/>
                </a:lnTo>
                <a:lnTo>
                  <a:pt x="1902238" y="1401406"/>
                </a:lnTo>
                <a:lnTo>
                  <a:pt x="1932164" y="1361189"/>
                </a:lnTo>
                <a:lnTo>
                  <a:pt x="1961093" y="1320345"/>
                </a:lnTo>
                <a:lnTo>
                  <a:pt x="1989017" y="1278892"/>
                </a:lnTo>
                <a:lnTo>
                  <a:pt x="2015930" y="1236850"/>
                </a:lnTo>
                <a:lnTo>
                  <a:pt x="2041825" y="1194239"/>
                </a:lnTo>
                <a:lnTo>
                  <a:pt x="2066693" y="1151076"/>
                </a:lnTo>
                <a:lnTo>
                  <a:pt x="2090528" y="1107382"/>
                </a:lnTo>
                <a:lnTo>
                  <a:pt x="2113322" y="1063176"/>
                </a:lnTo>
                <a:lnTo>
                  <a:pt x="2135069" y="1018477"/>
                </a:lnTo>
                <a:lnTo>
                  <a:pt x="2155761" y="973305"/>
                </a:lnTo>
                <a:lnTo>
                  <a:pt x="2175391" y="927678"/>
                </a:lnTo>
                <a:lnTo>
                  <a:pt x="2193951" y="881615"/>
                </a:lnTo>
                <a:lnTo>
                  <a:pt x="2211434" y="835137"/>
                </a:lnTo>
                <a:lnTo>
                  <a:pt x="2227834" y="788262"/>
                </a:lnTo>
                <a:lnTo>
                  <a:pt x="2243143" y="741009"/>
                </a:lnTo>
                <a:lnTo>
                  <a:pt x="2257353" y="693398"/>
                </a:lnTo>
                <a:lnTo>
                  <a:pt x="2270457" y="645448"/>
                </a:lnTo>
                <a:lnTo>
                  <a:pt x="2282449" y="597178"/>
                </a:lnTo>
                <a:lnTo>
                  <a:pt x="2293320" y="548608"/>
                </a:lnTo>
                <a:lnTo>
                  <a:pt x="2303065" y="499756"/>
                </a:lnTo>
                <a:lnTo>
                  <a:pt x="2311674" y="450643"/>
                </a:lnTo>
                <a:lnTo>
                  <a:pt x="2319142" y="401286"/>
                </a:lnTo>
                <a:lnTo>
                  <a:pt x="2325461" y="351706"/>
                </a:lnTo>
                <a:lnTo>
                  <a:pt x="2330624" y="301921"/>
                </a:lnTo>
                <a:lnTo>
                  <a:pt x="2334623" y="251952"/>
                </a:lnTo>
                <a:lnTo>
                  <a:pt x="2337451" y="201816"/>
                </a:lnTo>
                <a:lnTo>
                  <a:pt x="2339102" y="151534"/>
                </a:lnTo>
                <a:lnTo>
                  <a:pt x="2339567" y="101124"/>
                </a:lnTo>
                <a:lnTo>
                  <a:pt x="2338840" y="50606"/>
                </a:lnTo>
                <a:lnTo>
                  <a:pt x="2336913" y="0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381" y="4273524"/>
            <a:ext cx="447675" cy="574675"/>
          </a:xfrm>
          <a:custGeom>
            <a:avLst/>
            <a:gdLst/>
            <a:ahLst/>
            <a:cxnLst/>
            <a:rect l="l" t="t" r="r" b="b"/>
            <a:pathLst>
              <a:path w="447675" h="574675">
                <a:moveTo>
                  <a:pt x="194234" y="0"/>
                </a:moveTo>
                <a:lnTo>
                  <a:pt x="0" y="574349"/>
                </a:lnTo>
                <a:lnTo>
                  <a:pt x="447441" y="550904"/>
                </a:lnTo>
                <a:lnTo>
                  <a:pt x="194234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28654" y="3531359"/>
            <a:ext cx="215328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53585F"/>
                </a:solidFill>
                <a:latin typeface="Courier New"/>
                <a:cs typeface="Courier New"/>
              </a:rPr>
              <a:t>run(this)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49386" y="6886240"/>
            <a:ext cx="4411980" cy="415290"/>
          </a:xfrm>
          <a:custGeom>
            <a:avLst/>
            <a:gdLst/>
            <a:ahLst/>
            <a:cxnLst/>
            <a:rect l="l" t="t" r="r" b="b"/>
            <a:pathLst>
              <a:path w="4411980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802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2921" y="7061302"/>
            <a:ext cx="11772900" cy="2084705"/>
          </a:xfrm>
          <a:custGeom>
            <a:avLst/>
            <a:gdLst/>
            <a:ahLst/>
            <a:cxnLst/>
            <a:rect l="l" t="t" r="r" b="b"/>
            <a:pathLst>
              <a:path w="11772900" h="2084704">
                <a:moveTo>
                  <a:pt x="0" y="9356"/>
                </a:moveTo>
                <a:lnTo>
                  <a:pt x="51222" y="6710"/>
                </a:lnTo>
                <a:lnTo>
                  <a:pt x="102446" y="4501"/>
                </a:lnTo>
                <a:lnTo>
                  <a:pt x="153669" y="2729"/>
                </a:lnTo>
                <a:lnTo>
                  <a:pt x="204888" y="1393"/>
                </a:lnTo>
                <a:lnTo>
                  <a:pt x="256100" y="493"/>
                </a:lnTo>
                <a:lnTo>
                  <a:pt x="307302" y="29"/>
                </a:lnTo>
                <a:lnTo>
                  <a:pt x="358493" y="0"/>
                </a:lnTo>
                <a:lnTo>
                  <a:pt x="409668" y="405"/>
                </a:lnTo>
                <a:lnTo>
                  <a:pt x="460825" y="1245"/>
                </a:lnTo>
                <a:lnTo>
                  <a:pt x="511962" y="2519"/>
                </a:lnTo>
                <a:lnTo>
                  <a:pt x="563076" y="4227"/>
                </a:lnTo>
                <a:lnTo>
                  <a:pt x="614163" y="6368"/>
                </a:lnTo>
                <a:lnTo>
                  <a:pt x="665222" y="8942"/>
                </a:lnTo>
                <a:lnTo>
                  <a:pt x="716250" y="11949"/>
                </a:lnTo>
                <a:lnTo>
                  <a:pt x="767243" y="15388"/>
                </a:lnTo>
                <a:lnTo>
                  <a:pt x="818199" y="19259"/>
                </a:lnTo>
                <a:lnTo>
                  <a:pt x="869116" y="23561"/>
                </a:lnTo>
                <a:lnTo>
                  <a:pt x="919991" y="28295"/>
                </a:lnTo>
                <a:lnTo>
                  <a:pt x="970820" y="33459"/>
                </a:lnTo>
                <a:lnTo>
                  <a:pt x="1021601" y="39054"/>
                </a:lnTo>
                <a:lnTo>
                  <a:pt x="1072332" y="45080"/>
                </a:lnTo>
                <a:lnTo>
                  <a:pt x="1123009" y="51535"/>
                </a:lnTo>
                <a:lnTo>
                  <a:pt x="1173631" y="58419"/>
                </a:lnTo>
                <a:lnTo>
                  <a:pt x="1224193" y="65732"/>
                </a:lnTo>
                <a:lnTo>
                  <a:pt x="1274694" y="73475"/>
                </a:lnTo>
                <a:lnTo>
                  <a:pt x="1325131" y="81645"/>
                </a:lnTo>
                <a:lnTo>
                  <a:pt x="1375500" y="90243"/>
                </a:lnTo>
                <a:lnTo>
                  <a:pt x="1425800" y="99269"/>
                </a:lnTo>
                <a:lnTo>
                  <a:pt x="1476027" y="108723"/>
                </a:lnTo>
                <a:lnTo>
                  <a:pt x="1526179" y="118603"/>
                </a:lnTo>
                <a:lnTo>
                  <a:pt x="1576253" y="128910"/>
                </a:lnTo>
                <a:lnTo>
                  <a:pt x="1626246" y="139642"/>
                </a:lnTo>
                <a:lnTo>
                  <a:pt x="1676156" y="150801"/>
                </a:lnTo>
                <a:lnTo>
                  <a:pt x="1725980" y="162385"/>
                </a:lnTo>
                <a:lnTo>
                  <a:pt x="1775715" y="174395"/>
                </a:lnTo>
                <a:lnTo>
                  <a:pt x="1825358" y="186828"/>
                </a:lnTo>
                <a:lnTo>
                  <a:pt x="1873681" y="199362"/>
                </a:lnTo>
                <a:lnTo>
                  <a:pt x="1921869" y="212278"/>
                </a:lnTo>
                <a:lnTo>
                  <a:pt x="1969926" y="225570"/>
                </a:lnTo>
                <a:lnTo>
                  <a:pt x="2017855" y="239227"/>
                </a:lnTo>
                <a:lnTo>
                  <a:pt x="2065658" y="253243"/>
                </a:lnTo>
                <a:lnTo>
                  <a:pt x="2113339" y="267608"/>
                </a:lnTo>
                <a:lnTo>
                  <a:pt x="2160901" y="282314"/>
                </a:lnTo>
                <a:lnTo>
                  <a:pt x="2208346" y="297353"/>
                </a:lnTo>
                <a:lnTo>
                  <a:pt x="2255678" y="312715"/>
                </a:lnTo>
                <a:lnTo>
                  <a:pt x="2302899" y="328394"/>
                </a:lnTo>
                <a:lnTo>
                  <a:pt x="2350014" y="344380"/>
                </a:lnTo>
                <a:lnTo>
                  <a:pt x="2397024" y="360664"/>
                </a:lnTo>
                <a:lnTo>
                  <a:pt x="2443933" y="377239"/>
                </a:lnTo>
                <a:lnTo>
                  <a:pt x="2490744" y="394096"/>
                </a:lnTo>
                <a:lnTo>
                  <a:pt x="2537460" y="411226"/>
                </a:lnTo>
                <a:lnTo>
                  <a:pt x="2584083" y="428622"/>
                </a:lnTo>
                <a:lnTo>
                  <a:pt x="2630618" y="446274"/>
                </a:lnTo>
                <a:lnTo>
                  <a:pt x="2677067" y="464174"/>
                </a:lnTo>
                <a:lnTo>
                  <a:pt x="2723433" y="482315"/>
                </a:lnTo>
                <a:lnTo>
                  <a:pt x="2769718" y="500686"/>
                </a:lnTo>
                <a:lnTo>
                  <a:pt x="2815927" y="519280"/>
                </a:lnTo>
                <a:lnTo>
                  <a:pt x="2862062" y="538089"/>
                </a:lnTo>
                <a:lnTo>
                  <a:pt x="2908126" y="557104"/>
                </a:lnTo>
                <a:lnTo>
                  <a:pt x="2954122" y="576316"/>
                </a:lnTo>
                <a:lnTo>
                  <a:pt x="3000054" y="595718"/>
                </a:lnTo>
                <a:lnTo>
                  <a:pt x="3045924" y="615300"/>
                </a:lnTo>
                <a:lnTo>
                  <a:pt x="3091735" y="635054"/>
                </a:lnTo>
                <a:lnTo>
                  <a:pt x="3137490" y="654973"/>
                </a:lnTo>
                <a:lnTo>
                  <a:pt x="3183193" y="675047"/>
                </a:lnTo>
                <a:lnTo>
                  <a:pt x="3228846" y="695267"/>
                </a:lnTo>
                <a:lnTo>
                  <a:pt x="3274452" y="715626"/>
                </a:lnTo>
                <a:lnTo>
                  <a:pt x="3320015" y="736116"/>
                </a:lnTo>
                <a:lnTo>
                  <a:pt x="3365537" y="756727"/>
                </a:lnTo>
                <a:lnTo>
                  <a:pt x="3411022" y="777451"/>
                </a:lnTo>
                <a:lnTo>
                  <a:pt x="3456472" y="798280"/>
                </a:lnTo>
                <a:lnTo>
                  <a:pt x="3501891" y="819205"/>
                </a:lnTo>
                <a:lnTo>
                  <a:pt x="3547282" y="840218"/>
                </a:lnTo>
                <a:lnTo>
                  <a:pt x="3592647" y="861311"/>
                </a:lnTo>
                <a:lnTo>
                  <a:pt x="3637989" y="882474"/>
                </a:lnTo>
                <a:lnTo>
                  <a:pt x="3683313" y="903700"/>
                </a:lnTo>
                <a:lnTo>
                  <a:pt x="3728620" y="924981"/>
                </a:lnTo>
                <a:lnTo>
                  <a:pt x="3773914" y="946307"/>
                </a:lnTo>
                <a:lnTo>
                  <a:pt x="3819197" y="967670"/>
                </a:lnTo>
                <a:lnTo>
                  <a:pt x="3864474" y="989062"/>
                </a:lnTo>
                <a:lnTo>
                  <a:pt x="3909746" y="1010475"/>
                </a:lnTo>
                <a:lnTo>
                  <a:pt x="3955017" y="1031899"/>
                </a:lnTo>
                <a:lnTo>
                  <a:pt x="4000290" y="1053327"/>
                </a:lnTo>
                <a:lnTo>
                  <a:pt x="4045568" y="1074750"/>
                </a:lnTo>
                <a:lnTo>
                  <a:pt x="4090854" y="1096160"/>
                </a:lnTo>
                <a:lnTo>
                  <a:pt x="4136151" y="1117548"/>
                </a:lnTo>
                <a:lnTo>
                  <a:pt x="4181462" y="1138905"/>
                </a:lnTo>
                <a:lnTo>
                  <a:pt x="4226790" y="1160225"/>
                </a:lnTo>
                <a:lnTo>
                  <a:pt x="4272138" y="1181496"/>
                </a:lnTo>
                <a:lnTo>
                  <a:pt x="4317509" y="1202713"/>
                </a:lnTo>
                <a:lnTo>
                  <a:pt x="4362906" y="1223865"/>
                </a:lnTo>
                <a:lnTo>
                  <a:pt x="4408333" y="1244945"/>
                </a:lnTo>
                <a:lnTo>
                  <a:pt x="4453792" y="1265944"/>
                </a:lnTo>
                <a:lnTo>
                  <a:pt x="4499286" y="1286854"/>
                </a:lnTo>
                <a:lnTo>
                  <a:pt x="4544818" y="1307666"/>
                </a:lnTo>
                <a:lnTo>
                  <a:pt x="4590392" y="1328372"/>
                </a:lnTo>
                <a:lnTo>
                  <a:pt x="4636009" y="1348964"/>
                </a:lnTo>
                <a:lnTo>
                  <a:pt x="4681675" y="1369432"/>
                </a:lnTo>
                <a:lnTo>
                  <a:pt x="4727390" y="1389769"/>
                </a:lnTo>
                <a:lnTo>
                  <a:pt x="4773159" y="1409966"/>
                </a:lnTo>
                <a:lnTo>
                  <a:pt x="4818985" y="1430014"/>
                </a:lnTo>
                <a:lnTo>
                  <a:pt x="4864870" y="1449906"/>
                </a:lnTo>
                <a:lnTo>
                  <a:pt x="4910818" y="1469632"/>
                </a:lnTo>
                <a:lnTo>
                  <a:pt x="4956831" y="1489185"/>
                </a:lnTo>
                <a:lnTo>
                  <a:pt x="5002912" y="1508556"/>
                </a:lnTo>
                <a:lnTo>
                  <a:pt x="5049066" y="1527736"/>
                </a:lnTo>
                <a:lnTo>
                  <a:pt x="5095294" y="1546717"/>
                </a:lnTo>
                <a:lnTo>
                  <a:pt x="5141599" y="1565491"/>
                </a:lnTo>
                <a:lnTo>
                  <a:pt x="5187986" y="1584049"/>
                </a:lnTo>
                <a:lnTo>
                  <a:pt x="5234456" y="1602383"/>
                </a:lnTo>
                <a:lnTo>
                  <a:pt x="5281013" y="1620484"/>
                </a:lnTo>
                <a:lnTo>
                  <a:pt x="5327659" y="1638344"/>
                </a:lnTo>
                <a:lnTo>
                  <a:pt x="5374399" y="1655954"/>
                </a:lnTo>
                <a:lnTo>
                  <a:pt x="5421234" y="1673306"/>
                </a:lnTo>
                <a:lnTo>
                  <a:pt x="5468169" y="1690391"/>
                </a:lnTo>
                <a:lnTo>
                  <a:pt x="5515205" y="1707202"/>
                </a:lnTo>
                <a:lnTo>
                  <a:pt x="5562346" y="1723730"/>
                </a:lnTo>
                <a:lnTo>
                  <a:pt x="5609595" y="1739965"/>
                </a:lnTo>
                <a:lnTo>
                  <a:pt x="5656956" y="1755901"/>
                </a:lnTo>
                <a:lnTo>
                  <a:pt x="5704430" y="1771527"/>
                </a:lnTo>
                <a:lnTo>
                  <a:pt x="5752021" y="1786837"/>
                </a:lnTo>
                <a:lnTo>
                  <a:pt x="5799733" y="1801821"/>
                </a:lnTo>
                <a:lnTo>
                  <a:pt x="5847567" y="1816471"/>
                </a:lnTo>
                <a:lnTo>
                  <a:pt x="5895528" y="1830779"/>
                </a:lnTo>
                <a:lnTo>
                  <a:pt x="5943618" y="1844735"/>
                </a:lnTo>
                <a:lnTo>
                  <a:pt x="5991840" y="1858333"/>
                </a:lnTo>
                <a:lnTo>
                  <a:pt x="6040198" y="1871563"/>
                </a:lnTo>
                <a:lnTo>
                  <a:pt x="6088694" y="1884416"/>
                </a:lnTo>
                <a:lnTo>
                  <a:pt x="6137331" y="1896885"/>
                </a:lnTo>
                <a:lnTo>
                  <a:pt x="6185554" y="1908831"/>
                </a:lnTo>
                <a:lnTo>
                  <a:pt x="6233821" y="1920379"/>
                </a:lnTo>
                <a:lnTo>
                  <a:pt x="6282131" y="1931529"/>
                </a:lnTo>
                <a:lnTo>
                  <a:pt x="6330480" y="1942282"/>
                </a:lnTo>
                <a:lnTo>
                  <a:pt x="6378868" y="1952638"/>
                </a:lnTo>
                <a:lnTo>
                  <a:pt x="6427291" y="1962598"/>
                </a:lnTo>
                <a:lnTo>
                  <a:pt x="6475747" y="1972162"/>
                </a:lnTo>
                <a:lnTo>
                  <a:pt x="6524235" y="1981332"/>
                </a:lnTo>
                <a:lnTo>
                  <a:pt x="6572752" y="1990107"/>
                </a:lnTo>
                <a:lnTo>
                  <a:pt x="6621295" y="1998488"/>
                </a:lnTo>
                <a:lnTo>
                  <a:pt x="6669863" y="2006476"/>
                </a:lnTo>
                <a:lnTo>
                  <a:pt x="6718454" y="2014070"/>
                </a:lnTo>
                <a:lnTo>
                  <a:pt x="6767064" y="2021273"/>
                </a:lnTo>
                <a:lnTo>
                  <a:pt x="6815693" y="2028084"/>
                </a:lnTo>
                <a:lnTo>
                  <a:pt x="6864338" y="2034503"/>
                </a:lnTo>
                <a:lnTo>
                  <a:pt x="6912996" y="2040532"/>
                </a:lnTo>
                <a:lnTo>
                  <a:pt x="6961665" y="2046171"/>
                </a:lnTo>
                <a:lnTo>
                  <a:pt x="7010344" y="2051420"/>
                </a:lnTo>
                <a:lnTo>
                  <a:pt x="7059030" y="2056280"/>
                </a:lnTo>
                <a:lnTo>
                  <a:pt x="7107720" y="2060751"/>
                </a:lnTo>
                <a:lnTo>
                  <a:pt x="7156413" y="2064835"/>
                </a:lnTo>
                <a:lnTo>
                  <a:pt x="7205107" y="2068531"/>
                </a:lnTo>
                <a:lnTo>
                  <a:pt x="7253798" y="2071840"/>
                </a:lnTo>
                <a:lnTo>
                  <a:pt x="7302486" y="2074763"/>
                </a:lnTo>
                <a:lnTo>
                  <a:pt x="7351167" y="2077300"/>
                </a:lnTo>
                <a:lnTo>
                  <a:pt x="7399840" y="2079452"/>
                </a:lnTo>
                <a:lnTo>
                  <a:pt x="7448503" y="2081219"/>
                </a:lnTo>
                <a:lnTo>
                  <a:pt x="7497152" y="2082602"/>
                </a:lnTo>
                <a:lnTo>
                  <a:pt x="7545786" y="2083601"/>
                </a:lnTo>
                <a:lnTo>
                  <a:pt x="7594404" y="2084218"/>
                </a:lnTo>
                <a:lnTo>
                  <a:pt x="7643001" y="2084451"/>
                </a:lnTo>
                <a:lnTo>
                  <a:pt x="7691578" y="2084303"/>
                </a:lnTo>
                <a:lnTo>
                  <a:pt x="7740130" y="2083773"/>
                </a:lnTo>
                <a:lnTo>
                  <a:pt x="7788656" y="2082863"/>
                </a:lnTo>
                <a:lnTo>
                  <a:pt x="7837154" y="2081572"/>
                </a:lnTo>
                <a:lnTo>
                  <a:pt x="7885621" y="2079901"/>
                </a:lnTo>
                <a:lnTo>
                  <a:pt x="7934056" y="2077850"/>
                </a:lnTo>
                <a:lnTo>
                  <a:pt x="7982456" y="2075422"/>
                </a:lnTo>
                <a:lnTo>
                  <a:pt x="8030819" y="2072614"/>
                </a:lnTo>
                <a:lnTo>
                  <a:pt x="8079143" y="2069430"/>
                </a:lnTo>
                <a:lnTo>
                  <a:pt x="8127425" y="2065868"/>
                </a:lnTo>
                <a:lnTo>
                  <a:pt x="8175664" y="2061929"/>
                </a:lnTo>
                <a:lnTo>
                  <a:pt x="8223856" y="2057615"/>
                </a:lnTo>
                <a:lnTo>
                  <a:pt x="8272001" y="2052925"/>
                </a:lnTo>
                <a:lnTo>
                  <a:pt x="8320095" y="2047860"/>
                </a:lnTo>
                <a:lnTo>
                  <a:pt x="8368137" y="2042420"/>
                </a:lnTo>
                <a:lnTo>
                  <a:pt x="8416124" y="2036607"/>
                </a:lnTo>
                <a:lnTo>
                  <a:pt x="8464054" y="2030420"/>
                </a:lnTo>
                <a:lnTo>
                  <a:pt x="8511925" y="2023861"/>
                </a:lnTo>
                <a:lnTo>
                  <a:pt x="8559735" y="2016929"/>
                </a:lnTo>
                <a:lnTo>
                  <a:pt x="8607482" y="2009626"/>
                </a:lnTo>
                <a:lnTo>
                  <a:pt x="8655162" y="2001951"/>
                </a:lnTo>
                <a:lnTo>
                  <a:pt x="8702775" y="1993906"/>
                </a:lnTo>
                <a:lnTo>
                  <a:pt x="8750318" y="1985491"/>
                </a:lnTo>
                <a:lnTo>
                  <a:pt x="8797788" y="1976706"/>
                </a:lnTo>
                <a:lnTo>
                  <a:pt x="8845184" y="1967553"/>
                </a:lnTo>
                <a:lnTo>
                  <a:pt x="8892503" y="1958031"/>
                </a:lnTo>
                <a:lnTo>
                  <a:pt x="8939743" y="1948141"/>
                </a:lnTo>
                <a:lnTo>
                  <a:pt x="8986902" y="1937883"/>
                </a:lnTo>
                <a:lnTo>
                  <a:pt x="9033978" y="1927259"/>
                </a:lnTo>
                <a:lnTo>
                  <a:pt x="9080968" y="1916268"/>
                </a:lnTo>
                <a:lnTo>
                  <a:pt x="9127871" y="1904912"/>
                </a:lnTo>
                <a:lnTo>
                  <a:pt x="9174683" y="1893191"/>
                </a:lnTo>
                <a:lnTo>
                  <a:pt x="9221404" y="1881105"/>
                </a:lnTo>
                <a:lnTo>
                  <a:pt x="9268030" y="1868655"/>
                </a:lnTo>
                <a:lnTo>
                  <a:pt x="9314560" y="1855841"/>
                </a:lnTo>
                <a:lnTo>
                  <a:pt x="9360990" y="1842664"/>
                </a:lnTo>
                <a:lnTo>
                  <a:pt x="9407320" y="1829125"/>
                </a:lnTo>
                <a:lnTo>
                  <a:pt x="9453547" y="1815224"/>
                </a:lnTo>
                <a:lnTo>
                  <a:pt x="9499669" y="1800961"/>
                </a:lnTo>
                <a:lnTo>
                  <a:pt x="9545682" y="1786338"/>
                </a:lnTo>
                <a:lnTo>
                  <a:pt x="9591587" y="1771354"/>
                </a:lnTo>
                <a:lnTo>
                  <a:pt x="9637379" y="1756010"/>
                </a:lnTo>
                <a:lnTo>
                  <a:pt x="9683057" y="1740308"/>
                </a:lnTo>
                <a:lnTo>
                  <a:pt x="9728618" y="1724246"/>
                </a:lnTo>
                <a:lnTo>
                  <a:pt x="9774062" y="1707827"/>
                </a:lnTo>
                <a:lnTo>
                  <a:pt x="9819384" y="1691050"/>
                </a:lnTo>
                <a:lnTo>
                  <a:pt x="9864583" y="1673915"/>
                </a:lnTo>
                <a:lnTo>
                  <a:pt x="9909657" y="1656425"/>
                </a:lnTo>
                <a:lnTo>
                  <a:pt x="9954604" y="1638578"/>
                </a:lnTo>
                <a:lnTo>
                  <a:pt x="9999422" y="1620376"/>
                </a:lnTo>
                <a:lnTo>
                  <a:pt x="10044107" y="1601819"/>
                </a:lnTo>
                <a:lnTo>
                  <a:pt x="10088659" y="1582907"/>
                </a:lnTo>
                <a:lnTo>
                  <a:pt x="10133074" y="1563642"/>
                </a:lnTo>
                <a:lnTo>
                  <a:pt x="10177351" y="1544024"/>
                </a:lnTo>
                <a:lnTo>
                  <a:pt x="10221487" y="1524053"/>
                </a:lnTo>
                <a:lnTo>
                  <a:pt x="10265481" y="1503729"/>
                </a:lnTo>
                <a:lnTo>
                  <a:pt x="10309329" y="1483054"/>
                </a:lnTo>
                <a:lnTo>
                  <a:pt x="10353031" y="1462028"/>
                </a:lnTo>
                <a:lnTo>
                  <a:pt x="10396583" y="1440652"/>
                </a:lnTo>
                <a:lnTo>
                  <a:pt x="10439983" y="1418925"/>
                </a:lnTo>
                <a:lnTo>
                  <a:pt x="10483229" y="1396849"/>
                </a:lnTo>
                <a:lnTo>
                  <a:pt x="10526320" y="1374424"/>
                </a:lnTo>
                <a:lnTo>
                  <a:pt x="10569252" y="1351651"/>
                </a:lnTo>
                <a:lnTo>
                  <a:pt x="10612024" y="1328530"/>
                </a:lnTo>
                <a:lnTo>
                  <a:pt x="10654634" y="1305061"/>
                </a:lnTo>
                <a:lnTo>
                  <a:pt x="10697078" y="1281246"/>
                </a:lnTo>
                <a:lnTo>
                  <a:pt x="10739356" y="1257085"/>
                </a:lnTo>
                <a:lnTo>
                  <a:pt x="10781464" y="1232577"/>
                </a:lnTo>
                <a:lnTo>
                  <a:pt x="10823401" y="1207725"/>
                </a:lnTo>
                <a:lnTo>
                  <a:pt x="10865164" y="1182528"/>
                </a:lnTo>
                <a:lnTo>
                  <a:pt x="10906751" y="1156988"/>
                </a:lnTo>
                <a:lnTo>
                  <a:pt x="10948161" y="1131103"/>
                </a:lnTo>
                <a:lnTo>
                  <a:pt x="10989390" y="1104876"/>
                </a:lnTo>
                <a:lnTo>
                  <a:pt x="11030436" y="1078306"/>
                </a:lnTo>
                <a:lnTo>
                  <a:pt x="11071298" y="1051395"/>
                </a:lnTo>
                <a:lnTo>
                  <a:pt x="11111974" y="1024142"/>
                </a:lnTo>
                <a:lnTo>
                  <a:pt x="11152460" y="996548"/>
                </a:lnTo>
                <a:lnTo>
                  <a:pt x="11192755" y="968614"/>
                </a:lnTo>
                <a:lnTo>
                  <a:pt x="11232856" y="940340"/>
                </a:lnTo>
                <a:lnTo>
                  <a:pt x="11272762" y="911728"/>
                </a:lnTo>
                <a:lnTo>
                  <a:pt x="11312470" y="882776"/>
                </a:lnTo>
                <a:lnTo>
                  <a:pt x="11351978" y="853487"/>
                </a:lnTo>
                <a:lnTo>
                  <a:pt x="11391283" y="823860"/>
                </a:lnTo>
                <a:lnTo>
                  <a:pt x="11430384" y="793896"/>
                </a:lnTo>
                <a:lnTo>
                  <a:pt x="11469279" y="763595"/>
                </a:lnTo>
                <a:lnTo>
                  <a:pt x="11507964" y="732959"/>
                </a:lnTo>
                <a:lnTo>
                  <a:pt x="11546439" y="701987"/>
                </a:lnTo>
                <a:lnTo>
                  <a:pt x="11584700" y="670680"/>
                </a:lnTo>
                <a:lnTo>
                  <a:pt x="11622746" y="639040"/>
                </a:lnTo>
                <a:lnTo>
                  <a:pt x="11660574" y="607065"/>
                </a:lnTo>
                <a:lnTo>
                  <a:pt x="11698182" y="574757"/>
                </a:lnTo>
                <a:lnTo>
                  <a:pt x="11735568" y="542117"/>
                </a:lnTo>
                <a:lnTo>
                  <a:pt x="11772730" y="509144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90003" y="7190817"/>
            <a:ext cx="568960" cy="543560"/>
          </a:xfrm>
          <a:custGeom>
            <a:avLst/>
            <a:gdLst/>
            <a:ahLst/>
            <a:cxnLst/>
            <a:rect l="l" t="t" r="r" b="b"/>
            <a:pathLst>
              <a:path w="568959" h="543559">
                <a:moveTo>
                  <a:pt x="568778" y="0"/>
                </a:moveTo>
                <a:lnTo>
                  <a:pt x="0" y="210150"/>
                </a:lnTo>
                <a:lnTo>
                  <a:pt x="299676" y="543302"/>
                </a:lnTo>
                <a:lnTo>
                  <a:pt x="568778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9360" y="8711776"/>
            <a:ext cx="1863817" cy="806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59336" y="8711778"/>
            <a:ext cx="1864360" cy="806450"/>
          </a:xfrm>
          <a:custGeom>
            <a:avLst/>
            <a:gdLst/>
            <a:ahLst/>
            <a:cxnLst/>
            <a:rect l="l" t="t" r="r" b="b"/>
            <a:pathLst>
              <a:path w="1864359" h="806450">
                <a:moveTo>
                  <a:pt x="4526" y="653880"/>
                </a:moveTo>
                <a:lnTo>
                  <a:pt x="0" y="152077"/>
                </a:lnTo>
                <a:lnTo>
                  <a:pt x="8477" y="102952"/>
                </a:lnTo>
                <a:lnTo>
                  <a:pt x="31897" y="61073"/>
                </a:lnTo>
                <a:lnTo>
                  <a:pt x="67237" y="28549"/>
                </a:lnTo>
                <a:lnTo>
                  <a:pt x="111475" y="7488"/>
                </a:lnTo>
                <a:lnTo>
                  <a:pt x="161589" y="0"/>
                </a:lnTo>
                <a:lnTo>
                  <a:pt x="1707532" y="0"/>
                </a:lnTo>
                <a:lnTo>
                  <a:pt x="1757098" y="7488"/>
                </a:lnTo>
                <a:lnTo>
                  <a:pt x="1800022" y="28549"/>
                </a:lnTo>
                <a:lnTo>
                  <a:pt x="1833791" y="61073"/>
                </a:lnTo>
                <a:lnTo>
                  <a:pt x="1855894" y="102952"/>
                </a:lnTo>
                <a:lnTo>
                  <a:pt x="1863820" y="152077"/>
                </a:lnTo>
                <a:lnTo>
                  <a:pt x="1863820" y="653880"/>
                </a:lnTo>
                <a:lnTo>
                  <a:pt x="1855894" y="703036"/>
                </a:lnTo>
                <a:lnTo>
                  <a:pt x="1833791" y="744990"/>
                </a:lnTo>
                <a:lnTo>
                  <a:pt x="1800022" y="777602"/>
                </a:lnTo>
                <a:lnTo>
                  <a:pt x="1757098" y="798737"/>
                </a:lnTo>
                <a:lnTo>
                  <a:pt x="1707532" y="806257"/>
                </a:lnTo>
                <a:lnTo>
                  <a:pt x="161589" y="806257"/>
                </a:lnTo>
                <a:lnTo>
                  <a:pt x="111945" y="798737"/>
                </a:lnTo>
                <a:lnTo>
                  <a:pt x="68830" y="777602"/>
                </a:lnTo>
                <a:lnTo>
                  <a:pt x="34830" y="744990"/>
                </a:lnTo>
                <a:lnTo>
                  <a:pt x="12533" y="703036"/>
                </a:lnTo>
                <a:lnTo>
                  <a:pt x="4526" y="653880"/>
                </a:lnTo>
                <a:close/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869272" y="8799576"/>
            <a:ext cx="14497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35" dirty="0">
                <a:latin typeface="Arial"/>
                <a:cs typeface="Arial"/>
              </a:rPr>
              <a:t>Upda</a:t>
            </a:r>
            <a:r>
              <a:rPr sz="3600" spc="-60" dirty="0">
                <a:latin typeface="Arial"/>
                <a:cs typeface="Arial"/>
              </a:rPr>
              <a:t>t</a:t>
            </a:r>
            <a:r>
              <a:rPr sz="3600" spc="-204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088275" y="6809479"/>
            <a:ext cx="193611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output$y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253" y="3585902"/>
            <a:ext cx="1534414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070"/>
              </a:lnSpc>
              <a:spcBef>
                <a:spcPts val="95"/>
              </a:spcBef>
            </a:pPr>
            <a:r>
              <a:rPr sz="10700" u="none" spc="610" dirty="0">
                <a:solidFill>
                  <a:srgbClr val="C0C0C0"/>
                </a:solidFill>
              </a:rPr>
              <a:t>Begin</a:t>
            </a:r>
            <a:r>
              <a:rPr sz="10700" u="none" spc="-305" dirty="0">
                <a:solidFill>
                  <a:srgbClr val="C0C0C0"/>
                </a:solidFill>
              </a:rPr>
              <a:t> </a:t>
            </a:r>
            <a:r>
              <a:rPr sz="10700" u="none" spc="1190" dirty="0">
                <a:solidFill>
                  <a:srgbClr val="C0C0C0"/>
                </a:solidFill>
              </a:rPr>
              <a:t>with</a:t>
            </a:r>
            <a:endParaRPr sz="10700"/>
          </a:p>
          <a:p>
            <a:pPr algn="ctr">
              <a:lnSpc>
                <a:spcPts val="17730"/>
              </a:lnSpc>
            </a:pPr>
            <a:r>
              <a:rPr sz="16250" u="none" spc="890" dirty="0">
                <a:solidFill>
                  <a:srgbClr val="FFFFFF"/>
                </a:solidFill>
              </a:rPr>
              <a:t>reactive</a:t>
            </a:r>
            <a:r>
              <a:rPr sz="16250" u="none" spc="-515" dirty="0">
                <a:solidFill>
                  <a:srgbClr val="FFFFFF"/>
                </a:solidFill>
              </a:rPr>
              <a:t> </a:t>
            </a:r>
            <a:r>
              <a:rPr sz="16250" u="none" spc="919" dirty="0">
                <a:solidFill>
                  <a:srgbClr val="FFFFFF"/>
                </a:solidFill>
              </a:rPr>
              <a:t>values</a:t>
            </a:r>
            <a:endParaRPr sz="162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2439" y="2655327"/>
            <a:ext cx="7211934" cy="2384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12787" y="1239282"/>
            <a:ext cx="227901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u="none" spc="25" dirty="0">
                <a:solidFill>
                  <a:srgbClr val="000000"/>
                </a:solidFill>
              </a:rPr>
              <a:t>Syntax</a:t>
            </a:r>
            <a:endParaRPr sz="5750"/>
          </a:p>
        </p:txBody>
      </p:sp>
      <p:sp>
        <p:nvSpPr>
          <p:cNvPr id="8" name="object 8"/>
          <p:cNvSpPr txBox="1"/>
          <p:nvPr/>
        </p:nvSpPr>
        <p:spPr>
          <a:xfrm>
            <a:off x="1438313" y="5916470"/>
            <a:ext cx="182467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latin typeface="Courier New"/>
                <a:cs typeface="Courier New"/>
              </a:rPr>
              <a:t>sliderInput(</a:t>
            </a:r>
            <a:r>
              <a:rPr sz="4100" spc="10" dirty="0">
                <a:solidFill>
                  <a:srgbClr val="0365C0"/>
                </a:solidFill>
                <a:latin typeface="Courier New"/>
                <a:cs typeface="Courier New"/>
              </a:rPr>
              <a:t>inputId = "num"</a:t>
            </a:r>
            <a:r>
              <a:rPr sz="4100" spc="10" dirty="0">
                <a:latin typeface="Courier New"/>
                <a:cs typeface="Courier New"/>
              </a:rPr>
              <a:t>, </a:t>
            </a:r>
            <a:r>
              <a:rPr sz="4100" spc="5" dirty="0">
                <a:latin typeface="Courier New"/>
                <a:cs typeface="Courier New"/>
              </a:rPr>
              <a:t>label </a:t>
            </a:r>
            <a:r>
              <a:rPr sz="4100" spc="10" dirty="0">
                <a:latin typeface="Courier New"/>
                <a:cs typeface="Courier New"/>
              </a:rPr>
              <a:t>= </a:t>
            </a:r>
            <a:r>
              <a:rPr sz="4100" spc="5" dirty="0">
                <a:latin typeface="Courier New"/>
                <a:cs typeface="Courier New"/>
              </a:rPr>
              <a:t>"Choose </a:t>
            </a:r>
            <a:r>
              <a:rPr sz="4100" spc="10" dirty="0">
                <a:latin typeface="Courier New"/>
                <a:cs typeface="Courier New"/>
              </a:rPr>
              <a:t>a </a:t>
            </a:r>
            <a:r>
              <a:rPr sz="4100" spc="5" dirty="0">
                <a:latin typeface="Courier New"/>
                <a:cs typeface="Courier New"/>
              </a:rPr>
              <a:t>number",</a:t>
            </a:r>
            <a:r>
              <a:rPr sz="4100" spc="70" dirty="0">
                <a:latin typeface="Courier New"/>
                <a:cs typeface="Courier New"/>
              </a:rPr>
              <a:t> </a:t>
            </a:r>
            <a:r>
              <a:rPr sz="4100" spc="10" dirty="0">
                <a:latin typeface="Courier New"/>
                <a:cs typeface="Courier New"/>
              </a:rPr>
              <a:t>…)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4561" y="6983263"/>
            <a:ext cx="8628380" cy="2660650"/>
          </a:xfrm>
          <a:custGeom>
            <a:avLst/>
            <a:gdLst/>
            <a:ahLst/>
            <a:cxnLst/>
            <a:rect l="l" t="t" r="r" b="b"/>
            <a:pathLst>
              <a:path w="8628380" h="2660650">
                <a:moveTo>
                  <a:pt x="8458904" y="492948"/>
                </a:moveTo>
                <a:lnTo>
                  <a:pt x="163042" y="492948"/>
                </a:lnTo>
                <a:lnTo>
                  <a:pt x="119206" y="499237"/>
                </a:lnTo>
                <a:lnTo>
                  <a:pt x="80121" y="516864"/>
                </a:lnTo>
                <a:lnTo>
                  <a:pt x="47222" y="543971"/>
                </a:lnTo>
                <a:lnTo>
                  <a:pt x="21945" y="578701"/>
                </a:lnTo>
                <a:lnTo>
                  <a:pt x="5725" y="619194"/>
                </a:lnTo>
                <a:lnTo>
                  <a:pt x="0" y="663592"/>
                </a:lnTo>
                <a:lnTo>
                  <a:pt x="0" y="2494688"/>
                </a:lnTo>
                <a:lnTo>
                  <a:pt x="5725" y="2538723"/>
                </a:lnTo>
                <a:lnTo>
                  <a:pt x="21945" y="2578306"/>
                </a:lnTo>
                <a:lnTo>
                  <a:pt x="47222" y="2611853"/>
                </a:lnTo>
                <a:lnTo>
                  <a:pt x="80121" y="2637778"/>
                </a:lnTo>
                <a:lnTo>
                  <a:pt x="119206" y="2654496"/>
                </a:lnTo>
                <a:lnTo>
                  <a:pt x="163042" y="2660421"/>
                </a:lnTo>
                <a:lnTo>
                  <a:pt x="8458904" y="2660421"/>
                </a:lnTo>
                <a:lnTo>
                  <a:pt x="8503207" y="2654496"/>
                </a:lnTo>
                <a:lnTo>
                  <a:pt x="8543420" y="2637778"/>
                </a:lnTo>
                <a:lnTo>
                  <a:pt x="8577775" y="2611853"/>
                </a:lnTo>
                <a:lnTo>
                  <a:pt x="8604504" y="2578306"/>
                </a:lnTo>
                <a:lnTo>
                  <a:pt x="8621838" y="2538723"/>
                </a:lnTo>
                <a:lnTo>
                  <a:pt x="8628009" y="2494688"/>
                </a:lnTo>
                <a:lnTo>
                  <a:pt x="8628009" y="663592"/>
                </a:lnTo>
                <a:lnTo>
                  <a:pt x="8621838" y="619194"/>
                </a:lnTo>
                <a:lnTo>
                  <a:pt x="8604504" y="578701"/>
                </a:lnTo>
                <a:lnTo>
                  <a:pt x="8577775" y="543971"/>
                </a:lnTo>
                <a:lnTo>
                  <a:pt x="8543420" y="516864"/>
                </a:lnTo>
                <a:lnTo>
                  <a:pt x="8503207" y="499237"/>
                </a:lnTo>
                <a:lnTo>
                  <a:pt x="8458904" y="492948"/>
                </a:lnTo>
                <a:close/>
              </a:path>
              <a:path w="8628380" h="2660650">
                <a:moveTo>
                  <a:pt x="4349427" y="0"/>
                </a:moveTo>
                <a:lnTo>
                  <a:pt x="4244718" y="492948"/>
                </a:lnTo>
                <a:lnTo>
                  <a:pt x="4453812" y="492948"/>
                </a:lnTo>
                <a:lnTo>
                  <a:pt x="4349427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7164" y="7968343"/>
            <a:ext cx="7601862" cy="607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4723" y="8690834"/>
            <a:ext cx="2376890" cy="49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7736" y="8628009"/>
            <a:ext cx="2973731" cy="6596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38965" y="7813606"/>
            <a:ext cx="7573645" cy="14490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55370" marR="5080" indent="-1043305">
              <a:lnSpc>
                <a:spcPts val="5670"/>
              </a:lnSpc>
              <a:spcBef>
                <a:spcPts val="180"/>
              </a:spcBef>
            </a:pP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4600" spc="7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30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4600" spc="-4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4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20" dirty="0">
                <a:solidFill>
                  <a:srgbClr val="FFFFFF"/>
                </a:solidFill>
                <a:latin typeface="Arial"/>
                <a:cs typeface="Arial"/>
              </a:rPr>
              <a:t>input$num</a:t>
            </a:r>
            <a:endParaRPr sz="4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/>
          <p:nvPr/>
        </p:nvSpPr>
        <p:spPr>
          <a:xfrm>
            <a:off x="11329497" y="5005083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4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1270" y="4743311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4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91270" y="5005083"/>
            <a:ext cx="3403600" cy="817244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515"/>
              </a:lnSpc>
            </a:pPr>
            <a:r>
              <a:rPr sz="3100" spc="-5" dirty="0">
                <a:latin typeface="Courier New"/>
                <a:cs typeface="Courier New"/>
              </a:rPr>
              <a:t>input$num </a:t>
            </a:r>
            <a:r>
              <a:rPr sz="3100" dirty="0">
                <a:latin typeface="Courier New"/>
                <a:cs typeface="Courier New"/>
              </a:rPr>
              <a:t>=</a:t>
            </a:r>
            <a:r>
              <a:rPr sz="3100" spc="-65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2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1853" y="4965944"/>
            <a:ext cx="26225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Courier New"/>
                <a:cs typeface="Courier New"/>
              </a:rPr>
              <a:t>5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490" y="4774723"/>
            <a:ext cx="4953000" cy="1633855"/>
          </a:xfrm>
          <a:custGeom>
            <a:avLst/>
            <a:gdLst/>
            <a:ahLst/>
            <a:cxnLst/>
            <a:rect l="l" t="t" r="r" b="b"/>
            <a:pathLst>
              <a:path w="4953000" h="1633854">
                <a:moveTo>
                  <a:pt x="0" y="0"/>
                </a:moveTo>
                <a:lnTo>
                  <a:pt x="4952728" y="0"/>
                </a:lnTo>
                <a:lnTo>
                  <a:pt x="4952728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1731" y="4581012"/>
            <a:ext cx="4932045" cy="1633855"/>
          </a:xfrm>
          <a:custGeom>
            <a:avLst/>
            <a:gdLst/>
            <a:ahLst/>
            <a:cxnLst/>
            <a:rect l="l" t="t" r="r" b="b"/>
            <a:pathLst>
              <a:path w="4932045" h="1633854">
                <a:moveTo>
                  <a:pt x="0" y="0"/>
                </a:moveTo>
                <a:lnTo>
                  <a:pt x="4931787" y="0"/>
                </a:lnTo>
                <a:lnTo>
                  <a:pt x="4931787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1726" y="4581008"/>
            <a:ext cx="4932045" cy="1633855"/>
          </a:xfrm>
          <a:custGeom>
            <a:avLst/>
            <a:gdLst/>
            <a:ahLst/>
            <a:cxnLst/>
            <a:rect l="l" t="t" r="r" b="b"/>
            <a:pathLst>
              <a:path w="4932045" h="1633854">
                <a:moveTo>
                  <a:pt x="0" y="0"/>
                </a:moveTo>
                <a:lnTo>
                  <a:pt x="4931781" y="0"/>
                </a:lnTo>
                <a:lnTo>
                  <a:pt x="4931781" y="1633462"/>
                </a:lnTo>
                <a:lnTo>
                  <a:pt x="0" y="163346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8490" y="7005022"/>
            <a:ext cx="4953000" cy="1633855"/>
          </a:xfrm>
          <a:custGeom>
            <a:avLst/>
            <a:gdLst/>
            <a:ahLst/>
            <a:cxnLst/>
            <a:rect l="l" t="t" r="r" b="b"/>
            <a:pathLst>
              <a:path w="4953000" h="1633854">
                <a:moveTo>
                  <a:pt x="0" y="0"/>
                </a:moveTo>
                <a:lnTo>
                  <a:pt x="4952728" y="0"/>
                </a:lnTo>
                <a:lnTo>
                  <a:pt x="4952728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1731" y="6811310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7" y="0"/>
                </a:lnTo>
                <a:lnTo>
                  <a:pt x="4931787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1726" y="6811312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1" y="0"/>
                </a:lnTo>
                <a:lnTo>
                  <a:pt x="4931781" y="1622984"/>
                </a:lnTo>
                <a:lnTo>
                  <a:pt x="0" y="1622984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8490" y="9235320"/>
            <a:ext cx="4953000" cy="1633855"/>
          </a:xfrm>
          <a:custGeom>
            <a:avLst/>
            <a:gdLst/>
            <a:ahLst/>
            <a:cxnLst/>
            <a:rect l="l" t="t" r="r" b="b"/>
            <a:pathLst>
              <a:path w="4953000" h="1633854">
                <a:moveTo>
                  <a:pt x="0" y="0"/>
                </a:moveTo>
                <a:lnTo>
                  <a:pt x="4952728" y="0"/>
                </a:lnTo>
                <a:lnTo>
                  <a:pt x="4952728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1731" y="9041609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7" y="0"/>
                </a:lnTo>
                <a:lnTo>
                  <a:pt x="4931787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1726" y="9041608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1" y="0"/>
                </a:lnTo>
                <a:lnTo>
                  <a:pt x="4931781" y="1622988"/>
                </a:lnTo>
                <a:lnTo>
                  <a:pt x="0" y="162298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0054" y="4908929"/>
            <a:ext cx="986155" cy="976630"/>
          </a:xfrm>
          <a:custGeom>
            <a:avLst/>
            <a:gdLst/>
            <a:ahLst/>
            <a:cxnLst/>
            <a:rect l="l" t="t" r="r" b="b"/>
            <a:pathLst>
              <a:path w="986154" h="976629">
                <a:moveTo>
                  <a:pt x="712020" y="0"/>
                </a:moveTo>
                <a:lnTo>
                  <a:pt x="712020" y="253217"/>
                </a:lnTo>
                <a:lnTo>
                  <a:pt x="0" y="253217"/>
                </a:lnTo>
                <a:lnTo>
                  <a:pt x="0" y="724407"/>
                </a:lnTo>
                <a:lnTo>
                  <a:pt x="712020" y="724407"/>
                </a:lnTo>
                <a:lnTo>
                  <a:pt x="712020" y="976106"/>
                </a:lnTo>
                <a:lnTo>
                  <a:pt x="985624" y="488058"/>
                </a:lnTo>
                <a:lnTo>
                  <a:pt x="712020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39969" y="7214440"/>
            <a:ext cx="3665220" cy="1068070"/>
          </a:xfrm>
          <a:custGeom>
            <a:avLst/>
            <a:gdLst/>
            <a:ahLst/>
            <a:cxnLst/>
            <a:rect l="l" t="t" r="r" b="b"/>
            <a:pathLst>
              <a:path w="3665219" h="1068070">
                <a:moveTo>
                  <a:pt x="0" y="0"/>
                </a:moveTo>
                <a:lnTo>
                  <a:pt x="3664809" y="0"/>
                </a:lnTo>
                <a:lnTo>
                  <a:pt x="3664809" y="1068030"/>
                </a:lnTo>
                <a:lnTo>
                  <a:pt x="0" y="106803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01740" y="6963138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5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601740" y="7214440"/>
            <a:ext cx="3403600" cy="827405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ts val="3495"/>
              </a:lnSpc>
            </a:pPr>
            <a:r>
              <a:rPr sz="3050" spc="10" dirty="0">
                <a:latin typeface="Courier New"/>
                <a:cs typeface="Courier New"/>
              </a:rPr>
              <a:t>input$num =</a:t>
            </a:r>
            <a:r>
              <a:rPr sz="3050" spc="-50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ourier New"/>
                <a:cs typeface="Courier New"/>
              </a:rPr>
              <a:t>5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51310" y="7178044"/>
            <a:ext cx="259715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latin typeface="Courier New"/>
                <a:cs typeface="Courier New"/>
              </a:rPr>
              <a:t>0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230054" y="7126191"/>
            <a:ext cx="996315" cy="976630"/>
          </a:xfrm>
          <a:custGeom>
            <a:avLst/>
            <a:gdLst/>
            <a:ahLst/>
            <a:cxnLst/>
            <a:rect l="l" t="t" r="r" b="b"/>
            <a:pathLst>
              <a:path w="996315" h="976629">
                <a:moveTo>
                  <a:pt x="722491" y="0"/>
                </a:moveTo>
                <a:lnTo>
                  <a:pt x="722491" y="255782"/>
                </a:lnTo>
                <a:lnTo>
                  <a:pt x="0" y="255782"/>
                </a:lnTo>
                <a:lnTo>
                  <a:pt x="0" y="726972"/>
                </a:lnTo>
                <a:lnTo>
                  <a:pt x="722491" y="726972"/>
                </a:lnTo>
                <a:lnTo>
                  <a:pt x="722491" y="976106"/>
                </a:lnTo>
                <a:lnTo>
                  <a:pt x="995781" y="488047"/>
                </a:lnTo>
                <a:lnTo>
                  <a:pt x="722491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39969" y="9486622"/>
            <a:ext cx="3665220" cy="1068070"/>
          </a:xfrm>
          <a:custGeom>
            <a:avLst/>
            <a:gdLst/>
            <a:ahLst/>
            <a:cxnLst/>
            <a:rect l="l" t="t" r="r" b="b"/>
            <a:pathLst>
              <a:path w="3665219" h="1068070">
                <a:moveTo>
                  <a:pt x="0" y="0"/>
                </a:moveTo>
                <a:lnTo>
                  <a:pt x="3664809" y="0"/>
                </a:lnTo>
                <a:lnTo>
                  <a:pt x="3664809" y="1068030"/>
                </a:lnTo>
                <a:lnTo>
                  <a:pt x="0" y="106803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01740" y="9235320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5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01740" y="9486622"/>
            <a:ext cx="3403600" cy="827405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ts val="3495"/>
              </a:lnSpc>
            </a:pPr>
            <a:r>
              <a:rPr sz="3050" spc="10" dirty="0">
                <a:latin typeface="Courier New"/>
                <a:cs typeface="Courier New"/>
              </a:rPr>
              <a:t>input$num =</a:t>
            </a:r>
            <a:r>
              <a:rPr sz="3050" spc="-50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ourier New"/>
                <a:cs typeface="Courier New"/>
              </a:rPr>
              <a:t>7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851310" y="9450645"/>
            <a:ext cx="259715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latin typeface="Courier New"/>
                <a:cs typeface="Courier New"/>
              </a:rPr>
              <a:t>5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230054" y="9398792"/>
            <a:ext cx="996315" cy="976630"/>
          </a:xfrm>
          <a:custGeom>
            <a:avLst/>
            <a:gdLst/>
            <a:ahLst/>
            <a:cxnLst/>
            <a:rect l="l" t="t" r="r" b="b"/>
            <a:pathLst>
              <a:path w="996315" h="976629">
                <a:moveTo>
                  <a:pt x="722491" y="0"/>
                </a:moveTo>
                <a:lnTo>
                  <a:pt x="722491" y="255363"/>
                </a:lnTo>
                <a:lnTo>
                  <a:pt x="0" y="255363"/>
                </a:lnTo>
                <a:lnTo>
                  <a:pt x="0" y="726553"/>
                </a:lnTo>
                <a:lnTo>
                  <a:pt x="722491" y="726553"/>
                </a:lnTo>
                <a:lnTo>
                  <a:pt x="722491" y="976117"/>
                </a:lnTo>
                <a:lnTo>
                  <a:pt x="995781" y="488058"/>
                </a:lnTo>
                <a:lnTo>
                  <a:pt x="722491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0622" y="4680485"/>
            <a:ext cx="4251179" cy="1486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01108" y="1161693"/>
            <a:ext cx="9712960" cy="291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5440">
              <a:lnSpc>
                <a:spcPct val="100000"/>
              </a:lnSpc>
              <a:spcBef>
                <a:spcPts val="95"/>
              </a:spcBef>
              <a:tabLst>
                <a:tab pos="5027295" algn="l"/>
              </a:tabLst>
            </a:pPr>
            <a:r>
              <a:rPr sz="6600" spc="70" dirty="0">
                <a:latin typeface="Arial"/>
                <a:cs typeface="Arial"/>
              </a:rPr>
              <a:t>Input	</a:t>
            </a:r>
            <a:r>
              <a:rPr sz="6600" spc="-45" dirty="0">
                <a:latin typeface="Arial"/>
                <a:cs typeface="Arial"/>
              </a:rPr>
              <a:t>values</a:t>
            </a:r>
            <a:endParaRPr sz="6600"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3965"/>
              </a:spcBef>
            </a:pPr>
            <a:r>
              <a:rPr sz="4100" spc="-65" dirty="0">
                <a:latin typeface="Arial"/>
                <a:cs typeface="Arial"/>
              </a:rPr>
              <a:t>The </a:t>
            </a:r>
            <a:r>
              <a:rPr sz="4100" spc="70" dirty="0">
                <a:latin typeface="Arial"/>
                <a:cs typeface="Arial"/>
              </a:rPr>
              <a:t>input </a:t>
            </a:r>
            <a:r>
              <a:rPr sz="4100" spc="-25" dirty="0">
                <a:latin typeface="Arial"/>
                <a:cs typeface="Arial"/>
              </a:rPr>
              <a:t>value </a:t>
            </a:r>
            <a:r>
              <a:rPr sz="4100" spc="20" dirty="0">
                <a:latin typeface="Arial"/>
                <a:cs typeface="Arial"/>
              </a:rPr>
              <a:t>changes </a:t>
            </a:r>
            <a:r>
              <a:rPr sz="4100" dirty="0">
                <a:latin typeface="Arial"/>
                <a:cs typeface="Arial"/>
              </a:rPr>
              <a:t>whenever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-10" dirty="0">
                <a:latin typeface="Arial"/>
                <a:cs typeface="Arial"/>
              </a:rPr>
              <a:t>user  </a:t>
            </a:r>
            <a:r>
              <a:rPr sz="4100" spc="20" dirty="0">
                <a:latin typeface="Arial"/>
                <a:cs typeface="Arial"/>
              </a:rPr>
              <a:t>changes </a:t>
            </a:r>
            <a:r>
              <a:rPr sz="4100" spc="30" dirty="0">
                <a:latin typeface="Arial"/>
                <a:cs typeface="Arial"/>
              </a:rPr>
              <a:t>the</a:t>
            </a:r>
            <a:r>
              <a:rPr sz="4100" spc="-15" dirty="0">
                <a:latin typeface="Arial"/>
                <a:cs typeface="Arial"/>
              </a:rPr>
              <a:t> </a:t>
            </a:r>
            <a:r>
              <a:rPr sz="4100" spc="55" dirty="0">
                <a:latin typeface="Arial"/>
                <a:cs typeface="Arial"/>
              </a:rPr>
              <a:t>input.</a:t>
            </a:r>
            <a:endParaRPr sz="4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40151" y="6900313"/>
            <a:ext cx="4272121" cy="1486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8738" y="9120140"/>
            <a:ext cx="4334946" cy="1486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0906" y="5265066"/>
            <a:ext cx="94227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u="heavy" spc="110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Arial"/>
                <a:cs typeface="Arial"/>
              </a:rPr>
              <a:t>bit.ly/shiny-quickstart-2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5531" y="3761771"/>
            <a:ext cx="7814945" cy="1106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100" spc="55" dirty="0">
                <a:latin typeface="Arial"/>
                <a:cs typeface="Arial"/>
              </a:rPr>
              <a:t>Code </a:t>
            </a:r>
            <a:r>
              <a:rPr sz="7100" spc="35" dirty="0">
                <a:latin typeface="Arial"/>
                <a:cs typeface="Arial"/>
              </a:rPr>
              <a:t>and </a:t>
            </a:r>
            <a:r>
              <a:rPr sz="7100" spc="15" dirty="0">
                <a:latin typeface="Arial"/>
                <a:cs typeface="Arial"/>
              </a:rPr>
              <a:t>slides</a:t>
            </a:r>
            <a:r>
              <a:rPr sz="7100" spc="-170" dirty="0">
                <a:latin typeface="Arial"/>
                <a:cs typeface="Arial"/>
              </a:rPr>
              <a:t> </a:t>
            </a:r>
            <a:r>
              <a:rPr sz="7100" spc="35" dirty="0">
                <a:latin typeface="Arial"/>
                <a:cs typeface="Arial"/>
              </a:rPr>
              <a:t>at: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1412" y="2204940"/>
            <a:ext cx="1589468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5200" u="none" spc="-20" dirty="0">
                <a:solidFill>
                  <a:srgbClr val="000000"/>
                </a:solidFill>
              </a:rPr>
              <a:t>Reactive </a:t>
            </a:r>
            <a:r>
              <a:rPr sz="5200" u="none" spc="-40" dirty="0">
                <a:solidFill>
                  <a:srgbClr val="000000"/>
                </a:solidFill>
              </a:rPr>
              <a:t>values </a:t>
            </a:r>
            <a:r>
              <a:rPr sz="5200" u="none" spc="90" dirty="0">
                <a:solidFill>
                  <a:srgbClr val="000000"/>
                </a:solidFill>
              </a:rPr>
              <a:t>work </a:t>
            </a:r>
            <a:r>
              <a:rPr sz="5200" u="none" spc="40" dirty="0">
                <a:solidFill>
                  <a:srgbClr val="000000"/>
                </a:solidFill>
              </a:rPr>
              <a:t>together </a:t>
            </a:r>
            <a:r>
              <a:rPr sz="5200" u="none" spc="90" dirty="0">
                <a:solidFill>
                  <a:srgbClr val="000000"/>
                </a:solidFill>
              </a:rPr>
              <a:t>with </a:t>
            </a:r>
            <a:r>
              <a:rPr sz="5200" u="none" spc="-5" dirty="0">
                <a:solidFill>
                  <a:srgbClr val="000000"/>
                </a:solidFill>
              </a:rPr>
              <a:t>reactive</a:t>
            </a:r>
            <a:r>
              <a:rPr sz="5200" u="none" spc="-140" dirty="0">
                <a:solidFill>
                  <a:srgbClr val="000000"/>
                </a:solidFill>
              </a:rPr>
              <a:t> </a:t>
            </a:r>
            <a:r>
              <a:rPr sz="5200" u="none" spc="50" dirty="0">
                <a:solidFill>
                  <a:srgbClr val="000000"/>
                </a:solidFill>
              </a:rPr>
              <a:t>functions.  </a:t>
            </a:r>
            <a:r>
              <a:rPr sz="5200" u="none" spc="-200" dirty="0">
                <a:solidFill>
                  <a:srgbClr val="000000"/>
                </a:solidFill>
              </a:rPr>
              <a:t>You </a:t>
            </a:r>
            <a:r>
              <a:rPr sz="5200" u="none" spc="55" dirty="0">
                <a:solidFill>
                  <a:srgbClr val="000000"/>
                </a:solidFill>
              </a:rPr>
              <a:t>cannot </a:t>
            </a:r>
            <a:r>
              <a:rPr sz="5200" u="none" spc="20" dirty="0">
                <a:solidFill>
                  <a:srgbClr val="000000"/>
                </a:solidFill>
              </a:rPr>
              <a:t>call </a:t>
            </a:r>
            <a:r>
              <a:rPr sz="5200" u="none" spc="-105" dirty="0">
                <a:solidFill>
                  <a:srgbClr val="000000"/>
                </a:solidFill>
              </a:rPr>
              <a:t>a </a:t>
            </a:r>
            <a:r>
              <a:rPr sz="5200" u="none" spc="-5" dirty="0">
                <a:solidFill>
                  <a:srgbClr val="000000"/>
                </a:solidFill>
              </a:rPr>
              <a:t>reactive </a:t>
            </a:r>
            <a:r>
              <a:rPr sz="5200" u="none" spc="-45" dirty="0">
                <a:solidFill>
                  <a:srgbClr val="000000"/>
                </a:solidFill>
              </a:rPr>
              <a:t>value </a:t>
            </a:r>
            <a:r>
              <a:rPr sz="5200" u="none" spc="45" dirty="0">
                <a:solidFill>
                  <a:srgbClr val="000000"/>
                </a:solidFill>
              </a:rPr>
              <a:t>from </a:t>
            </a:r>
            <a:r>
              <a:rPr sz="5200" u="none" spc="50" dirty="0">
                <a:solidFill>
                  <a:srgbClr val="000000"/>
                </a:solidFill>
              </a:rPr>
              <a:t>outside </a:t>
            </a:r>
            <a:r>
              <a:rPr sz="5200" u="none" spc="90" dirty="0">
                <a:solidFill>
                  <a:srgbClr val="000000"/>
                </a:solidFill>
              </a:rPr>
              <a:t>of</a:t>
            </a:r>
            <a:r>
              <a:rPr sz="5200" u="none" spc="120" dirty="0">
                <a:solidFill>
                  <a:srgbClr val="000000"/>
                </a:solidFill>
              </a:rPr>
              <a:t> </a:t>
            </a:r>
            <a:r>
              <a:rPr sz="5200" u="none" spc="-5" dirty="0">
                <a:solidFill>
                  <a:srgbClr val="000000"/>
                </a:solidFill>
              </a:rPr>
              <a:t>one.</a:t>
            </a:r>
            <a:endParaRPr sz="5200"/>
          </a:p>
        </p:txBody>
      </p:sp>
      <p:sp>
        <p:nvSpPr>
          <p:cNvPr id="7" name="object 7"/>
          <p:cNvSpPr txBox="1"/>
          <p:nvPr/>
        </p:nvSpPr>
        <p:spPr>
          <a:xfrm>
            <a:off x="2146679" y="7153081"/>
            <a:ext cx="128206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4385" dirty="0">
                <a:solidFill>
                  <a:srgbClr val="FF2600"/>
                </a:solidFill>
                <a:latin typeface="Arial"/>
                <a:cs typeface="Arial"/>
              </a:rPr>
              <a:t>#</a:t>
            </a:r>
            <a:endParaRPr sz="9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2232" y="7423857"/>
            <a:ext cx="13769340" cy="1623060"/>
          </a:xfrm>
          <a:custGeom>
            <a:avLst/>
            <a:gdLst/>
            <a:ahLst/>
            <a:cxnLst/>
            <a:rect l="l" t="t" r="r" b="b"/>
            <a:pathLst>
              <a:path w="13769340" h="1623059">
                <a:moveTo>
                  <a:pt x="0" y="0"/>
                </a:moveTo>
                <a:lnTo>
                  <a:pt x="13769214" y="0"/>
                </a:lnTo>
                <a:lnTo>
                  <a:pt x="13769214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650" y="7172556"/>
            <a:ext cx="13769340" cy="1623060"/>
          </a:xfrm>
          <a:custGeom>
            <a:avLst/>
            <a:gdLst/>
            <a:ahLst/>
            <a:cxnLst/>
            <a:rect l="l" t="t" r="r" b="b"/>
            <a:pathLst>
              <a:path w="13769340" h="1623059">
                <a:moveTo>
                  <a:pt x="0" y="0"/>
                </a:moveTo>
                <a:lnTo>
                  <a:pt x="13769214" y="0"/>
                </a:lnTo>
                <a:lnTo>
                  <a:pt x="13769214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61650" y="7423857"/>
            <a:ext cx="13560425" cy="1372235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16319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285"/>
              </a:spcBef>
            </a:pPr>
            <a:r>
              <a:rPr sz="4100" spc="5" dirty="0">
                <a:latin typeface="Courier New"/>
                <a:cs typeface="Courier New"/>
              </a:rPr>
              <a:t>hist(rnorm(100,</a:t>
            </a:r>
            <a:r>
              <a:rPr sz="4100" spc="10" dirty="0">
                <a:latin typeface="Courier New"/>
                <a:cs typeface="Courier New"/>
              </a:rPr>
              <a:t> </a:t>
            </a:r>
            <a:r>
              <a:rPr sz="4100" spc="10" dirty="0">
                <a:solidFill>
                  <a:srgbClr val="FF2600"/>
                </a:solidFill>
                <a:latin typeface="Courier New"/>
                <a:cs typeface="Courier New"/>
              </a:rPr>
              <a:t>input$num</a:t>
            </a:r>
            <a:r>
              <a:rPr sz="4100" spc="10" dirty="0">
                <a:latin typeface="Courier New"/>
                <a:cs typeface="Courier New"/>
              </a:rPr>
              <a:t>))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878" y="4984141"/>
            <a:ext cx="13769340" cy="1623060"/>
          </a:xfrm>
          <a:custGeom>
            <a:avLst/>
            <a:gdLst/>
            <a:ahLst/>
            <a:cxnLst/>
            <a:rect l="l" t="t" r="r" b="b"/>
            <a:pathLst>
              <a:path w="13769340" h="1623059">
                <a:moveTo>
                  <a:pt x="0" y="0"/>
                </a:moveTo>
                <a:lnTo>
                  <a:pt x="13769214" y="0"/>
                </a:lnTo>
                <a:lnTo>
                  <a:pt x="13769214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9766" y="4732840"/>
            <a:ext cx="13769340" cy="1623060"/>
          </a:xfrm>
          <a:custGeom>
            <a:avLst/>
            <a:gdLst/>
            <a:ahLst/>
            <a:cxnLst/>
            <a:rect l="l" t="t" r="r" b="b"/>
            <a:pathLst>
              <a:path w="13769340" h="1623060">
                <a:moveTo>
                  <a:pt x="0" y="0"/>
                </a:moveTo>
                <a:lnTo>
                  <a:pt x="13769214" y="0"/>
                </a:lnTo>
                <a:lnTo>
                  <a:pt x="13769214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19766" y="4984141"/>
            <a:ext cx="13549630" cy="1372235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15684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35"/>
              </a:spcBef>
            </a:pPr>
            <a:r>
              <a:rPr sz="4050" spc="15" dirty="0">
                <a:solidFill>
                  <a:srgbClr val="00882B"/>
                </a:solidFill>
                <a:latin typeface="Courier New"/>
                <a:cs typeface="Courier New"/>
              </a:rPr>
              <a:t>renderPlot(</a:t>
            </a:r>
            <a:r>
              <a:rPr sz="4050" spc="15" dirty="0">
                <a:latin typeface="Courier New"/>
                <a:cs typeface="Courier New"/>
              </a:rPr>
              <a:t>{ </a:t>
            </a:r>
            <a:r>
              <a:rPr sz="4050" spc="10" dirty="0">
                <a:latin typeface="Courier New"/>
                <a:cs typeface="Courier New"/>
              </a:rPr>
              <a:t>hist(rnorm(100, </a:t>
            </a:r>
            <a:r>
              <a:rPr sz="4050" spc="15" dirty="0">
                <a:solidFill>
                  <a:srgbClr val="00882B"/>
                </a:solidFill>
                <a:latin typeface="Courier New"/>
                <a:cs typeface="Courier New"/>
              </a:rPr>
              <a:t>input$num</a:t>
            </a:r>
            <a:r>
              <a:rPr sz="4050" spc="15" dirty="0">
                <a:latin typeface="Courier New"/>
                <a:cs typeface="Courier New"/>
              </a:rPr>
              <a:t>))</a:t>
            </a:r>
            <a:r>
              <a:rPr sz="4050" spc="60" dirty="0">
                <a:latin typeface="Courier New"/>
                <a:cs typeface="Courier New"/>
              </a:rPr>
              <a:t> </a:t>
            </a:r>
            <a:r>
              <a:rPr sz="4050" spc="15" dirty="0">
                <a:latin typeface="Courier New"/>
                <a:cs typeface="Courier New"/>
              </a:rPr>
              <a:t>}</a:t>
            </a:r>
            <a:r>
              <a:rPr sz="4050" spc="15" dirty="0">
                <a:solidFill>
                  <a:srgbClr val="00882B"/>
                </a:solidFill>
                <a:latin typeface="Courier New"/>
                <a:cs typeface="Courier New"/>
              </a:rPr>
              <a:t>)</a:t>
            </a:r>
            <a:endParaRPr sz="4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90656" y="4709428"/>
            <a:ext cx="110299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2970" dirty="0">
                <a:solidFill>
                  <a:srgbClr val="00882B"/>
                </a:solidFill>
                <a:latin typeface="Arial"/>
                <a:cs typeface="Arial"/>
              </a:rPr>
              <a:t>$</a:t>
            </a:r>
            <a:endParaRPr sz="9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59868"/>
            <a:ext cx="8876665" cy="9782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1479550" indent="-492125">
              <a:lnSpc>
                <a:spcPct val="126699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19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250825" indent="-492125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 renderPlot({</a:t>
            </a:r>
            <a:endParaRPr sz="3200">
              <a:latin typeface="DejaVu Sans Mono"/>
              <a:cs typeface="DejaVu Sans Mono"/>
            </a:endParaRPr>
          </a:p>
          <a:p>
            <a:pPr marL="99568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hist(rnorm(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))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b="1" spc="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59868"/>
            <a:ext cx="8876665" cy="9782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1479550" indent="-492125">
              <a:lnSpc>
                <a:spcPct val="126699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19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Times New Roman"/>
              <a:cs typeface="Times New Roman"/>
            </a:endParaRPr>
          </a:p>
          <a:p>
            <a:pPr marL="504190" marR="250825" indent="-492125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 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renderPlot({</a:t>
            </a:r>
            <a:endParaRPr sz="3200">
              <a:latin typeface="DejaVu Sans Mono"/>
              <a:cs typeface="DejaVu Sans Mono"/>
            </a:endParaRPr>
          </a:p>
          <a:p>
            <a:pPr marL="99568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hist(rnorm(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))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})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356" y="559868"/>
            <a:ext cx="346773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356" y="1667688"/>
            <a:ext cx="8876665" cy="3732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190" marR="1479550" indent="-492125">
              <a:lnSpc>
                <a:spcPct val="126699"/>
              </a:lnSpc>
              <a:spcBef>
                <a:spcPts val="9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3200" spc="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3200">
              <a:latin typeface="DejaVu Sans Mono"/>
              <a:cs typeface="DejaVu Sans Mono"/>
            </a:endParaRPr>
          </a:p>
          <a:p>
            <a:pPr marL="995680" marR="5080">
              <a:lnSpc>
                <a:spcPct val="126699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 number",  value = 25, min = 1, max =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56" y="5992164"/>
            <a:ext cx="8630920" cy="435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190" marR="5080" indent="-492125">
              <a:lnSpc>
                <a:spcPct val="126699"/>
              </a:lnSpc>
              <a:spcBef>
                <a:spcPts val="9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&lt;-</a:t>
            </a:r>
            <a:endParaRPr sz="3200">
              <a:latin typeface="DejaVu Sans Mono"/>
              <a:cs typeface="DejaVu Sans Mono"/>
            </a:endParaRPr>
          </a:p>
          <a:p>
            <a:pPr marL="99568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hist(rnorm(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3360" y="554800"/>
            <a:ext cx="9122410" cy="34893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8445">
              <a:lnSpc>
                <a:spcPts val="3775"/>
              </a:lnSpc>
              <a:spcBef>
                <a:spcPts val="114"/>
              </a:spcBef>
            </a:pPr>
            <a:r>
              <a:rPr sz="3200" spc="5" dirty="0">
                <a:solidFill>
                  <a:srgbClr val="FF2600"/>
                </a:solidFill>
                <a:latin typeface="DejaVu Sans Mono"/>
                <a:cs typeface="DejaVu Sans Mono"/>
              </a:rPr>
              <a:t>Error in</a:t>
            </a:r>
            <a:r>
              <a:rPr sz="3200" spc="20" dirty="0">
                <a:solidFill>
                  <a:srgbClr val="FF2600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FF2600"/>
                </a:solidFill>
                <a:latin typeface="DejaVu Sans Mono"/>
                <a:cs typeface="DejaVu Sans Mono"/>
              </a:rPr>
              <a:t>.getReactiveEnvironment()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ts val="3775"/>
              </a:lnSpc>
            </a:pPr>
            <a:r>
              <a:rPr sz="3200" spc="5" dirty="0">
                <a:solidFill>
                  <a:srgbClr val="FF2600"/>
                </a:solidFill>
                <a:latin typeface="DejaVu Sans Mono"/>
                <a:cs typeface="DejaVu Sans Mono"/>
              </a:rPr>
              <a:t>$currentContext()</a:t>
            </a:r>
            <a:r>
              <a:rPr sz="3200" dirty="0">
                <a:solidFill>
                  <a:srgbClr val="FF2600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FF2600"/>
                </a:solidFill>
                <a:latin typeface="DejaVu Sans Mono"/>
                <a:cs typeface="DejaVu Sans Mono"/>
              </a:rPr>
              <a:t>:</a:t>
            </a:r>
            <a:endParaRPr sz="3200">
              <a:latin typeface="DejaVu Sans Mono"/>
              <a:cs typeface="DejaVu Sans Mono"/>
            </a:endParaRPr>
          </a:p>
          <a:p>
            <a:pPr marL="12700" marR="5080" indent="491490">
              <a:lnSpc>
                <a:spcPts val="3710"/>
              </a:lnSpc>
              <a:spcBef>
                <a:spcPts val="1255"/>
              </a:spcBef>
            </a:pPr>
            <a:r>
              <a:rPr sz="3200" spc="5" dirty="0">
                <a:solidFill>
                  <a:srgbClr val="FF2600"/>
                </a:solidFill>
                <a:latin typeface="DejaVu Sans Mono"/>
                <a:cs typeface="DejaVu Sans Mono"/>
              </a:rPr>
              <a:t>Operation not allowed without an  active reactive context. (You tried  to do something that can only be done  from inside a reactive expression or  observer.)</a:t>
            </a:r>
            <a:endParaRPr sz="32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0067" y="3072011"/>
            <a:ext cx="6854032" cy="823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51928" y="4139853"/>
            <a:ext cx="3884698" cy="1095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45670" y="3067969"/>
            <a:ext cx="6858429" cy="8240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9918" y="4868961"/>
            <a:ext cx="0" cy="3288029"/>
          </a:xfrm>
          <a:custGeom>
            <a:avLst/>
            <a:gdLst/>
            <a:ahLst/>
            <a:cxnLst/>
            <a:rect l="l" t="t" r="r" b="b"/>
            <a:pathLst>
              <a:path h="3288029">
                <a:moveTo>
                  <a:pt x="0" y="3287856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375" y="4931786"/>
            <a:ext cx="474345" cy="3091180"/>
          </a:xfrm>
          <a:custGeom>
            <a:avLst/>
            <a:gdLst/>
            <a:ahLst/>
            <a:cxnLst/>
            <a:rect l="l" t="t" r="r" b="b"/>
            <a:pathLst>
              <a:path w="474345" h="3091179">
                <a:moveTo>
                  <a:pt x="474289" y="2659604"/>
                </a:moveTo>
                <a:lnTo>
                  <a:pt x="0" y="2659604"/>
                </a:lnTo>
                <a:lnTo>
                  <a:pt x="237144" y="3091068"/>
                </a:lnTo>
                <a:lnTo>
                  <a:pt x="474289" y="2659604"/>
                </a:lnTo>
                <a:close/>
              </a:path>
              <a:path w="474345" h="3091179">
                <a:moveTo>
                  <a:pt x="359193" y="0"/>
                </a:moveTo>
                <a:lnTo>
                  <a:pt x="107892" y="0"/>
                </a:lnTo>
                <a:lnTo>
                  <a:pt x="107892" y="2659604"/>
                </a:lnTo>
                <a:lnTo>
                  <a:pt x="359193" y="2659604"/>
                </a:lnTo>
                <a:lnTo>
                  <a:pt x="359193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2941" y="3937053"/>
            <a:ext cx="2534285" cy="932180"/>
          </a:xfrm>
          <a:custGeom>
            <a:avLst/>
            <a:gdLst/>
            <a:ahLst/>
            <a:cxnLst/>
            <a:rect l="l" t="t" r="r" b="b"/>
            <a:pathLst>
              <a:path w="2534284" h="932179">
                <a:moveTo>
                  <a:pt x="2385162" y="0"/>
                </a:moveTo>
                <a:lnTo>
                  <a:pt x="155963" y="0"/>
                </a:lnTo>
                <a:lnTo>
                  <a:pt x="107307" y="8326"/>
                </a:lnTo>
                <a:lnTo>
                  <a:pt x="64574" y="31302"/>
                </a:lnTo>
                <a:lnTo>
                  <a:pt x="30572" y="65917"/>
                </a:lnTo>
                <a:lnTo>
                  <a:pt x="8111" y="109165"/>
                </a:lnTo>
                <a:lnTo>
                  <a:pt x="0" y="158037"/>
                </a:lnTo>
                <a:lnTo>
                  <a:pt x="3015" y="783190"/>
                </a:lnTo>
                <a:lnTo>
                  <a:pt x="10813" y="831093"/>
                </a:lnTo>
                <a:lnTo>
                  <a:pt x="32526" y="872029"/>
                </a:lnTo>
                <a:lnTo>
                  <a:pt x="65635" y="903887"/>
                </a:lnTo>
                <a:lnTo>
                  <a:pt x="107621" y="924551"/>
                </a:lnTo>
                <a:lnTo>
                  <a:pt x="155963" y="931908"/>
                </a:lnTo>
                <a:lnTo>
                  <a:pt x="2385162" y="931908"/>
                </a:lnTo>
                <a:lnTo>
                  <a:pt x="2433085" y="924551"/>
                </a:lnTo>
                <a:lnTo>
                  <a:pt x="2474041" y="903887"/>
                </a:lnTo>
                <a:lnTo>
                  <a:pt x="2505915" y="872029"/>
                </a:lnTo>
                <a:lnTo>
                  <a:pt x="2526591" y="831093"/>
                </a:lnTo>
                <a:lnTo>
                  <a:pt x="2533954" y="783190"/>
                </a:lnTo>
                <a:lnTo>
                  <a:pt x="2533954" y="158037"/>
                </a:lnTo>
                <a:lnTo>
                  <a:pt x="2526591" y="109165"/>
                </a:lnTo>
                <a:lnTo>
                  <a:pt x="2505915" y="65917"/>
                </a:lnTo>
                <a:lnTo>
                  <a:pt x="2474041" y="31302"/>
                </a:lnTo>
                <a:lnTo>
                  <a:pt x="2433085" y="8326"/>
                </a:lnTo>
                <a:lnTo>
                  <a:pt x="2385162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04611" y="4140052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8070" y="8083523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4704" y="0"/>
                </a:moveTo>
                <a:lnTo>
                  <a:pt x="456185" y="0"/>
                </a:lnTo>
                <a:lnTo>
                  <a:pt x="409750" y="2353"/>
                </a:lnTo>
                <a:lnTo>
                  <a:pt x="364609" y="9258"/>
                </a:lnTo>
                <a:lnTo>
                  <a:pt x="320997" y="20485"/>
                </a:lnTo>
                <a:lnTo>
                  <a:pt x="279149" y="35804"/>
                </a:lnTo>
                <a:lnTo>
                  <a:pt x="239298" y="54983"/>
                </a:lnTo>
                <a:lnTo>
                  <a:pt x="201681" y="77791"/>
                </a:lnTo>
                <a:lnTo>
                  <a:pt x="166532" y="103999"/>
                </a:lnTo>
                <a:lnTo>
                  <a:pt x="134086" y="133375"/>
                </a:lnTo>
                <a:lnTo>
                  <a:pt x="104577" y="165689"/>
                </a:lnTo>
                <a:lnTo>
                  <a:pt x="78241" y="200710"/>
                </a:lnTo>
                <a:lnTo>
                  <a:pt x="55312" y="238208"/>
                </a:lnTo>
                <a:lnTo>
                  <a:pt x="36026" y="277951"/>
                </a:lnTo>
                <a:lnTo>
                  <a:pt x="20617" y="319710"/>
                </a:lnTo>
                <a:lnTo>
                  <a:pt x="9319" y="363253"/>
                </a:lnTo>
                <a:lnTo>
                  <a:pt x="2369" y="408351"/>
                </a:lnTo>
                <a:lnTo>
                  <a:pt x="0" y="454771"/>
                </a:lnTo>
                <a:lnTo>
                  <a:pt x="2282" y="1493232"/>
                </a:lnTo>
                <a:lnTo>
                  <a:pt x="4626" y="1539645"/>
                </a:lnTo>
                <a:lnTo>
                  <a:pt x="11504" y="1584728"/>
                </a:lnTo>
                <a:lnTo>
                  <a:pt x="22689" y="1628250"/>
                </a:lnTo>
                <a:lnTo>
                  <a:pt x="37952" y="1669981"/>
                </a:lnTo>
                <a:lnTo>
                  <a:pt x="57066" y="1709693"/>
                </a:lnTo>
                <a:lnTo>
                  <a:pt x="79802" y="1747155"/>
                </a:lnTo>
                <a:lnTo>
                  <a:pt x="105931" y="1782139"/>
                </a:lnTo>
                <a:lnTo>
                  <a:pt x="135227" y="1814414"/>
                </a:lnTo>
                <a:lnTo>
                  <a:pt x="167460" y="1843752"/>
                </a:lnTo>
                <a:lnTo>
                  <a:pt x="202403" y="1869922"/>
                </a:lnTo>
                <a:lnTo>
                  <a:pt x="239828" y="1892696"/>
                </a:lnTo>
                <a:lnTo>
                  <a:pt x="279505" y="1911844"/>
                </a:lnTo>
                <a:lnTo>
                  <a:pt x="321208" y="1927136"/>
                </a:lnTo>
                <a:lnTo>
                  <a:pt x="364707" y="1938343"/>
                </a:lnTo>
                <a:lnTo>
                  <a:pt x="409776" y="1945236"/>
                </a:lnTo>
                <a:lnTo>
                  <a:pt x="456185" y="1947584"/>
                </a:lnTo>
                <a:lnTo>
                  <a:pt x="5414704" y="1947584"/>
                </a:lnTo>
                <a:lnTo>
                  <a:pt x="5464097" y="1944915"/>
                </a:lnTo>
                <a:lnTo>
                  <a:pt x="5511835" y="1937093"/>
                </a:lnTo>
                <a:lnTo>
                  <a:pt x="5557657" y="1924397"/>
                </a:lnTo>
                <a:lnTo>
                  <a:pt x="5601305" y="1907105"/>
                </a:lnTo>
                <a:lnTo>
                  <a:pt x="5642519" y="1885496"/>
                </a:lnTo>
                <a:lnTo>
                  <a:pt x="5681040" y="1859849"/>
                </a:lnTo>
                <a:lnTo>
                  <a:pt x="5716607" y="1830441"/>
                </a:lnTo>
                <a:lnTo>
                  <a:pt x="5748961" y="1797552"/>
                </a:lnTo>
                <a:lnTo>
                  <a:pt x="5777844" y="1761459"/>
                </a:lnTo>
                <a:lnTo>
                  <a:pt x="5802995" y="1722442"/>
                </a:lnTo>
                <a:lnTo>
                  <a:pt x="5824155" y="1680778"/>
                </a:lnTo>
                <a:lnTo>
                  <a:pt x="5841065" y="1636747"/>
                </a:lnTo>
                <a:lnTo>
                  <a:pt x="5853464" y="1590626"/>
                </a:lnTo>
                <a:lnTo>
                  <a:pt x="5861094" y="1542695"/>
                </a:lnTo>
                <a:lnTo>
                  <a:pt x="5863695" y="1493232"/>
                </a:lnTo>
                <a:lnTo>
                  <a:pt x="5863695" y="454771"/>
                </a:lnTo>
                <a:lnTo>
                  <a:pt x="5861094" y="405300"/>
                </a:lnTo>
                <a:lnTo>
                  <a:pt x="5853464" y="357353"/>
                </a:lnTo>
                <a:lnTo>
                  <a:pt x="5841065" y="311208"/>
                </a:lnTo>
                <a:lnTo>
                  <a:pt x="5824155" y="267147"/>
                </a:lnTo>
                <a:lnTo>
                  <a:pt x="5802995" y="225448"/>
                </a:lnTo>
                <a:lnTo>
                  <a:pt x="5777844" y="186392"/>
                </a:lnTo>
                <a:lnTo>
                  <a:pt x="5748961" y="150258"/>
                </a:lnTo>
                <a:lnTo>
                  <a:pt x="5716607" y="117327"/>
                </a:lnTo>
                <a:lnTo>
                  <a:pt x="5681040" y="87879"/>
                </a:lnTo>
                <a:lnTo>
                  <a:pt x="5642519" y="62193"/>
                </a:lnTo>
                <a:lnTo>
                  <a:pt x="5601305" y="40550"/>
                </a:lnTo>
                <a:lnTo>
                  <a:pt x="5557657" y="23229"/>
                </a:lnTo>
                <a:lnTo>
                  <a:pt x="5511835" y="10510"/>
                </a:lnTo>
                <a:lnTo>
                  <a:pt x="5464097" y="2674"/>
                </a:lnTo>
                <a:lnTo>
                  <a:pt x="541470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6394" y="8307696"/>
            <a:ext cx="5635625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0" marR="5080" indent="-376555">
              <a:lnSpc>
                <a:spcPct val="112000"/>
              </a:lnSpc>
              <a:spcBef>
                <a:spcPts val="9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FFFFFF"/>
                </a:solidFill>
                <a:latin typeface="Courier New"/>
                <a:cs typeface="Courier New"/>
              </a:rPr>
              <a:t>&lt;-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renderPlot({  hist(rnorm(input$num))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700" spc="1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2938" y="3937050"/>
            <a:ext cx="2534285" cy="932180"/>
          </a:xfrm>
          <a:custGeom>
            <a:avLst/>
            <a:gdLst/>
            <a:ahLst/>
            <a:cxnLst/>
            <a:rect l="l" t="t" r="r" b="b"/>
            <a:pathLst>
              <a:path w="2534284" h="932179">
                <a:moveTo>
                  <a:pt x="3018" y="783188"/>
                </a:moveTo>
                <a:lnTo>
                  <a:pt x="0" y="158039"/>
                </a:lnTo>
                <a:lnTo>
                  <a:pt x="8111" y="109166"/>
                </a:lnTo>
                <a:lnTo>
                  <a:pt x="30572" y="65917"/>
                </a:lnTo>
                <a:lnTo>
                  <a:pt x="64574" y="31302"/>
                </a:lnTo>
                <a:lnTo>
                  <a:pt x="107309" y="8326"/>
                </a:lnTo>
                <a:lnTo>
                  <a:pt x="155966" y="0"/>
                </a:lnTo>
                <a:lnTo>
                  <a:pt x="2385197" y="0"/>
                </a:lnTo>
                <a:lnTo>
                  <a:pt x="2433104" y="8326"/>
                </a:lnTo>
                <a:lnTo>
                  <a:pt x="2474051" y="31302"/>
                </a:lnTo>
                <a:lnTo>
                  <a:pt x="2505920" y="65917"/>
                </a:lnTo>
                <a:lnTo>
                  <a:pt x="2526595" y="109166"/>
                </a:lnTo>
                <a:lnTo>
                  <a:pt x="2533957" y="158039"/>
                </a:lnTo>
                <a:lnTo>
                  <a:pt x="2533957" y="783188"/>
                </a:lnTo>
                <a:lnTo>
                  <a:pt x="2526595" y="831092"/>
                </a:lnTo>
                <a:lnTo>
                  <a:pt x="2505920" y="872029"/>
                </a:lnTo>
                <a:lnTo>
                  <a:pt x="2474051" y="903886"/>
                </a:lnTo>
                <a:lnTo>
                  <a:pt x="2433104" y="924551"/>
                </a:lnTo>
                <a:lnTo>
                  <a:pt x="2385197" y="931908"/>
                </a:lnTo>
                <a:lnTo>
                  <a:pt x="155966" y="931908"/>
                </a:lnTo>
                <a:lnTo>
                  <a:pt x="107623" y="924551"/>
                </a:lnTo>
                <a:lnTo>
                  <a:pt x="65637" y="903886"/>
                </a:lnTo>
                <a:lnTo>
                  <a:pt x="32528" y="872029"/>
                </a:lnTo>
                <a:lnTo>
                  <a:pt x="10815" y="831092"/>
                </a:lnTo>
                <a:lnTo>
                  <a:pt x="3018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8069" y="8083522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3602" y="1493232"/>
                </a:moveTo>
                <a:lnTo>
                  <a:pt x="0" y="454769"/>
                </a:lnTo>
                <a:lnTo>
                  <a:pt x="2383" y="408350"/>
                </a:lnTo>
                <a:lnTo>
                  <a:pt x="9376" y="363254"/>
                </a:lnTo>
                <a:lnTo>
                  <a:pt x="20739" y="319711"/>
                </a:lnTo>
                <a:lnTo>
                  <a:pt x="36233" y="277953"/>
                </a:lnTo>
                <a:lnTo>
                  <a:pt x="55620" y="238209"/>
                </a:lnTo>
                <a:lnTo>
                  <a:pt x="78660" y="200712"/>
                </a:lnTo>
                <a:lnTo>
                  <a:pt x="105116" y="165691"/>
                </a:lnTo>
                <a:lnTo>
                  <a:pt x="134748" y="133376"/>
                </a:lnTo>
                <a:lnTo>
                  <a:pt x="167318" y="104000"/>
                </a:lnTo>
                <a:lnTo>
                  <a:pt x="202587" y="77792"/>
                </a:lnTo>
                <a:lnTo>
                  <a:pt x="240317" y="54983"/>
                </a:lnTo>
                <a:lnTo>
                  <a:pt x="280268" y="35804"/>
                </a:lnTo>
                <a:lnTo>
                  <a:pt x="322201" y="20486"/>
                </a:lnTo>
                <a:lnTo>
                  <a:pt x="365879" y="9258"/>
                </a:lnTo>
                <a:lnTo>
                  <a:pt x="411063" y="2353"/>
                </a:lnTo>
                <a:lnTo>
                  <a:pt x="457513" y="0"/>
                </a:lnTo>
                <a:lnTo>
                  <a:pt x="5413385" y="0"/>
                </a:lnTo>
                <a:lnTo>
                  <a:pt x="5462799" y="2674"/>
                </a:lnTo>
                <a:lnTo>
                  <a:pt x="5510586" y="10511"/>
                </a:lnTo>
                <a:lnTo>
                  <a:pt x="5556484" y="23230"/>
                </a:lnTo>
                <a:lnTo>
                  <a:pt x="5600227" y="40551"/>
                </a:lnTo>
                <a:lnTo>
                  <a:pt x="5641552" y="62194"/>
                </a:lnTo>
                <a:lnTo>
                  <a:pt x="5680194" y="87880"/>
                </a:lnTo>
                <a:lnTo>
                  <a:pt x="5715890" y="117329"/>
                </a:lnTo>
                <a:lnTo>
                  <a:pt x="5748376" y="150260"/>
                </a:lnTo>
                <a:lnTo>
                  <a:pt x="5777386" y="186393"/>
                </a:lnTo>
                <a:lnTo>
                  <a:pt x="5802658" y="225449"/>
                </a:lnTo>
                <a:lnTo>
                  <a:pt x="5823928" y="267148"/>
                </a:lnTo>
                <a:lnTo>
                  <a:pt x="5840930" y="311209"/>
                </a:lnTo>
                <a:lnTo>
                  <a:pt x="5853402" y="357353"/>
                </a:lnTo>
                <a:lnTo>
                  <a:pt x="5861078" y="405300"/>
                </a:lnTo>
                <a:lnTo>
                  <a:pt x="5863696" y="454769"/>
                </a:lnTo>
                <a:lnTo>
                  <a:pt x="5863696" y="1493232"/>
                </a:lnTo>
                <a:lnTo>
                  <a:pt x="5861078" y="1542695"/>
                </a:lnTo>
                <a:lnTo>
                  <a:pt x="5853402" y="1590626"/>
                </a:lnTo>
                <a:lnTo>
                  <a:pt x="5840930" y="1636747"/>
                </a:lnTo>
                <a:lnTo>
                  <a:pt x="5823928" y="1680778"/>
                </a:lnTo>
                <a:lnTo>
                  <a:pt x="5802658" y="1722442"/>
                </a:lnTo>
                <a:lnTo>
                  <a:pt x="5777386" y="1761459"/>
                </a:lnTo>
                <a:lnTo>
                  <a:pt x="5748376" y="1797552"/>
                </a:lnTo>
                <a:lnTo>
                  <a:pt x="5715890" y="1830441"/>
                </a:lnTo>
                <a:lnTo>
                  <a:pt x="5680194" y="1859849"/>
                </a:lnTo>
                <a:lnTo>
                  <a:pt x="5641552" y="1885497"/>
                </a:lnTo>
                <a:lnTo>
                  <a:pt x="5600227" y="1907106"/>
                </a:lnTo>
                <a:lnTo>
                  <a:pt x="5556484" y="1924397"/>
                </a:lnTo>
                <a:lnTo>
                  <a:pt x="5510586" y="1937093"/>
                </a:lnTo>
                <a:lnTo>
                  <a:pt x="5462799" y="1944915"/>
                </a:lnTo>
                <a:lnTo>
                  <a:pt x="5413385" y="1947585"/>
                </a:lnTo>
                <a:lnTo>
                  <a:pt x="457513" y="1947585"/>
                </a:lnTo>
                <a:lnTo>
                  <a:pt x="411103" y="1945236"/>
                </a:lnTo>
                <a:lnTo>
                  <a:pt x="366034" y="1938343"/>
                </a:lnTo>
                <a:lnTo>
                  <a:pt x="322534" y="1927136"/>
                </a:lnTo>
                <a:lnTo>
                  <a:pt x="280830" y="1911844"/>
                </a:lnTo>
                <a:lnTo>
                  <a:pt x="241152" y="1892697"/>
                </a:lnTo>
                <a:lnTo>
                  <a:pt x="203727" y="1869923"/>
                </a:lnTo>
                <a:lnTo>
                  <a:pt x="168784" y="1843752"/>
                </a:lnTo>
                <a:lnTo>
                  <a:pt x="136550" y="1814414"/>
                </a:lnTo>
                <a:lnTo>
                  <a:pt x="107253" y="1782139"/>
                </a:lnTo>
                <a:lnTo>
                  <a:pt x="81123" y="1747156"/>
                </a:lnTo>
                <a:lnTo>
                  <a:pt x="58387" y="1709693"/>
                </a:lnTo>
                <a:lnTo>
                  <a:pt x="39273" y="1669982"/>
                </a:lnTo>
                <a:lnTo>
                  <a:pt x="24009" y="1628250"/>
                </a:lnTo>
                <a:lnTo>
                  <a:pt x="12824" y="1584728"/>
                </a:lnTo>
                <a:lnTo>
                  <a:pt x="5946" y="1539646"/>
                </a:lnTo>
                <a:lnTo>
                  <a:pt x="3602" y="1493232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6199" y="1164437"/>
            <a:ext cx="13149580" cy="814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50" u="none" spc="-10" dirty="0">
                <a:solidFill>
                  <a:srgbClr val="000000"/>
                </a:solidFill>
              </a:rPr>
              <a:t>Think </a:t>
            </a:r>
            <a:r>
              <a:rPr sz="5150" u="none" spc="100" dirty="0">
                <a:solidFill>
                  <a:srgbClr val="000000"/>
                </a:solidFill>
              </a:rPr>
              <a:t>of </a:t>
            </a:r>
            <a:r>
              <a:rPr sz="5150" u="none" spc="35" dirty="0">
                <a:solidFill>
                  <a:srgbClr val="000000"/>
                </a:solidFill>
              </a:rPr>
              <a:t>reactivity </a:t>
            </a:r>
            <a:r>
              <a:rPr sz="5150" u="none" spc="5" dirty="0">
                <a:solidFill>
                  <a:srgbClr val="000000"/>
                </a:solidFill>
              </a:rPr>
              <a:t>in </a:t>
            </a:r>
            <a:r>
              <a:rPr sz="5150" u="none" spc="-180" dirty="0">
                <a:solidFill>
                  <a:srgbClr val="000000"/>
                </a:solidFill>
              </a:rPr>
              <a:t>R </a:t>
            </a:r>
            <a:r>
              <a:rPr sz="5150" u="none" spc="-40" dirty="0">
                <a:solidFill>
                  <a:srgbClr val="000000"/>
                </a:solidFill>
              </a:rPr>
              <a:t>as </a:t>
            </a:r>
            <a:r>
              <a:rPr sz="5150" u="none" spc="-90" dirty="0">
                <a:solidFill>
                  <a:srgbClr val="000000"/>
                </a:solidFill>
              </a:rPr>
              <a:t>a </a:t>
            </a:r>
            <a:r>
              <a:rPr sz="5150" u="none" spc="165" dirty="0">
                <a:solidFill>
                  <a:srgbClr val="000000"/>
                </a:solidFill>
              </a:rPr>
              <a:t>two </a:t>
            </a:r>
            <a:r>
              <a:rPr sz="5150" u="none" spc="80" dirty="0">
                <a:solidFill>
                  <a:srgbClr val="000000"/>
                </a:solidFill>
              </a:rPr>
              <a:t>step</a:t>
            </a:r>
            <a:r>
              <a:rPr sz="5150" u="none" spc="10" dirty="0">
                <a:solidFill>
                  <a:srgbClr val="000000"/>
                </a:solidFill>
              </a:rPr>
              <a:t> </a:t>
            </a:r>
            <a:r>
              <a:rPr sz="5150" u="none" spc="50" dirty="0">
                <a:solidFill>
                  <a:srgbClr val="000000"/>
                </a:solidFill>
              </a:rPr>
              <a:t>process</a:t>
            </a:r>
            <a:endParaRPr sz="515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5873" y="3289419"/>
            <a:ext cx="6183630" cy="968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225" spc="-532" baseline="-9485" dirty="0">
                <a:solidFill>
                  <a:srgbClr val="00882B"/>
                </a:solidFill>
                <a:latin typeface="Arial"/>
                <a:cs typeface="Arial"/>
              </a:rPr>
              <a:t>1 </a:t>
            </a:r>
            <a:r>
              <a:rPr sz="4100" b="1" spc="25" dirty="0">
                <a:solidFill>
                  <a:srgbClr val="00882B"/>
                </a:solidFill>
                <a:latin typeface="Arial"/>
                <a:cs typeface="Arial"/>
              </a:rPr>
              <a:t>Reactive </a:t>
            </a:r>
            <a:r>
              <a:rPr sz="4100" b="1" spc="-30" dirty="0">
                <a:solidFill>
                  <a:srgbClr val="00882B"/>
                </a:solidFill>
                <a:latin typeface="Arial"/>
                <a:cs typeface="Arial"/>
              </a:rPr>
              <a:t>values</a:t>
            </a:r>
            <a:r>
              <a:rPr sz="4100" b="1" spc="-32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b="1" spc="-30" dirty="0">
                <a:solidFill>
                  <a:srgbClr val="00882B"/>
                </a:solidFill>
                <a:latin typeface="Arial"/>
                <a:cs typeface="Arial"/>
              </a:rPr>
              <a:t>notify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383" y="4183832"/>
            <a:ext cx="5267325" cy="1054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0"/>
              </a:spcBef>
            </a:pP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use</a:t>
            </a:r>
            <a:r>
              <a:rPr sz="3350" spc="-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45" dirty="0">
                <a:solidFill>
                  <a:srgbClr val="53585F"/>
                </a:solidFill>
                <a:latin typeface="Arial"/>
                <a:cs typeface="Arial"/>
              </a:rPr>
              <a:t>them 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they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become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20" dirty="0">
                <a:solidFill>
                  <a:srgbClr val="53585F"/>
                </a:solidFill>
                <a:latin typeface="Arial"/>
                <a:cs typeface="Arial"/>
              </a:rPr>
              <a:t>invalid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0067" y="3072011"/>
            <a:ext cx="6854032" cy="823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51928" y="4139853"/>
            <a:ext cx="3884698" cy="1095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9918" y="4868961"/>
            <a:ext cx="0" cy="3288029"/>
          </a:xfrm>
          <a:custGeom>
            <a:avLst/>
            <a:gdLst/>
            <a:ahLst/>
            <a:cxnLst/>
            <a:rect l="l" t="t" r="r" b="b"/>
            <a:pathLst>
              <a:path h="3288029">
                <a:moveTo>
                  <a:pt x="0" y="3287856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8070" y="8083523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4704" y="0"/>
                </a:moveTo>
                <a:lnTo>
                  <a:pt x="456185" y="0"/>
                </a:lnTo>
                <a:lnTo>
                  <a:pt x="409750" y="2353"/>
                </a:lnTo>
                <a:lnTo>
                  <a:pt x="364609" y="9258"/>
                </a:lnTo>
                <a:lnTo>
                  <a:pt x="320997" y="20485"/>
                </a:lnTo>
                <a:lnTo>
                  <a:pt x="279149" y="35804"/>
                </a:lnTo>
                <a:lnTo>
                  <a:pt x="239298" y="54983"/>
                </a:lnTo>
                <a:lnTo>
                  <a:pt x="201681" y="77791"/>
                </a:lnTo>
                <a:lnTo>
                  <a:pt x="166532" y="103999"/>
                </a:lnTo>
                <a:lnTo>
                  <a:pt x="134086" y="133375"/>
                </a:lnTo>
                <a:lnTo>
                  <a:pt x="104577" y="165689"/>
                </a:lnTo>
                <a:lnTo>
                  <a:pt x="78241" y="200710"/>
                </a:lnTo>
                <a:lnTo>
                  <a:pt x="55312" y="238208"/>
                </a:lnTo>
                <a:lnTo>
                  <a:pt x="36026" y="277951"/>
                </a:lnTo>
                <a:lnTo>
                  <a:pt x="20617" y="319710"/>
                </a:lnTo>
                <a:lnTo>
                  <a:pt x="9319" y="363253"/>
                </a:lnTo>
                <a:lnTo>
                  <a:pt x="2369" y="408351"/>
                </a:lnTo>
                <a:lnTo>
                  <a:pt x="0" y="454771"/>
                </a:lnTo>
                <a:lnTo>
                  <a:pt x="2272" y="1493232"/>
                </a:lnTo>
                <a:lnTo>
                  <a:pt x="4615" y="1539645"/>
                </a:lnTo>
                <a:lnTo>
                  <a:pt x="11494" y="1584728"/>
                </a:lnTo>
                <a:lnTo>
                  <a:pt x="22679" y="1628250"/>
                </a:lnTo>
                <a:lnTo>
                  <a:pt x="37943" y="1669981"/>
                </a:lnTo>
                <a:lnTo>
                  <a:pt x="57058" y="1709693"/>
                </a:lnTo>
                <a:lnTo>
                  <a:pt x="79794" y="1747155"/>
                </a:lnTo>
                <a:lnTo>
                  <a:pt x="105925" y="1782139"/>
                </a:lnTo>
                <a:lnTo>
                  <a:pt x="135222" y="1814414"/>
                </a:lnTo>
                <a:lnTo>
                  <a:pt x="167456" y="1843752"/>
                </a:lnTo>
                <a:lnTo>
                  <a:pt x="202400" y="1869922"/>
                </a:lnTo>
                <a:lnTo>
                  <a:pt x="239825" y="1892696"/>
                </a:lnTo>
                <a:lnTo>
                  <a:pt x="279504" y="1911844"/>
                </a:lnTo>
                <a:lnTo>
                  <a:pt x="321207" y="1927136"/>
                </a:lnTo>
                <a:lnTo>
                  <a:pt x="364707" y="1938343"/>
                </a:lnTo>
                <a:lnTo>
                  <a:pt x="409776" y="1945236"/>
                </a:lnTo>
                <a:lnTo>
                  <a:pt x="456185" y="1947584"/>
                </a:lnTo>
                <a:lnTo>
                  <a:pt x="5414704" y="1947584"/>
                </a:lnTo>
                <a:lnTo>
                  <a:pt x="5464097" y="1944915"/>
                </a:lnTo>
                <a:lnTo>
                  <a:pt x="5511835" y="1937093"/>
                </a:lnTo>
                <a:lnTo>
                  <a:pt x="5557657" y="1924397"/>
                </a:lnTo>
                <a:lnTo>
                  <a:pt x="5601305" y="1907105"/>
                </a:lnTo>
                <a:lnTo>
                  <a:pt x="5642519" y="1885496"/>
                </a:lnTo>
                <a:lnTo>
                  <a:pt x="5681040" y="1859849"/>
                </a:lnTo>
                <a:lnTo>
                  <a:pt x="5716607" y="1830441"/>
                </a:lnTo>
                <a:lnTo>
                  <a:pt x="5748961" y="1797552"/>
                </a:lnTo>
                <a:lnTo>
                  <a:pt x="5777844" y="1761459"/>
                </a:lnTo>
                <a:lnTo>
                  <a:pt x="5802995" y="1722442"/>
                </a:lnTo>
                <a:lnTo>
                  <a:pt x="5824155" y="1680778"/>
                </a:lnTo>
                <a:lnTo>
                  <a:pt x="5841065" y="1636747"/>
                </a:lnTo>
                <a:lnTo>
                  <a:pt x="5853464" y="1590626"/>
                </a:lnTo>
                <a:lnTo>
                  <a:pt x="5861094" y="1542695"/>
                </a:lnTo>
                <a:lnTo>
                  <a:pt x="5863695" y="1493232"/>
                </a:lnTo>
                <a:lnTo>
                  <a:pt x="5863695" y="454771"/>
                </a:lnTo>
                <a:lnTo>
                  <a:pt x="5861094" y="405300"/>
                </a:lnTo>
                <a:lnTo>
                  <a:pt x="5853464" y="357353"/>
                </a:lnTo>
                <a:lnTo>
                  <a:pt x="5841065" y="311208"/>
                </a:lnTo>
                <a:lnTo>
                  <a:pt x="5824155" y="267147"/>
                </a:lnTo>
                <a:lnTo>
                  <a:pt x="5802995" y="225448"/>
                </a:lnTo>
                <a:lnTo>
                  <a:pt x="5777844" y="186392"/>
                </a:lnTo>
                <a:lnTo>
                  <a:pt x="5748961" y="150258"/>
                </a:lnTo>
                <a:lnTo>
                  <a:pt x="5716607" y="117327"/>
                </a:lnTo>
                <a:lnTo>
                  <a:pt x="5681040" y="87879"/>
                </a:lnTo>
                <a:lnTo>
                  <a:pt x="5642519" y="62193"/>
                </a:lnTo>
                <a:lnTo>
                  <a:pt x="5601305" y="40550"/>
                </a:lnTo>
                <a:lnTo>
                  <a:pt x="5557657" y="23229"/>
                </a:lnTo>
                <a:lnTo>
                  <a:pt x="5511835" y="10510"/>
                </a:lnTo>
                <a:lnTo>
                  <a:pt x="5464097" y="2674"/>
                </a:lnTo>
                <a:lnTo>
                  <a:pt x="541470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86394" y="8307696"/>
            <a:ext cx="5635625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0" marR="5080" indent="-376555">
              <a:lnSpc>
                <a:spcPct val="112000"/>
              </a:lnSpc>
              <a:spcBef>
                <a:spcPts val="9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FFFFFF"/>
                </a:solidFill>
                <a:latin typeface="Courier New"/>
                <a:cs typeface="Courier New"/>
              </a:rPr>
              <a:t>&lt;-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renderPlot({  hist(rnorm(input$num))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700" spc="1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8070" y="8083522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3601" y="1493232"/>
                </a:moveTo>
                <a:lnTo>
                  <a:pt x="0" y="454769"/>
                </a:lnTo>
                <a:lnTo>
                  <a:pt x="2383" y="408350"/>
                </a:lnTo>
                <a:lnTo>
                  <a:pt x="9376" y="363254"/>
                </a:lnTo>
                <a:lnTo>
                  <a:pt x="20739" y="319711"/>
                </a:lnTo>
                <a:lnTo>
                  <a:pt x="36233" y="277953"/>
                </a:lnTo>
                <a:lnTo>
                  <a:pt x="55620" y="238209"/>
                </a:lnTo>
                <a:lnTo>
                  <a:pt x="78660" y="200712"/>
                </a:lnTo>
                <a:lnTo>
                  <a:pt x="105116" y="165691"/>
                </a:lnTo>
                <a:lnTo>
                  <a:pt x="134748" y="133376"/>
                </a:lnTo>
                <a:lnTo>
                  <a:pt x="167318" y="104000"/>
                </a:lnTo>
                <a:lnTo>
                  <a:pt x="202587" y="77792"/>
                </a:lnTo>
                <a:lnTo>
                  <a:pt x="240316" y="54983"/>
                </a:lnTo>
                <a:lnTo>
                  <a:pt x="280267" y="35804"/>
                </a:lnTo>
                <a:lnTo>
                  <a:pt x="322201" y="20486"/>
                </a:lnTo>
                <a:lnTo>
                  <a:pt x="365879" y="9258"/>
                </a:lnTo>
                <a:lnTo>
                  <a:pt x="411062" y="2353"/>
                </a:lnTo>
                <a:lnTo>
                  <a:pt x="457512" y="0"/>
                </a:lnTo>
                <a:lnTo>
                  <a:pt x="5413384" y="0"/>
                </a:lnTo>
                <a:lnTo>
                  <a:pt x="5462798" y="2674"/>
                </a:lnTo>
                <a:lnTo>
                  <a:pt x="5510586" y="10511"/>
                </a:lnTo>
                <a:lnTo>
                  <a:pt x="5556483" y="23230"/>
                </a:lnTo>
                <a:lnTo>
                  <a:pt x="5600226" y="40551"/>
                </a:lnTo>
                <a:lnTo>
                  <a:pt x="5641551" y="62194"/>
                </a:lnTo>
                <a:lnTo>
                  <a:pt x="5680194" y="87880"/>
                </a:lnTo>
                <a:lnTo>
                  <a:pt x="5715890" y="117329"/>
                </a:lnTo>
                <a:lnTo>
                  <a:pt x="5748375" y="150260"/>
                </a:lnTo>
                <a:lnTo>
                  <a:pt x="5777386" y="186393"/>
                </a:lnTo>
                <a:lnTo>
                  <a:pt x="5802658" y="225449"/>
                </a:lnTo>
                <a:lnTo>
                  <a:pt x="5823927" y="267148"/>
                </a:lnTo>
                <a:lnTo>
                  <a:pt x="5840930" y="311209"/>
                </a:lnTo>
                <a:lnTo>
                  <a:pt x="5853401" y="357353"/>
                </a:lnTo>
                <a:lnTo>
                  <a:pt x="5861078" y="405300"/>
                </a:lnTo>
                <a:lnTo>
                  <a:pt x="5863695" y="454769"/>
                </a:lnTo>
                <a:lnTo>
                  <a:pt x="5863695" y="1493232"/>
                </a:lnTo>
                <a:lnTo>
                  <a:pt x="5861078" y="1542695"/>
                </a:lnTo>
                <a:lnTo>
                  <a:pt x="5853401" y="1590626"/>
                </a:lnTo>
                <a:lnTo>
                  <a:pt x="5840930" y="1636747"/>
                </a:lnTo>
                <a:lnTo>
                  <a:pt x="5823927" y="1680778"/>
                </a:lnTo>
                <a:lnTo>
                  <a:pt x="5802658" y="1722442"/>
                </a:lnTo>
                <a:lnTo>
                  <a:pt x="5777386" y="1761459"/>
                </a:lnTo>
                <a:lnTo>
                  <a:pt x="5748375" y="1797552"/>
                </a:lnTo>
                <a:lnTo>
                  <a:pt x="5715890" y="1830441"/>
                </a:lnTo>
                <a:lnTo>
                  <a:pt x="5680194" y="1859849"/>
                </a:lnTo>
                <a:lnTo>
                  <a:pt x="5641551" y="1885497"/>
                </a:lnTo>
                <a:lnTo>
                  <a:pt x="5600226" y="1907106"/>
                </a:lnTo>
                <a:lnTo>
                  <a:pt x="5556483" y="1924397"/>
                </a:lnTo>
                <a:lnTo>
                  <a:pt x="5510586" y="1937093"/>
                </a:lnTo>
                <a:lnTo>
                  <a:pt x="5462798" y="1944915"/>
                </a:lnTo>
                <a:lnTo>
                  <a:pt x="5413384" y="1947585"/>
                </a:lnTo>
                <a:lnTo>
                  <a:pt x="457512" y="1947585"/>
                </a:lnTo>
                <a:lnTo>
                  <a:pt x="411103" y="1945236"/>
                </a:lnTo>
                <a:lnTo>
                  <a:pt x="366033" y="1938343"/>
                </a:lnTo>
                <a:lnTo>
                  <a:pt x="322533" y="1927136"/>
                </a:lnTo>
                <a:lnTo>
                  <a:pt x="280830" y="1911844"/>
                </a:lnTo>
                <a:lnTo>
                  <a:pt x="241152" y="1892697"/>
                </a:lnTo>
                <a:lnTo>
                  <a:pt x="203727" y="1869923"/>
                </a:lnTo>
                <a:lnTo>
                  <a:pt x="168783" y="1843752"/>
                </a:lnTo>
                <a:lnTo>
                  <a:pt x="136549" y="1814414"/>
                </a:lnTo>
                <a:lnTo>
                  <a:pt x="107253" y="1782139"/>
                </a:lnTo>
                <a:lnTo>
                  <a:pt x="81122" y="1747156"/>
                </a:lnTo>
                <a:lnTo>
                  <a:pt x="58386" y="1709693"/>
                </a:lnTo>
                <a:lnTo>
                  <a:pt x="39272" y="1669982"/>
                </a:lnTo>
                <a:lnTo>
                  <a:pt x="24008" y="1628250"/>
                </a:lnTo>
                <a:lnTo>
                  <a:pt x="12823" y="1584728"/>
                </a:lnTo>
                <a:lnTo>
                  <a:pt x="5945" y="1539646"/>
                </a:lnTo>
                <a:lnTo>
                  <a:pt x="3601" y="1493232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6375" y="4934718"/>
            <a:ext cx="474345" cy="3086100"/>
          </a:xfrm>
          <a:custGeom>
            <a:avLst/>
            <a:gdLst/>
            <a:ahLst/>
            <a:cxnLst/>
            <a:rect l="l" t="t" r="r" b="b"/>
            <a:pathLst>
              <a:path w="474345" h="3086100">
                <a:moveTo>
                  <a:pt x="359193" y="436845"/>
                </a:moveTo>
                <a:lnTo>
                  <a:pt x="107892" y="436845"/>
                </a:lnTo>
                <a:lnTo>
                  <a:pt x="107892" y="3085979"/>
                </a:lnTo>
                <a:lnTo>
                  <a:pt x="359193" y="3085979"/>
                </a:lnTo>
                <a:lnTo>
                  <a:pt x="359193" y="436845"/>
                </a:lnTo>
                <a:close/>
              </a:path>
              <a:path w="474345" h="3086100">
                <a:moveTo>
                  <a:pt x="237144" y="0"/>
                </a:moveTo>
                <a:lnTo>
                  <a:pt x="0" y="436845"/>
                </a:lnTo>
                <a:lnTo>
                  <a:pt x="474289" y="436845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2941" y="3937053"/>
            <a:ext cx="2534285" cy="932180"/>
          </a:xfrm>
          <a:custGeom>
            <a:avLst/>
            <a:gdLst/>
            <a:ahLst/>
            <a:cxnLst/>
            <a:rect l="l" t="t" r="r" b="b"/>
            <a:pathLst>
              <a:path w="2534284" h="932179">
                <a:moveTo>
                  <a:pt x="2385162" y="0"/>
                </a:moveTo>
                <a:lnTo>
                  <a:pt x="155963" y="0"/>
                </a:lnTo>
                <a:lnTo>
                  <a:pt x="107307" y="8326"/>
                </a:lnTo>
                <a:lnTo>
                  <a:pt x="64574" y="31302"/>
                </a:lnTo>
                <a:lnTo>
                  <a:pt x="30572" y="65917"/>
                </a:lnTo>
                <a:lnTo>
                  <a:pt x="8111" y="109165"/>
                </a:lnTo>
                <a:lnTo>
                  <a:pt x="0" y="158037"/>
                </a:lnTo>
                <a:lnTo>
                  <a:pt x="3015" y="783190"/>
                </a:lnTo>
                <a:lnTo>
                  <a:pt x="10813" y="831093"/>
                </a:lnTo>
                <a:lnTo>
                  <a:pt x="32526" y="872029"/>
                </a:lnTo>
                <a:lnTo>
                  <a:pt x="65635" y="903887"/>
                </a:lnTo>
                <a:lnTo>
                  <a:pt x="107621" y="924551"/>
                </a:lnTo>
                <a:lnTo>
                  <a:pt x="155963" y="931908"/>
                </a:lnTo>
                <a:lnTo>
                  <a:pt x="2385162" y="931908"/>
                </a:lnTo>
                <a:lnTo>
                  <a:pt x="2433085" y="924551"/>
                </a:lnTo>
                <a:lnTo>
                  <a:pt x="2474041" y="903887"/>
                </a:lnTo>
                <a:lnTo>
                  <a:pt x="2505915" y="872029"/>
                </a:lnTo>
                <a:lnTo>
                  <a:pt x="2526591" y="831093"/>
                </a:lnTo>
                <a:lnTo>
                  <a:pt x="2533954" y="783190"/>
                </a:lnTo>
                <a:lnTo>
                  <a:pt x="2533954" y="158037"/>
                </a:lnTo>
                <a:lnTo>
                  <a:pt x="2526591" y="109165"/>
                </a:lnTo>
                <a:lnTo>
                  <a:pt x="2505915" y="65917"/>
                </a:lnTo>
                <a:lnTo>
                  <a:pt x="2474041" y="31302"/>
                </a:lnTo>
                <a:lnTo>
                  <a:pt x="2433085" y="8326"/>
                </a:lnTo>
                <a:lnTo>
                  <a:pt x="2385162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04611" y="4140052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2938" y="3937050"/>
            <a:ext cx="2534285" cy="932180"/>
          </a:xfrm>
          <a:custGeom>
            <a:avLst/>
            <a:gdLst/>
            <a:ahLst/>
            <a:cxnLst/>
            <a:rect l="l" t="t" r="r" b="b"/>
            <a:pathLst>
              <a:path w="2534284" h="932179">
                <a:moveTo>
                  <a:pt x="3018" y="783188"/>
                </a:moveTo>
                <a:lnTo>
                  <a:pt x="0" y="158039"/>
                </a:lnTo>
                <a:lnTo>
                  <a:pt x="8111" y="109166"/>
                </a:lnTo>
                <a:lnTo>
                  <a:pt x="30572" y="65917"/>
                </a:lnTo>
                <a:lnTo>
                  <a:pt x="64574" y="31302"/>
                </a:lnTo>
                <a:lnTo>
                  <a:pt x="107309" y="8326"/>
                </a:lnTo>
                <a:lnTo>
                  <a:pt x="155966" y="0"/>
                </a:lnTo>
                <a:lnTo>
                  <a:pt x="2385197" y="0"/>
                </a:lnTo>
                <a:lnTo>
                  <a:pt x="2433104" y="8326"/>
                </a:lnTo>
                <a:lnTo>
                  <a:pt x="2474051" y="31302"/>
                </a:lnTo>
                <a:lnTo>
                  <a:pt x="2505920" y="65917"/>
                </a:lnTo>
                <a:lnTo>
                  <a:pt x="2526595" y="109166"/>
                </a:lnTo>
                <a:lnTo>
                  <a:pt x="2533957" y="158039"/>
                </a:lnTo>
                <a:lnTo>
                  <a:pt x="2533957" y="783188"/>
                </a:lnTo>
                <a:lnTo>
                  <a:pt x="2526595" y="831092"/>
                </a:lnTo>
                <a:lnTo>
                  <a:pt x="2505920" y="872029"/>
                </a:lnTo>
                <a:lnTo>
                  <a:pt x="2474051" y="903886"/>
                </a:lnTo>
                <a:lnTo>
                  <a:pt x="2433104" y="924551"/>
                </a:lnTo>
                <a:lnTo>
                  <a:pt x="2385197" y="931908"/>
                </a:lnTo>
                <a:lnTo>
                  <a:pt x="155966" y="931908"/>
                </a:lnTo>
                <a:lnTo>
                  <a:pt x="107623" y="924551"/>
                </a:lnTo>
                <a:lnTo>
                  <a:pt x="65637" y="903886"/>
                </a:lnTo>
                <a:lnTo>
                  <a:pt x="32528" y="872029"/>
                </a:lnTo>
                <a:lnTo>
                  <a:pt x="10815" y="831092"/>
                </a:lnTo>
                <a:lnTo>
                  <a:pt x="3018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46926" y="3072011"/>
            <a:ext cx="6857162" cy="823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46065" y="4139853"/>
            <a:ext cx="3890562" cy="1095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55906" y="5402976"/>
            <a:ext cx="4891997" cy="4992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6199" y="1164437"/>
            <a:ext cx="13149580" cy="814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50" u="none" spc="-10" dirty="0">
                <a:solidFill>
                  <a:srgbClr val="000000"/>
                </a:solidFill>
              </a:rPr>
              <a:t>Think </a:t>
            </a:r>
            <a:r>
              <a:rPr sz="5150" u="none" spc="100" dirty="0">
                <a:solidFill>
                  <a:srgbClr val="000000"/>
                </a:solidFill>
              </a:rPr>
              <a:t>of </a:t>
            </a:r>
            <a:r>
              <a:rPr sz="5150" u="none" spc="35" dirty="0">
                <a:solidFill>
                  <a:srgbClr val="000000"/>
                </a:solidFill>
              </a:rPr>
              <a:t>reactivity </a:t>
            </a:r>
            <a:r>
              <a:rPr sz="5150" u="none" spc="5" dirty="0">
                <a:solidFill>
                  <a:srgbClr val="000000"/>
                </a:solidFill>
              </a:rPr>
              <a:t>in </a:t>
            </a:r>
            <a:r>
              <a:rPr sz="5150" u="none" spc="-180" dirty="0">
                <a:solidFill>
                  <a:srgbClr val="000000"/>
                </a:solidFill>
              </a:rPr>
              <a:t>R </a:t>
            </a:r>
            <a:r>
              <a:rPr sz="5150" u="none" spc="-40" dirty="0">
                <a:solidFill>
                  <a:srgbClr val="000000"/>
                </a:solidFill>
              </a:rPr>
              <a:t>as </a:t>
            </a:r>
            <a:r>
              <a:rPr sz="5150" u="none" spc="-90" dirty="0">
                <a:solidFill>
                  <a:srgbClr val="000000"/>
                </a:solidFill>
              </a:rPr>
              <a:t>a </a:t>
            </a:r>
            <a:r>
              <a:rPr sz="5150" u="none" spc="165" dirty="0">
                <a:solidFill>
                  <a:srgbClr val="000000"/>
                </a:solidFill>
              </a:rPr>
              <a:t>two </a:t>
            </a:r>
            <a:r>
              <a:rPr sz="5150" u="none" spc="80" dirty="0">
                <a:solidFill>
                  <a:srgbClr val="000000"/>
                </a:solidFill>
              </a:rPr>
              <a:t>step</a:t>
            </a:r>
            <a:r>
              <a:rPr sz="5150" u="none" spc="10" dirty="0">
                <a:solidFill>
                  <a:srgbClr val="000000"/>
                </a:solidFill>
              </a:rPr>
              <a:t> </a:t>
            </a:r>
            <a:r>
              <a:rPr sz="5150" u="none" spc="50" dirty="0">
                <a:solidFill>
                  <a:srgbClr val="000000"/>
                </a:solidFill>
              </a:rPr>
              <a:t>process</a:t>
            </a:r>
            <a:endParaRPr sz="515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5873" y="3289419"/>
            <a:ext cx="6183630" cy="968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225" spc="-532" baseline="-9485" dirty="0">
                <a:solidFill>
                  <a:srgbClr val="00882B"/>
                </a:solidFill>
                <a:latin typeface="Arial"/>
                <a:cs typeface="Arial"/>
              </a:rPr>
              <a:t>1 </a:t>
            </a:r>
            <a:r>
              <a:rPr sz="4100" b="1" spc="25" dirty="0">
                <a:solidFill>
                  <a:srgbClr val="00882B"/>
                </a:solidFill>
                <a:latin typeface="Arial"/>
                <a:cs typeface="Arial"/>
              </a:rPr>
              <a:t>Reactive </a:t>
            </a:r>
            <a:r>
              <a:rPr sz="4100" b="1" spc="-30" dirty="0">
                <a:solidFill>
                  <a:srgbClr val="00882B"/>
                </a:solidFill>
                <a:latin typeface="Arial"/>
                <a:cs typeface="Arial"/>
              </a:rPr>
              <a:t>values</a:t>
            </a:r>
            <a:r>
              <a:rPr sz="4100" b="1" spc="-32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b="1" spc="-30" dirty="0">
                <a:solidFill>
                  <a:srgbClr val="00882B"/>
                </a:solidFill>
                <a:latin typeface="Arial"/>
                <a:cs typeface="Arial"/>
              </a:rPr>
              <a:t>notify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5383" y="4183832"/>
            <a:ext cx="5267325" cy="1054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0"/>
              </a:spcBef>
            </a:pP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use</a:t>
            </a:r>
            <a:r>
              <a:rPr sz="3350" spc="-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45" dirty="0">
                <a:solidFill>
                  <a:srgbClr val="53585F"/>
                </a:solidFill>
                <a:latin typeface="Arial"/>
                <a:cs typeface="Arial"/>
              </a:rPr>
              <a:t>them 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they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become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20" dirty="0">
                <a:solidFill>
                  <a:srgbClr val="53585F"/>
                </a:solidFill>
                <a:latin typeface="Arial"/>
                <a:cs typeface="Arial"/>
              </a:rPr>
              <a:t>invalid</a:t>
            </a:r>
            <a:endParaRPr sz="3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873" y="6874765"/>
            <a:ext cx="5122545" cy="968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225" spc="337" baseline="-18066" dirty="0">
                <a:solidFill>
                  <a:srgbClr val="0365C0"/>
                </a:solidFill>
                <a:latin typeface="Arial"/>
                <a:cs typeface="Arial"/>
              </a:rPr>
              <a:t>2 </a:t>
            </a:r>
            <a:r>
              <a:rPr sz="3350" spc="-50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350" spc="65" dirty="0">
                <a:solidFill>
                  <a:srgbClr val="53585F"/>
                </a:solidFill>
                <a:latin typeface="Arial"/>
                <a:cs typeface="Arial"/>
              </a:rPr>
              <a:t>objects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created</a:t>
            </a:r>
            <a:r>
              <a:rPr sz="335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endParaRPr sz="3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5383" y="7752173"/>
            <a:ext cx="5480050" cy="904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spc="20" dirty="0">
                <a:solidFill>
                  <a:srgbClr val="0365C0"/>
                </a:solidFill>
                <a:latin typeface="Arial"/>
                <a:cs typeface="Arial"/>
              </a:rPr>
              <a:t>reactive </a:t>
            </a:r>
            <a:r>
              <a:rPr sz="3350" b="1" spc="-10" dirty="0">
                <a:solidFill>
                  <a:srgbClr val="0365C0"/>
                </a:solidFill>
                <a:latin typeface="Arial"/>
                <a:cs typeface="Arial"/>
              </a:rPr>
              <a:t>functions</a:t>
            </a:r>
            <a:r>
              <a:rPr sz="3350" b="1" spc="-40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3350" b="1" spc="-5" dirty="0">
                <a:solidFill>
                  <a:srgbClr val="0365C0"/>
                </a:solidFill>
                <a:latin typeface="Arial"/>
                <a:cs typeface="Arial"/>
              </a:rPr>
              <a:t>respond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70" dirty="0">
                <a:solidFill>
                  <a:srgbClr val="53585F"/>
                </a:solidFill>
                <a:latin typeface="Arial"/>
                <a:cs typeface="Arial"/>
              </a:rPr>
              <a:t>(diﬀerent </a:t>
            </a:r>
            <a:r>
              <a:rPr sz="2300" spc="40" dirty="0">
                <a:solidFill>
                  <a:srgbClr val="53585F"/>
                </a:solidFill>
                <a:latin typeface="Arial"/>
                <a:cs typeface="Arial"/>
              </a:rPr>
              <a:t>objects </a:t>
            </a:r>
            <a:r>
              <a:rPr sz="2300" spc="20" dirty="0">
                <a:solidFill>
                  <a:srgbClr val="53585F"/>
                </a:solidFill>
                <a:latin typeface="Arial"/>
                <a:cs typeface="Arial"/>
              </a:rPr>
              <a:t>respond</a:t>
            </a:r>
            <a:r>
              <a:rPr sz="23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53585F"/>
                </a:solidFill>
                <a:latin typeface="Arial"/>
                <a:cs typeface="Arial"/>
              </a:rPr>
              <a:t>diﬀerently)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1453" y="7057535"/>
            <a:ext cx="981900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4100" spc="-145" dirty="0">
                <a:latin typeface="Arial"/>
                <a:cs typeface="Arial"/>
              </a:rPr>
              <a:t>You </a:t>
            </a:r>
            <a:r>
              <a:rPr sz="4100" spc="35" dirty="0">
                <a:latin typeface="Arial"/>
                <a:cs typeface="Arial"/>
              </a:rPr>
              <a:t>can </a:t>
            </a:r>
            <a:r>
              <a:rPr sz="4100" spc="25" dirty="0">
                <a:latin typeface="Arial"/>
                <a:cs typeface="Arial"/>
              </a:rPr>
              <a:t>only call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5" dirty="0">
                <a:latin typeface="Arial"/>
                <a:cs typeface="Arial"/>
              </a:rPr>
              <a:t>reactive </a:t>
            </a:r>
            <a:r>
              <a:rPr sz="4100" spc="-25" dirty="0">
                <a:latin typeface="Arial"/>
                <a:cs typeface="Arial"/>
              </a:rPr>
              <a:t>value </a:t>
            </a:r>
            <a:r>
              <a:rPr sz="4100" spc="50" dirty="0">
                <a:latin typeface="Arial"/>
                <a:cs typeface="Arial"/>
              </a:rPr>
              <a:t>from </a:t>
            </a:r>
            <a:r>
              <a:rPr sz="4100" spc="-70" dirty="0">
                <a:latin typeface="Arial"/>
                <a:cs typeface="Arial"/>
              </a:rPr>
              <a:t>a  </a:t>
            </a:r>
            <a:r>
              <a:rPr sz="4100" spc="65" dirty="0">
                <a:latin typeface="Arial"/>
                <a:cs typeface="Arial"/>
              </a:rPr>
              <a:t>function that </a:t>
            </a:r>
            <a:r>
              <a:rPr sz="4100" spc="5" dirty="0">
                <a:latin typeface="Arial"/>
                <a:cs typeface="Arial"/>
              </a:rPr>
              <a:t>is </a:t>
            </a:r>
            <a:r>
              <a:rPr sz="4100" spc="35" dirty="0">
                <a:latin typeface="Arial"/>
                <a:cs typeface="Arial"/>
              </a:rPr>
              <a:t>designed </a:t>
            </a:r>
            <a:r>
              <a:rPr sz="4100" spc="120" dirty="0">
                <a:latin typeface="Arial"/>
                <a:cs typeface="Arial"/>
              </a:rPr>
              <a:t>to </a:t>
            </a:r>
            <a:r>
              <a:rPr sz="4100" spc="85" dirty="0">
                <a:latin typeface="Arial"/>
                <a:cs typeface="Arial"/>
              </a:rPr>
              <a:t>work </a:t>
            </a:r>
            <a:r>
              <a:rPr sz="4100" spc="80" dirty="0">
                <a:latin typeface="Arial"/>
                <a:cs typeface="Arial"/>
              </a:rPr>
              <a:t>with</a:t>
            </a:r>
            <a:r>
              <a:rPr sz="4100" spc="-360" dirty="0">
                <a:latin typeface="Arial"/>
                <a:cs typeface="Arial"/>
              </a:rPr>
              <a:t> </a:t>
            </a:r>
            <a:r>
              <a:rPr sz="4100" spc="10" dirty="0">
                <a:latin typeface="Arial"/>
                <a:cs typeface="Arial"/>
              </a:rPr>
              <a:t>one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3328" y="7017305"/>
            <a:ext cx="107251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3654" dirty="0">
                <a:solidFill>
                  <a:srgbClr val="FF2600"/>
                </a:solidFill>
                <a:latin typeface="Arial"/>
                <a:cs typeface="Arial"/>
              </a:rPr>
              <a:t>#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1883" y="5114295"/>
            <a:ext cx="10245090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spc="-65" dirty="0">
                <a:latin typeface="Arial"/>
                <a:cs typeface="Arial"/>
              </a:rPr>
              <a:t>The </a:t>
            </a:r>
            <a:r>
              <a:rPr sz="4100" b="1" spc="-20" dirty="0">
                <a:solidFill>
                  <a:srgbClr val="00882B"/>
                </a:solidFill>
                <a:latin typeface="Arial"/>
                <a:cs typeface="Arial"/>
              </a:rPr>
              <a:t>input </a:t>
            </a:r>
            <a:r>
              <a:rPr sz="4100" spc="40" dirty="0">
                <a:latin typeface="Arial"/>
                <a:cs typeface="Arial"/>
              </a:rPr>
              <a:t>list </a:t>
            </a:r>
            <a:r>
              <a:rPr sz="4100" spc="5" dirty="0">
                <a:latin typeface="Arial"/>
                <a:cs typeface="Arial"/>
              </a:rPr>
              <a:t>is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40" dirty="0">
                <a:latin typeface="Arial"/>
                <a:cs typeface="Arial"/>
              </a:rPr>
              <a:t>list </a:t>
            </a:r>
            <a:r>
              <a:rPr sz="4100" spc="80" dirty="0">
                <a:latin typeface="Arial"/>
                <a:cs typeface="Arial"/>
              </a:rPr>
              <a:t>of </a:t>
            </a:r>
            <a:r>
              <a:rPr sz="4100" spc="5" dirty="0">
                <a:latin typeface="Arial"/>
                <a:cs typeface="Arial"/>
              </a:rPr>
              <a:t>reactive </a:t>
            </a:r>
            <a:r>
              <a:rPr sz="4100" spc="-15" dirty="0">
                <a:latin typeface="Arial"/>
                <a:cs typeface="Arial"/>
              </a:rPr>
              <a:t>values. </a:t>
            </a:r>
            <a:r>
              <a:rPr sz="4100" spc="-65" dirty="0">
                <a:latin typeface="Arial"/>
                <a:cs typeface="Arial"/>
              </a:rPr>
              <a:t>The  </a:t>
            </a:r>
            <a:r>
              <a:rPr sz="4100" spc="-20" dirty="0">
                <a:latin typeface="Arial"/>
                <a:cs typeface="Arial"/>
              </a:rPr>
              <a:t>values </a:t>
            </a:r>
            <a:r>
              <a:rPr sz="4100" spc="65" dirty="0">
                <a:latin typeface="Arial"/>
                <a:cs typeface="Arial"/>
              </a:rPr>
              <a:t>show </a:t>
            </a:r>
            <a:r>
              <a:rPr sz="4100" spc="30" dirty="0">
                <a:latin typeface="Arial"/>
                <a:cs typeface="Arial"/>
              </a:rPr>
              <a:t>the current </a:t>
            </a:r>
            <a:r>
              <a:rPr sz="4100" spc="35" dirty="0">
                <a:latin typeface="Arial"/>
                <a:cs typeface="Arial"/>
              </a:rPr>
              <a:t>state </a:t>
            </a:r>
            <a:r>
              <a:rPr sz="4100" spc="80" dirty="0">
                <a:latin typeface="Arial"/>
                <a:cs typeface="Arial"/>
              </a:rPr>
              <a:t>of </a:t>
            </a:r>
            <a:r>
              <a:rPr sz="4100" spc="30" dirty="0">
                <a:latin typeface="Arial"/>
                <a:cs typeface="Arial"/>
              </a:rPr>
              <a:t>the</a:t>
            </a:r>
            <a:r>
              <a:rPr sz="4100" spc="-165" dirty="0">
                <a:latin typeface="Arial"/>
                <a:cs typeface="Arial"/>
              </a:rPr>
              <a:t> </a:t>
            </a:r>
            <a:r>
              <a:rPr sz="4100" spc="50" dirty="0">
                <a:latin typeface="Arial"/>
                <a:cs typeface="Arial"/>
              </a:rPr>
              <a:t>inputs.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5194" y="5622865"/>
            <a:ext cx="1130935" cy="325120"/>
          </a:xfrm>
          <a:custGeom>
            <a:avLst/>
            <a:gdLst/>
            <a:ahLst/>
            <a:cxnLst/>
            <a:rect l="l" t="t" r="r" b="b"/>
            <a:pathLst>
              <a:path w="1130935" h="325120">
                <a:moveTo>
                  <a:pt x="0" y="0"/>
                </a:moveTo>
                <a:lnTo>
                  <a:pt x="1130855" y="0"/>
                </a:lnTo>
                <a:lnTo>
                  <a:pt x="1130855" y="324597"/>
                </a:lnTo>
                <a:lnTo>
                  <a:pt x="0" y="324597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8961" y="5539098"/>
            <a:ext cx="1130935" cy="325120"/>
          </a:xfrm>
          <a:custGeom>
            <a:avLst/>
            <a:gdLst/>
            <a:ahLst/>
            <a:cxnLst/>
            <a:rect l="l" t="t" r="r" b="b"/>
            <a:pathLst>
              <a:path w="1130935" h="325120">
                <a:moveTo>
                  <a:pt x="0" y="0"/>
                </a:moveTo>
                <a:lnTo>
                  <a:pt x="1130855" y="0"/>
                </a:lnTo>
                <a:lnTo>
                  <a:pt x="1130855" y="324597"/>
                </a:lnTo>
                <a:lnTo>
                  <a:pt x="0" y="324597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4918" y="5638918"/>
            <a:ext cx="8699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Courier New"/>
                <a:cs typeface="Courier New"/>
              </a:rPr>
              <a:t>input$num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95726" y="5549569"/>
            <a:ext cx="1529080" cy="502920"/>
          </a:xfrm>
          <a:custGeom>
            <a:avLst/>
            <a:gdLst/>
            <a:ahLst/>
            <a:cxnLst/>
            <a:rect l="l" t="t" r="r" b="b"/>
            <a:pathLst>
              <a:path w="1529079" h="502920">
                <a:moveTo>
                  <a:pt x="0" y="0"/>
                </a:moveTo>
                <a:lnTo>
                  <a:pt x="1528749" y="0"/>
                </a:lnTo>
                <a:lnTo>
                  <a:pt x="152874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3316" y="5481508"/>
            <a:ext cx="1518285" cy="502920"/>
          </a:xfrm>
          <a:custGeom>
            <a:avLst/>
            <a:gdLst/>
            <a:ahLst/>
            <a:cxnLst/>
            <a:rect l="l" t="t" r="r" b="b"/>
            <a:pathLst>
              <a:path w="1518285" h="502920">
                <a:moveTo>
                  <a:pt x="0" y="0"/>
                </a:moveTo>
                <a:lnTo>
                  <a:pt x="1518278" y="0"/>
                </a:lnTo>
                <a:lnTo>
                  <a:pt x="1518278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11" y="5481504"/>
            <a:ext cx="1518285" cy="502920"/>
          </a:xfrm>
          <a:custGeom>
            <a:avLst/>
            <a:gdLst/>
            <a:ahLst/>
            <a:cxnLst/>
            <a:rect l="l" t="t" r="r" b="b"/>
            <a:pathLst>
              <a:path w="1518285" h="502920">
                <a:moveTo>
                  <a:pt x="0" y="0"/>
                </a:moveTo>
                <a:lnTo>
                  <a:pt x="1518283" y="0"/>
                </a:lnTo>
                <a:lnTo>
                  <a:pt x="1518283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0126" y="5586772"/>
            <a:ext cx="303530" cy="300990"/>
          </a:xfrm>
          <a:custGeom>
            <a:avLst/>
            <a:gdLst/>
            <a:ahLst/>
            <a:cxnLst/>
            <a:rect l="l" t="t" r="r" b="b"/>
            <a:pathLst>
              <a:path w="303529" h="300989">
                <a:moveTo>
                  <a:pt x="219888" y="0"/>
                </a:moveTo>
                <a:lnTo>
                  <a:pt x="219888" y="77976"/>
                </a:lnTo>
                <a:lnTo>
                  <a:pt x="0" y="77976"/>
                </a:lnTo>
                <a:lnTo>
                  <a:pt x="0" y="224569"/>
                </a:lnTo>
                <a:lnTo>
                  <a:pt x="219888" y="224569"/>
                </a:lnTo>
                <a:lnTo>
                  <a:pt x="219888" y="300786"/>
                </a:lnTo>
                <a:lnTo>
                  <a:pt x="303037" y="150393"/>
                </a:lnTo>
                <a:lnTo>
                  <a:pt x="219888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6957" y="5518156"/>
            <a:ext cx="1304222" cy="457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0929" y="1438784"/>
            <a:ext cx="10962640" cy="237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  <a:tab pos="7962900" algn="l"/>
              </a:tabLst>
            </a:pPr>
            <a:r>
              <a:rPr sz="8250" spc="-5" dirty="0">
                <a:latin typeface="Arial"/>
                <a:cs typeface="Arial"/>
              </a:rPr>
              <a:t>Recap:	</a:t>
            </a:r>
            <a:r>
              <a:rPr sz="8250" spc="-25" dirty="0">
                <a:latin typeface="Arial"/>
                <a:cs typeface="Arial"/>
              </a:rPr>
              <a:t>Reactive	</a:t>
            </a:r>
            <a:r>
              <a:rPr sz="8250" spc="-60" dirty="0">
                <a:latin typeface="Arial"/>
                <a:cs typeface="Arial"/>
              </a:rPr>
              <a:t>values</a:t>
            </a:r>
            <a:endParaRPr sz="8250">
              <a:latin typeface="Arial"/>
              <a:cs typeface="Arial"/>
            </a:endParaRPr>
          </a:p>
          <a:p>
            <a:pPr marL="2043430">
              <a:lnSpc>
                <a:spcPct val="100000"/>
              </a:lnSpc>
              <a:spcBef>
                <a:spcPts val="3700"/>
              </a:spcBef>
            </a:pPr>
            <a:r>
              <a:rPr sz="4100" dirty="0">
                <a:latin typeface="Arial"/>
                <a:cs typeface="Arial"/>
              </a:rPr>
              <a:t>Reactive </a:t>
            </a:r>
            <a:r>
              <a:rPr sz="4100" spc="-20" dirty="0">
                <a:latin typeface="Arial"/>
                <a:cs typeface="Arial"/>
              </a:rPr>
              <a:t>values </a:t>
            </a:r>
            <a:r>
              <a:rPr sz="4100" spc="85" dirty="0">
                <a:latin typeface="Arial"/>
                <a:cs typeface="Arial"/>
              </a:rPr>
              <a:t>act </a:t>
            </a:r>
            <a:r>
              <a:rPr sz="4100" spc="-30" dirty="0">
                <a:latin typeface="Arial"/>
                <a:cs typeface="Arial"/>
              </a:rPr>
              <a:t>as </a:t>
            </a:r>
            <a:r>
              <a:rPr sz="4100" spc="30" dirty="0">
                <a:latin typeface="Arial"/>
                <a:cs typeface="Arial"/>
              </a:rPr>
              <a:t>the</a:t>
            </a:r>
            <a:r>
              <a:rPr sz="4100" spc="-25" dirty="0">
                <a:latin typeface="Arial"/>
                <a:cs typeface="Arial"/>
              </a:rPr>
              <a:t> </a:t>
            </a:r>
            <a:r>
              <a:rPr sz="4100" spc="45" dirty="0">
                <a:latin typeface="Arial"/>
                <a:cs typeface="Arial"/>
              </a:rPr>
              <a:t>data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1883" y="3791162"/>
            <a:ext cx="836549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latin typeface="Arial"/>
                <a:cs typeface="Arial"/>
              </a:rPr>
              <a:t>streams </a:t>
            </a:r>
            <a:r>
              <a:rPr sz="4100" spc="65" dirty="0">
                <a:latin typeface="Arial"/>
                <a:cs typeface="Arial"/>
              </a:rPr>
              <a:t>that </a:t>
            </a:r>
            <a:r>
              <a:rPr sz="4100" spc="80" dirty="0">
                <a:latin typeface="Arial"/>
                <a:cs typeface="Arial"/>
              </a:rPr>
              <a:t>flow </a:t>
            </a:r>
            <a:r>
              <a:rPr sz="4100" spc="40" dirty="0">
                <a:latin typeface="Arial"/>
                <a:cs typeface="Arial"/>
              </a:rPr>
              <a:t>through </a:t>
            </a:r>
            <a:r>
              <a:rPr sz="4100" spc="25" dirty="0">
                <a:latin typeface="Arial"/>
                <a:cs typeface="Arial"/>
              </a:rPr>
              <a:t>your</a:t>
            </a:r>
            <a:r>
              <a:rPr sz="4100" spc="-195" dirty="0">
                <a:latin typeface="Arial"/>
                <a:cs typeface="Arial"/>
              </a:rPr>
              <a:t> </a:t>
            </a:r>
            <a:r>
              <a:rPr sz="4100" spc="65" dirty="0">
                <a:latin typeface="Arial"/>
                <a:cs typeface="Arial"/>
              </a:rPr>
              <a:t>app.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5987" y="3887872"/>
            <a:ext cx="332105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ourier New"/>
                <a:cs typeface="Courier New"/>
              </a:rPr>
              <a:t>input$x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6741" y="3887746"/>
            <a:ext cx="58991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10" dirty="0">
                <a:latin typeface="Courier New"/>
                <a:cs typeface="Courier New"/>
              </a:rPr>
              <a:t>expression()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69022" y="3906708"/>
            <a:ext cx="958215" cy="90805"/>
          </a:xfrm>
          <a:custGeom>
            <a:avLst/>
            <a:gdLst/>
            <a:ahLst/>
            <a:cxnLst/>
            <a:rect l="l" t="t" r="r" b="b"/>
            <a:pathLst>
              <a:path w="958214" h="90804">
                <a:moveTo>
                  <a:pt x="848141" y="0"/>
                </a:moveTo>
                <a:lnTo>
                  <a:pt x="848141" y="19873"/>
                </a:lnTo>
                <a:lnTo>
                  <a:pt x="0" y="19873"/>
                </a:lnTo>
                <a:lnTo>
                  <a:pt x="0" y="72228"/>
                </a:lnTo>
                <a:lnTo>
                  <a:pt x="848141" y="72228"/>
                </a:lnTo>
                <a:lnTo>
                  <a:pt x="848141" y="90185"/>
                </a:lnTo>
                <a:lnTo>
                  <a:pt x="957719" y="45098"/>
                </a:lnTo>
                <a:lnTo>
                  <a:pt x="848141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7483" y="3461475"/>
            <a:ext cx="508000" cy="487680"/>
          </a:xfrm>
          <a:custGeom>
            <a:avLst/>
            <a:gdLst/>
            <a:ahLst/>
            <a:cxnLst/>
            <a:rect l="l" t="t" r="r" b="b"/>
            <a:pathLst>
              <a:path w="508000" h="487679">
                <a:moveTo>
                  <a:pt x="0" y="485785"/>
                </a:moveTo>
                <a:lnTo>
                  <a:pt x="52535" y="487626"/>
                </a:lnTo>
                <a:lnTo>
                  <a:pt x="104453" y="483606"/>
                </a:lnTo>
                <a:lnTo>
                  <a:pt x="155297" y="473895"/>
                </a:lnTo>
                <a:lnTo>
                  <a:pt x="204613" y="458660"/>
                </a:lnTo>
                <a:lnTo>
                  <a:pt x="251944" y="438071"/>
                </a:lnTo>
                <a:lnTo>
                  <a:pt x="296834" y="412297"/>
                </a:lnTo>
                <a:lnTo>
                  <a:pt x="338829" y="381507"/>
                </a:lnTo>
                <a:lnTo>
                  <a:pt x="377472" y="345870"/>
                </a:lnTo>
                <a:lnTo>
                  <a:pt x="408993" y="309774"/>
                </a:lnTo>
                <a:lnTo>
                  <a:pt x="436419" y="270939"/>
                </a:lnTo>
                <a:lnTo>
                  <a:pt x="459616" y="229714"/>
                </a:lnTo>
                <a:lnTo>
                  <a:pt x="478454" y="186450"/>
                </a:lnTo>
                <a:lnTo>
                  <a:pt x="492800" y="141497"/>
                </a:lnTo>
                <a:lnTo>
                  <a:pt x="502524" y="95204"/>
                </a:lnTo>
                <a:lnTo>
                  <a:pt x="507493" y="47922"/>
                </a:lnTo>
                <a:lnTo>
                  <a:pt x="507576" y="0"/>
                </a:lnTo>
              </a:path>
            </a:pathLst>
          </a:custGeom>
          <a:ln w="52354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5909" y="3339228"/>
            <a:ext cx="97790" cy="125095"/>
          </a:xfrm>
          <a:custGeom>
            <a:avLst/>
            <a:gdLst/>
            <a:ahLst/>
            <a:cxnLst/>
            <a:rect l="l" t="t" r="r" b="b"/>
            <a:pathLst>
              <a:path w="97789" h="125095">
                <a:moveTo>
                  <a:pt x="42187" y="0"/>
                </a:moveTo>
                <a:lnTo>
                  <a:pt x="0" y="124750"/>
                </a:lnTo>
                <a:lnTo>
                  <a:pt x="97190" y="119661"/>
                </a:lnTo>
                <a:lnTo>
                  <a:pt x="42187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18178" y="3220186"/>
            <a:ext cx="45847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53585F"/>
                </a:solidFill>
                <a:latin typeface="Courier New"/>
                <a:cs typeface="Courier New"/>
              </a:rPr>
              <a:t>run(this)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54835" y="3906708"/>
            <a:ext cx="960755" cy="90805"/>
          </a:xfrm>
          <a:custGeom>
            <a:avLst/>
            <a:gdLst/>
            <a:ahLst/>
            <a:cxnLst/>
            <a:rect l="l" t="t" r="r" b="b"/>
            <a:pathLst>
              <a:path w="960754" h="90804">
                <a:moveTo>
                  <a:pt x="848141" y="0"/>
                </a:moveTo>
                <a:lnTo>
                  <a:pt x="848141" y="19873"/>
                </a:lnTo>
                <a:lnTo>
                  <a:pt x="0" y="19873"/>
                </a:lnTo>
                <a:lnTo>
                  <a:pt x="0" y="72228"/>
                </a:lnTo>
                <a:lnTo>
                  <a:pt x="848141" y="72228"/>
                </a:lnTo>
                <a:lnTo>
                  <a:pt x="848141" y="90185"/>
                </a:lnTo>
                <a:lnTo>
                  <a:pt x="960421" y="45098"/>
                </a:lnTo>
                <a:lnTo>
                  <a:pt x="848141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7954" y="3944930"/>
            <a:ext cx="2557145" cy="452755"/>
          </a:xfrm>
          <a:custGeom>
            <a:avLst/>
            <a:gdLst/>
            <a:ahLst/>
            <a:cxnLst/>
            <a:rect l="l" t="t" r="r" b="b"/>
            <a:pathLst>
              <a:path w="2557145" h="452754">
                <a:moveTo>
                  <a:pt x="0" y="1839"/>
                </a:moveTo>
                <a:lnTo>
                  <a:pt x="50063" y="0"/>
                </a:lnTo>
                <a:lnTo>
                  <a:pt x="100091" y="77"/>
                </a:lnTo>
                <a:lnTo>
                  <a:pt x="150028" y="2063"/>
                </a:lnTo>
                <a:lnTo>
                  <a:pt x="199822" y="5952"/>
                </a:lnTo>
                <a:lnTo>
                  <a:pt x="249416" y="11736"/>
                </a:lnTo>
                <a:lnTo>
                  <a:pt x="298758" y="19407"/>
                </a:lnTo>
                <a:lnTo>
                  <a:pt x="347793" y="28960"/>
                </a:lnTo>
                <a:lnTo>
                  <a:pt x="396467" y="40385"/>
                </a:lnTo>
                <a:lnTo>
                  <a:pt x="445029" y="53736"/>
                </a:lnTo>
                <a:lnTo>
                  <a:pt x="493012" y="68743"/>
                </a:lnTo>
                <a:lnTo>
                  <a:pt x="540481" y="85219"/>
                </a:lnTo>
                <a:lnTo>
                  <a:pt x="587502" y="102983"/>
                </a:lnTo>
                <a:lnTo>
                  <a:pt x="634143" y="121849"/>
                </a:lnTo>
                <a:lnTo>
                  <a:pt x="680468" y="141632"/>
                </a:lnTo>
                <a:lnTo>
                  <a:pt x="726545" y="162150"/>
                </a:lnTo>
                <a:lnTo>
                  <a:pt x="772440" y="183217"/>
                </a:lnTo>
                <a:lnTo>
                  <a:pt x="818217" y="204649"/>
                </a:lnTo>
                <a:lnTo>
                  <a:pt x="863945" y="226262"/>
                </a:lnTo>
                <a:lnTo>
                  <a:pt x="909689" y="247872"/>
                </a:lnTo>
                <a:lnTo>
                  <a:pt x="955515" y="269294"/>
                </a:lnTo>
                <a:lnTo>
                  <a:pt x="1001489" y="290344"/>
                </a:lnTo>
                <a:lnTo>
                  <a:pt x="1047678" y="310839"/>
                </a:lnTo>
                <a:lnTo>
                  <a:pt x="1094148" y="330593"/>
                </a:lnTo>
                <a:lnTo>
                  <a:pt x="1140965" y="349422"/>
                </a:lnTo>
                <a:lnTo>
                  <a:pt x="1188195" y="367143"/>
                </a:lnTo>
                <a:lnTo>
                  <a:pt x="1235905" y="383570"/>
                </a:lnTo>
                <a:lnTo>
                  <a:pt x="1284160" y="398521"/>
                </a:lnTo>
                <a:lnTo>
                  <a:pt x="1333027" y="411809"/>
                </a:lnTo>
                <a:lnTo>
                  <a:pt x="1381206" y="423013"/>
                </a:lnTo>
                <a:lnTo>
                  <a:pt x="1429552" y="432400"/>
                </a:lnTo>
                <a:lnTo>
                  <a:pt x="1478020" y="439984"/>
                </a:lnTo>
                <a:lnTo>
                  <a:pt x="1526562" y="445775"/>
                </a:lnTo>
                <a:lnTo>
                  <a:pt x="1575132" y="449785"/>
                </a:lnTo>
                <a:lnTo>
                  <a:pt x="1623684" y="452024"/>
                </a:lnTo>
                <a:lnTo>
                  <a:pt x="1672172" y="452505"/>
                </a:lnTo>
                <a:lnTo>
                  <a:pt x="1720549" y="451239"/>
                </a:lnTo>
                <a:lnTo>
                  <a:pt x="1768769" y="448237"/>
                </a:lnTo>
                <a:lnTo>
                  <a:pt x="1816785" y="443510"/>
                </a:lnTo>
                <a:lnTo>
                  <a:pt x="1864552" y="437071"/>
                </a:lnTo>
                <a:lnTo>
                  <a:pt x="1912022" y="428930"/>
                </a:lnTo>
                <a:lnTo>
                  <a:pt x="1959150" y="419099"/>
                </a:lnTo>
                <a:lnTo>
                  <a:pt x="2005889" y="407589"/>
                </a:lnTo>
                <a:lnTo>
                  <a:pt x="2052194" y="394412"/>
                </a:lnTo>
                <a:lnTo>
                  <a:pt x="2098016" y="379580"/>
                </a:lnTo>
                <a:lnTo>
                  <a:pt x="2143311" y="363102"/>
                </a:lnTo>
                <a:lnTo>
                  <a:pt x="2188031" y="344992"/>
                </a:lnTo>
                <a:lnTo>
                  <a:pt x="2232131" y="325260"/>
                </a:lnTo>
                <a:lnTo>
                  <a:pt x="2275565" y="303917"/>
                </a:lnTo>
                <a:lnTo>
                  <a:pt x="2318285" y="280976"/>
                </a:lnTo>
                <a:lnTo>
                  <a:pt x="2360245" y="256448"/>
                </a:lnTo>
                <a:lnTo>
                  <a:pt x="2401399" y="230343"/>
                </a:lnTo>
                <a:lnTo>
                  <a:pt x="2441702" y="202674"/>
                </a:lnTo>
                <a:lnTo>
                  <a:pt x="2481105" y="173452"/>
                </a:lnTo>
                <a:lnTo>
                  <a:pt x="2519564" y="142688"/>
                </a:lnTo>
                <a:lnTo>
                  <a:pt x="2557032" y="110393"/>
                </a:lnTo>
              </a:path>
            </a:pathLst>
          </a:custGeom>
          <a:ln w="52354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1186" y="3972863"/>
            <a:ext cx="123825" cy="118110"/>
          </a:xfrm>
          <a:custGeom>
            <a:avLst/>
            <a:gdLst/>
            <a:ahLst/>
            <a:cxnLst/>
            <a:rect l="l" t="t" r="r" b="b"/>
            <a:pathLst>
              <a:path w="123825" h="118110">
                <a:moveTo>
                  <a:pt x="123535" y="0"/>
                </a:moveTo>
                <a:lnTo>
                  <a:pt x="0" y="45642"/>
                </a:lnTo>
                <a:lnTo>
                  <a:pt x="65076" y="118006"/>
                </a:lnTo>
                <a:lnTo>
                  <a:pt x="123535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1123" y="4298298"/>
            <a:ext cx="408364" cy="1780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1124" y="4298295"/>
            <a:ext cx="408940" cy="178435"/>
          </a:xfrm>
          <a:custGeom>
            <a:avLst/>
            <a:gdLst/>
            <a:ahLst/>
            <a:cxnLst/>
            <a:rect l="l" t="t" r="r" b="b"/>
            <a:pathLst>
              <a:path w="408939" h="178435">
                <a:moveTo>
                  <a:pt x="0" y="151827"/>
                </a:moveTo>
                <a:lnTo>
                  <a:pt x="0" y="37949"/>
                </a:lnTo>
                <a:lnTo>
                  <a:pt x="3235" y="24071"/>
                </a:lnTo>
                <a:lnTo>
                  <a:pt x="11766" y="11909"/>
                </a:lnTo>
                <a:lnTo>
                  <a:pt x="23830" y="3280"/>
                </a:lnTo>
                <a:lnTo>
                  <a:pt x="37663" y="0"/>
                </a:lnTo>
                <a:lnTo>
                  <a:pt x="373442" y="0"/>
                </a:lnTo>
                <a:lnTo>
                  <a:pt x="386847" y="3280"/>
                </a:lnTo>
                <a:lnTo>
                  <a:pt x="397968" y="11909"/>
                </a:lnTo>
                <a:lnTo>
                  <a:pt x="405557" y="24071"/>
                </a:lnTo>
                <a:lnTo>
                  <a:pt x="408364" y="37949"/>
                </a:lnTo>
                <a:lnTo>
                  <a:pt x="408364" y="146941"/>
                </a:lnTo>
                <a:lnTo>
                  <a:pt x="405557" y="159743"/>
                </a:lnTo>
                <a:lnTo>
                  <a:pt x="397968" y="169538"/>
                </a:lnTo>
                <a:lnTo>
                  <a:pt x="386847" y="175800"/>
                </a:lnTo>
                <a:lnTo>
                  <a:pt x="373442" y="178005"/>
                </a:lnTo>
                <a:lnTo>
                  <a:pt x="37663" y="178005"/>
                </a:lnTo>
                <a:lnTo>
                  <a:pt x="23830" y="176564"/>
                </a:lnTo>
                <a:lnTo>
                  <a:pt x="11766" y="171981"/>
                </a:lnTo>
                <a:lnTo>
                  <a:pt x="3235" y="163866"/>
                </a:lnTo>
                <a:lnTo>
                  <a:pt x="0" y="151827"/>
                </a:lnTo>
                <a:close/>
              </a:path>
            </a:pathLst>
          </a:custGeom>
          <a:ln w="5235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08380" y="4315964"/>
            <a:ext cx="31686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latin typeface="Arial"/>
                <a:cs typeface="Arial"/>
              </a:rPr>
              <a:t>Updat</a:t>
            </a:r>
            <a:r>
              <a:rPr sz="750" spc="-50" dirty="0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56627" y="3889746"/>
            <a:ext cx="39306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output$y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46458" y="9000219"/>
            <a:ext cx="10420350" cy="12928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5"/>
              </a:spcBef>
            </a:pPr>
            <a:r>
              <a:rPr sz="4100" b="1" spc="25" dirty="0">
                <a:solidFill>
                  <a:srgbClr val="00882B"/>
                </a:solidFill>
                <a:latin typeface="Arial"/>
                <a:cs typeface="Arial"/>
              </a:rPr>
              <a:t>Reactive </a:t>
            </a:r>
            <a:r>
              <a:rPr sz="4100" b="1" spc="-30" dirty="0">
                <a:solidFill>
                  <a:srgbClr val="00882B"/>
                </a:solidFill>
                <a:latin typeface="Arial"/>
                <a:cs typeface="Arial"/>
              </a:rPr>
              <a:t>values </a:t>
            </a:r>
            <a:r>
              <a:rPr sz="4100" b="1" spc="-25" dirty="0">
                <a:solidFill>
                  <a:srgbClr val="00882B"/>
                </a:solidFill>
                <a:latin typeface="Arial"/>
                <a:cs typeface="Arial"/>
              </a:rPr>
              <a:t>notify</a:t>
            </a:r>
            <a:r>
              <a:rPr sz="4100" spc="-25" dirty="0">
                <a:latin typeface="Arial"/>
                <a:cs typeface="Arial"/>
              </a:rPr>
              <a:t>. </a:t>
            </a:r>
            <a:r>
              <a:rPr sz="4100" spc="-65" dirty="0">
                <a:latin typeface="Arial"/>
                <a:cs typeface="Arial"/>
              </a:rPr>
              <a:t>The </a:t>
            </a:r>
            <a:r>
              <a:rPr sz="4100" spc="70" dirty="0">
                <a:latin typeface="Arial"/>
                <a:cs typeface="Arial"/>
              </a:rPr>
              <a:t>objects </a:t>
            </a:r>
            <a:r>
              <a:rPr sz="4100" spc="30" dirty="0">
                <a:latin typeface="Arial"/>
                <a:cs typeface="Arial"/>
              </a:rPr>
              <a:t>created  </a:t>
            </a:r>
            <a:r>
              <a:rPr sz="4100" spc="85" dirty="0">
                <a:latin typeface="Arial"/>
                <a:cs typeface="Arial"/>
              </a:rPr>
              <a:t>by </a:t>
            </a:r>
            <a:r>
              <a:rPr sz="4100" b="1" spc="15" dirty="0">
                <a:solidFill>
                  <a:srgbClr val="0365C0"/>
                </a:solidFill>
                <a:latin typeface="Arial"/>
                <a:cs typeface="Arial"/>
              </a:rPr>
              <a:t>reactive </a:t>
            </a:r>
            <a:r>
              <a:rPr sz="4100" b="1" spc="-15" dirty="0">
                <a:solidFill>
                  <a:srgbClr val="0365C0"/>
                </a:solidFill>
                <a:latin typeface="Arial"/>
                <a:cs typeface="Arial"/>
              </a:rPr>
              <a:t>functions</a:t>
            </a:r>
            <a:r>
              <a:rPr sz="4100" b="1" spc="-90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4100" b="1" spc="-10" dirty="0">
                <a:solidFill>
                  <a:srgbClr val="0365C0"/>
                </a:solidFill>
                <a:latin typeface="Arial"/>
                <a:cs typeface="Arial"/>
              </a:rPr>
              <a:t>respond.</a:t>
            </a:r>
            <a:endParaRPr sz="4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8268" y="9193437"/>
            <a:ext cx="387985" cy="146685"/>
          </a:xfrm>
          <a:custGeom>
            <a:avLst/>
            <a:gdLst/>
            <a:ahLst/>
            <a:cxnLst/>
            <a:rect l="l" t="t" r="r" b="b"/>
            <a:pathLst>
              <a:path w="387985" h="146684">
                <a:moveTo>
                  <a:pt x="367957" y="0"/>
                </a:moveTo>
                <a:lnTo>
                  <a:pt x="27067" y="0"/>
                </a:lnTo>
                <a:lnTo>
                  <a:pt x="17386" y="1752"/>
                </a:lnTo>
                <a:lnTo>
                  <a:pt x="8688" y="6578"/>
                </a:lnTo>
                <a:lnTo>
                  <a:pt x="2412" y="13826"/>
                </a:lnTo>
                <a:lnTo>
                  <a:pt x="0" y="22847"/>
                </a:lnTo>
                <a:lnTo>
                  <a:pt x="3675" y="118436"/>
                </a:lnTo>
                <a:lnTo>
                  <a:pt x="5513" y="128286"/>
                </a:lnTo>
                <a:lnTo>
                  <a:pt x="10525" y="137359"/>
                </a:lnTo>
                <a:lnTo>
                  <a:pt x="17961" y="144010"/>
                </a:lnTo>
                <a:lnTo>
                  <a:pt x="27067" y="146592"/>
                </a:lnTo>
                <a:lnTo>
                  <a:pt x="367957" y="146592"/>
                </a:lnTo>
                <a:lnTo>
                  <a:pt x="376445" y="144010"/>
                </a:lnTo>
                <a:lnTo>
                  <a:pt x="382531" y="137359"/>
                </a:lnTo>
                <a:lnTo>
                  <a:pt x="386196" y="128286"/>
                </a:lnTo>
                <a:lnTo>
                  <a:pt x="387422" y="118436"/>
                </a:lnTo>
                <a:lnTo>
                  <a:pt x="387422" y="22847"/>
                </a:lnTo>
                <a:lnTo>
                  <a:pt x="386196" y="13826"/>
                </a:lnTo>
                <a:lnTo>
                  <a:pt x="382531" y="6578"/>
                </a:lnTo>
                <a:lnTo>
                  <a:pt x="376445" y="1752"/>
                </a:lnTo>
                <a:lnTo>
                  <a:pt x="367957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41702" y="9215081"/>
            <a:ext cx="30861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03501" y="9188202"/>
            <a:ext cx="387985" cy="146685"/>
          </a:xfrm>
          <a:custGeom>
            <a:avLst/>
            <a:gdLst/>
            <a:ahLst/>
            <a:cxnLst/>
            <a:rect l="l" t="t" r="r" b="b"/>
            <a:pathLst>
              <a:path w="387985" h="146684">
                <a:moveTo>
                  <a:pt x="0" y="120415"/>
                </a:moveTo>
                <a:lnTo>
                  <a:pt x="0" y="28078"/>
                </a:lnTo>
                <a:lnTo>
                  <a:pt x="1594" y="18241"/>
                </a:lnTo>
                <a:lnTo>
                  <a:pt x="6071" y="9195"/>
                </a:lnTo>
                <a:lnTo>
                  <a:pt x="12969" y="2570"/>
                </a:lnTo>
                <a:lnTo>
                  <a:pt x="21830" y="0"/>
                </a:lnTo>
                <a:lnTo>
                  <a:pt x="362719" y="0"/>
                </a:lnTo>
                <a:lnTo>
                  <a:pt x="372028" y="2570"/>
                </a:lnTo>
                <a:lnTo>
                  <a:pt x="379914" y="9195"/>
                </a:lnTo>
                <a:lnTo>
                  <a:pt x="385379" y="18241"/>
                </a:lnTo>
                <a:lnTo>
                  <a:pt x="387422" y="28078"/>
                </a:lnTo>
                <a:lnTo>
                  <a:pt x="387422" y="123676"/>
                </a:lnTo>
                <a:lnTo>
                  <a:pt x="385379" y="132706"/>
                </a:lnTo>
                <a:lnTo>
                  <a:pt x="379914" y="139978"/>
                </a:lnTo>
                <a:lnTo>
                  <a:pt x="372028" y="144828"/>
                </a:lnTo>
                <a:lnTo>
                  <a:pt x="362719" y="146592"/>
                </a:lnTo>
                <a:lnTo>
                  <a:pt x="21830" y="146592"/>
                </a:lnTo>
                <a:lnTo>
                  <a:pt x="12969" y="144318"/>
                </a:lnTo>
                <a:lnTo>
                  <a:pt x="6071" y="138347"/>
                </a:lnTo>
                <a:lnTo>
                  <a:pt x="1594" y="129954"/>
                </a:lnTo>
                <a:lnTo>
                  <a:pt x="0" y="120415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7216" y="9329556"/>
            <a:ext cx="0" cy="513080"/>
          </a:xfrm>
          <a:custGeom>
            <a:avLst/>
            <a:gdLst/>
            <a:ahLst/>
            <a:cxnLst/>
            <a:rect l="l" t="t" r="r" b="b"/>
            <a:pathLst>
              <a:path h="513079">
                <a:moveTo>
                  <a:pt x="0" y="513073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46966" y="9821690"/>
            <a:ext cx="901065" cy="304165"/>
          </a:xfrm>
          <a:custGeom>
            <a:avLst/>
            <a:gdLst/>
            <a:ahLst/>
            <a:cxnLst/>
            <a:rect l="l" t="t" r="r" b="b"/>
            <a:pathLst>
              <a:path w="901064" h="304165">
                <a:moveTo>
                  <a:pt x="827932" y="0"/>
                </a:moveTo>
                <a:lnTo>
                  <a:pt x="69683" y="0"/>
                </a:lnTo>
                <a:lnTo>
                  <a:pt x="42623" y="6177"/>
                </a:lnTo>
                <a:lnTo>
                  <a:pt x="20466" y="22644"/>
                </a:lnTo>
                <a:lnTo>
                  <a:pt x="5497" y="46298"/>
                </a:lnTo>
                <a:lnTo>
                  <a:pt x="0" y="74039"/>
                </a:lnTo>
                <a:lnTo>
                  <a:pt x="272" y="232841"/>
                </a:lnTo>
                <a:lnTo>
                  <a:pt x="5727" y="260077"/>
                </a:lnTo>
                <a:lnTo>
                  <a:pt x="20602" y="282623"/>
                </a:lnTo>
                <a:lnTo>
                  <a:pt x="42666" y="297981"/>
                </a:lnTo>
                <a:lnTo>
                  <a:pt x="69683" y="303655"/>
                </a:lnTo>
                <a:lnTo>
                  <a:pt x="827932" y="303655"/>
                </a:lnTo>
                <a:lnTo>
                  <a:pt x="855443" y="297981"/>
                </a:lnTo>
                <a:lnTo>
                  <a:pt x="878589" y="282623"/>
                </a:lnTo>
                <a:lnTo>
                  <a:pt x="894548" y="260077"/>
                </a:lnTo>
                <a:lnTo>
                  <a:pt x="900496" y="232841"/>
                </a:lnTo>
                <a:lnTo>
                  <a:pt x="900496" y="74039"/>
                </a:lnTo>
                <a:lnTo>
                  <a:pt x="894548" y="46298"/>
                </a:lnTo>
                <a:lnTo>
                  <a:pt x="878589" y="22644"/>
                </a:lnTo>
                <a:lnTo>
                  <a:pt x="855443" y="6177"/>
                </a:lnTo>
                <a:lnTo>
                  <a:pt x="827932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076945" y="9888642"/>
            <a:ext cx="7169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52205" y="9826928"/>
            <a:ext cx="890269" cy="293370"/>
          </a:xfrm>
          <a:custGeom>
            <a:avLst/>
            <a:gdLst/>
            <a:ahLst/>
            <a:cxnLst/>
            <a:rect l="l" t="t" r="r" b="b"/>
            <a:pathLst>
              <a:path w="890270" h="293370">
                <a:moveTo>
                  <a:pt x="0" y="225124"/>
                </a:moveTo>
                <a:lnTo>
                  <a:pt x="0" y="68801"/>
                </a:lnTo>
                <a:lnTo>
                  <a:pt x="4711" y="41878"/>
                </a:lnTo>
                <a:lnTo>
                  <a:pt x="17951" y="20025"/>
                </a:lnTo>
                <a:lnTo>
                  <a:pt x="38379" y="5359"/>
                </a:lnTo>
                <a:lnTo>
                  <a:pt x="64654" y="0"/>
                </a:lnTo>
                <a:lnTo>
                  <a:pt x="822497" y="0"/>
                </a:lnTo>
                <a:lnTo>
                  <a:pt x="849221" y="5359"/>
                </a:lnTo>
                <a:lnTo>
                  <a:pt x="870637" y="20025"/>
                </a:lnTo>
                <a:lnTo>
                  <a:pt x="884864" y="41878"/>
                </a:lnTo>
                <a:lnTo>
                  <a:pt x="890025" y="68801"/>
                </a:lnTo>
                <a:lnTo>
                  <a:pt x="890025" y="227600"/>
                </a:lnTo>
                <a:lnTo>
                  <a:pt x="884864" y="254020"/>
                </a:lnTo>
                <a:lnTo>
                  <a:pt x="870637" y="274768"/>
                </a:lnTo>
                <a:lnTo>
                  <a:pt x="849221" y="288328"/>
                </a:lnTo>
                <a:lnTo>
                  <a:pt x="822497" y="293185"/>
                </a:lnTo>
                <a:lnTo>
                  <a:pt x="64654" y="293185"/>
                </a:lnTo>
                <a:lnTo>
                  <a:pt x="38379" y="287941"/>
                </a:lnTo>
                <a:lnTo>
                  <a:pt x="17951" y="273530"/>
                </a:lnTo>
                <a:lnTo>
                  <a:pt x="4711" y="251931"/>
                </a:lnTo>
                <a:lnTo>
                  <a:pt x="0" y="225124"/>
                </a:lnTo>
                <a:close/>
              </a:path>
            </a:pathLst>
          </a:custGeom>
          <a:ln w="52354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59509" y="9344679"/>
            <a:ext cx="73025" cy="477520"/>
          </a:xfrm>
          <a:custGeom>
            <a:avLst/>
            <a:gdLst/>
            <a:ahLst/>
            <a:cxnLst/>
            <a:rect l="l" t="t" r="r" b="b"/>
            <a:pathLst>
              <a:path w="73025" h="477520">
                <a:moveTo>
                  <a:pt x="58647" y="68647"/>
                </a:moveTo>
                <a:lnTo>
                  <a:pt x="16763" y="68647"/>
                </a:lnTo>
                <a:lnTo>
                  <a:pt x="16763" y="477011"/>
                </a:lnTo>
                <a:lnTo>
                  <a:pt x="58647" y="477011"/>
                </a:lnTo>
                <a:lnTo>
                  <a:pt x="58647" y="68647"/>
                </a:lnTo>
                <a:close/>
              </a:path>
              <a:path w="73025" h="477520">
                <a:moveTo>
                  <a:pt x="36271" y="0"/>
                </a:moveTo>
                <a:lnTo>
                  <a:pt x="0" y="68647"/>
                </a:lnTo>
                <a:lnTo>
                  <a:pt x="72531" y="68647"/>
                </a:lnTo>
                <a:lnTo>
                  <a:pt x="36271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344" y="2503736"/>
            <a:ext cx="10315575" cy="5729605"/>
          </a:xfrm>
          <a:prstGeom prst="rect">
            <a:avLst/>
          </a:prstGeom>
        </p:spPr>
        <p:txBody>
          <a:bodyPr vert="horz" wrap="square" lIns="0" tIns="443864" rIns="0" bIns="0" rtlCol="0">
            <a:spAutoFit/>
          </a:bodyPr>
          <a:lstStyle/>
          <a:p>
            <a:pPr marL="476250" marR="468630" algn="ctr">
              <a:lnSpc>
                <a:spcPts val="17400"/>
              </a:lnSpc>
              <a:spcBef>
                <a:spcPts val="3494"/>
              </a:spcBef>
            </a:pPr>
            <a:r>
              <a:rPr sz="17300" u="none" spc="730" dirty="0">
                <a:solidFill>
                  <a:srgbClr val="C0C0C0"/>
                </a:solidFill>
              </a:rPr>
              <a:t>Reactive  </a:t>
            </a:r>
            <a:r>
              <a:rPr sz="17300" u="none" spc="1430" dirty="0">
                <a:solidFill>
                  <a:srgbClr val="FFFFFF"/>
                </a:solidFill>
              </a:rPr>
              <a:t>toolkit</a:t>
            </a:r>
            <a:endParaRPr sz="17300"/>
          </a:p>
          <a:p>
            <a:pPr algn="ctr">
              <a:lnSpc>
                <a:spcPts val="6715"/>
              </a:lnSpc>
            </a:pPr>
            <a:r>
              <a:rPr sz="6150" u="none" spc="215" dirty="0">
                <a:solidFill>
                  <a:srgbClr val="C0C0C0"/>
                </a:solidFill>
              </a:rPr>
              <a:t>(7 </a:t>
            </a:r>
            <a:r>
              <a:rPr sz="6150" u="none" spc="425" dirty="0">
                <a:solidFill>
                  <a:srgbClr val="C0C0C0"/>
                </a:solidFill>
              </a:rPr>
              <a:t>indispensible</a:t>
            </a:r>
            <a:r>
              <a:rPr sz="6150" u="none" spc="-610" dirty="0">
                <a:solidFill>
                  <a:srgbClr val="C0C0C0"/>
                </a:solidFill>
              </a:rPr>
              <a:t> </a:t>
            </a:r>
            <a:r>
              <a:rPr sz="6150" u="none" spc="425" dirty="0">
                <a:solidFill>
                  <a:srgbClr val="C0C0C0"/>
                </a:solidFill>
              </a:rPr>
              <a:t>functions)</a:t>
            </a:r>
            <a:endParaRPr sz="61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14874" y="1774167"/>
            <a:ext cx="86747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5465" algn="l"/>
              </a:tabLst>
            </a:pPr>
            <a:r>
              <a:rPr sz="8250" u="none" spc="-25" dirty="0">
                <a:solidFill>
                  <a:srgbClr val="000000"/>
                </a:solidFill>
              </a:rPr>
              <a:t>Reactive	</a:t>
            </a:r>
            <a:r>
              <a:rPr sz="8250" u="none" spc="95" dirty="0">
                <a:solidFill>
                  <a:srgbClr val="000000"/>
                </a:solidFill>
              </a:rPr>
              <a:t>functions</a:t>
            </a:r>
            <a:endParaRPr sz="8250"/>
          </a:p>
        </p:txBody>
      </p:sp>
      <p:sp>
        <p:nvSpPr>
          <p:cNvPr id="7" name="object 7"/>
          <p:cNvSpPr txBox="1"/>
          <p:nvPr/>
        </p:nvSpPr>
        <p:spPr>
          <a:xfrm>
            <a:off x="757454" y="3542165"/>
            <a:ext cx="742315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350" spc="-670" dirty="0">
                <a:solidFill>
                  <a:srgbClr val="002452"/>
                </a:solidFill>
                <a:latin typeface="Arial"/>
                <a:cs typeface="Arial"/>
              </a:rPr>
              <a:t>1</a:t>
            </a:r>
            <a:endParaRPr sz="1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454" y="6184619"/>
            <a:ext cx="16397605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25" spc="600" baseline="-20802" dirty="0">
                <a:solidFill>
                  <a:srgbClr val="164F86"/>
                </a:solidFill>
                <a:latin typeface="Arial"/>
                <a:cs typeface="Arial"/>
              </a:rPr>
              <a:t>2 </a:t>
            </a: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The object </a:t>
            </a:r>
            <a:r>
              <a:rPr sz="5900" spc="10" dirty="0">
                <a:solidFill>
                  <a:srgbClr val="164F86"/>
                </a:solidFill>
                <a:latin typeface="Arial"/>
                <a:cs typeface="Arial"/>
              </a:rPr>
              <a:t>will </a:t>
            </a: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respond </a:t>
            </a:r>
            <a:r>
              <a:rPr sz="5900" spc="10" dirty="0">
                <a:solidFill>
                  <a:srgbClr val="164F86"/>
                </a:solidFill>
                <a:latin typeface="Arial"/>
                <a:cs typeface="Arial"/>
              </a:rPr>
              <a:t>to </a:t>
            </a: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changes </a:t>
            </a:r>
            <a:r>
              <a:rPr sz="5900" spc="10" dirty="0">
                <a:solidFill>
                  <a:srgbClr val="164F86"/>
                </a:solidFill>
                <a:latin typeface="Arial"/>
                <a:cs typeface="Arial"/>
              </a:rPr>
              <a:t>in </a:t>
            </a:r>
            <a:r>
              <a:rPr sz="5900" spc="20" dirty="0">
                <a:solidFill>
                  <a:srgbClr val="164F86"/>
                </a:solidFill>
                <a:latin typeface="Arial"/>
                <a:cs typeface="Arial"/>
              </a:rPr>
              <a:t>a </a:t>
            </a: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set</a:t>
            </a:r>
            <a:r>
              <a:rPr sz="5900" spc="-190" dirty="0">
                <a:solidFill>
                  <a:srgbClr val="164F86"/>
                </a:solidFill>
                <a:latin typeface="Arial"/>
                <a:cs typeface="Arial"/>
              </a:rPr>
              <a:t> </a:t>
            </a: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of</a:t>
            </a:r>
            <a:endParaRPr sz="5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635" y="7462856"/>
            <a:ext cx="14859635" cy="2225040"/>
          </a:xfrm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reactive</a:t>
            </a:r>
            <a:r>
              <a:rPr sz="5900" spc="5" dirty="0">
                <a:solidFill>
                  <a:srgbClr val="164F86"/>
                </a:solidFill>
                <a:latin typeface="Arial"/>
                <a:cs typeface="Arial"/>
              </a:rPr>
              <a:t> </a:t>
            </a:r>
            <a:r>
              <a:rPr sz="5900" spc="15" dirty="0">
                <a:solidFill>
                  <a:srgbClr val="164F86"/>
                </a:solidFill>
                <a:latin typeface="Arial"/>
                <a:cs typeface="Arial"/>
              </a:rPr>
              <a:t>values</a:t>
            </a:r>
            <a:endParaRPr sz="5900">
              <a:latin typeface="Arial"/>
              <a:cs typeface="Arial"/>
            </a:endParaRPr>
          </a:p>
          <a:p>
            <a:pPr marL="1191895" indent="-440055">
              <a:lnSpc>
                <a:spcPct val="100000"/>
              </a:lnSpc>
              <a:spcBef>
                <a:spcPts val="2030"/>
              </a:spcBef>
              <a:buClr>
                <a:srgbClr val="000000"/>
              </a:buClr>
              <a:buFont typeface="Arial"/>
              <a:buChar char="•"/>
              <a:tabLst>
                <a:tab pos="1192530" algn="l"/>
              </a:tabLst>
            </a:pPr>
            <a:r>
              <a:rPr sz="4750" b="1" spc="-20" dirty="0">
                <a:solidFill>
                  <a:srgbClr val="0365C0"/>
                </a:solidFill>
                <a:latin typeface="Arial"/>
                <a:cs typeface="Arial"/>
              </a:rPr>
              <a:t>Which </a:t>
            </a:r>
            <a:r>
              <a:rPr sz="4750" b="1" spc="20" dirty="0">
                <a:solidFill>
                  <a:srgbClr val="0365C0"/>
                </a:solidFill>
                <a:latin typeface="Arial"/>
                <a:cs typeface="Arial"/>
              </a:rPr>
              <a:t>reactive </a:t>
            </a:r>
            <a:r>
              <a:rPr sz="4750" b="1" spc="-30" dirty="0">
                <a:solidFill>
                  <a:srgbClr val="0365C0"/>
                </a:solidFill>
                <a:latin typeface="Arial"/>
                <a:cs typeface="Arial"/>
              </a:rPr>
              <a:t>values </a:t>
            </a:r>
            <a:r>
              <a:rPr sz="4750" spc="50" dirty="0">
                <a:latin typeface="Arial"/>
                <a:cs typeface="Arial"/>
              </a:rPr>
              <a:t>will </a:t>
            </a:r>
            <a:r>
              <a:rPr sz="4750" spc="40" dirty="0">
                <a:latin typeface="Arial"/>
                <a:cs typeface="Arial"/>
              </a:rPr>
              <a:t>the </a:t>
            </a:r>
            <a:r>
              <a:rPr sz="4750" spc="100" dirty="0">
                <a:latin typeface="Arial"/>
                <a:cs typeface="Arial"/>
              </a:rPr>
              <a:t>object </a:t>
            </a:r>
            <a:r>
              <a:rPr sz="4750" spc="50" dirty="0">
                <a:latin typeface="Arial"/>
                <a:cs typeface="Arial"/>
              </a:rPr>
              <a:t>respond</a:t>
            </a:r>
            <a:r>
              <a:rPr sz="4750" spc="-110" dirty="0">
                <a:latin typeface="Arial"/>
                <a:cs typeface="Arial"/>
              </a:rPr>
              <a:t> </a:t>
            </a:r>
            <a:r>
              <a:rPr sz="4750" spc="100" dirty="0">
                <a:latin typeface="Arial"/>
                <a:cs typeface="Arial"/>
              </a:rPr>
              <a:t>to?</a:t>
            </a:r>
            <a:endParaRPr sz="4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1635" y="4064373"/>
            <a:ext cx="17096740" cy="180911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6150" spc="15" dirty="0">
                <a:solidFill>
                  <a:srgbClr val="002452"/>
                </a:solidFill>
                <a:latin typeface="Arial"/>
                <a:cs typeface="Arial"/>
              </a:rPr>
              <a:t>Use a code chunk </a:t>
            </a:r>
            <a:r>
              <a:rPr sz="6150" spc="10" dirty="0">
                <a:solidFill>
                  <a:srgbClr val="002452"/>
                </a:solidFill>
                <a:latin typeface="Arial"/>
                <a:cs typeface="Arial"/>
              </a:rPr>
              <a:t>to build </a:t>
            </a:r>
            <a:r>
              <a:rPr sz="6150" spc="15" dirty="0">
                <a:solidFill>
                  <a:srgbClr val="002452"/>
                </a:solidFill>
                <a:latin typeface="Arial"/>
                <a:cs typeface="Arial"/>
              </a:rPr>
              <a:t>(and </a:t>
            </a:r>
            <a:r>
              <a:rPr sz="6150" spc="10" dirty="0">
                <a:solidFill>
                  <a:srgbClr val="002452"/>
                </a:solidFill>
                <a:latin typeface="Arial"/>
                <a:cs typeface="Arial"/>
              </a:rPr>
              <a:t>rebuild) </a:t>
            </a:r>
            <a:r>
              <a:rPr sz="6150" spc="15" dirty="0">
                <a:solidFill>
                  <a:srgbClr val="002452"/>
                </a:solidFill>
                <a:latin typeface="Arial"/>
                <a:cs typeface="Arial"/>
              </a:rPr>
              <a:t>an</a:t>
            </a:r>
            <a:r>
              <a:rPr sz="6150" spc="-10" dirty="0">
                <a:solidFill>
                  <a:srgbClr val="002452"/>
                </a:solidFill>
                <a:latin typeface="Arial"/>
                <a:cs typeface="Arial"/>
              </a:rPr>
              <a:t> </a:t>
            </a:r>
            <a:r>
              <a:rPr sz="6150" spc="10" dirty="0">
                <a:solidFill>
                  <a:srgbClr val="002452"/>
                </a:solidFill>
                <a:latin typeface="Arial"/>
                <a:cs typeface="Arial"/>
              </a:rPr>
              <a:t>object</a:t>
            </a:r>
            <a:endParaRPr sz="6150">
              <a:latin typeface="Arial"/>
              <a:cs typeface="Arial"/>
            </a:endParaRPr>
          </a:p>
          <a:p>
            <a:pPr marL="1191895" indent="-440055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  <a:tabLst>
                <a:tab pos="1192530" algn="l"/>
              </a:tabLst>
            </a:pPr>
            <a:r>
              <a:rPr sz="4750" b="1" spc="40" dirty="0">
                <a:solidFill>
                  <a:srgbClr val="0365C0"/>
                </a:solidFill>
                <a:latin typeface="Arial"/>
                <a:cs typeface="Arial"/>
              </a:rPr>
              <a:t>What </a:t>
            </a:r>
            <a:r>
              <a:rPr sz="4750" b="1" spc="60" dirty="0">
                <a:solidFill>
                  <a:srgbClr val="0365C0"/>
                </a:solidFill>
                <a:latin typeface="Arial"/>
                <a:cs typeface="Arial"/>
              </a:rPr>
              <a:t>code </a:t>
            </a:r>
            <a:r>
              <a:rPr sz="4750" spc="50" dirty="0">
                <a:latin typeface="Arial"/>
                <a:cs typeface="Arial"/>
              </a:rPr>
              <a:t>will </a:t>
            </a:r>
            <a:r>
              <a:rPr sz="4750" spc="40" dirty="0">
                <a:latin typeface="Arial"/>
                <a:cs typeface="Arial"/>
              </a:rPr>
              <a:t>the </a:t>
            </a:r>
            <a:r>
              <a:rPr sz="4750" spc="75" dirty="0">
                <a:latin typeface="Arial"/>
                <a:cs typeface="Arial"/>
              </a:rPr>
              <a:t>function</a:t>
            </a:r>
            <a:r>
              <a:rPr sz="4750" spc="-170" dirty="0">
                <a:latin typeface="Arial"/>
                <a:cs typeface="Arial"/>
              </a:rPr>
              <a:t> </a:t>
            </a:r>
            <a:r>
              <a:rPr sz="4750" spc="-10" dirty="0">
                <a:latin typeface="Arial"/>
                <a:cs typeface="Arial"/>
              </a:rPr>
              <a:t>use?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634" y="2973617"/>
            <a:ext cx="15293340" cy="4721225"/>
          </a:xfrm>
          <a:prstGeom prst="rect">
            <a:avLst/>
          </a:prstGeom>
        </p:spPr>
        <p:txBody>
          <a:bodyPr vert="horz" wrap="square" lIns="0" tIns="436245" rIns="0" bIns="0" rtlCol="0">
            <a:spAutoFit/>
          </a:bodyPr>
          <a:lstStyle/>
          <a:p>
            <a:pPr marL="332105" marR="5080" indent="-320040">
              <a:lnSpc>
                <a:spcPts val="16820"/>
              </a:lnSpc>
              <a:spcBef>
                <a:spcPts val="3435"/>
              </a:spcBef>
            </a:pPr>
            <a:r>
              <a:rPr sz="16800" u="none" spc="1025" dirty="0">
                <a:solidFill>
                  <a:srgbClr val="FFFFFF"/>
                </a:solidFill>
              </a:rPr>
              <a:t>Display</a:t>
            </a:r>
            <a:r>
              <a:rPr sz="16800" u="none" spc="-540" dirty="0">
                <a:solidFill>
                  <a:srgbClr val="FFFFFF"/>
                </a:solidFill>
              </a:rPr>
              <a:t> </a:t>
            </a:r>
            <a:r>
              <a:rPr sz="16800" u="none" spc="1170" dirty="0">
                <a:solidFill>
                  <a:srgbClr val="FFFFFF"/>
                </a:solidFill>
              </a:rPr>
              <a:t>output  </a:t>
            </a:r>
            <a:r>
              <a:rPr sz="16800" u="none" spc="1875" dirty="0">
                <a:solidFill>
                  <a:srgbClr val="C0C0C0"/>
                </a:solidFill>
              </a:rPr>
              <a:t>with</a:t>
            </a:r>
            <a:r>
              <a:rPr sz="16800" u="none" spc="-520" dirty="0">
                <a:solidFill>
                  <a:srgbClr val="C0C0C0"/>
                </a:solidFill>
              </a:rPr>
              <a:t> </a:t>
            </a:r>
            <a:r>
              <a:rPr sz="16800" u="none" spc="810" dirty="0">
                <a:solidFill>
                  <a:srgbClr val="C0C0C0"/>
                </a:solidFill>
              </a:rPr>
              <a:t>render*()</a:t>
            </a:r>
            <a:endParaRPr sz="16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3746" y="858612"/>
            <a:ext cx="12460353" cy="1044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608" y="4271571"/>
            <a:ext cx="7005955" cy="267652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7400" spc="-20" dirty="0">
                <a:latin typeface="Arial"/>
                <a:cs typeface="Arial"/>
              </a:rPr>
              <a:t>Shiny</a:t>
            </a:r>
            <a:r>
              <a:rPr sz="7400" spc="-65" dirty="0">
                <a:latin typeface="Arial"/>
                <a:cs typeface="Arial"/>
              </a:rPr>
              <a:t> </a:t>
            </a:r>
            <a:r>
              <a:rPr sz="7400" spc="40" dirty="0">
                <a:latin typeface="Arial"/>
                <a:cs typeface="Arial"/>
              </a:rPr>
              <a:t>Showcase</a:t>
            </a:r>
            <a:endParaRPr sz="7400">
              <a:latin typeface="Arial"/>
              <a:cs typeface="Arial"/>
            </a:endParaRPr>
          </a:p>
          <a:p>
            <a:pPr marL="234950" marR="227329" algn="ctr">
              <a:lnSpc>
                <a:spcPct val="100499"/>
              </a:lnSpc>
              <a:spcBef>
                <a:spcPts val="740"/>
              </a:spcBef>
            </a:pPr>
            <a:r>
              <a:rPr sz="4100" u="heavy" spc="8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Arial"/>
                <a:cs typeface="Arial"/>
                <a:hlinkClick r:id="rId5"/>
              </a:rPr>
              <a:t>www.rstudio.com/products/ </a:t>
            </a:r>
            <a:r>
              <a:rPr sz="4100" spc="85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4100" u="heavy" spc="3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Arial"/>
                <a:cs typeface="Arial"/>
              </a:rPr>
              <a:t>shiny/shiny-use</a:t>
            </a:r>
            <a:r>
              <a:rPr sz="4100" u="heavy" spc="-22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Arial"/>
                <a:cs typeface="Arial"/>
              </a:rPr>
              <a:t>r</a:t>
            </a:r>
            <a:r>
              <a:rPr sz="4100" u="heavy" spc="7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Arial"/>
                <a:cs typeface="Arial"/>
              </a:rPr>
              <a:t>-showcase/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890" y="3591510"/>
            <a:ext cx="15370128" cy="881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5888" y="3884698"/>
            <a:ext cx="1528749" cy="356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35756" y="3905640"/>
            <a:ext cx="1392627" cy="335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0765" y="1561985"/>
            <a:ext cx="151955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0" dirty="0">
                <a:latin typeface="Arial"/>
                <a:cs typeface="Arial"/>
              </a:rPr>
              <a:t>Render </a:t>
            </a:r>
            <a:r>
              <a:rPr sz="5250" spc="75" dirty="0">
                <a:latin typeface="Arial"/>
                <a:cs typeface="Arial"/>
              </a:rPr>
              <a:t>functions </a:t>
            </a:r>
            <a:r>
              <a:rPr sz="5250" spc="85" dirty="0">
                <a:latin typeface="Arial"/>
                <a:cs typeface="Arial"/>
              </a:rPr>
              <a:t>build </a:t>
            </a:r>
            <a:r>
              <a:rPr sz="5250" spc="125" dirty="0">
                <a:latin typeface="Arial"/>
                <a:cs typeface="Arial"/>
              </a:rPr>
              <a:t>output </a:t>
            </a:r>
            <a:r>
              <a:rPr sz="5250" spc="155" dirty="0">
                <a:latin typeface="Arial"/>
                <a:cs typeface="Arial"/>
              </a:rPr>
              <a:t>to </a:t>
            </a:r>
            <a:r>
              <a:rPr sz="5250" spc="50" dirty="0">
                <a:latin typeface="Arial"/>
                <a:cs typeface="Arial"/>
              </a:rPr>
              <a:t>display </a:t>
            </a:r>
            <a:r>
              <a:rPr sz="5250" spc="5" dirty="0">
                <a:latin typeface="Arial"/>
                <a:cs typeface="Arial"/>
              </a:rPr>
              <a:t>in </a:t>
            </a:r>
            <a:r>
              <a:rPr sz="5250" spc="40" dirty="0">
                <a:latin typeface="Arial"/>
                <a:cs typeface="Arial"/>
              </a:rPr>
              <a:t>the</a:t>
            </a:r>
            <a:r>
              <a:rPr sz="5250" spc="-459" dirty="0">
                <a:latin typeface="Arial"/>
                <a:cs typeface="Arial"/>
              </a:rPr>
              <a:t> </a:t>
            </a:r>
            <a:r>
              <a:rPr sz="5250" spc="110" dirty="0">
                <a:latin typeface="Arial"/>
                <a:cs typeface="Arial"/>
              </a:rPr>
              <a:t>app</a:t>
            </a:r>
            <a:endParaRPr sz="52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76890" y="3591510"/>
          <a:ext cx="15370175" cy="705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380">
                <a:tc gridSpan="2">
                  <a:txBody>
                    <a:bodyPr/>
                    <a:lstStyle/>
                    <a:p>
                      <a:pPr marL="1995170">
                        <a:lnSpc>
                          <a:spcPct val="100000"/>
                        </a:lnSpc>
                        <a:spcBef>
                          <a:spcPts val="1430"/>
                        </a:spcBef>
                        <a:tabLst>
                          <a:tab pos="9765665" algn="l"/>
                        </a:tabLst>
                      </a:pPr>
                      <a:r>
                        <a:rPr sz="33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	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creates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1816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renderDataTable()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3645"/>
                        </a:lnSpc>
                        <a:tabLst>
                          <a:tab pos="4552950" algn="l"/>
                        </a:tabLst>
                      </a:pPr>
                      <a:r>
                        <a:rPr sz="5775" spc="-37" baseline="-27417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5775" spc="30" baseline="-2741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775" spc="37" baseline="-27417" dirty="0">
                          <a:latin typeface="Arial"/>
                          <a:cs typeface="Arial"/>
                        </a:rPr>
                        <a:t>interactive</a:t>
                      </a:r>
                      <a:r>
                        <a:rPr sz="5775" spc="30" baseline="-2741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775" spc="52" baseline="-27417" dirty="0">
                          <a:latin typeface="Arial"/>
                          <a:cs typeface="Arial"/>
                        </a:rPr>
                        <a:t>table	</a:t>
                      </a:r>
                      <a:r>
                        <a:rPr sz="1950" spc="-5" dirty="0">
                          <a:latin typeface="Arial"/>
                          <a:cs typeface="Arial"/>
                        </a:rPr>
                        <a:t>(from </a:t>
                      </a:r>
                      <a:r>
                        <a:rPr sz="1950" spc="-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50" spc="3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frame, </a:t>
                      </a:r>
                      <a:r>
                        <a:rPr sz="1950" spc="25" dirty="0">
                          <a:latin typeface="Arial"/>
                          <a:cs typeface="Arial"/>
                        </a:rPr>
                        <a:t>matrix,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30" dirty="0">
                          <a:latin typeface="Arial"/>
                          <a:cs typeface="Arial"/>
                        </a:rPr>
                        <a:t>or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 marL="4552950">
                        <a:lnSpc>
                          <a:spcPts val="2175"/>
                        </a:lnSpc>
                      </a:pPr>
                      <a:r>
                        <a:rPr sz="1950" spc="25" dirty="0">
                          <a:latin typeface="Arial"/>
                          <a:cs typeface="Arial"/>
                        </a:rPr>
                        <a:t>other table-like</a:t>
                      </a:r>
                      <a:r>
                        <a:rPr sz="1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structure)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renderImage()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5C7C9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850" spc="-2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3850" spc="10" dirty="0">
                          <a:latin typeface="Arial"/>
                          <a:cs typeface="Arial"/>
                        </a:rPr>
                        <a:t>image </a:t>
                      </a:r>
                      <a:r>
                        <a:rPr sz="3850" spc="-40" dirty="0">
                          <a:latin typeface="Arial"/>
                          <a:cs typeface="Arial"/>
                        </a:rPr>
                        <a:t>(saved </a:t>
                      </a:r>
                      <a:r>
                        <a:rPr sz="3850" spc="-2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3850" spc="-6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850" spc="2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3850" spc="114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3850" spc="-6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850" spc="20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385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850" spc="-55" dirty="0">
                          <a:latin typeface="Arial"/>
                          <a:cs typeface="Arial"/>
                        </a:rPr>
                        <a:t>file)</a:t>
                      </a:r>
                      <a:endParaRPr sz="385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C5C7C9">
                        <a:alpha val="2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renderPlot()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850" spc="-6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8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850" spc="95" dirty="0">
                          <a:latin typeface="Arial"/>
                          <a:cs typeface="Arial"/>
                        </a:rPr>
                        <a:t>plot</a:t>
                      </a:r>
                      <a:endParaRPr sz="385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renderPrint()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5C7C9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850" spc="-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850" spc="8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3850" spc="95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3850" spc="8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3850" spc="60" dirty="0">
                          <a:latin typeface="Arial"/>
                          <a:cs typeface="Arial"/>
                        </a:rPr>
                        <a:t>printed</a:t>
                      </a:r>
                      <a:r>
                        <a:rPr sz="385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850" spc="90" dirty="0">
                          <a:latin typeface="Arial"/>
                          <a:cs typeface="Arial"/>
                        </a:rPr>
                        <a:t>output</a:t>
                      </a:r>
                      <a:endParaRPr sz="385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C5C7C9">
                        <a:alpha val="2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renderTable()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3835"/>
                        </a:lnSpc>
                        <a:tabLst>
                          <a:tab pos="1834514" algn="l"/>
                        </a:tabLst>
                      </a:pPr>
                      <a:r>
                        <a:rPr sz="5775" spc="-89" baseline="-2453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775" spc="15" baseline="-2453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775" spc="52" baseline="-24531" dirty="0">
                          <a:latin typeface="Arial"/>
                          <a:cs typeface="Arial"/>
                        </a:rPr>
                        <a:t>table	</a:t>
                      </a:r>
                      <a:r>
                        <a:rPr sz="1950" spc="-5" dirty="0">
                          <a:latin typeface="Arial"/>
                          <a:cs typeface="Arial"/>
                        </a:rPr>
                        <a:t>(from </a:t>
                      </a:r>
                      <a:r>
                        <a:rPr sz="1950" spc="-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50" spc="3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frame, </a:t>
                      </a:r>
                      <a:r>
                        <a:rPr sz="1950" spc="25" dirty="0">
                          <a:latin typeface="Arial"/>
                          <a:cs typeface="Arial"/>
                        </a:rPr>
                        <a:t>matrix,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30" dirty="0">
                          <a:latin typeface="Arial"/>
                          <a:cs typeface="Arial"/>
                        </a:rPr>
                        <a:t>or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 marL="1834514">
                        <a:lnSpc>
                          <a:spcPts val="2175"/>
                        </a:lnSpc>
                      </a:pPr>
                      <a:r>
                        <a:rPr sz="1950" spc="25" dirty="0">
                          <a:latin typeface="Arial"/>
                          <a:cs typeface="Arial"/>
                        </a:rPr>
                        <a:t>other table-like</a:t>
                      </a:r>
                      <a:r>
                        <a:rPr sz="1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structure)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renderText()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5C7C9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850" spc="-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850" spc="30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38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850" spc="45" dirty="0">
                          <a:latin typeface="Arial"/>
                          <a:cs typeface="Arial"/>
                        </a:rPr>
                        <a:t>string</a:t>
                      </a:r>
                      <a:endParaRPr sz="385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C5C7C9">
                        <a:alpha val="2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850" spc="5" dirty="0">
                          <a:latin typeface="Noto Sans Mono CJK JP Regular"/>
                          <a:cs typeface="Noto Sans Mono CJK JP Regular"/>
                        </a:rPr>
                        <a:t>renderUI()</a:t>
                      </a:r>
                      <a:endParaRPr sz="48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26034" marB="0"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850" spc="-6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850" spc="-5" dirty="0">
                          <a:latin typeface="Arial"/>
                          <a:cs typeface="Arial"/>
                        </a:rPr>
                        <a:t>Shiny </a:t>
                      </a:r>
                      <a:r>
                        <a:rPr sz="3850" spc="-2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38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850" spc="10" dirty="0">
                          <a:latin typeface="Arial"/>
                          <a:cs typeface="Arial"/>
                        </a:rPr>
                        <a:t>element</a:t>
                      </a:r>
                      <a:endParaRPr sz="385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410" y="4115058"/>
            <a:ext cx="15706725" cy="1057910"/>
          </a:xfrm>
          <a:custGeom>
            <a:avLst/>
            <a:gdLst/>
            <a:ahLst/>
            <a:cxnLst/>
            <a:rect l="l" t="t" r="r" b="b"/>
            <a:pathLst>
              <a:path w="15706725" h="1057910">
                <a:moveTo>
                  <a:pt x="0" y="0"/>
                </a:moveTo>
                <a:lnTo>
                  <a:pt x="15706328" y="0"/>
                </a:lnTo>
                <a:lnTo>
                  <a:pt x="15706328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2182" y="3863756"/>
            <a:ext cx="15706725" cy="1099820"/>
          </a:xfrm>
          <a:custGeom>
            <a:avLst/>
            <a:gdLst/>
            <a:ahLst/>
            <a:cxnLst/>
            <a:rect l="l" t="t" r="r" b="b"/>
            <a:pathLst>
              <a:path w="15706725" h="1099820">
                <a:moveTo>
                  <a:pt x="0" y="0"/>
                </a:moveTo>
                <a:lnTo>
                  <a:pt x="15706328" y="0"/>
                </a:lnTo>
                <a:lnTo>
                  <a:pt x="15706328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8115" y="4011145"/>
            <a:ext cx="151060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13630" algn="l"/>
              </a:tabLst>
            </a:pPr>
            <a:r>
              <a:rPr sz="4950" spc="-10" dirty="0">
                <a:solidFill>
                  <a:srgbClr val="002452"/>
                </a:solidFill>
                <a:latin typeface="Courier New"/>
                <a:cs typeface="Courier New"/>
              </a:rPr>
              <a:t>renderPlot(	</a:t>
            </a:r>
            <a:r>
              <a:rPr sz="4950" spc="-5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950" spc="-10" dirty="0">
                <a:solidFill>
                  <a:srgbClr val="0365C0"/>
                </a:solidFill>
                <a:latin typeface="Courier New"/>
                <a:cs typeface="Courier New"/>
              </a:rPr>
              <a:t>hist(rnorm(input$num))</a:t>
            </a:r>
            <a:r>
              <a:rPr sz="4950" spc="-2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95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5503" y="5570856"/>
            <a:ext cx="7413625" cy="3769360"/>
          </a:xfrm>
          <a:custGeom>
            <a:avLst/>
            <a:gdLst/>
            <a:ahLst/>
            <a:cxnLst/>
            <a:rect l="l" t="t" r="r" b="b"/>
            <a:pathLst>
              <a:path w="7413625" h="3769359">
                <a:moveTo>
                  <a:pt x="7243549" y="586024"/>
                </a:moveTo>
                <a:lnTo>
                  <a:pt x="164560" y="586024"/>
                </a:lnTo>
                <a:lnTo>
                  <a:pt x="120612" y="591890"/>
                </a:lnTo>
                <a:lnTo>
                  <a:pt x="81246" y="608460"/>
                </a:lnTo>
                <a:lnTo>
                  <a:pt x="47981" y="634194"/>
                </a:lnTo>
                <a:lnTo>
                  <a:pt x="22338" y="667549"/>
                </a:lnTo>
                <a:lnTo>
                  <a:pt x="5838" y="706985"/>
                </a:lnTo>
                <a:lnTo>
                  <a:pt x="0" y="750961"/>
                </a:lnTo>
                <a:lnTo>
                  <a:pt x="0" y="3607220"/>
                </a:lnTo>
                <a:lnTo>
                  <a:pt x="5838" y="3650974"/>
                </a:lnTo>
                <a:lnTo>
                  <a:pt x="22338" y="3689858"/>
                </a:lnTo>
                <a:lnTo>
                  <a:pt x="47981" y="3722495"/>
                </a:lnTo>
                <a:lnTo>
                  <a:pt x="81246" y="3747510"/>
                </a:lnTo>
                <a:lnTo>
                  <a:pt x="120612" y="3763528"/>
                </a:lnTo>
                <a:lnTo>
                  <a:pt x="164560" y="3769173"/>
                </a:lnTo>
                <a:lnTo>
                  <a:pt x="7243549" y="3769173"/>
                </a:lnTo>
                <a:lnTo>
                  <a:pt x="7287869" y="3763528"/>
                </a:lnTo>
                <a:lnTo>
                  <a:pt x="7328208" y="3747510"/>
                </a:lnTo>
                <a:lnTo>
                  <a:pt x="7362747" y="3722495"/>
                </a:lnTo>
                <a:lnTo>
                  <a:pt x="7389668" y="3689858"/>
                </a:lnTo>
                <a:lnTo>
                  <a:pt x="7407154" y="3650974"/>
                </a:lnTo>
                <a:lnTo>
                  <a:pt x="7413386" y="3607220"/>
                </a:lnTo>
                <a:lnTo>
                  <a:pt x="7413386" y="750961"/>
                </a:lnTo>
                <a:lnTo>
                  <a:pt x="7407154" y="706985"/>
                </a:lnTo>
                <a:lnTo>
                  <a:pt x="7389668" y="667549"/>
                </a:lnTo>
                <a:lnTo>
                  <a:pt x="7362747" y="634194"/>
                </a:lnTo>
                <a:lnTo>
                  <a:pt x="7328208" y="608460"/>
                </a:lnTo>
                <a:lnTo>
                  <a:pt x="7287869" y="591890"/>
                </a:lnTo>
                <a:lnTo>
                  <a:pt x="7243549" y="586024"/>
                </a:lnTo>
                <a:close/>
              </a:path>
              <a:path w="7413625" h="3769359">
                <a:moveTo>
                  <a:pt x="5791687" y="0"/>
                </a:moveTo>
                <a:lnTo>
                  <a:pt x="5687303" y="586024"/>
                </a:lnTo>
                <a:lnTo>
                  <a:pt x="5896396" y="586024"/>
                </a:lnTo>
                <a:lnTo>
                  <a:pt x="5791687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8276" y="7007002"/>
            <a:ext cx="7202805" cy="14414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210" marR="5080" indent="-271145">
              <a:lnSpc>
                <a:spcPct val="101600"/>
              </a:lnSpc>
              <a:spcBef>
                <a:spcPts val="25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respond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6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sz="4600" i="1" spc="-15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4600" i="1" spc="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600" i="1" spc="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6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i="1" spc="9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68779" y="5582468"/>
            <a:ext cx="6408420" cy="3789045"/>
          </a:xfrm>
          <a:custGeom>
            <a:avLst/>
            <a:gdLst/>
            <a:ahLst/>
            <a:cxnLst/>
            <a:rect l="l" t="t" r="r" b="b"/>
            <a:pathLst>
              <a:path w="6408419" h="3789045">
                <a:moveTo>
                  <a:pt x="6245568" y="553470"/>
                </a:moveTo>
                <a:lnTo>
                  <a:pt x="160728" y="553470"/>
                </a:lnTo>
                <a:lnTo>
                  <a:pt x="117046" y="559080"/>
                </a:lnTo>
                <a:lnTo>
                  <a:pt x="78384" y="575013"/>
                </a:lnTo>
                <a:lnTo>
                  <a:pt x="46045" y="599918"/>
                </a:lnTo>
                <a:lnTo>
                  <a:pt x="21333" y="632446"/>
                </a:lnTo>
                <a:lnTo>
                  <a:pt x="5550" y="671248"/>
                </a:lnTo>
                <a:lnTo>
                  <a:pt x="0" y="714972"/>
                </a:lnTo>
                <a:lnTo>
                  <a:pt x="0" y="3619984"/>
                </a:lnTo>
                <a:lnTo>
                  <a:pt x="5550" y="3664259"/>
                </a:lnTo>
                <a:lnTo>
                  <a:pt x="21333" y="3704446"/>
                </a:lnTo>
                <a:lnTo>
                  <a:pt x="46045" y="3738777"/>
                </a:lnTo>
                <a:lnTo>
                  <a:pt x="78384" y="3765486"/>
                </a:lnTo>
                <a:lnTo>
                  <a:pt x="117046" y="3782807"/>
                </a:lnTo>
                <a:lnTo>
                  <a:pt x="160728" y="3788973"/>
                </a:lnTo>
                <a:lnTo>
                  <a:pt x="6245568" y="3788973"/>
                </a:lnTo>
                <a:lnTo>
                  <a:pt x="6289390" y="3782807"/>
                </a:lnTo>
                <a:lnTo>
                  <a:pt x="6328401" y="3765486"/>
                </a:lnTo>
                <a:lnTo>
                  <a:pt x="6361193" y="3738777"/>
                </a:lnTo>
                <a:lnTo>
                  <a:pt x="6386359" y="3704446"/>
                </a:lnTo>
                <a:lnTo>
                  <a:pt x="6402491" y="3664259"/>
                </a:lnTo>
                <a:lnTo>
                  <a:pt x="6408181" y="3619984"/>
                </a:lnTo>
                <a:lnTo>
                  <a:pt x="6408181" y="714972"/>
                </a:lnTo>
                <a:lnTo>
                  <a:pt x="6402491" y="671248"/>
                </a:lnTo>
                <a:lnTo>
                  <a:pt x="6386359" y="632446"/>
                </a:lnTo>
                <a:lnTo>
                  <a:pt x="6361193" y="599918"/>
                </a:lnTo>
                <a:lnTo>
                  <a:pt x="6328401" y="575013"/>
                </a:lnTo>
                <a:lnTo>
                  <a:pt x="6289390" y="559080"/>
                </a:lnTo>
                <a:lnTo>
                  <a:pt x="6245568" y="553470"/>
                </a:lnTo>
                <a:close/>
              </a:path>
              <a:path w="6408419" h="3789045">
                <a:moveTo>
                  <a:pt x="1992504" y="0"/>
                </a:moveTo>
                <a:lnTo>
                  <a:pt x="1887795" y="553470"/>
                </a:lnTo>
                <a:lnTo>
                  <a:pt x="2097213" y="553470"/>
                </a:lnTo>
                <a:lnTo>
                  <a:pt x="199250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63405" y="7004426"/>
            <a:ext cx="621728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45235" marR="5080" indent="-1233170">
              <a:lnSpc>
                <a:spcPct val="100000"/>
              </a:lnSpc>
              <a:spcBef>
                <a:spcPts val="114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600" spc="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7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4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60" dirty="0">
                <a:solidFill>
                  <a:srgbClr val="FFFFFF"/>
                </a:solidFill>
                <a:latin typeface="Arial"/>
                <a:cs typeface="Arial"/>
              </a:rPr>
              <a:t>(and  </a:t>
            </a:r>
            <a:r>
              <a:rPr sz="4600" spc="-15" dirty="0">
                <a:solidFill>
                  <a:srgbClr val="FFFFFF"/>
                </a:solidFill>
                <a:latin typeface="Arial"/>
                <a:cs typeface="Arial"/>
              </a:rPr>
              <a:t>rebuild)</a:t>
            </a: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69018" y="1120632"/>
            <a:ext cx="9166225" cy="226695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8250" u="none" spc="-195" dirty="0">
                <a:solidFill>
                  <a:srgbClr val="000000"/>
                </a:solidFill>
              </a:rPr>
              <a:t>render*()</a:t>
            </a:r>
            <a:endParaRPr sz="8250"/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4500" u="none" spc="-60" dirty="0">
                <a:solidFill>
                  <a:srgbClr val="000000"/>
                </a:solidFill>
              </a:rPr>
              <a:t>Builds </a:t>
            </a:r>
            <a:r>
              <a:rPr sz="4500" u="none" spc="-90" dirty="0">
                <a:solidFill>
                  <a:srgbClr val="000000"/>
                </a:solidFill>
              </a:rPr>
              <a:t>reactive </a:t>
            </a:r>
            <a:r>
              <a:rPr sz="4500" u="none" spc="25" dirty="0">
                <a:solidFill>
                  <a:srgbClr val="000000"/>
                </a:solidFill>
              </a:rPr>
              <a:t>output </a:t>
            </a:r>
            <a:r>
              <a:rPr sz="4500" u="none" spc="55" dirty="0">
                <a:solidFill>
                  <a:srgbClr val="000000"/>
                </a:solidFill>
              </a:rPr>
              <a:t>to </a:t>
            </a:r>
            <a:r>
              <a:rPr sz="4500" u="none" spc="-70" dirty="0">
                <a:solidFill>
                  <a:srgbClr val="000000"/>
                </a:solidFill>
              </a:rPr>
              <a:t>display </a:t>
            </a:r>
            <a:r>
              <a:rPr sz="4500" u="none" spc="-114" dirty="0">
                <a:solidFill>
                  <a:srgbClr val="000000"/>
                </a:solidFill>
              </a:rPr>
              <a:t>in</a:t>
            </a:r>
            <a:r>
              <a:rPr sz="4500" u="none" spc="150" dirty="0">
                <a:solidFill>
                  <a:srgbClr val="000000"/>
                </a:solidFill>
              </a:rPr>
              <a:t> </a:t>
            </a:r>
            <a:r>
              <a:rPr sz="4500" u="none" spc="-195" dirty="0">
                <a:solidFill>
                  <a:srgbClr val="000000"/>
                </a:solidFill>
              </a:rPr>
              <a:t>UI</a:t>
            </a:r>
            <a:endParaRPr sz="4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410" y="4115058"/>
            <a:ext cx="15706725" cy="1057910"/>
          </a:xfrm>
          <a:custGeom>
            <a:avLst/>
            <a:gdLst/>
            <a:ahLst/>
            <a:cxnLst/>
            <a:rect l="l" t="t" r="r" b="b"/>
            <a:pathLst>
              <a:path w="15706725" h="1057910">
                <a:moveTo>
                  <a:pt x="0" y="0"/>
                </a:moveTo>
                <a:lnTo>
                  <a:pt x="15706328" y="0"/>
                </a:lnTo>
                <a:lnTo>
                  <a:pt x="15706328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2182" y="3863756"/>
            <a:ext cx="15706725" cy="1099820"/>
          </a:xfrm>
          <a:custGeom>
            <a:avLst/>
            <a:gdLst/>
            <a:ahLst/>
            <a:cxnLst/>
            <a:rect l="l" t="t" r="r" b="b"/>
            <a:pathLst>
              <a:path w="15706725" h="1099820">
                <a:moveTo>
                  <a:pt x="0" y="0"/>
                </a:moveTo>
                <a:lnTo>
                  <a:pt x="15706328" y="0"/>
                </a:lnTo>
                <a:lnTo>
                  <a:pt x="15706328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69018" y="1120632"/>
            <a:ext cx="9166225" cy="226695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8250" u="none" spc="-195" dirty="0">
                <a:solidFill>
                  <a:srgbClr val="000000"/>
                </a:solidFill>
              </a:rPr>
              <a:t>render*()</a:t>
            </a:r>
            <a:endParaRPr sz="8250"/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4500" u="none" spc="-60" dirty="0">
                <a:solidFill>
                  <a:srgbClr val="000000"/>
                </a:solidFill>
              </a:rPr>
              <a:t>Builds </a:t>
            </a:r>
            <a:r>
              <a:rPr sz="4500" u="none" spc="-90" dirty="0">
                <a:solidFill>
                  <a:srgbClr val="000000"/>
                </a:solidFill>
              </a:rPr>
              <a:t>reactive </a:t>
            </a:r>
            <a:r>
              <a:rPr sz="4500" u="none" spc="25" dirty="0">
                <a:solidFill>
                  <a:srgbClr val="000000"/>
                </a:solidFill>
              </a:rPr>
              <a:t>output </a:t>
            </a:r>
            <a:r>
              <a:rPr sz="4500" u="none" spc="55" dirty="0">
                <a:solidFill>
                  <a:srgbClr val="000000"/>
                </a:solidFill>
              </a:rPr>
              <a:t>to </a:t>
            </a:r>
            <a:r>
              <a:rPr sz="4500" u="none" spc="-70" dirty="0">
                <a:solidFill>
                  <a:srgbClr val="000000"/>
                </a:solidFill>
              </a:rPr>
              <a:t>display </a:t>
            </a:r>
            <a:r>
              <a:rPr sz="4500" u="none" spc="-114" dirty="0">
                <a:solidFill>
                  <a:srgbClr val="000000"/>
                </a:solidFill>
              </a:rPr>
              <a:t>in</a:t>
            </a:r>
            <a:r>
              <a:rPr sz="4500" u="none" spc="150" dirty="0">
                <a:solidFill>
                  <a:srgbClr val="000000"/>
                </a:solidFill>
              </a:rPr>
              <a:t> </a:t>
            </a:r>
            <a:r>
              <a:rPr sz="4500" u="none" spc="-195" dirty="0">
                <a:solidFill>
                  <a:srgbClr val="000000"/>
                </a:solidFill>
              </a:rPr>
              <a:t>UI</a:t>
            </a:r>
            <a:endParaRPr sz="45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48115" y="4011145"/>
            <a:ext cx="15106015" cy="462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13630" algn="l"/>
              </a:tabLst>
            </a:pPr>
            <a:r>
              <a:rPr sz="4950" spc="-10" dirty="0">
                <a:solidFill>
                  <a:srgbClr val="002452"/>
                </a:solidFill>
                <a:latin typeface="Courier New"/>
                <a:cs typeface="Courier New"/>
              </a:rPr>
              <a:t>renderPlot(	</a:t>
            </a:r>
            <a:r>
              <a:rPr sz="4950" spc="-5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950" spc="-10" dirty="0">
                <a:solidFill>
                  <a:srgbClr val="0365C0"/>
                </a:solidFill>
                <a:latin typeface="Courier New"/>
                <a:cs typeface="Courier New"/>
              </a:rPr>
              <a:t>hist(rnorm(input$num))</a:t>
            </a:r>
            <a:r>
              <a:rPr sz="4950" spc="-2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95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200">
              <a:latin typeface="Times New Roman"/>
              <a:cs typeface="Times New Roman"/>
            </a:endParaRPr>
          </a:p>
          <a:p>
            <a:pPr marL="1977389" marR="2239010" algn="ctr">
              <a:lnSpc>
                <a:spcPct val="112300"/>
              </a:lnSpc>
              <a:spcBef>
                <a:spcPts val="4960"/>
              </a:spcBef>
            </a:pPr>
            <a:r>
              <a:rPr sz="4500" spc="-105" dirty="0">
                <a:latin typeface="Arial"/>
                <a:cs typeface="Arial"/>
              </a:rPr>
              <a:t>When </a:t>
            </a:r>
            <a:r>
              <a:rPr sz="4500" spc="-55" dirty="0">
                <a:latin typeface="Arial"/>
                <a:cs typeface="Arial"/>
              </a:rPr>
              <a:t>notified </a:t>
            </a:r>
            <a:r>
              <a:rPr sz="4500" spc="-10" dirty="0">
                <a:latin typeface="Arial"/>
                <a:cs typeface="Arial"/>
              </a:rPr>
              <a:t>that </a:t>
            </a:r>
            <a:r>
              <a:rPr sz="4500" spc="-35" dirty="0">
                <a:latin typeface="Arial"/>
                <a:cs typeface="Arial"/>
              </a:rPr>
              <a:t>it </a:t>
            </a:r>
            <a:r>
              <a:rPr sz="4500" spc="-114" dirty="0">
                <a:latin typeface="Arial"/>
                <a:cs typeface="Arial"/>
              </a:rPr>
              <a:t>is </a:t>
            </a:r>
            <a:r>
              <a:rPr sz="4500" spc="-95" dirty="0">
                <a:latin typeface="Arial"/>
                <a:cs typeface="Arial"/>
              </a:rPr>
              <a:t>invalid, </a:t>
            </a:r>
            <a:r>
              <a:rPr sz="4500" spc="-45" dirty="0">
                <a:latin typeface="Arial"/>
                <a:cs typeface="Arial"/>
              </a:rPr>
              <a:t>the </a:t>
            </a:r>
            <a:r>
              <a:rPr sz="4500" dirty="0">
                <a:latin typeface="Arial"/>
                <a:cs typeface="Arial"/>
              </a:rPr>
              <a:t>object  </a:t>
            </a:r>
            <a:r>
              <a:rPr sz="4500" spc="-45" dirty="0">
                <a:latin typeface="Arial"/>
                <a:cs typeface="Arial"/>
              </a:rPr>
              <a:t>created </a:t>
            </a:r>
            <a:r>
              <a:rPr sz="4500" spc="-30" dirty="0">
                <a:latin typeface="Arial"/>
                <a:cs typeface="Arial"/>
              </a:rPr>
              <a:t>by </a:t>
            </a:r>
            <a:r>
              <a:rPr sz="4500" spc="-150" dirty="0">
                <a:latin typeface="Arial"/>
                <a:cs typeface="Arial"/>
              </a:rPr>
              <a:t>a </a:t>
            </a:r>
            <a:r>
              <a:rPr sz="4500" spc="-165" dirty="0">
                <a:latin typeface="Arial"/>
                <a:cs typeface="Arial"/>
              </a:rPr>
              <a:t>render*() </a:t>
            </a:r>
            <a:r>
              <a:rPr sz="4500" spc="-30" dirty="0">
                <a:latin typeface="Arial"/>
                <a:cs typeface="Arial"/>
              </a:rPr>
              <a:t>function </a:t>
            </a:r>
            <a:r>
              <a:rPr sz="4500" spc="50" dirty="0">
                <a:solidFill>
                  <a:srgbClr val="0365C0"/>
                </a:solidFill>
                <a:latin typeface="Arial"/>
                <a:cs typeface="Arial"/>
              </a:rPr>
              <a:t>will </a:t>
            </a:r>
            <a:r>
              <a:rPr sz="4500" spc="-20" dirty="0">
                <a:solidFill>
                  <a:srgbClr val="0365C0"/>
                </a:solidFill>
                <a:latin typeface="Arial"/>
                <a:cs typeface="Arial"/>
              </a:rPr>
              <a:t>rerun </a:t>
            </a:r>
            <a:r>
              <a:rPr sz="4500" spc="40" dirty="0">
                <a:solidFill>
                  <a:srgbClr val="0365C0"/>
                </a:solidFill>
                <a:latin typeface="Arial"/>
                <a:cs typeface="Arial"/>
              </a:rPr>
              <a:t>the  </a:t>
            </a:r>
            <a:r>
              <a:rPr sz="4500" spc="-5" dirty="0">
                <a:solidFill>
                  <a:srgbClr val="0365C0"/>
                </a:solidFill>
                <a:latin typeface="Arial"/>
                <a:cs typeface="Arial"/>
              </a:rPr>
              <a:t>entire </a:t>
            </a:r>
            <a:r>
              <a:rPr sz="4500" spc="114" dirty="0">
                <a:solidFill>
                  <a:srgbClr val="0365C0"/>
                </a:solidFill>
                <a:latin typeface="Arial"/>
                <a:cs typeface="Arial"/>
              </a:rPr>
              <a:t>block </a:t>
            </a:r>
            <a:r>
              <a:rPr sz="4500" spc="95" dirty="0">
                <a:solidFill>
                  <a:srgbClr val="0365C0"/>
                </a:solidFill>
                <a:latin typeface="Arial"/>
                <a:cs typeface="Arial"/>
              </a:rPr>
              <a:t>of </a:t>
            </a:r>
            <a:r>
              <a:rPr sz="4500" spc="100" dirty="0">
                <a:solidFill>
                  <a:srgbClr val="0365C0"/>
                </a:solidFill>
                <a:latin typeface="Arial"/>
                <a:cs typeface="Arial"/>
              </a:rPr>
              <a:t>code </a:t>
            </a:r>
            <a:r>
              <a:rPr sz="4500" spc="-45" dirty="0">
                <a:latin typeface="Arial"/>
                <a:cs typeface="Arial"/>
              </a:rPr>
              <a:t>associated </a:t>
            </a:r>
            <a:r>
              <a:rPr sz="4500" spc="-10" dirty="0">
                <a:latin typeface="Arial"/>
                <a:cs typeface="Arial"/>
              </a:rPr>
              <a:t>with</a:t>
            </a:r>
            <a:r>
              <a:rPr sz="4500" spc="-220" dirty="0">
                <a:latin typeface="Arial"/>
                <a:cs typeface="Arial"/>
              </a:rPr>
              <a:t> </a:t>
            </a:r>
            <a:r>
              <a:rPr sz="4500" spc="-35" dirty="0">
                <a:latin typeface="Arial"/>
                <a:cs typeface="Arial"/>
              </a:rPr>
              <a:t>it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71240"/>
            <a:ext cx="9302115" cy="9990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DejaVu Sans Mono"/>
                <a:cs typeface="DejaVu Sans Mono"/>
              </a:rPr>
              <a:t>#</a:t>
            </a:r>
            <a:r>
              <a:rPr sz="2450" spc="1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01-two-inputs</a:t>
            </a:r>
            <a:endParaRPr sz="2450">
              <a:latin typeface="DejaVu Sans Mono"/>
              <a:cs typeface="DejaVu Sans Mono"/>
            </a:endParaRPr>
          </a:p>
          <a:p>
            <a:pPr marL="12700" marR="6252210">
              <a:lnSpc>
                <a:spcPct val="256800"/>
              </a:lnSpc>
            </a:pPr>
            <a:r>
              <a:rPr sz="2450" spc="15" dirty="0">
                <a:latin typeface="DejaVu Sans Mono"/>
                <a:cs typeface="DejaVu Sans Mono"/>
              </a:rPr>
              <a:t>library(shiny)  ui &lt;-</a:t>
            </a:r>
            <a:r>
              <a:rPr sz="2450" spc="-8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fluidPage(</a:t>
            </a:r>
            <a:endParaRPr sz="2450">
              <a:latin typeface="DejaVu Sans Mono"/>
              <a:cs typeface="DejaVu Sans Mono"/>
            </a:endParaRPr>
          </a:p>
          <a:p>
            <a:pPr marL="769620" marR="3601720" indent="-379095">
              <a:lnSpc>
                <a:spcPct val="128400"/>
              </a:lnSpc>
            </a:pPr>
            <a:r>
              <a:rPr sz="2450" spc="15" dirty="0">
                <a:latin typeface="DejaVu Sans Mono"/>
                <a:cs typeface="DejaVu Sans Mono"/>
              </a:rPr>
              <a:t>sliderInput(inputId =</a:t>
            </a:r>
            <a:r>
              <a:rPr sz="2450" spc="-7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"num",  label = "Choose a</a:t>
            </a:r>
            <a:r>
              <a:rPr sz="2450" spc="-75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number",</a:t>
            </a:r>
            <a:endParaRPr sz="2450">
              <a:latin typeface="DejaVu Sans Mono"/>
              <a:cs typeface="DejaVu Sans Mono"/>
            </a:endParaRPr>
          </a:p>
          <a:p>
            <a:pPr marL="391160" marR="2465705" indent="378460">
              <a:lnSpc>
                <a:spcPct val="128400"/>
              </a:lnSpc>
            </a:pPr>
            <a:r>
              <a:rPr sz="2450" spc="15" dirty="0">
                <a:latin typeface="DejaVu Sans Mono"/>
                <a:cs typeface="DejaVu Sans Mono"/>
              </a:rPr>
              <a:t>value = 25, min = 1, max =</a:t>
            </a:r>
            <a:r>
              <a:rPr sz="2450" spc="-75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100),  textInput(inputId =</a:t>
            </a:r>
            <a:r>
              <a:rPr sz="2450" spc="-1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"title",</a:t>
            </a:r>
            <a:endParaRPr sz="2450">
              <a:latin typeface="DejaVu Sans Mono"/>
              <a:cs typeface="DejaVu Sans Mono"/>
            </a:endParaRPr>
          </a:p>
          <a:p>
            <a:pPr marL="769620">
              <a:lnSpc>
                <a:spcPct val="100000"/>
              </a:lnSpc>
              <a:spcBef>
                <a:spcPts val="830"/>
              </a:spcBef>
            </a:pPr>
            <a:r>
              <a:rPr sz="2450" spc="15" dirty="0">
                <a:latin typeface="DejaVu Sans Mono"/>
                <a:cs typeface="DejaVu Sans Mono"/>
              </a:rPr>
              <a:t>label = "Write a</a:t>
            </a:r>
            <a:r>
              <a:rPr sz="245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title",</a:t>
            </a:r>
            <a:endParaRPr sz="2450">
              <a:latin typeface="DejaVu Sans Mono"/>
              <a:cs typeface="DejaVu Sans Mono"/>
            </a:endParaRPr>
          </a:p>
          <a:p>
            <a:pPr marL="391160" marR="5080" indent="378460">
              <a:lnSpc>
                <a:spcPct val="128400"/>
              </a:lnSpc>
            </a:pPr>
            <a:r>
              <a:rPr sz="2450" spc="15" dirty="0">
                <a:latin typeface="DejaVu Sans Mono"/>
                <a:cs typeface="DejaVu Sans Mono"/>
              </a:rPr>
              <a:t>value = "Histogram of Random Normal</a:t>
            </a:r>
            <a:r>
              <a:rPr sz="2450" spc="-65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Values"),  plotOutput("hist")</a:t>
            </a:r>
            <a:endParaRPr sz="2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50" spc="15" dirty="0">
                <a:latin typeface="DejaVu Sans Mono"/>
                <a:cs typeface="DejaVu Sans Mono"/>
              </a:rPr>
              <a:t>)</a:t>
            </a:r>
            <a:endParaRPr sz="24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391160" marR="2654935" indent="-379095">
              <a:lnSpc>
                <a:spcPct val="128400"/>
              </a:lnSpc>
              <a:spcBef>
                <a:spcPts val="5"/>
              </a:spcBef>
            </a:pPr>
            <a:r>
              <a:rPr sz="2450" spc="15" dirty="0">
                <a:latin typeface="DejaVu Sans Mono"/>
                <a:cs typeface="DejaVu Sans Mono"/>
              </a:rPr>
              <a:t>server &lt;- function(input, output)</a:t>
            </a:r>
            <a:r>
              <a:rPr sz="2450" spc="-7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{  output$hist &lt;-</a:t>
            </a:r>
            <a:r>
              <a:rPr sz="2450" spc="-1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renderPlot({</a:t>
            </a:r>
            <a:endParaRPr sz="2450">
              <a:latin typeface="DejaVu Sans Mono"/>
              <a:cs typeface="DejaVu Sans Mono"/>
            </a:endParaRPr>
          </a:p>
          <a:p>
            <a:pPr marL="769620">
              <a:lnSpc>
                <a:spcPct val="100000"/>
              </a:lnSpc>
              <a:spcBef>
                <a:spcPts val="830"/>
              </a:spcBef>
            </a:pPr>
            <a:r>
              <a:rPr sz="2450" spc="15" dirty="0">
                <a:latin typeface="DejaVu Sans Mono"/>
                <a:cs typeface="DejaVu Sans Mono"/>
              </a:rPr>
              <a:t>hist(rnorm(input$num), main =</a:t>
            </a:r>
            <a:r>
              <a:rPr sz="2450" spc="-25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input$title)</a:t>
            </a:r>
            <a:endParaRPr sz="2450">
              <a:latin typeface="DejaVu Sans Mono"/>
              <a:cs typeface="DejaVu Sans Mono"/>
            </a:endParaRPr>
          </a:p>
          <a:p>
            <a:pPr marL="391160">
              <a:lnSpc>
                <a:spcPct val="100000"/>
              </a:lnSpc>
              <a:spcBef>
                <a:spcPts val="835"/>
              </a:spcBef>
            </a:pPr>
            <a:r>
              <a:rPr sz="2450" spc="15" dirty="0">
                <a:latin typeface="DejaVu Sans Mono"/>
                <a:cs typeface="DejaVu Sans Mono"/>
              </a:rPr>
              <a:t>})</a:t>
            </a:r>
            <a:endParaRPr sz="2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50" spc="15" dirty="0">
                <a:latin typeface="DejaVu Sans Mono"/>
                <a:cs typeface="DejaVu Sans Mono"/>
              </a:rPr>
              <a:t>}</a:t>
            </a:r>
            <a:endParaRPr sz="24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spc="15" dirty="0">
                <a:latin typeface="DejaVu Sans Mono"/>
                <a:cs typeface="DejaVu Sans Mono"/>
              </a:rPr>
              <a:t>shinyApp(ui = ui, server =</a:t>
            </a:r>
            <a:r>
              <a:rPr sz="2450" spc="-10" dirty="0">
                <a:latin typeface="DejaVu Sans Mono"/>
                <a:cs typeface="DejaVu Sans Mono"/>
              </a:rPr>
              <a:t> </a:t>
            </a:r>
            <a:r>
              <a:rPr sz="2450" spc="15" dirty="0">
                <a:latin typeface="DejaVu Sans Mono"/>
                <a:cs typeface="DejaVu Sans Mono"/>
              </a:rPr>
              <a:t>server)</a:t>
            </a:r>
            <a:endParaRPr sz="24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71240"/>
            <a:ext cx="9302115" cy="9990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450" spc="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01-two-inputs</a:t>
            </a:r>
            <a:endParaRPr sz="2450">
              <a:latin typeface="DejaVu Sans Mono"/>
              <a:cs typeface="DejaVu Sans Mono"/>
            </a:endParaRPr>
          </a:p>
          <a:p>
            <a:pPr marL="12700" marR="6252210">
              <a:lnSpc>
                <a:spcPct val="256800"/>
              </a:lnSpc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450" spc="-8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450">
              <a:latin typeface="DejaVu Sans Mono"/>
              <a:cs typeface="DejaVu Sans Mono"/>
            </a:endParaRPr>
          </a:p>
          <a:p>
            <a:pPr marL="769620" marR="3601720" indent="-379095">
              <a:lnSpc>
                <a:spcPct val="128400"/>
              </a:lnSpc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450" spc="-7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450" spc="-7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450">
              <a:latin typeface="DejaVu Sans Mono"/>
              <a:cs typeface="DejaVu Sans Mono"/>
            </a:endParaRPr>
          </a:p>
          <a:p>
            <a:pPr marL="391160" marR="2465705" indent="378460">
              <a:lnSpc>
                <a:spcPct val="128400"/>
              </a:lnSpc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450" spc="-7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100),  textInput(inputId =</a:t>
            </a:r>
            <a:r>
              <a:rPr sz="24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"title",</a:t>
            </a:r>
            <a:endParaRPr sz="2450">
              <a:latin typeface="DejaVu Sans Mono"/>
              <a:cs typeface="DejaVu Sans Mono"/>
            </a:endParaRPr>
          </a:p>
          <a:p>
            <a:pPr marL="769620">
              <a:lnSpc>
                <a:spcPct val="100000"/>
              </a:lnSpc>
              <a:spcBef>
                <a:spcPts val="830"/>
              </a:spcBef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label = "Write a</a:t>
            </a:r>
            <a:r>
              <a:rPr sz="245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title",</a:t>
            </a:r>
            <a:endParaRPr sz="2450">
              <a:latin typeface="DejaVu Sans Mono"/>
              <a:cs typeface="DejaVu Sans Mono"/>
            </a:endParaRPr>
          </a:p>
          <a:p>
            <a:pPr marL="391160" marR="5080" indent="378460">
              <a:lnSpc>
                <a:spcPct val="128400"/>
              </a:lnSpc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value = "Histogram of Random Normal</a:t>
            </a:r>
            <a:r>
              <a:rPr sz="24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Values"),  plotOutput("hist")</a:t>
            </a:r>
            <a:endParaRPr sz="2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4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391160" marR="2654935" indent="-379095">
              <a:lnSpc>
                <a:spcPct val="128400"/>
              </a:lnSpc>
              <a:spcBef>
                <a:spcPts val="5"/>
              </a:spcBef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450" spc="-7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{  output$hist &lt;-</a:t>
            </a:r>
            <a:r>
              <a:rPr sz="24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renderPlot(</a:t>
            </a:r>
            <a:r>
              <a:rPr sz="2450" b="1" spc="15" dirty="0">
                <a:solidFill>
                  <a:srgbClr val="0365C0"/>
                </a:solidFill>
                <a:latin typeface="DejaVu Sans Mono"/>
                <a:cs typeface="DejaVu Sans Mono"/>
              </a:rPr>
              <a:t>{</a:t>
            </a:r>
            <a:endParaRPr sz="2450">
              <a:latin typeface="DejaVu Sans Mono"/>
              <a:cs typeface="DejaVu Sans Mono"/>
            </a:endParaRPr>
          </a:p>
          <a:p>
            <a:pPr marL="769620">
              <a:lnSpc>
                <a:spcPct val="100000"/>
              </a:lnSpc>
              <a:spcBef>
                <a:spcPts val="830"/>
              </a:spcBef>
            </a:pPr>
            <a:r>
              <a:rPr sz="2450" b="1" spc="15" dirty="0">
                <a:solidFill>
                  <a:srgbClr val="0365C0"/>
                </a:solidFill>
                <a:latin typeface="DejaVu Sans Mono"/>
                <a:cs typeface="DejaVu Sans Mono"/>
              </a:rPr>
              <a:t>hist(rnorm(</a:t>
            </a:r>
            <a:r>
              <a:rPr sz="24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2450" b="1" spc="15" dirty="0">
                <a:solidFill>
                  <a:srgbClr val="0365C0"/>
                </a:solidFill>
                <a:latin typeface="DejaVu Sans Mono"/>
                <a:cs typeface="DejaVu Sans Mono"/>
              </a:rPr>
              <a:t>), main =</a:t>
            </a:r>
            <a:r>
              <a:rPr sz="2450" b="1" spc="-35" dirty="0">
                <a:solidFill>
                  <a:srgbClr val="0365C0"/>
                </a:solidFill>
                <a:latin typeface="DejaVu Sans Mono"/>
                <a:cs typeface="DejaVu Sans Mono"/>
              </a:rPr>
              <a:t> </a:t>
            </a:r>
            <a:r>
              <a:rPr sz="24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input$title</a:t>
            </a:r>
            <a:r>
              <a:rPr sz="2450" b="1" spc="15" dirty="0">
                <a:solidFill>
                  <a:srgbClr val="0365C0"/>
                </a:solidFill>
                <a:latin typeface="DejaVu Sans Mono"/>
                <a:cs typeface="DejaVu Sans Mono"/>
              </a:rPr>
              <a:t>)</a:t>
            </a:r>
            <a:endParaRPr sz="2450">
              <a:latin typeface="DejaVu Sans Mono"/>
              <a:cs typeface="DejaVu Sans Mono"/>
            </a:endParaRPr>
          </a:p>
          <a:p>
            <a:pPr marL="391160">
              <a:lnSpc>
                <a:spcPct val="100000"/>
              </a:lnSpc>
              <a:spcBef>
                <a:spcPts val="835"/>
              </a:spcBef>
            </a:pPr>
            <a:r>
              <a:rPr sz="2450" b="1" spc="10" dirty="0">
                <a:solidFill>
                  <a:srgbClr val="0365C0"/>
                </a:solidFill>
                <a:latin typeface="DejaVu Sans Mono"/>
                <a:cs typeface="DejaVu Sans Mono"/>
              </a:rPr>
              <a:t>}</a:t>
            </a:r>
            <a:r>
              <a:rPr sz="2450" spc="1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4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4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4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4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7149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7946" y="1675341"/>
            <a:ext cx="474345" cy="6353175"/>
          </a:xfrm>
          <a:custGeom>
            <a:avLst/>
            <a:gdLst/>
            <a:ahLst/>
            <a:cxnLst/>
            <a:rect l="l" t="t" r="r" b="b"/>
            <a:pathLst>
              <a:path w="474345" h="6353175">
                <a:moveTo>
                  <a:pt x="474299" y="5916050"/>
                </a:moveTo>
                <a:lnTo>
                  <a:pt x="0" y="5916050"/>
                </a:lnTo>
                <a:lnTo>
                  <a:pt x="237144" y="6352612"/>
                </a:lnTo>
                <a:lnTo>
                  <a:pt x="474299" y="5916050"/>
                </a:lnTo>
                <a:close/>
              </a:path>
              <a:path w="474345" h="6353175">
                <a:moveTo>
                  <a:pt x="364858" y="0"/>
                </a:moveTo>
                <a:lnTo>
                  <a:pt x="113556" y="0"/>
                </a:lnTo>
                <a:lnTo>
                  <a:pt x="113556" y="5916050"/>
                </a:lnTo>
                <a:lnTo>
                  <a:pt x="364858" y="5916050"/>
                </a:lnTo>
                <a:lnTo>
                  <a:pt x="364858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5747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7634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6278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6215" y="8083523"/>
            <a:ext cx="6631305" cy="2240915"/>
          </a:xfrm>
          <a:custGeom>
            <a:avLst/>
            <a:gdLst/>
            <a:ahLst/>
            <a:cxnLst/>
            <a:rect l="l" t="t" r="r" b="b"/>
            <a:pathLst>
              <a:path w="6631305" h="2240915">
                <a:moveTo>
                  <a:pt x="6174168" y="0"/>
                </a:moveTo>
                <a:lnTo>
                  <a:pt x="453912" y="0"/>
                </a:lnTo>
                <a:lnTo>
                  <a:pt x="404495" y="2674"/>
                </a:lnTo>
                <a:lnTo>
                  <a:pt x="356692" y="10510"/>
                </a:lnTo>
                <a:lnTo>
                  <a:pt x="310770" y="23229"/>
                </a:lnTo>
                <a:lnTo>
                  <a:pt x="266994" y="40550"/>
                </a:lnTo>
                <a:lnTo>
                  <a:pt x="225631" y="62193"/>
                </a:lnTo>
                <a:lnTo>
                  <a:pt x="186946" y="87879"/>
                </a:lnTo>
                <a:lnTo>
                  <a:pt x="151204" y="117327"/>
                </a:lnTo>
                <a:lnTo>
                  <a:pt x="118672" y="150258"/>
                </a:lnTo>
                <a:lnTo>
                  <a:pt x="89616" y="186392"/>
                </a:lnTo>
                <a:lnTo>
                  <a:pt x="64300" y="225448"/>
                </a:lnTo>
                <a:lnTo>
                  <a:pt x="42991" y="267147"/>
                </a:lnTo>
                <a:lnTo>
                  <a:pt x="25955" y="311208"/>
                </a:lnTo>
                <a:lnTo>
                  <a:pt x="13458" y="357353"/>
                </a:lnTo>
                <a:lnTo>
                  <a:pt x="5764" y="405300"/>
                </a:lnTo>
                <a:lnTo>
                  <a:pt x="3141" y="454771"/>
                </a:lnTo>
                <a:lnTo>
                  <a:pt x="0" y="1786416"/>
                </a:lnTo>
                <a:lnTo>
                  <a:pt x="2343" y="1832830"/>
                </a:lnTo>
                <a:lnTo>
                  <a:pt x="9222" y="1877913"/>
                </a:lnTo>
                <a:lnTo>
                  <a:pt x="20407" y="1921435"/>
                </a:lnTo>
                <a:lnTo>
                  <a:pt x="35671" y="1963166"/>
                </a:lnTo>
                <a:lnTo>
                  <a:pt x="54785" y="2002878"/>
                </a:lnTo>
                <a:lnTo>
                  <a:pt x="77522" y="2040340"/>
                </a:lnTo>
                <a:lnTo>
                  <a:pt x="103653" y="2075324"/>
                </a:lnTo>
                <a:lnTo>
                  <a:pt x="132950" y="2107599"/>
                </a:lnTo>
                <a:lnTo>
                  <a:pt x="165184" y="2136937"/>
                </a:lnTo>
                <a:lnTo>
                  <a:pt x="200128" y="2163107"/>
                </a:lnTo>
                <a:lnTo>
                  <a:pt x="237553" y="2185881"/>
                </a:lnTo>
                <a:lnTo>
                  <a:pt x="277231" y="2205029"/>
                </a:lnTo>
                <a:lnTo>
                  <a:pt x="318935" y="2220321"/>
                </a:lnTo>
                <a:lnTo>
                  <a:pt x="362435" y="2231528"/>
                </a:lnTo>
                <a:lnTo>
                  <a:pt x="407503" y="2238420"/>
                </a:lnTo>
                <a:lnTo>
                  <a:pt x="453912" y="2240769"/>
                </a:lnTo>
                <a:lnTo>
                  <a:pt x="6174168" y="2240769"/>
                </a:lnTo>
                <a:lnTo>
                  <a:pt x="6220612" y="2238420"/>
                </a:lnTo>
                <a:lnTo>
                  <a:pt x="6265780" y="2231528"/>
                </a:lnTo>
                <a:lnTo>
                  <a:pt x="6309434" y="2220321"/>
                </a:lnTo>
                <a:lnTo>
                  <a:pt x="6351338" y="2205029"/>
                </a:lnTo>
                <a:lnTo>
                  <a:pt x="6391253" y="2185881"/>
                </a:lnTo>
                <a:lnTo>
                  <a:pt x="6428943" y="2163107"/>
                </a:lnTo>
                <a:lnTo>
                  <a:pt x="6464169" y="2136937"/>
                </a:lnTo>
                <a:lnTo>
                  <a:pt x="6496696" y="2107599"/>
                </a:lnTo>
                <a:lnTo>
                  <a:pt x="6526284" y="2075324"/>
                </a:lnTo>
                <a:lnTo>
                  <a:pt x="6552698" y="2040340"/>
                </a:lnTo>
                <a:lnTo>
                  <a:pt x="6575699" y="2002878"/>
                </a:lnTo>
                <a:lnTo>
                  <a:pt x="6595050" y="1963166"/>
                </a:lnTo>
                <a:lnTo>
                  <a:pt x="6610515" y="1921435"/>
                </a:lnTo>
                <a:lnTo>
                  <a:pt x="6621855" y="1877913"/>
                </a:lnTo>
                <a:lnTo>
                  <a:pt x="6628832" y="1832830"/>
                </a:lnTo>
                <a:lnTo>
                  <a:pt x="6631211" y="1786416"/>
                </a:lnTo>
                <a:lnTo>
                  <a:pt x="6631211" y="454771"/>
                </a:lnTo>
                <a:lnTo>
                  <a:pt x="6628832" y="408351"/>
                </a:lnTo>
                <a:lnTo>
                  <a:pt x="6621855" y="363253"/>
                </a:lnTo>
                <a:lnTo>
                  <a:pt x="6610515" y="319710"/>
                </a:lnTo>
                <a:lnTo>
                  <a:pt x="6595050" y="277951"/>
                </a:lnTo>
                <a:lnTo>
                  <a:pt x="6575699" y="238208"/>
                </a:lnTo>
                <a:lnTo>
                  <a:pt x="6552698" y="200710"/>
                </a:lnTo>
                <a:lnTo>
                  <a:pt x="6526284" y="165689"/>
                </a:lnTo>
                <a:lnTo>
                  <a:pt x="6496696" y="133375"/>
                </a:lnTo>
                <a:lnTo>
                  <a:pt x="6464169" y="103999"/>
                </a:lnTo>
                <a:lnTo>
                  <a:pt x="6428943" y="77791"/>
                </a:lnTo>
                <a:lnTo>
                  <a:pt x="6391253" y="54983"/>
                </a:lnTo>
                <a:lnTo>
                  <a:pt x="6351338" y="35804"/>
                </a:lnTo>
                <a:lnTo>
                  <a:pt x="6309434" y="20485"/>
                </a:lnTo>
                <a:lnTo>
                  <a:pt x="6265780" y="9258"/>
                </a:lnTo>
                <a:lnTo>
                  <a:pt x="6220612" y="2353"/>
                </a:lnTo>
                <a:lnTo>
                  <a:pt x="6174168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9081" y="8184003"/>
            <a:ext cx="571944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080" indent="-304165">
              <a:lnSpc>
                <a:spcPct val="112900"/>
              </a:lnSpc>
              <a:spcBef>
                <a:spcPts val="9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FFFFFF"/>
                </a:solidFill>
                <a:latin typeface="Courier New"/>
                <a:cs typeface="Courier New"/>
              </a:rPr>
              <a:t>&lt;-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hist(rnorm(input$num),</a:t>
            </a:r>
            <a:endParaRPr sz="2800">
              <a:latin typeface="Courier New"/>
              <a:cs typeface="Courier New"/>
            </a:endParaRPr>
          </a:p>
          <a:p>
            <a:pPr marL="76327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main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input$title)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6215" y="8083522"/>
            <a:ext cx="6631305" cy="2240915"/>
          </a:xfrm>
          <a:custGeom>
            <a:avLst/>
            <a:gdLst/>
            <a:ahLst/>
            <a:cxnLst/>
            <a:rect l="l" t="t" r="r" b="b"/>
            <a:pathLst>
              <a:path w="6631305" h="2240915">
                <a:moveTo>
                  <a:pt x="0" y="1786417"/>
                </a:moveTo>
                <a:lnTo>
                  <a:pt x="3136" y="454769"/>
                </a:lnTo>
                <a:lnTo>
                  <a:pt x="5760" y="405300"/>
                </a:lnTo>
                <a:lnTo>
                  <a:pt x="13453" y="357353"/>
                </a:lnTo>
                <a:lnTo>
                  <a:pt x="25951" y="311209"/>
                </a:lnTo>
                <a:lnTo>
                  <a:pt x="42987" y="267148"/>
                </a:lnTo>
                <a:lnTo>
                  <a:pt x="64295" y="225449"/>
                </a:lnTo>
                <a:lnTo>
                  <a:pt x="89611" y="186393"/>
                </a:lnTo>
                <a:lnTo>
                  <a:pt x="118667" y="150260"/>
                </a:lnTo>
                <a:lnTo>
                  <a:pt x="151199" y="117329"/>
                </a:lnTo>
                <a:lnTo>
                  <a:pt x="186941" y="87880"/>
                </a:lnTo>
                <a:lnTo>
                  <a:pt x="225626" y="62194"/>
                </a:lnTo>
                <a:lnTo>
                  <a:pt x="266990" y="40551"/>
                </a:lnTo>
                <a:lnTo>
                  <a:pt x="310766" y="23230"/>
                </a:lnTo>
                <a:lnTo>
                  <a:pt x="356688" y="10511"/>
                </a:lnTo>
                <a:lnTo>
                  <a:pt x="404492" y="2674"/>
                </a:lnTo>
                <a:lnTo>
                  <a:pt x="453910" y="0"/>
                </a:lnTo>
                <a:lnTo>
                  <a:pt x="6174157" y="0"/>
                </a:lnTo>
                <a:lnTo>
                  <a:pt x="6220603" y="2353"/>
                </a:lnTo>
                <a:lnTo>
                  <a:pt x="6265773" y="9258"/>
                </a:lnTo>
                <a:lnTo>
                  <a:pt x="6309429" y="20486"/>
                </a:lnTo>
                <a:lnTo>
                  <a:pt x="6351333" y="35804"/>
                </a:lnTo>
                <a:lnTo>
                  <a:pt x="6391250" y="54983"/>
                </a:lnTo>
                <a:lnTo>
                  <a:pt x="6428940" y="77792"/>
                </a:lnTo>
                <a:lnTo>
                  <a:pt x="6464167" y="104000"/>
                </a:lnTo>
                <a:lnTo>
                  <a:pt x="6496694" y="133376"/>
                </a:lnTo>
                <a:lnTo>
                  <a:pt x="6526283" y="165691"/>
                </a:lnTo>
                <a:lnTo>
                  <a:pt x="6552697" y="200712"/>
                </a:lnTo>
                <a:lnTo>
                  <a:pt x="6575699" y="238209"/>
                </a:lnTo>
                <a:lnTo>
                  <a:pt x="6595050" y="277953"/>
                </a:lnTo>
                <a:lnTo>
                  <a:pt x="6610515" y="319711"/>
                </a:lnTo>
                <a:lnTo>
                  <a:pt x="6621855" y="363254"/>
                </a:lnTo>
                <a:lnTo>
                  <a:pt x="6628832" y="408350"/>
                </a:lnTo>
                <a:lnTo>
                  <a:pt x="6631211" y="454769"/>
                </a:lnTo>
                <a:lnTo>
                  <a:pt x="6631211" y="1786417"/>
                </a:lnTo>
                <a:lnTo>
                  <a:pt x="6628832" y="1832831"/>
                </a:lnTo>
                <a:lnTo>
                  <a:pt x="6621855" y="1877913"/>
                </a:lnTo>
                <a:lnTo>
                  <a:pt x="6610515" y="1921435"/>
                </a:lnTo>
                <a:lnTo>
                  <a:pt x="6595050" y="1963166"/>
                </a:lnTo>
                <a:lnTo>
                  <a:pt x="6575699" y="2002878"/>
                </a:lnTo>
                <a:lnTo>
                  <a:pt x="6552697" y="2040340"/>
                </a:lnTo>
                <a:lnTo>
                  <a:pt x="6526283" y="2075324"/>
                </a:lnTo>
                <a:lnTo>
                  <a:pt x="6496694" y="2107599"/>
                </a:lnTo>
                <a:lnTo>
                  <a:pt x="6464167" y="2136937"/>
                </a:lnTo>
                <a:lnTo>
                  <a:pt x="6428940" y="2163107"/>
                </a:lnTo>
                <a:lnTo>
                  <a:pt x="6391250" y="2185881"/>
                </a:lnTo>
                <a:lnTo>
                  <a:pt x="6351333" y="2205029"/>
                </a:lnTo>
                <a:lnTo>
                  <a:pt x="6309429" y="2220321"/>
                </a:lnTo>
                <a:lnTo>
                  <a:pt x="6265773" y="2231528"/>
                </a:lnTo>
                <a:lnTo>
                  <a:pt x="6220603" y="2238421"/>
                </a:lnTo>
                <a:lnTo>
                  <a:pt x="6174157" y="2240769"/>
                </a:lnTo>
                <a:lnTo>
                  <a:pt x="453910" y="2240769"/>
                </a:lnTo>
                <a:lnTo>
                  <a:pt x="407501" y="2238421"/>
                </a:lnTo>
                <a:lnTo>
                  <a:pt x="362432" y="2231528"/>
                </a:lnTo>
                <a:lnTo>
                  <a:pt x="318931" y="2220321"/>
                </a:lnTo>
                <a:lnTo>
                  <a:pt x="277228" y="2205029"/>
                </a:lnTo>
                <a:lnTo>
                  <a:pt x="237550" y="2185881"/>
                </a:lnTo>
                <a:lnTo>
                  <a:pt x="200125" y="2163107"/>
                </a:lnTo>
                <a:lnTo>
                  <a:pt x="165181" y="2136937"/>
                </a:lnTo>
                <a:lnTo>
                  <a:pt x="132947" y="2107599"/>
                </a:lnTo>
                <a:lnTo>
                  <a:pt x="103651" y="2075324"/>
                </a:lnTo>
                <a:lnTo>
                  <a:pt x="77520" y="2040340"/>
                </a:lnTo>
                <a:lnTo>
                  <a:pt x="54784" y="2002878"/>
                </a:lnTo>
                <a:lnTo>
                  <a:pt x="35670" y="1963166"/>
                </a:lnTo>
                <a:lnTo>
                  <a:pt x="20406" y="1921435"/>
                </a:lnTo>
                <a:lnTo>
                  <a:pt x="9221" y="1877913"/>
                </a:lnTo>
                <a:lnTo>
                  <a:pt x="2343" y="1832831"/>
                </a:lnTo>
                <a:lnTo>
                  <a:pt x="0" y="17864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8151" y="67013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2748659" y="0"/>
                </a:moveTo>
                <a:lnTo>
                  <a:pt x="152948" y="0"/>
                </a:lnTo>
                <a:lnTo>
                  <a:pt x="104925" y="8330"/>
                </a:lnTo>
                <a:lnTo>
                  <a:pt x="63703" y="31312"/>
                </a:lnTo>
                <a:lnTo>
                  <a:pt x="31505" y="65928"/>
                </a:lnTo>
                <a:lnTo>
                  <a:pt x="10555" y="109165"/>
                </a:lnTo>
                <a:lnTo>
                  <a:pt x="3078" y="158005"/>
                </a:lnTo>
                <a:lnTo>
                  <a:pt x="0" y="783190"/>
                </a:lnTo>
                <a:lnTo>
                  <a:pt x="7797" y="831093"/>
                </a:lnTo>
                <a:lnTo>
                  <a:pt x="29510" y="872029"/>
                </a:lnTo>
                <a:lnTo>
                  <a:pt x="62619" y="903887"/>
                </a:lnTo>
                <a:lnTo>
                  <a:pt x="104605" y="924551"/>
                </a:lnTo>
                <a:lnTo>
                  <a:pt x="152948" y="931908"/>
                </a:lnTo>
                <a:lnTo>
                  <a:pt x="2748659" y="931908"/>
                </a:lnTo>
                <a:lnTo>
                  <a:pt x="2797200" y="924551"/>
                </a:lnTo>
                <a:lnTo>
                  <a:pt x="2839658" y="903887"/>
                </a:lnTo>
                <a:lnTo>
                  <a:pt x="2873332" y="872029"/>
                </a:lnTo>
                <a:lnTo>
                  <a:pt x="2895517" y="831093"/>
                </a:lnTo>
                <a:lnTo>
                  <a:pt x="2903513" y="783190"/>
                </a:lnTo>
                <a:lnTo>
                  <a:pt x="2903513" y="158005"/>
                </a:lnTo>
                <a:lnTo>
                  <a:pt x="2895517" y="109165"/>
                </a:lnTo>
                <a:lnTo>
                  <a:pt x="2873332" y="65928"/>
                </a:lnTo>
                <a:lnTo>
                  <a:pt x="2839658" y="31312"/>
                </a:lnTo>
                <a:lnTo>
                  <a:pt x="2797200" y="8330"/>
                </a:lnTo>
                <a:lnTo>
                  <a:pt x="2748659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7551" y="873136"/>
            <a:ext cx="25831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input$title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8151" y="67017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0" y="783188"/>
                </a:moveTo>
                <a:lnTo>
                  <a:pt x="3075" y="158039"/>
                </a:lnTo>
                <a:lnTo>
                  <a:pt x="10552" y="109166"/>
                </a:lnTo>
                <a:lnTo>
                  <a:pt x="31502" y="65917"/>
                </a:lnTo>
                <a:lnTo>
                  <a:pt x="63701" y="31302"/>
                </a:lnTo>
                <a:lnTo>
                  <a:pt x="104924" y="8326"/>
                </a:lnTo>
                <a:lnTo>
                  <a:pt x="152948" y="0"/>
                </a:lnTo>
                <a:lnTo>
                  <a:pt x="2748659" y="0"/>
                </a:lnTo>
                <a:lnTo>
                  <a:pt x="2797200" y="8326"/>
                </a:lnTo>
                <a:lnTo>
                  <a:pt x="2839658" y="31302"/>
                </a:lnTo>
                <a:lnTo>
                  <a:pt x="2873332" y="65917"/>
                </a:lnTo>
                <a:lnTo>
                  <a:pt x="2895517" y="109166"/>
                </a:lnTo>
                <a:lnTo>
                  <a:pt x="2903513" y="158039"/>
                </a:lnTo>
                <a:lnTo>
                  <a:pt x="2903513" y="783188"/>
                </a:lnTo>
                <a:lnTo>
                  <a:pt x="2895517" y="831092"/>
                </a:lnTo>
                <a:lnTo>
                  <a:pt x="2873332" y="872029"/>
                </a:lnTo>
                <a:lnTo>
                  <a:pt x="2839658" y="903887"/>
                </a:lnTo>
                <a:lnTo>
                  <a:pt x="2797200" y="924551"/>
                </a:lnTo>
                <a:lnTo>
                  <a:pt x="2748659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9523" y="2376890"/>
            <a:ext cx="6795604" cy="1371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7149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7946" y="1746470"/>
            <a:ext cx="474345" cy="6274435"/>
          </a:xfrm>
          <a:custGeom>
            <a:avLst/>
            <a:gdLst/>
            <a:ahLst/>
            <a:cxnLst/>
            <a:rect l="l" t="t" r="r" b="b"/>
            <a:pathLst>
              <a:path w="474345" h="6274434">
                <a:moveTo>
                  <a:pt x="364858" y="431473"/>
                </a:moveTo>
                <a:lnTo>
                  <a:pt x="113556" y="431473"/>
                </a:lnTo>
                <a:lnTo>
                  <a:pt x="113556" y="6274227"/>
                </a:lnTo>
                <a:lnTo>
                  <a:pt x="364858" y="6274227"/>
                </a:lnTo>
                <a:lnTo>
                  <a:pt x="364858" y="431473"/>
                </a:lnTo>
                <a:close/>
              </a:path>
              <a:path w="474345" h="6274434">
                <a:moveTo>
                  <a:pt x="237144" y="0"/>
                </a:moveTo>
                <a:lnTo>
                  <a:pt x="0" y="431473"/>
                </a:lnTo>
                <a:lnTo>
                  <a:pt x="474299" y="431473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5747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7634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6278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5465" y="1746470"/>
            <a:ext cx="474345" cy="6274435"/>
          </a:xfrm>
          <a:custGeom>
            <a:avLst/>
            <a:gdLst/>
            <a:ahLst/>
            <a:cxnLst/>
            <a:rect l="l" t="t" r="r" b="b"/>
            <a:pathLst>
              <a:path w="474345" h="6274434">
                <a:moveTo>
                  <a:pt x="365936" y="431473"/>
                </a:moveTo>
                <a:lnTo>
                  <a:pt x="114635" y="431473"/>
                </a:lnTo>
                <a:lnTo>
                  <a:pt x="114635" y="6274227"/>
                </a:lnTo>
                <a:lnTo>
                  <a:pt x="365936" y="6274227"/>
                </a:lnTo>
                <a:lnTo>
                  <a:pt x="365936" y="431473"/>
                </a:lnTo>
                <a:close/>
              </a:path>
              <a:path w="474345" h="6274434">
                <a:moveTo>
                  <a:pt x="237144" y="0"/>
                </a:moveTo>
                <a:lnTo>
                  <a:pt x="0" y="431473"/>
                </a:lnTo>
                <a:lnTo>
                  <a:pt x="474299" y="431473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03290" y="3748577"/>
            <a:ext cx="6659483" cy="7036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8151" y="67013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2748659" y="0"/>
                </a:moveTo>
                <a:lnTo>
                  <a:pt x="152948" y="0"/>
                </a:lnTo>
                <a:lnTo>
                  <a:pt x="104925" y="8330"/>
                </a:lnTo>
                <a:lnTo>
                  <a:pt x="63703" y="31312"/>
                </a:lnTo>
                <a:lnTo>
                  <a:pt x="31505" y="65928"/>
                </a:lnTo>
                <a:lnTo>
                  <a:pt x="10555" y="109165"/>
                </a:lnTo>
                <a:lnTo>
                  <a:pt x="3078" y="158005"/>
                </a:lnTo>
                <a:lnTo>
                  <a:pt x="0" y="783190"/>
                </a:lnTo>
                <a:lnTo>
                  <a:pt x="7797" y="831093"/>
                </a:lnTo>
                <a:lnTo>
                  <a:pt x="29510" y="872029"/>
                </a:lnTo>
                <a:lnTo>
                  <a:pt x="62619" y="903887"/>
                </a:lnTo>
                <a:lnTo>
                  <a:pt x="104605" y="924551"/>
                </a:lnTo>
                <a:lnTo>
                  <a:pt x="152948" y="931908"/>
                </a:lnTo>
                <a:lnTo>
                  <a:pt x="2748659" y="931908"/>
                </a:lnTo>
                <a:lnTo>
                  <a:pt x="2797200" y="924551"/>
                </a:lnTo>
                <a:lnTo>
                  <a:pt x="2839658" y="903887"/>
                </a:lnTo>
                <a:lnTo>
                  <a:pt x="2873332" y="872029"/>
                </a:lnTo>
                <a:lnTo>
                  <a:pt x="2895517" y="831093"/>
                </a:lnTo>
                <a:lnTo>
                  <a:pt x="2903513" y="783190"/>
                </a:lnTo>
                <a:lnTo>
                  <a:pt x="2903513" y="158005"/>
                </a:lnTo>
                <a:lnTo>
                  <a:pt x="2895517" y="109165"/>
                </a:lnTo>
                <a:lnTo>
                  <a:pt x="2873332" y="65928"/>
                </a:lnTo>
                <a:lnTo>
                  <a:pt x="2839658" y="31312"/>
                </a:lnTo>
                <a:lnTo>
                  <a:pt x="2797200" y="8330"/>
                </a:lnTo>
                <a:lnTo>
                  <a:pt x="2748659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7551" y="873136"/>
            <a:ext cx="25831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input$title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8151" y="67017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0" y="783188"/>
                </a:moveTo>
                <a:lnTo>
                  <a:pt x="3075" y="158039"/>
                </a:lnTo>
                <a:lnTo>
                  <a:pt x="10552" y="109166"/>
                </a:lnTo>
                <a:lnTo>
                  <a:pt x="31502" y="65917"/>
                </a:lnTo>
                <a:lnTo>
                  <a:pt x="63701" y="31302"/>
                </a:lnTo>
                <a:lnTo>
                  <a:pt x="104924" y="8326"/>
                </a:lnTo>
                <a:lnTo>
                  <a:pt x="152948" y="0"/>
                </a:lnTo>
                <a:lnTo>
                  <a:pt x="2748659" y="0"/>
                </a:lnTo>
                <a:lnTo>
                  <a:pt x="2797200" y="8326"/>
                </a:lnTo>
                <a:lnTo>
                  <a:pt x="2839658" y="31302"/>
                </a:lnTo>
                <a:lnTo>
                  <a:pt x="2873332" y="65917"/>
                </a:lnTo>
                <a:lnTo>
                  <a:pt x="2895517" y="109166"/>
                </a:lnTo>
                <a:lnTo>
                  <a:pt x="2903513" y="158039"/>
                </a:lnTo>
                <a:lnTo>
                  <a:pt x="2903513" y="783188"/>
                </a:lnTo>
                <a:lnTo>
                  <a:pt x="2895517" y="831092"/>
                </a:lnTo>
                <a:lnTo>
                  <a:pt x="2873332" y="872029"/>
                </a:lnTo>
                <a:lnTo>
                  <a:pt x="2839658" y="903887"/>
                </a:lnTo>
                <a:lnTo>
                  <a:pt x="2797200" y="924551"/>
                </a:lnTo>
                <a:lnTo>
                  <a:pt x="2748659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6215" y="8083523"/>
            <a:ext cx="6631305" cy="2240915"/>
          </a:xfrm>
          <a:custGeom>
            <a:avLst/>
            <a:gdLst/>
            <a:ahLst/>
            <a:cxnLst/>
            <a:rect l="l" t="t" r="r" b="b"/>
            <a:pathLst>
              <a:path w="6631305" h="2240915">
                <a:moveTo>
                  <a:pt x="6174168" y="0"/>
                </a:moveTo>
                <a:lnTo>
                  <a:pt x="453912" y="0"/>
                </a:lnTo>
                <a:lnTo>
                  <a:pt x="404495" y="2674"/>
                </a:lnTo>
                <a:lnTo>
                  <a:pt x="356692" y="10510"/>
                </a:lnTo>
                <a:lnTo>
                  <a:pt x="310770" y="23229"/>
                </a:lnTo>
                <a:lnTo>
                  <a:pt x="266994" y="40550"/>
                </a:lnTo>
                <a:lnTo>
                  <a:pt x="225631" y="62193"/>
                </a:lnTo>
                <a:lnTo>
                  <a:pt x="186946" y="87879"/>
                </a:lnTo>
                <a:lnTo>
                  <a:pt x="151204" y="117327"/>
                </a:lnTo>
                <a:lnTo>
                  <a:pt x="118672" y="150258"/>
                </a:lnTo>
                <a:lnTo>
                  <a:pt x="89616" y="186392"/>
                </a:lnTo>
                <a:lnTo>
                  <a:pt x="64300" y="225448"/>
                </a:lnTo>
                <a:lnTo>
                  <a:pt x="42991" y="267147"/>
                </a:lnTo>
                <a:lnTo>
                  <a:pt x="25955" y="311208"/>
                </a:lnTo>
                <a:lnTo>
                  <a:pt x="13458" y="357353"/>
                </a:lnTo>
                <a:lnTo>
                  <a:pt x="5764" y="405300"/>
                </a:lnTo>
                <a:lnTo>
                  <a:pt x="3141" y="454771"/>
                </a:lnTo>
                <a:lnTo>
                  <a:pt x="0" y="1786416"/>
                </a:lnTo>
                <a:lnTo>
                  <a:pt x="2343" y="1832830"/>
                </a:lnTo>
                <a:lnTo>
                  <a:pt x="9222" y="1877913"/>
                </a:lnTo>
                <a:lnTo>
                  <a:pt x="20407" y="1921435"/>
                </a:lnTo>
                <a:lnTo>
                  <a:pt x="35671" y="1963166"/>
                </a:lnTo>
                <a:lnTo>
                  <a:pt x="54785" y="2002878"/>
                </a:lnTo>
                <a:lnTo>
                  <a:pt x="77522" y="2040340"/>
                </a:lnTo>
                <a:lnTo>
                  <a:pt x="103653" y="2075324"/>
                </a:lnTo>
                <a:lnTo>
                  <a:pt x="132950" y="2107599"/>
                </a:lnTo>
                <a:lnTo>
                  <a:pt x="165184" y="2136937"/>
                </a:lnTo>
                <a:lnTo>
                  <a:pt x="200128" y="2163107"/>
                </a:lnTo>
                <a:lnTo>
                  <a:pt x="237553" y="2185881"/>
                </a:lnTo>
                <a:lnTo>
                  <a:pt x="277231" y="2205029"/>
                </a:lnTo>
                <a:lnTo>
                  <a:pt x="318935" y="2220321"/>
                </a:lnTo>
                <a:lnTo>
                  <a:pt x="362435" y="2231528"/>
                </a:lnTo>
                <a:lnTo>
                  <a:pt x="407503" y="2238420"/>
                </a:lnTo>
                <a:lnTo>
                  <a:pt x="453912" y="2240769"/>
                </a:lnTo>
                <a:lnTo>
                  <a:pt x="6174168" y="2240769"/>
                </a:lnTo>
                <a:lnTo>
                  <a:pt x="6220612" y="2238420"/>
                </a:lnTo>
                <a:lnTo>
                  <a:pt x="6265780" y="2231528"/>
                </a:lnTo>
                <a:lnTo>
                  <a:pt x="6309434" y="2220321"/>
                </a:lnTo>
                <a:lnTo>
                  <a:pt x="6351338" y="2205029"/>
                </a:lnTo>
                <a:lnTo>
                  <a:pt x="6391253" y="2185881"/>
                </a:lnTo>
                <a:lnTo>
                  <a:pt x="6428943" y="2163107"/>
                </a:lnTo>
                <a:lnTo>
                  <a:pt x="6464169" y="2136937"/>
                </a:lnTo>
                <a:lnTo>
                  <a:pt x="6496696" y="2107599"/>
                </a:lnTo>
                <a:lnTo>
                  <a:pt x="6526284" y="2075324"/>
                </a:lnTo>
                <a:lnTo>
                  <a:pt x="6552698" y="2040340"/>
                </a:lnTo>
                <a:lnTo>
                  <a:pt x="6575699" y="2002878"/>
                </a:lnTo>
                <a:lnTo>
                  <a:pt x="6595050" y="1963166"/>
                </a:lnTo>
                <a:lnTo>
                  <a:pt x="6610515" y="1921435"/>
                </a:lnTo>
                <a:lnTo>
                  <a:pt x="6621855" y="1877913"/>
                </a:lnTo>
                <a:lnTo>
                  <a:pt x="6628832" y="1832830"/>
                </a:lnTo>
                <a:lnTo>
                  <a:pt x="6631211" y="1786416"/>
                </a:lnTo>
                <a:lnTo>
                  <a:pt x="6631211" y="454771"/>
                </a:lnTo>
                <a:lnTo>
                  <a:pt x="6628832" y="408351"/>
                </a:lnTo>
                <a:lnTo>
                  <a:pt x="6621855" y="363253"/>
                </a:lnTo>
                <a:lnTo>
                  <a:pt x="6610515" y="319710"/>
                </a:lnTo>
                <a:lnTo>
                  <a:pt x="6595050" y="277951"/>
                </a:lnTo>
                <a:lnTo>
                  <a:pt x="6575699" y="238208"/>
                </a:lnTo>
                <a:lnTo>
                  <a:pt x="6552698" y="200710"/>
                </a:lnTo>
                <a:lnTo>
                  <a:pt x="6526284" y="165689"/>
                </a:lnTo>
                <a:lnTo>
                  <a:pt x="6496696" y="133375"/>
                </a:lnTo>
                <a:lnTo>
                  <a:pt x="6464169" y="103999"/>
                </a:lnTo>
                <a:lnTo>
                  <a:pt x="6428943" y="77791"/>
                </a:lnTo>
                <a:lnTo>
                  <a:pt x="6391253" y="54983"/>
                </a:lnTo>
                <a:lnTo>
                  <a:pt x="6351338" y="35804"/>
                </a:lnTo>
                <a:lnTo>
                  <a:pt x="6309434" y="20485"/>
                </a:lnTo>
                <a:lnTo>
                  <a:pt x="6265780" y="9258"/>
                </a:lnTo>
                <a:lnTo>
                  <a:pt x="6220612" y="2353"/>
                </a:lnTo>
                <a:lnTo>
                  <a:pt x="6174168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9081" y="8184003"/>
            <a:ext cx="571944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080" indent="-304165">
              <a:lnSpc>
                <a:spcPct val="112900"/>
              </a:lnSpc>
              <a:spcBef>
                <a:spcPts val="9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FFFFFF"/>
                </a:solidFill>
                <a:latin typeface="Courier New"/>
                <a:cs typeface="Courier New"/>
              </a:rPr>
              <a:t>&lt;-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hist(rnorm(input$num),</a:t>
            </a:r>
            <a:endParaRPr sz="2800">
              <a:latin typeface="Courier New"/>
              <a:cs typeface="Courier New"/>
            </a:endParaRPr>
          </a:p>
          <a:p>
            <a:pPr marL="76327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main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input$title)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6215" y="8083522"/>
            <a:ext cx="6631305" cy="2240915"/>
          </a:xfrm>
          <a:custGeom>
            <a:avLst/>
            <a:gdLst/>
            <a:ahLst/>
            <a:cxnLst/>
            <a:rect l="l" t="t" r="r" b="b"/>
            <a:pathLst>
              <a:path w="6631305" h="2240915">
                <a:moveTo>
                  <a:pt x="0" y="1786417"/>
                </a:moveTo>
                <a:lnTo>
                  <a:pt x="3136" y="454769"/>
                </a:lnTo>
                <a:lnTo>
                  <a:pt x="5760" y="405300"/>
                </a:lnTo>
                <a:lnTo>
                  <a:pt x="13453" y="357353"/>
                </a:lnTo>
                <a:lnTo>
                  <a:pt x="25951" y="311209"/>
                </a:lnTo>
                <a:lnTo>
                  <a:pt x="42987" y="267148"/>
                </a:lnTo>
                <a:lnTo>
                  <a:pt x="64295" y="225449"/>
                </a:lnTo>
                <a:lnTo>
                  <a:pt x="89611" y="186393"/>
                </a:lnTo>
                <a:lnTo>
                  <a:pt x="118667" y="150260"/>
                </a:lnTo>
                <a:lnTo>
                  <a:pt x="151199" y="117329"/>
                </a:lnTo>
                <a:lnTo>
                  <a:pt x="186941" y="87880"/>
                </a:lnTo>
                <a:lnTo>
                  <a:pt x="225626" y="62194"/>
                </a:lnTo>
                <a:lnTo>
                  <a:pt x="266990" y="40551"/>
                </a:lnTo>
                <a:lnTo>
                  <a:pt x="310766" y="23230"/>
                </a:lnTo>
                <a:lnTo>
                  <a:pt x="356688" y="10511"/>
                </a:lnTo>
                <a:lnTo>
                  <a:pt x="404492" y="2674"/>
                </a:lnTo>
                <a:lnTo>
                  <a:pt x="453910" y="0"/>
                </a:lnTo>
                <a:lnTo>
                  <a:pt x="6174157" y="0"/>
                </a:lnTo>
                <a:lnTo>
                  <a:pt x="6220603" y="2353"/>
                </a:lnTo>
                <a:lnTo>
                  <a:pt x="6265773" y="9258"/>
                </a:lnTo>
                <a:lnTo>
                  <a:pt x="6309429" y="20486"/>
                </a:lnTo>
                <a:lnTo>
                  <a:pt x="6351333" y="35804"/>
                </a:lnTo>
                <a:lnTo>
                  <a:pt x="6391250" y="54983"/>
                </a:lnTo>
                <a:lnTo>
                  <a:pt x="6428940" y="77792"/>
                </a:lnTo>
                <a:lnTo>
                  <a:pt x="6464167" y="104000"/>
                </a:lnTo>
                <a:lnTo>
                  <a:pt x="6496694" y="133376"/>
                </a:lnTo>
                <a:lnTo>
                  <a:pt x="6526283" y="165691"/>
                </a:lnTo>
                <a:lnTo>
                  <a:pt x="6552697" y="200712"/>
                </a:lnTo>
                <a:lnTo>
                  <a:pt x="6575699" y="238209"/>
                </a:lnTo>
                <a:lnTo>
                  <a:pt x="6595050" y="277953"/>
                </a:lnTo>
                <a:lnTo>
                  <a:pt x="6610515" y="319711"/>
                </a:lnTo>
                <a:lnTo>
                  <a:pt x="6621855" y="363254"/>
                </a:lnTo>
                <a:lnTo>
                  <a:pt x="6628832" y="408350"/>
                </a:lnTo>
                <a:lnTo>
                  <a:pt x="6631211" y="454769"/>
                </a:lnTo>
                <a:lnTo>
                  <a:pt x="6631211" y="1786417"/>
                </a:lnTo>
                <a:lnTo>
                  <a:pt x="6628832" y="1832831"/>
                </a:lnTo>
                <a:lnTo>
                  <a:pt x="6621855" y="1877913"/>
                </a:lnTo>
                <a:lnTo>
                  <a:pt x="6610515" y="1921435"/>
                </a:lnTo>
                <a:lnTo>
                  <a:pt x="6595050" y="1963166"/>
                </a:lnTo>
                <a:lnTo>
                  <a:pt x="6575699" y="2002878"/>
                </a:lnTo>
                <a:lnTo>
                  <a:pt x="6552697" y="2040340"/>
                </a:lnTo>
                <a:lnTo>
                  <a:pt x="6526283" y="2075324"/>
                </a:lnTo>
                <a:lnTo>
                  <a:pt x="6496694" y="2107599"/>
                </a:lnTo>
                <a:lnTo>
                  <a:pt x="6464167" y="2136937"/>
                </a:lnTo>
                <a:lnTo>
                  <a:pt x="6428940" y="2163107"/>
                </a:lnTo>
                <a:lnTo>
                  <a:pt x="6391250" y="2185881"/>
                </a:lnTo>
                <a:lnTo>
                  <a:pt x="6351333" y="2205029"/>
                </a:lnTo>
                <a:lnTo>
                  <a:pt x="6309429" y="2220321"/>
                </a:lnTo>
                <a:lnTo>
                  <a:pt x="6265773" y="2231528"/>
                </a:lnTo>
                <a:lnTo>
                  <a:pt x="6220603" y="2238421"/>
                </a:lnTo>
                <a:lnTo>
                  <a:pt x="6174157" y="2240769"/>
                </a:lnTo>
                <a:lnTo>
                  <a:pt x="453910" y="2240769"/>
                </a:lnTo>
                <a:lnTo>
                  <a:pt x="407501" y="2238421"/>
                </a:lnTo>
                <a:lnTo>
                  <a:pt x="362432" y="2231528"/>
                </a:lnTo>
                <a:lnTo>
                  <a:pt x="318931" y="2220321"/>
                </a:lnTo>
                <a:lnTo>
                  <a:pt x="277228" y="2205029"/>
                </a:lnTo>
                <a:lnTo>
                  <a:pt x="237550" y="2185881"/>
                </a:lnTo>
                <a:lnTo>
                  <a:pt x="200125" y="2163107"/>
                </a:lnTo>
                <a:lnTo>
                  <a:pt x="165181" y="2136937"/>
                </a:lnTo>
                <a:lnTo>
                  <a:pt x="132947" y="2107599"/>
                </a:lnTo>
                <a:lnTo>
                  <a:pt x="103651" y="2075324"/>
                </a:lnTo>
                <a:lnTo>
                  <a:pt x="77520" y="2040340"/>
                </a:lnTo>
                <a:lnTo>
                  <a:pt x="54784" y="2002878"/>
                </a:lnTo>
                <a:lnTo>
                  <a:pt x="35670" y="1963166"/>
                </a:lnTo>
                <a:lnTo>
                  <a:pt x="20406" y="1921435"/>
                </a:lnTo>
                <a:lnTo>
                  <a:pt x="9221" y="1877913"/>
                </a:lnTo>
                <a:lnTo>
                  <a:pt x="2343" y="1832831"/>
                </a:lnTo>
                <a:lnTo>
                  <a:pt x="0" y="17864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1883" y="5346466"/>
            <a:ext cx="78994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latin typeface="Arial"/>
                <a:cs typeface="Arial"/>
              </a:rPr>
              <a:t>Always </a:t>
            </a:r>
            <a:r>
              <a:rPr sz="4100" spc="-30" dirty="0">
                <a:latin typeface="Arial"/>
                <a:cs typeface="Arial"/>
              </a:rPr>
              <a:t>save </a:t>
            </a:r>
            <a:r>
              <a:rPr sz="4100" spc="30" dirty="0">
                <a:latin typeface="Arial"/>
                <a:cs typeface="Arial"/>
              </a:rPr>
              <a:t>the </a:t>
            </a:r>
            <a:r>
              <a:rPr sz="4100" spc="5" dirty="0">
                <a:latin typeface="Arial"/>
                <a:cs typeface="Arial"/>
              </a:rPr>
              <a:t>result </a:t>
            </a:r>
            <a:r>
              <a:rPr sz="4100" spc="120" dirty="0">
                <a:latin typeface="Arial"/>
                <a:cs typeface="Arial"/>
              </a:rPr>
              <a:t>to</a:t>
            </a:r>
            <a:r>
              <a:rPr sz="4100" spc="-15" dirty="0"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0365C0"/>
                </a:solidFill>
                <a:latin typeface="Arial"/>
                <a:cs typeface="Arial"/>
              </a:rPr>
              <a:t>output$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641" y="5395166"/>
            <a:ext cx="15773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70" dirty="0">
                <a:solidFill>
                  <a:srgbClr val="0365C0"/>
                </a:solidFill>
                <a:latin typeface="DejaVu Sans Mono"/>
                <a:cs typeface="DejaVu Sans Mono"/>
              </a:rPr>
              <a:t>output$</a:t>
            </a:r>
            <a:endParaRPr sz="33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77161" y="1438784"/>
            <a:ext cx="10589260" cy="270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</a:tabLst>
            </a:pPr>
            <a:r>
              <a:rPr sz="8250" spc="-5" dirty="0">
                <a:latin typeface="Arial"/>
                <a:cs typeface="Arial"/>
              </a:rPr>
              <a:t>Recap:	</a:t>
            </a:r>
            <a:r>
              <a:rPr sz="8250" spc="-195" dirty="0">
                <a:latin typeface="Arial"/>
                <a:cs typeface="Arial"/>
              </a:rPr>
              <a:t>render*()</a:t>
            </a:r>
            <a:endParaRPr sz="825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6235"/>
              </a:spcBef>
            </a:pPr>
            <a:r>
              <a:rPr sz="4100" spc="-85" dirty="0">
                <a:latin typeface="Arial"/>
                <a:cs typeface="Arial"/>
              </a:rPr>
              <a:t>render*() </a:t>
            </a:r>
            <a:r>
              <a:rPr sz="4100" spc="60" dirty="0">
                <a:latin typeface="Arial"/>
                <a:cs typeface="Arial"/>
              </a:rPr>
              <a:t>functions </a:t>
            </a:r>
            <a:r>
              <a:rPr sz="4100" spc="10" dirty="0">
                <a:latin typeface="Arial"/>
                <a:cs typeface="Arial"/>
              </a:rPr>
              <a:t>make </a:t>
            </a:r>
            <a:r>
              <a:rPr sz="4100" b="1" spc="30" dirty="0">
                <a:solidFill>
                  <a:srgbClr val="164F86"/>
                </a:solidFill>
                <a:latin typeface="Arial"/>
                <a:cs typeface="Arial"/>
              </a:rPr>
              <a:t>objects </a:t>
            </a:r>
            <a:r>
              <a:rPr sz="4100" b="1" spc="50" dirty="0">
                <a:solidFill>
                  <a:srgbClr val="164F86"/>
                </a:solidFill>
                <a:latin typeface="Arial"/>
                <a:cs typeface="Arial"/>
              </a:rPr>
              <a:t>to</a:t>
            </a:r>
            <a:r>
              <a:rPr sz="4100" b="1" spc="-45" dirty="0">
                <a:solidFill>
                  <a:srgbClr val="164F86"/>
                </a:solidFill>
                <a:latin typeface="Arial"/>
                <a:cs typeface="Arial"/>
              </a:rPr>
              <a:t> </a:t>
            </a:r>
            <a:r>
              <a:rPr sz="4100" b="1" spc="-35" dirty="0">
                <a:solidFill>
                  <a:srgbClr val="164F86"/>
                </a:solidFill>
                <a:latin typeface="Arial"/>
                <a:cs typeface="Arial"/>
              </a:rPr>
              <a:t>display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7157" y="3215659"/>
            <a:ext cx="1134499" cy="110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1185" y="3143516"/>
            <a:ext cx="1285875" cy="1358265"/>
          </a:xfrm>
          <a:custGeom>
            <a:avLst/>
            <a:gdLst/>
            <a:ahLst/>
            <a:cxnLst/>
            <a:rect l="l" t="t" r="r" b="b"/>
            <a:pathLst>
              <a:path w="1285875" h="1358264">
                <a:moveTo>
                  <a:pt x="0" y="0"/>
                </a:moveTo>
                <a:lnTo>
                  <a:pt x="0" y="1357948"/>
                </a:lnTo>
                <a:lnTo>
                  <a:pt x="1285625" y="1357948"/>
                </a:lnTo>
                <a:lnTo>
                  <a:pt x="1285625" y="0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1453" y="6885446"/>
            <a:ext cx="10634980" cy="1290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85" dirty="0">
                <a:latin typeface="Arial"/>
                <a:cs typeface="Arial"/>
              </a:rPr>
              <a:t>render*() </a:t>
            </a:r>
            <a:r>
              <a:rPr sz="4100" spc="10" dirty="0">
                <a:latin typeface="Arial"/>
                <a:cs typeface="Arial"/>
              </a:rPr>
              <a:t>makes </a:t>
            </a:r>
            <a:r>
              <a:rPr sz="4100" spc="-30" dirty="0">
                <a:latin typeface="Arial"/>
                <a:cs typeface="Arial"/>
              </a:rPr>
              <a:t>an </a:t>
            </a:r>
            <a:r>
              <a:rPr sz="4100" spc="15" dirty="0">
                <a:latin typeface="Arial"/>
                <a:cs typeface="Arial"/>
              </a:rPr>
              <a:t>observer </a:t>
            </a:r>
            <a:r>
              <a:rPr sz="4100" spc="85" dirty="0">
                <a:latin typeface="Arial"/>
                <a:cs typeface="Arial"/>
              </a:rPr>
              <a:t>object </a:t>
            </a:r>
            <a:r>
              <a:rPr sz="4100" spc="65" dirty="0">
                <a:latin typeface="Arial"/>
                <a:cs typeface="Arial"/>
              </a:rPr>
              <a:t>that </a:t>
            </a:r>
            <a:r>
              <a:rPr sz="4100" spc="-15" dirty="0">
                <a:latin typeface="Arial"/>
                <a:cs typeface="Arial"/>
              </a:rPr>
              <a:t>has</a:t>
            </a:r>
            <a:r>
              <a:rPr sz="4100" spc="-50" dirty="0">
                <a:latin typeface="Arial"/>
                <a:cs typeface="Arial"/>
              </a:rPr>
              <a:t> </a:t>
            </a:r>
            <a:r>
              <a:rPr sz="4100" spc="-70" dirty="0">
                <a:latin typeface="Arial"/>
                <a:cs typeface="Arial"/>
              </a:rPr>
              <a:t>a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00" b="1" spc="25" dirty="0">
                <a:solidFill>
                  <a:srgbClr val="53585F"/>
                </a:solidFill>
                <a:latin typeface="Arial"/>
                <a:cs typeface="Arial"/>
              </a:rPr>
              <a:t>block </a:t>
            </a:r>
            <a:r>
              <a:rPr sz="4100" b="1" spc="1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4100" b="1" spc="50" dirty="0">
                <a:solidFill>
                  <a:srgbClr val="53585F"/>
                </a:solidFill>
                <a:latin typeface="Arial"/>
                <a:cs typeface="Arial"/>
              </a:rPr>
              <a:t>code </a:t>
            </a:r>
            <a:r>
              <a:rPr sz="4100" spc="40" dirty="0">
                <a:latin typeface="Arial"/>
                <a:cs typeface="Arial"/>
              </a:rPr>
              <a:t>associated </a:t>
            </a:r>
            <a:r>
              <a:rPr sz="4100" spc="80" dirty="0">
                <a:latin typeface="Arial"/>
                <a:cs typeface="Arial"/>
              </a:rPr>
              <a:t>with</a:t>
            </a:r>
            <a:r>
              <a:rPr sz="4100" spc="-114" dirty="0">
                <a:latin typeface="Arial"/>
                <a:cs typeface="Arial"/>
              </a:rPr>
              <a:t> </a:t>
            </a:r>
            <a:r>
              <a:rPr sz="4100" spc="80" dirty="0">
                <a:latin typeface="Arial"/>
                <a:cs typeface="Arial"/>
              </a:rPr>
              <a:t>it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2642" y="7046905"/>
            <a:ext cx="2368550" cy="1005205"/>
          </a:xfrm>
          <a:custGeom>
            <a:avLst/>
            <a:gdLst/>
            <a:ahLst/>
            <a:cxnLst/>
            <a:rect l="l" t="t" r="r" b="b"/>
            <a:pathLst>
              <a:path w="2368550" h="1005204">
                <a:moveTo>
                  <a:pt x="2203063" y="0"/>
                </a:moveTo>
                <a:lnTo>
                  <a:pt x="166340" y="0"/>
                </a:lnTo>
                <a:lnTo>
                  <a:pt x="122244" y="5813"/>
                </a:lnTo>
                <a:lnTo>
                  <a:pt x="82823" y="22261"/>
                </a:lnTo>
                <a:lnTo>
                  <a:pt x="49566" y="47854"/>
                </a:lnTo>
                <a:lnTo>
                  <a:pt x="23965" y="81103"/>
                </a:lnTo>
                <a:lnTo>
                  <a:pt x="7512" y="120519"/>
                </a:lnTo>
                <a:lnTo>
                  <a:pt x="1696" y="164612"/>
                </a:lnTo>
                <a:lnTo>
                  <a:pt x="0" y="835178"/>
                </a:lnTo>
                <a:lnTo>
                  <a:pt x="5941" y="879669"/>
                </a:lnTo>
                <a:lnTo>
                  <a:pt x="22709" y="920086"/>
                </a:lnTo>
                <a:lnTo>
                  <a:pt x="48718" y="954639"/>
                </a:lnTo>
                <a:lnTo>
                  <a:pt x="82383" y="981537"/>
                </a:lnTo>
                <a:lnTo>
                  <a:pt x="122119" y="998989"/>
                </a:lnTo>
                <a:lnTo>
                  <a:pt x="166340" y="1005204"/>
                </a:lnTo>
                <a:lnTo>
                  <a:pt x="2203063" y="1005204"/>
                </a:lnTo>
                <a:lnTo>
                  <a:pt x="2247189" y="998989"/>
                </a:lnTo>
                <a:lnTo>
                  <a:pt x="2286687" y="981537"/>
                </a:lnTo>
                <a:lnTo>
                  <a:pt x="2320041" y="954639"/>
                </a:lnTo>
                <a:lnTo>
                  <a:pt x="2345740" y="920086"/>
                </a:lnTo>
                <a:lnTo>
                  <a:pt x="2362270" y="879669"/>
                </a:lnTo>
                <a:lnTo>
                  <a:pt x="2368116" y="835178"/>
                </a:lnTo>
                <a:lnTo>
                  <a:pt x="2368116" y="164612"/>
                </a:lnTo>
                <a:lnTo>
                  <a:pt x="2362270" y="120519"/>
                </a:lnTo>
                <a:lnTo>
                  <a:pt x="2345740" y="81103"/>
                </a:lnTo>
                <a:lnTo>
                  <a:pt x="2320041" y="47854"/>
                </a:lnTo>
                <a:lnTo>
                  <a:pt x="2286687" y="22261"/>
                </a:lnTo>
                <a:lnTo>
                  <a:pt x="2247189" y="5813"/>
                </a:lnTo>
                <a:lnTo>
                  <a:pt x="2203063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83082" y="7156977"/>
            <a:ext cx="2234565" cy="73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625" marR="5080" indent="-158750">
              <a:lnSpc>
                <a:spcPct val="111200"/>
              </a:lnSpc>
              <a:spcBef>
                <a:spcPts val="95"/>
              </a:spcBef>
            </a:pP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output$hist 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&lt;- 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renderPlot({  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hist(rnorm(input$num),</a:t>
            </a:r>
            <a:endParaRPr sz="1050">
              <a:latin typeface="Courier New"/>
              <a:cs typeface="Courier New"/>
            </a:endParaRPr>
          </a:p>
          <a:p>
            <a:pPr marL="337820">
              <a:lnSpc>
                <a:spcPct val="100000"/>
              </a:lnSpc>
              <a:spcBef>
                <a:spcPts val="140"/>
              </a:spcBef>
            </a:pP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main 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input$title)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1883" y="8761231"/>
            <a:ext cx="10273665" cy="1284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65" dirty="0">
                <a:latin typeface="Arial"/>
                <a:cs typeface="Arial"/>
              </a:rPr>
              <a:t>The </a:t>
            </a:r>
            <a:r>
              <a:rPr sz="4100" spc="85" dirty="0">
                <a:latin typeface="Arial"/>
                <a:cs typeface="Arial"/>
              </a:rPr>
              <a:t>object </a:t>
            </a:r>
            <a:r>
              <a:rPr sz="4100" spc="40" dirty="0">
                <a:latin typeface="Arial"/>
                <a:cs typeface="Arial"/>
              </a:rPr>
              <a:t>will </a:t>
            </a:r>
            <a:r>
              <a:rPr sz="4100" b="1" spc="-20" dirty="0">
                <a:solidFill>
                  <a:srgbClr val="53585F"/>
                </a:solidFill>
                <a:latin typeface="Arial"/>
                <a:cs typeface="Arial"/>
              </a:rPr>
              <a:t>rerun </a:t>
            </a:r>
            <a:r>
              <a:rPr sz="4100" b="1" spc="3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4100" b="1" spc="5" dirty="0">
                <a:solidFill>
                  <a:srgbClr val="53585F"/>
                </a:solidFill>
                <a:latin typeface="Arial"/>
                <a:cs typeface="Arial"/>
              </a:rPr>
              <a:t>entire </a:t>
            </a:r>
            <a:r>
              <a:rPr sz="4100" b="1" spc="50" dirty="0">
                <a:solidFill>
                  <a:srgbClr val="53585F"/>
                </a:solidFill>
                <a:latin typeface="Arial"/>
                <a:cs typeface="Arial"/>
              </a:rPr>
              <a:t>code</a:t>
            </a:r>
            <a:r>
              <a:rPr sz="4100" b="1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100" b="1" spc="25" dirty="0">
                <a:solidFill>
                  <a:srgbClr val="53585F"/>
                </a:solidFill>
                <a:latin typeface="Arial"/>
                <a:cs typeface="Arial"/>
              </a:rPr>
              <a:t>block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4100" spc="120" dirty="0">
                <a:latin typeface="Arial"/>
                <a:cs typeface="Arial"/>
              </a:rPr>
              <a:t>to </a:t>
            </a:r>
            <a:r>
              <a:rPr sz="4100" spc="60" dirty="0">
                <a:latin typeface="Arial"/>
                <a:cs typeface="Arial"/>
              </a:rPr>
              <a:t>update </a:t>
            </a:r>
            <a:r>
              <a:rPr sz="4100" spc="30" dirty="0">
                <a:latin typeface="Arial"/>
                <a:cs typeface="Arial"/>
              </a:rPr>
              <a:t>itself </a:t>
            </a:r>
            <a:r>
              <a:rPr sz="4100" dirty="0">
                <a:latin typeface="Arial"/>
                <a:cs typeface="Arial"/>
              </a:rPr>
              <a:t>whenever </a:t>
            </a:r>
            <a:r>
              <a:rPr sz="4100" spc="80" dirty="0">
                <a:latin typeface="Arial"/>
                <a:cs typeface="Arial"/>
              </a:rPr>
              <a:t>it </a:t>
            </a:r>
            <a:r>
              <a:rPr sz="4100" spc="5" dirty="0">
                <a:latin typeface="Arial"/>
                <a:cs typeface="Arial"/>
              </a:rPr>
              <a:t>is</a:t>
            </a:r>
            <a:r>
              <a:rPr sz="4100" spc="-265" dirty="0">
                <a:latin typeface="Arial"/>
                <a:cs typeface="Arial"/>
              </a:rPr>
              <a:t> </a:t>
            </a:r>
            <a:r>
              <a:rPr sz="4100" spc="25" dirty="0">
                <a:latin typeface="Arial"/>
                <a:cs typeface="Arial"/>
              </a:rPr>
              <a:t>invalidated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1488" y="9308617"/>
            <a:ext cx="3225165" cy="262255"/>
          </a:xfrm>
          <a:custGeom>
            <a:avLst/>
            <a:gdLst/>
            <a:ahLst/>
            <a:cxnLst/>
            <a:rect l="l" t="t" r="r" b="b"/>
            <a:pathLst>
              <a:path w="3225165" h="262254">
                <a:moveTo>
                  <a:pt x="0" y="0"/>
                </a:moveTo>
                <a:lnTo>
                  <a:pt x="3225032" y="0"/>
                </a:lnTo>
                <a:lnTo>
                  <a:pt x="3225032" y="261772"/>
                </a:lnTo>
                <a:lnTo>
                  <a:pt x="0" y="261772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4313" y="9245791"/>
            <a:ext cx="3225165" cy="272415"/>
          </a:xfrm>
          <a:custGeom>
            <a:avLst/>
            <a:gdLst/>
            <a:ahLst/>
            <a:cxnLst/>
            <a:rect l="l" t="t" r="r" b="b"/>
            <a:pathLst>
              <a:path w="3225165" h="272415">
                <a:moveTo>
                  <a:pt x="0" y="0"/>
                </a:moveTo>
                <a:lnTo>
                  <a:pt x="3225032" y="0"/>
                </a:lnTo>
                <a:lnTo>
                  <a:pt x="3225032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42762" y="9315141"/>
            <a:ext cx="30416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2505" algn="l"/>
              </a:tabLst>
            </a:pPr>
            <a:r>
              <a:rPr sz="950" spc="15" dirty="0">
                <a:solidFill>
                  <a:srgbClr val="002452"/>
                </a:solidFill>
                <a:latin typeface="Courier New"/>
                <a:cs typeface="Courier New"/>
              </a:rPr>
              <a:t>renderPlot(	</a:t>
            </a:r>
            <a:r>
              <a:rPr sz="950" spc="20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950" spc="15" dirty="0">
                <a:solidFill>
                  <a:srgbClr val="0365C0"/>
                </a:solidFill>
                <a:latin typeface="Courier New"/>
                <a:cs typeface="Courier New"/>
              </a:rPr>
              <a:t>hist(rnorm(input$num)) </a:t>
            </a:r>
            <a:r>
              <a:rPr sz="950" spc="2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950" spc="2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896" y="3303450"/>
            <a:ext cx="15256510" cy="4142740"/>
          </a:xfrm>
          <a:prstGeom prst="rect">
            <a:avLst/>
          </a:prstGeom>
        </p:spPr>
        <p:txBody>
          <a:bodyPr vert="horz" wrap="square" lIns="0" tIns="381635" rIns="0" bIns="0" rtlCol="0">
            <a:spAutoFit/>
          </a:bodyPr>
          <a:lstStyle/>
          <a:p>
            <a:pPr marL="911225" marR="5080" indent="-899160">
              <a:lnSpc>
                <a:spcPts val="14760"/>
              </a:lnSpc>
              <a:spcBef>
                <a:spcPts val="3005"/>
              </a:spcBef>
            </a:pPr>
            <a:r>
              <a:rPr sz="14700" u="none" spc="1075" dirty="0">
                <a:solidFill>
                  <a:srgbClr val="FFFFFF"/>
                </a:solidFill>
              </a:rPr>
              <a:t>Modularize</a:t>
            </a:r>
            <a:r>
              <a:rPr sz="14700" u="none" spc="-465" dirty="0">
                <a:solidFill>
                  <a:srgbClr val="FFFFFF"/>
                </a:solidFill>
              </a:rPr>
              <a:t> </a:t>
            </a:r>
            <a:r>
              <a:rPr sz="14700" u="none" spc="420" dirty="0">
                <a:solidFill>
                  <a:srgbClr val="FFFFFF"/>
                </a:solidFill>
              </a:rPr>
              <a:t>code  </a:t>
            </a:r>
            <a:r>
              <a:rPr sz="14700" u="none" spc="1650" dirty="0">
                <a:solidFill>
                  <a:srgbClr val="C0C0C0"/>
                </a:solidFill>
              </a:rPr>
              <a:t>with</a:t>
            </a:r>
            <a:r>
              <a:rPr sz="14700" u="none" spc="-430" dirty="0">
                <a:solidFill>
                  <a:srgbClr val="C0C0C0"/>
                </a:solidFill>
              </a:rPr>
              <a:t> </a:t>
            </a:r>
            <a:r>
              <a:rPr sz="14700" u="none" spc="805" dirty="0">
                <a:solidFill>
                  <a:srgbClr val="C0C0C0"/>
                </a:solidFill>
              </a:rPr>
              <a:t>reactive()</a:t>
            </a:r>
            <a:endParaRPr sz="14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70486"/>
            <a:ext cx="6474460" cy="988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latin typeface="DejaVu Sans Mono"/>
                <a:cs typeface="DejaVu Sans Mono"/>
              </a:rPr>
              <a:t>#</a:t>
            </a:r>
            <a:r>
              <a:rPr sz="2350" spc="-55" dirty="0">
                <a:latin typeface="DejaVu Sans Mono"/>
                <a:cs typeface="DejaVu Sans Mono"/>
              </a:rPr>
              <a:t> </a:t>
            </a:r>
            <a:r>
              <a:rPr sz="2350" spc="-5" dirty="0">
                <a:latin typeface="DejaVu Sans Mono"/>
                <a:cs typeface="DejaVu Sans Mono"/>
              </a:rPr>
              <a:t>02-two-outputs</a:t>
            </a:r>
            <a:endParaRPr sz="2350">
              <a:latin typeface="DejaVu Sans Mono"/>
              <a:cs typeface="DejaVu Sans Mono"/>
            </a:endParaRPr>
          </a:p>
          <a:p>
            <a:pPr marR="3594100">
              <a:lnSpc>
                <a:spcPct val="252700"/>
              </a:lnSpc>
            </a:pPr>
            <a:r>
              <a:rPr sz="2350" spc="-5" dirty="0">
                <a:latin typeface="DejaVu Sans Mono"/>
                <a:cs typeface="DejaVu Sans Mono"/>
              </a:rPr>
              <a:t>library(shiny)  ui &lt;-</a:t>
            </a:r>
            <a:r>
              <a:rPr sz="2350" spc="-60" dirty="0">
                <a:latin typeface="DejaVu Sans Mono"/>
                <a:cs typeface="DejaVu Sans Mono"/>
              </a:rPr>
              <a:t> </a:t>
            </a:r>
            <a:r>
              <a:rPr sz="2350" spc="-5" dirty="0">
                <a:latin typeface="DejaVu Sans Mono"/>
                <a:cs typeface="DejaVu Sans Mono"/>
              </a:rPr>
              <a:t>fluidPage(</a:t>
            </a:r>
            <a:endParaRPr sz="2350">
              <a:latin typeface="DejaVu Sans Mono"/>
              <a:cs typeface="DejaVu Sans Mono"/>
            </a:endParaRPr>
          </a:p>
          <a:p>
            <a:pPr marL="717550" marR="1081405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latin typeface="DejaVu Sans Mono"/>
                <a:cs typeface="DejaVu Sans Mono"/>
              </a:rPr>
              <a:t>sliderInput(inputId = "num",  label = "Choose a</a:t>
            </a:r>
            <a:r>
              <a:rPr sz="2350" spc="-35" dirty="0">
                <a:latin typeface="DejaVu Sans Mono"/>
                <a:cs typeface="DejaVu Sans Mono"/>
              </a:rPr>
              <a:t> </a:t>
            </a:r>
            <a:r>
              <a:rPr sz="2350" spc="-5" dirty="0">
                <a:latin typeface="DejaVu Sans Mono"/>
                <a:cs typeface="DejaVu Sans Mono"/>
              </a:rPr>
              <a:t>number",</a:t>
            </a:r>
            <a:endParaRPr sz="2350">
              <a:latin typeface="DejaVu Sans Mono"/>
              <a:cs typeface="DejaVu Sans Mono"/>
            </a:endParaRPr>
          </a:p>
          <a:p>
            <a:pPr marL="358775" marR="5080" indent="358775">
              <a:lnSpc>
                <a:spcPts val="3560"/>
              </a:lnSpc>
              <a:spcBef>
                <a:spcPts val="10"/>
              </a:spcBef>
            </a:pPr>
            <a:r>
              <a:rPr sz="2350" spc="-5" dirty="0">
                <a:latin typeface="DejaVu Sans Mono"/>
                <a:cs typeface="DejaVu Sans Mono"/>
              </a:rPr>
              <a:t>value = 25, min = 1, max = 100),  plotOutput("hist"),  verbatimTextOutput("stats")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latin typeface="DejaVu Sans Mono"/>
                <a:cs typeface="DejaVu Sans Mono"/>
              </a:rPr>
              <a:t>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8775" marR="184150" indent="-359410">
              <a:lnSpc>
                <a:spcPct val="126400"/>
              </a:lnSpc>
            </a:pPr>
            <a:r>
              <a:rPr sz="2350" spc="-5" dirty="0">
                <a:latin typeface="DejaVu Sans Mono"/>
                <a:cs typeface="DejaVu Sans Mono"/>
              </a:rPr>
              <a:t>server &lt;- function(input, output) {  output$hist &lt;-</a:t>
            </a:r>
            <a:r>
              <a:rPr sz="2350" spc="-10" dirty="0">
                <a:latin typeface="DejaVu Sans Mono"/>
                <a:cs typeface="DejaVu Sans Mono"/>
              </a:rPr>
              <a:t> </a:t>
            </a:r>
            <a:r>
              <a:rPr sz="2350" spc="-5" dirty="0">
                <a:latin typeface="DejaVu Sans Mono"/>
                <a:cs typeface="DejaVu Sans Mono"/>
              </a:rPr>
              <a:t>renderPlot({</a:t>
            </a:r>
            <a:endParaRPr sz="2350">
              <a:latin typeface="DejaVu Sans Mono"/>
              <a:cs typeface="DejaVu Sans Mono"/>
            </a:endParaRPr>
          </a:p>
          <a:p>
            <a:pPr marL="717550">
              <a:lnSpc>
                <a:spcPct val="100000"/>
              </a:lnSpc>
              <a:spcBef>
                <a:spcPts val="745"/>
              </a:spcBef>
            </a:pPr>
            <a:r>
              <a:rPr sz="2350" spc="-5" dirty="0">
                <a:latin typeface="DejaVu Sans Mono"/>
                <a:cs typeface="DejaVu Sans Mono"/>
              </a:rPr>
              <a:t>hist(rnorm(input$num))</a:t>
            </a:r>
            <a:endParaRPr sz="2350">
              <a:latin typeface="DejaVu Sans Mono"/>
              <a:cs typeface="DejaVu Sans Mono"/>
            </a:endParaRPr>
          </a:p>
          <a:p>
            <a:pPr marL="358775">
              <a:lnSpc>
                <a:spcPct val="100000"/>
              </a:lnSpc>
              <a:spcBef>
                <a:spcPts val="740"/>
              </a:spcBef>
            </a:pPr>
            <a:r>
              <a:rPr sz="2350" spc="-5" dirty="0">
                <a:latin typeface="DejaVu Sans Mono"/>
                <a:cs typeface="DejaVu Sans Mono"/>
              </a:rPr>
              <a:t>})</a:t>
            </a:r>
            <a:endParaRPr sz="2350">
              <a:latin typeface="DejaVu Sans Mono"/>
              <a:cs typeface="DejaVu Sans Mono"/>
            </a:endParaRPr>
          </a:p>
          <a:p>
            <a:pPr marL="717550" marR="902335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latin typeface="DejaVu Sans Mono"/>
                <a:cs typeface="DejaVu Sans Mono"/>
              </a:rPr>
              <a:t>output$stats &lt;- renderPrint({  summary(rnorm(input$num))</a:t>
            </a:r>
            <a:endParaRPr sz="2350">
              <a:latin typeface="DejaVu Sans Mono"/>
              <a:cs typeface="DejaVu Sans Mono"/>
            </a:endParaRPr>
          </a:p>
          <a:p>
            <a:pPr marL="358775"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latin typeface="DejaVu Sans Mono"/>
                <a:cs typeface="DejaVu Sans Mono"/>
              </a:rPr>
              <a:t>})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350" spc="-5" dirty="0">
                <a:latin typeface="DejaVu Sans Mono"/>
                <a:cs typeface="DejaVu Sans Mono"/>
              </a:rPr>
              <a:t>}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50" spc="-5" dirty="0">
                <a:latin typeface="DejaVu Sans Mono"/>
                <a:cs typeface="DejaVu Sans Mono"/>
              </a:rPr>
              <a:t>shinyApp(ui = ui, server =</a:t>
            </a:r>
            <a:r>
              <a:rPr sz="2350" spc="-10" dirty="0">
                <a:latin typeface="DejaVu Sans Mono"/>
                <a:cs typeface="DejaVu Sans Mono"/>
              </a:rPr>
              <a:t> </a:t>
            </a:r>
            <a:r>
              <a:rPr sz="2350" spc="-5" dirty="0">
                <a:latin typeface="DejaVu Sans Mono"/>
                <a:cs typeface="DejaVu Sans Mono"/>
              </a:rPr>
              <a:t>server)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0772" y="2390524"/>
            <a:ext cx="109029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4275" algn="l"/>
                <a:tab pos="3676015" algn="l"/>
                <a:tab pos="6061075" algn="l"/>
                <a:tab pos="8290559" algn="l"/>
              </a:tabLst>
            </a:pPr>
            <a:r>
              <a:rPr sz="8250" u="none" spc="140" dirty="0">
                <a:solidFill>
                  <a:srgbClr val="000000"/>
                </a:solidFill>
              </a:rPr>
              <a:t>How	</a:t>
            </a:r>
            <a:r>
              <a:rPr sz="8250" u="none" spc="220" dirty="0">
                <a:solidFill>
                  <a:srgbClr val="000000"/>
                </a:solidFill>
              </a:rPr>
              <a:t>to	</a:t>
            </a:r>
            <a:r>
              <a:rPr sz="8250" u="none" spc="85" dirty="0">
                <a:solidFill>
                  <a:srgbClr val="000000"/>
                </a:solidFill>
              </a:rPr>
              <a:t>start	</a:t>
            </a:r>
            <a:r>
              <a:rPr sz="8250" u="none" spc="145" dirty="0">
                <a:solidFill>
                  <a:srgbClr val="000000"/>
                </a:solidFill>
              </a:rPr>
              <a:t>with	</a:t>
            </a:r>
            <a:r>
              <a:rPr sz="8250" u="none" spc="-35" dirty="0">
                <a:solidFill>
                  <a:srgbClr val="000000"/>
                </a:solidFill>
              </a:rPr>
              <a:t>Shiny</a:t>
            </a:r>
            <a:endParaRPr sz="8250"/>
          </a:p>
        </p:txBody>
      </p:sp>
      <p:sp>
        <p:nvSpPr>
          <p:cNvPr id="6" name="object 6"/>
          <p:cNvSpPr/>
          <p:nvPr/>
        </p:nvSpPr>
        <p:spPr>
          <a:xfrm>
            <a:off x="1738166" y="4418713"/>
            <a:ext cx="2142583" cy="1455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5303" y="6229119"/>
            <a:ext cx="991869" cy="991869"/>
          </a:xfrm>
          <a:custGeom>
            <a:avLst/>
            <a:gdLst/>
            <a:ahLst/>
            <a:cxnLst/>
            <a:rect l="l" t="t" r="r" b="b"/>
            <a:pathLst>
              <a:path w="991870" h="991870">
                <a:moveTo>
                  <a:pt x="846669" y="144848"/>
                </a:moveTo>
                <a:lnTo>
                  <a:pt x="878857" y="180250"/>
                </a:lnTo>
                <a:lnTo>
                  <a:pt x="907022" y="217857"/>
                </a:lnTo>
                <a:lnTo>
                  <a:pt x="931164" y="257376"/>
                </a:lnTo>
                <a:lnTo>
                  <a:pt x="951282" y="298512"/>
                </a:lnTo>
                <a:lnTo>
                  <a:pt x="967376" y="340972"/>
                </a:lnTo>
                <a:lnTo>
                  <a:pt x="979447" y="384462"/>
                </a:lnTo>
                <a:lnTo>
                  <a:pt x="987494" y="428686"/>
                </a:lnTo>
                <a:lnTo>
                  <a:pt x="991518" y="473352"/>
                </a:lnTo>
                <a:lnTo>
                  <a:pt x="991518" y="518165"/>
                </a:lnTo>
                <a:lnTo>
                  <a:pt x="987494" y="562831"/>
                </a:lnTo>
                <a:lnTo>
                  <a:pt x="979447" y="607055"/>
                </a:lnTo>
                <a:lnTo>
                  <a:pt x="967376" y="650545"/>
                </a:lnTo>
                <a:lnTo>
                  <a:pt x="951282" y="693005"/>
                </a:lnTo>
                <a:lnTo>
                  <a:pt x="931164" y="734141"/>
                </a:lnTo>
                <a:lnTo>
                  <a:pt x="907022" y="773660"/>
                </a:lnTo>
                <a:lnTo>
                  <a:pt x="878857" y="811267"/>
                </a:lnTo>
                <a:lnTo>
                  <a:pt x="846669" y="846669"/>
                </a:lnTo>
                <a:lnTo>
                  <a:pt x="811267" y="878857"/>
                </a:lnTo>
                <a:lnTo>
                  <a:pt x="773660" y="907022"/>
                </a:lnTo>
                <a:lnTo>
                  <a:pt x="734141" y="931164"/>
                </a:lnTo>
                <a:lnTo>
                  <a:pt x="693005" y="951282"/>
                </a:lnTo>
                <a:lnTo>
                  <a:pt x="650545" y="967376"/>
                </a:lnTo>
                <a:lnTo>
                  <a:pt x="607055" y="979447"/>
                </a:lnTo>
                <a:lnTo>
                  <a:pt x="562831" y="987494"/>
                </a:lnTo>
                <a:lnTo>
                  <a:pt x="518165" y="991518"/>
                </a:lnTo>
                <a:lnTo>
                  <a:pt x="473352" y="991518"/>
                </a:lnTo>
                <a:lnTo>
                  <a:pt x="428686" y="987494"/>
                </a:lnTo>
                <a:lnTo>
                  <a:pt x="384462" y="979447"/>
                </a:lnTo>
                <a:lnTo>
                  <a:pt x="340972" y="967376"/>
                </a:lnTo>
                <a:lnTo>
                  <a:pt x="298512" y="951282"/>
                </a:lnTo>
                <a:lnTo>
                  <a:pt x="257376" y="931164"/>
                </a:lnTo>
                <a:lnTo>
                  <a:pt x="217857" y="907022"/>
                </a:lnTo>
                <a:lnTo>
                  <a:pt x="180250" y="878857"/>
                </a:lnTo>
                <a:lnTo>
                  <a:pt x="144848" y="846669"/>
                </a:lnTo>
                <a:lnTo>
                  <a:pt x="112660" y="811267"/>
                </a:lnTo>
                <a:lnTo>
                  <a:pt x="84495" y="773660"/>
                </a:lnTo>
                <a:lnTo>
                  <a:pt x="60353" y="734141"/>
                </a:lnTo>
                <a:lnTo>
                  <a:pt x="40235" y="693005"/>
                </a:lnTo>
                <a:lnTo>
                  <a:pt x="24141" y="650545"/>
                </a:lnTo>
                <a:lnTo>
                  <a:pt x="12070" y="607055"/>
                </a:lnTo>
                <a:lnTo>
                  <a:pt x="4023" y="562831"/>
                </a:lnTo>
                <a:lnTo>
                  <a:pt x="0" y="518165"/>
                </a:lnTo>
                <a:lnTo>
                  <a:pt x="0" y="473352"/>
                </a:lnTo>
                <a:lnTo>
                  <a:pt x="4023" y="428686"/>
                </a:lnTo>
                <a:lnTo>
                  <a:pt x="12070" y="384462"/>
                </a:lnTo>
                <a:lnTo>
                  <a:pt x="24141" y="340972"/>
                </a:lnTo>
                <a:lnTo>
                  <a:pt x="40235" y="298512"/>
                </a:lnTo>
                <a:lnTo>
                  <a:pt x="60353" y="257376"/>
                </a:lnTo>
                <a:lnTo>
                  <a:pt x="84495" y="217857"/>
                </a:lnTo>
                <a:lnTo>
                  <a:pt x="112660" y="180250"/>
                </a:lnTo>
                <a:lnTo>
                  <a:pt x="144848" y="144848"/>
                </a:lnTo>
                <a:lnTo>
                  <a:pt x="180250" y="112660"/>
                </a:lnTo>
                <a:lnTo>
                  <a:pt x="217857" y="84495"/>
                </a:lnTo>
                <a:lnTo>
                  <a:pt x="257376" y="60353"/>
                </a:lnTo>
                <a:lnTo>
                  <a:pt x="298512" y="40235"/>
                </a:lnTo>
                <a:lnTo>
                  <a:pt x="340972" y="24141"/>
                </a:lnTo>
                <a:lnTo>
                  <a:pt x="384462" y="12070"/>
                </a:lnTo>
                <a:lnTo>
                  <a:pt x="428686" y="4023"/>
                </a:lnTo>
                <a:lnTo>
                  <a:pt x="473352" y="0"/>
                </a:lnTo>
                <a:lnTo>
                  <a:pt x="518165" y="0"/>
                </a:lnTo>
                <a:lnTo>
                  <a:pt x="562831" y="4023"/>
                </a:lnTo>
                <a:lnTo>
                  <a:pt x="607055" y="12070"/>
                </a:lnTo>
                <a:lnTo>
                  <a:pt x="650545" y="24141"/>
                </a:lnTo>
                <a:lnTo>
                  <a:pt x="693005" y="40235"/>
                </a:lnTo>
                <a:lnTo>
                  <a:pt x="734141" y="60353"/>
                </a:lnTo>
                <a:lnTo>
                  <a:pt x="773660" y="84495"/>
                </a:lnTo>
                <a:lnTo>
                  <a:pt x="811267" y="112660"/>
                </a:lnTo>
                <a:lnTo>
                  <a:pt x="846669" y="144848"/>
                </a:lnTo>
                <a:close/>
              </a:path>
            </a:pathLst>
          </a:custGeom>
          <a:ln w="27224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3083" y="6208889"/>
            <a:ext cx="826257" cy="662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9090" y="6571422"/>
            <a:ext cx="510540" cy="255270"/>
          </a:xfrm>
          <a:custGeom>
            <a:avLst/>
            <a:gdLst/>
            <a:ahLst/>
            <a:cxnLst/>
            <a:rect l="l" t="t" r="r" b="b"/>
            <a:pathLst>
              <a:path w="510539" h="255270">
                <a:moveTo>
                  <a:pt x="255206" y="0"/>
                </a:moveTo>
                <a:lnTo>
                  <a:pt x="0" y="255206"/>
                </a:lnTo>
                <a:lnTo>
                  <a:pt x="510413" y="255206"/>
                </a:lnTo>
                <a:lnTo>
                  <a:pt x="255206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4493" y="6589139"/>
            <a:ext cx="826257" cy="662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9731" y="6656341"/>
            <a:ext cx="510540" cy="255270"/>
          </a:xfrm>
          <a:custGeom>
            <a:avLst/>
            <a:gdLst/>
            <a:ahLst/>
            <a:cxnLst/>
            <a:rect l="l" t="t" r="r" b="b"/>
            <a:pathLst>
              <a:path w="510539" h="255270">
                <a:moveTo>
                  <a:pt x="510413" y="0"/>
                </a:moveTo>
                <a:lnTo>
                  <a:pt x="0" y="0"/>
                </a:lnTo>
                <a:lnTo>
                  <a:pt x="255206" y="255206"/>
                </a:lnTo>
                <a:lnTo>
                  <a:pt x="510413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0808" y="4735898"/>
            <a:ext cx="14616430" cy="404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0" indent="-6985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11200" algn="l"/>
                <a:tab pos="711835" algn="l"/>
                <a:tab pos="2176145" algn="l"/>
                <a:tab pos="2908935" algn="l"/>
                <a:tab pos="4457065" algn="l"/>
                <a:tab pos="4969510" algn="l"/>
                <a:tab pos="6703059" algn="l"/>
                <a:tab pos="7960359" algn="l"/>
              </a:tabLst>
            </a:pPr>
            <a:r>
              <a:rPr sz="4950" spc="85" dirty="0">
                <a:latin typeface="Arial"/>
                <a:cs typeface="Arial"/>
              </a:rPr>
              <a:t>How	</a:t>
            </a:r>
            <a:r>
              <a:rPr sz="4950" spc="130" dirty="0">
                <a:latin typeface="Arial"/>
                <a:cs typeface="Arial"/>
              </a:rPr>
              <a:t>to	</a:t>
            </a:r>
            <a:r>
              <a:rPr sz="4950" spc="70" dirty="0">
                <a:latin typeface="Arial"/>
                <a:cs typeface="Arial"/>
              </a:rPr>
              <a:t>build	</a:t>
            </a:r>
            <a:r>
              <a:rPr sz="4950" spc="-100" dirty="0">
                <a:latin typeface="Arial"/>
                <a:cs typeface="Arial"/>
              </a:rPr>
              <a:t>a	</a:t>
            </a:r>
            <a:r>
              <a:rPr sz="4950" spc="-25" dirty="0">
                <a:latin typeface="Arial"/>
                <a:cs typeface="Arial"/>
              </a:rPr>
              <a:t>Shiny	</a:t>
            </a:r>
            <a:r>
              <a:rPr sz="4950" spc="85" dirty="0">
                <a:latin typeface="Arial"/>
                <a:cs typeface="Arial"/>
              </a:rPr>
              <a:t>app	</a:t>
            </a:r>
            <a:r>
              <a:rPr sz="4950" spc="25" dirty="0">
                <a:solidFill>
                  <a:srgbClr val="A6AAA9"/>
                </a:solidFill>
                <a:latin typeface="Arial"/>
                <a:cs typeface="Arial"/>
              </a:rPr>
              <a:t>(</a:t>
            </a:r>
            <a:r>
              <a:rPr sz="2850" u="heavy" spc="2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Arial"/>
                <a:cs typeface="Arial"/>
                <a:hlinkClick r:id="rId7"/>
              </a:rPr>
              <a:t>www.rstudio.com/resources/webinars/</a:t>
            </a:r>
            <a:r>
              <a:rPr sz="4950" spc="25" dirty="0">
                <a:solidFill>
                  <a:srgbClr val="A6AAA9"/>
                </a:solidFill>
                <a:latin typeface="Arial"/>
                <a:cs typeface="Arial"/>
                <a:hlinkClick r:id="rId7"/>
              </a:rPr>
              <a:t>)</a:t>
            </a:r>
            <a:endParaRPr sz="4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5650" dirty="0">
              <a:latin typeface="Times New Roman"/>
              <a:cs typeface="Times New Roman"/>
            </a:endParaRPr>
          </a:p>
          <a:p>
            <a:pPr marL="711200" indent="-698500">
              <a:lnSpc>
                <a:spcPct val="100000"/>
              </a:lnSpc>
              <a:buAutoNum type="arabicPeriod"/>
              <a:tabLst>
                <a:tab pos="711200" algn="l"/>
                <a:tab pos="711835" algn="l"/>
                <a:tab pos="2176145" algn="l"/>
                <a:tab pos="2908935" algn="l"/>
                <a:tab pos="5957570" algn="l"/>
                <a:tab pos="8703310" algn="l"/>
              </a:tabLst>
            </a:pPr>
            <a:r>
              <a:rPr sz="4950" spc="85" dirty="0">
                <a:latin typeface="Arial"/>
                <a:cs typeface="Arial"/>
              </a:rPr>
              <a:t>How	</a:t>
            </a:r>
            <a:r>
              <a:rPr sz="4950" spc="130" dirty="0">
                <a:latin typeface="Arial"/>
                <a:cs typeface="Arial"/>
              </a:rPr>
              <a:t>to	</a:t>
            </a:r>
            <a:r>
              <a:rPr sz="4950" spc="35" dirty="0">
                <a:latin typeface="Arial"/>
                <a:cs typeface="Arial"/>
              </a:rPr>
              <a:t>customize	</a:t>
            </a:r>
            <a:r>
              <a:rPr sz="4950" spc="15" dirty="0">
                <a:latin typeface="Arial"/>
                <a:cs typeface="Arial"/>
              </a:rPr>
              <a:t>reactions	</a:t>
            </a:r>
            <a:r>
              <a:rPr sz="4950" spc="-190" dirty="0">
                <a:solidFill>
                  <a:srgbClr val="A6AAA9"/>
                </a:solidFill>
                <a:latin typeface="Arial"/>
                <a:cs typeface="Arial"/>
              </a:rPr>
              <a:t>(Today)</a:t>
            </a:r>
            <a:endParaRPr sz="4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5650" dirty="0">
              <a:latin typeface="Times New Roman"/>
              <a:cs typeface="Times New Roman"/>
            </a:endParaRPr>
          </a:p>
          <a:p>
            <a:pPr marL="711200" indent="-698500">
              <a:lnSpc>
                <a:spcPct val="100000"/>
              </a:lnSpc>
              <a:buAutoNum type="arabicPeriod"/>
              <a:tabLst>
                <a:tab pos="711200" algn="l"/>
                <a:tab pos="711835" algn="l"/>
                <a:tab pos="2176145" algn="l"/>
                <a:tab pos="2908935" algn="l"/>
                <a:tab pos="5957570" algn="l"/>
                <a:tab pos="9460230" algn="l"/>
                <a:tab pos="11159490" algn="l"/>
              </a:tabLst>
            </a:pPr>
            <a:r>
              <a:rPr sz="4950" spc="85" dirty="0">
                <a:latin typeface="Arial"/>
                <a:cs typeface="Arial"/>
              </a:rPr>
              <a:t>How	</a:t>
            </a:r>
            <a:r>
              <a:rPr sz="4950" spc="130" dirty="0">
                <a:latin typeface="Arial"/>
                <a:cs typeface="Arial"/>
              </a:rPr>
              <a:t>to	</a:t>
            </a:r>
            <a:r>
              <a:rPr sz="4950" spc="35" dirty="0">
                <a:latin typeface="Arial"/>
                <a:cs typeface="Arial"/>
              </a:rPr>
              <a:t>customize	</a:t>
            </a:r>
            <a:r>
              <a:rPr sz="4950" spc="5" dirty="0">
                <a:latin typeface="Arial"/>
                <a:cs typeface="Arial"/>
              </a:rPr>
              <a:t>appearance	</a:t>
            </a:r>
            <a:endParaRPr sz="4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637" y="7664687"/>
            <a:ext cx="2132113" cy="1303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70486"/>
            <a:ext cx="6474460" cy="988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350" spc="-5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02-two-outputs</a:t>
            </a:r>
            <a:endParaRPr sz="2350">
              <a:latin typeface="DejaVu Sans Mono"/>
              <a:cs typeface="DejaVu Sans Mono"/>
            </a:endParaRPr>
          </a:p>
          <a:p>
            <a:pPr marR="3594100">
              <a:lnSpc>
                <a:spcPct val="2527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3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350">
              <a:latin typeface="DejaVu Sans Mono"/>
              <a:cs typeface="DejaVu Sans Mono"/>
            </a:endParaRPr>
          </a:p>
          <a:p>
            <a:pPr marL="717550" marR="1081405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 "num",  label = "Choose a</a:t>
            </a:r>
            <a:r>
              <a:rPr sz="23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350">
              <a:latin typeface="DejaVu Sans Mono"/>
              <a:cs typeface="DejaVu Sans Mono"/>
            </a:endParaRPr>
          </a:p>
          <a:p>
            <a:pPr marL="358775" marR="5080" indent="358775">
              <a:lnSpc>
                <a:spcPts val="3560"/>
              </a:lnSpc>
              <a:spcBef>
                <a:spcPts val="1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 100),  plotOutput("hist"),  verbatimTextOutput("stats")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8775" marR="184150" indent="-359410">
              <a:lnSpc>
                <a:spcPct val="1264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renderPlot({</a:t>
            </a:r>
            <a:endParaRPr sz="2350">
              <a:latin typeface="DejaVu Sans Mono"/>
              <a:cs typeface="DejaVu Sans Mono"/>
            </a:endParaRPr>
          </a:p>
          <a:p>
            <a:pPr marL="717550">
              <a:lnSpc>
                <a:spcPct val="100000"/>
              </a:lnSpc>
              <a:spcBef>
                <a:spcPts val="7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hist(rnorm(</a:t>
            </a:r>
            <a:r>
              <a:rPr sz="2350"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))</a:t>
            </a:r>
            <a:endParaRPr sz="2350">
              <a:latin typeface="DejaVu Sans Mono"/>
              <a:cs typeface="DejaVu Sans Mono"/>
            </a:endParaRPr>
          </a:p>
          <a:p>
            <a:pPr marL="358775">
              <a:lnSpc>
                <a:spcPct val="100000"/>
              </a:lnSpc>
              <a:spcBef>
                <a:spcPts val="74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350">
              <a:latin typeface="DejaVu Sans Mono"/>
              <a:cs typeface="DejaVu Sans Mono"/>
            </a:endParaRPr>
          </a:p>
          <a:p>
            <a:pPr marL="717550" marR="902335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output$stats &lt;- renderPrint({  summary(rnorm(</a:t>
            </a:r>
            <a:r>
              <a:rPr sz="2350"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input$num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))</a:t>
            </a:r>
            <a:endParaRPr sz="2350">
              <a:latin typeface="DejaVu Sans Mono"/>
              <a:cs typeface="DejaVu Sans Mono"/>
            </a:endParaRPr>
          </a:p>
          <a:p>
            <a:pPr marL="358775"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0310" y="1570632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7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069" y="1664870"/>
            <a:ext cx="474345" cy="6355715"/>
          </a:xfrm>
          <a:custGeom>
            <a:avLst/>
            <a:gdLst/>
            <a:ahLst/>
            <a:cxnLst/>
            <a:rect l="l" t="t" r="r" b="b"/>
            <a:pathLst>
              <a:path w="474345" h="6355715">
                <a:moveTo>
                  <a:pt x="474299" y="5926521"/>
                </a:moveTo>
                <a:lnTo>
                  <a:pt x="0" y="5926521"/>
                </a:lnTo>
                <a:lnTo>
                  <a:pt x="237144" y="6355293"/>
                </a:lnTo>
                <a:lnTo>
                  <a:pt x="474299" y="5926521"/>
                </a:lnTo>
                <a:close/>
              </a:path>
              <a:path w="474345" h="6355715">
                <a:moveTo>
                  <a:pt x="357423" y="0"/>
                </a:moveTo>
                <a:lnTo>
                  <a:pt x="116593" y="0"/>
                </a:lnTo>
                <a:lnTo>
                  <a:pt x="116593" y="5926521"/>
                </a:lnTo>
                <a:lnTo>
                  <a:pt x="357423" y="5926521"/>
                </a:lnTo>
                <a:lnTo>
                  <a:pt x="357423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9677" y="1570632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7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4295" y="1664870"/>
            <a:ext cx="474345" cy="6355715"/>
          </a:xfrm>
          <a:custGeom>
            <a:avLst/>
            <a:gdLst/>
            <a:ahLst/>
            <a:cxnLst/>
            <a:rect l="l" t="t" r="r" b="b"/>
            <a:pathLst>
              <a:path w="474345" h="6355715">
                <a:moveTo>
                  <a:pt x="474299" y="5926521"/>
                </a:moveTo>
                <a:lnTo>
                  <a:pt x="0" y="5926521"/>
                </a:lnTo>
                <a:lnTo>
                  <a:pt x="237144" y="6355293"/>
                </a:lnTo>
                <a:lnTo>
                  <a:pt x="474299" y="5926521"/>
                </a:lnTo>
                <a:close/>
              </a:path>
              <a:path w="474345" h="6355715">
                <a:moveTo>
                  <a:pt x="361036" y="0"/>
                </a:moveTo>
                <a:lnTo>
                  <a:pt x="109734" y="0"/>
                </a:lnTo>
                <a:lnTo>
                  <a:pt x="109734" y="5926521"/>
                </a:lnTo>
                <a:lnTo>
                  <a:pt x="361036" y="5926521"/>
                </a:lnTo>
                <a:lnTo>
                  <a:pt x="361036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4302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2947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534" y="8125407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2871" y="0"/>
                </a:moveTo>
                <a:lnTo>
                  <a:pt x="454348" y="0"/>
                </a:lnTo>
                <a:lnTo>
                  <a:pt x="407933" y="2322"/>
                </a:lnTo>
                <a:lnTo>
                  <a:pt x="362850" y="9142"/>
                </a:lnTo>
                <a:lnTo>
                  <a:pt x="319329" y="20237"/>
                </a:lnTo>
                <a:lnTo>
                  <a:pt x="277597" y="35383"/>
                </a:lnTo>
                <a:lnTo>
                  <a:pt x="237886" y="54358"/>
                </a:lnTo>
                <a:lnTo>
                  <a:pt x="200424" y="76940"/>
                </a:lnTo>
                <a:lnTo>
                  <a:pt x="165441" y="102904"/>
                </a:lnTo>
                <a:lnTo>
                  <a:pt x="133166" y="132030"/>
                </a:lnTo>
                <a:lnTo>
                  <a:pt x="103829" y="164093"/>
                </a:lnTo>
                <a:lnTo>
                  <a:pt x="77659" y="198871"/>
                </a:lnTo>
                <a:lnTo>
                  <a:pt x="54886" y="236141"/>
                </a:lnTo>
                <a:lnTo>
                  <a:pt x="35738" y="275681"/>
                </a:lnTo>
                <a:lnTo>
                  <a:pt x="20447" y="317268"/>
                </a:lnTo>
                <a:lnTo>
                  <a:pt x="9240" y="360678"/>
                </a:lnTo>
                <a:lnTo>
                  <a:pt x="2348" y="405690"/>
                </a:lnTo>
                <a:lnTo>
                  <a:pt x="0" y="452080"/>
                </a:lnTo>
                <a:lnTo>
                  <a:pt x="437" y="1490541"/>
                </a:lnTo>
                <a:lnTo>
                  <a:pt x="2781" y="1536985"/>
                </a:lnTo>
                <a:lnTo>
                  <a:pt x="9659" y="1582153"/>
                </a:lnTo>
                <a:lnTo>
                  <a:pt x="20844" y="1625807"/>
                </a:lnTo>
                <a:lnTo>
                  <a:pt x="36108" y="1667711"/>
                </a:lnTo>
                <a:lnTo>
                  <a:pt x="55222" y="1707626"/>
                </a:lnTo>
                <a:lnTo>
                  <a:pt x="77958" y="1745316"/>
                </a:lnTo>
                <a:lnTo>
                  <a:pt x="104088" y="1780542"/>
                </a:lnTo>
                <a:lnTo>
                  <a:pt x="133385" y="1813069"/>
                </a:lnTo>
                <a:lnTo>
                  <a:pt x="165619" y="1842657"/>
                </a:lnTo>
                <a:lnTo>
                  <a:pt x="200562" y="1869071"/>
                </a:lnTo>
                <a:lnTo>
                  <a:pt x="237987" y="1892072"/>
                </a:lnTo>
                <a:lnTo>
                  <a:pt x="277666" y="1911423"/>
                </a:lnTo>
                <a:lnTo>
                  <a:pt x="319369" y="1926888"/>
                </a:lnTo>
                <a:lnTo>
                  <a:pt x="362869" y="1938228"/>
                </a:lnTo>
                <a:lnTo>
                  <a:pt x="407938" y="1945205"/>
                </a:lnTo>
                <a:lnTo>
                  <a:pt x="454348" y="1947584"/>
                </a:lnTo>
                <a:lnTo>
                  <a:pt x="5412871" y="1947584"/>
                </a:lnTo>
                <a:lnTo>
                  <a:pt x="5459246" y="1945205"/>
                </a:lnTo>
                <a:lnTo>
                  <a:pt x="5504216" y="1938228"/>
                </a:lnTo>
                <a:lnTo>
                  <a:pt x="5547564" y="1926888"/>
                </a:lnTo>
                <a:lnTo>
                  <a:pt x="5589070" y="1911423"/>
                </a:lnTo>
                <a:lnTo>
                  <a:pt x="5628514" y="1892072"/>
                </a:lnTo>
                <a:lnTo>
                  <a:pt x="5665678" y="1869071"/>
                </a:lnTo>
                <a:lnTo>
                  <a:pt x="5700343" y="1842657"/>
                </a:lnTo>
                <a:lnTo>
                  <a:pt x="5732290" y="1813069"/>
                </a:lnTo>
                <a:lnTo>
                  <a:pt x="5761298" y="1780542"/>
                </a:lnTo>
                <a:lnTo>
                  <a:pt x="5787150" y="1745316"/>
                </a:lnTo>
                <a:lnTo>
                  <a:pt x="5809626" y="1707626"/>
                </a:lnTo>
                <a:lnTo>
                  <a:pt x="5828506" y="1667711"/>
                </a:lnTo>
                <a:lnTo>
                  <a:pt x="5843573" y="1625807"/>
                </a:lnTo>
                <a:lnTo>
                  <a:pt x="5854606" y="1582153"/>
                </a:lnTo>
                <a:lnTo>
                  <a:pt x="5861386" y="1536985"/>
                </a:lnTo>
                <a:lnTo>
                  <a:pt x="5863695" y="1490541"/>
                </a:lnTo>
                <a:lnTo>
                  <a:pt x="5863695" y="452080"/>
                </a:lnTo>
                <a:lnTo>
                  <a:pt x="5861071" y="402644"/>
                </a:lnTo>
                <a:lnTo>
                  <a:pt x="5853376" y="354793"/>
                </a:lnTo>
                <a:lnTo>
                  <a:pt x="5840875" y="308797"/>
                </a:lnTo>
                <a:lnTo>
                  <a:pt x="5823835" y="264928"/>
                </a:lnTo>
                <a:lnTo>
                  <a:pt x="5802522" y="223454"/>
                </a:lnTo>
                <a:lnTo>
                  <a:pt x="5777202" y="184648"/>
                </a:lnTo>
                <a:lnTo>
                  <a:pt x="5748140" y="148778"/>
                </a:lnTo>
                <a:lnTo>
                  <a:pt x="5715603" y="116116"/>
                </a:lnTo>
                <a:lnTo>
                  <a:pt x="5679857" y="86932"/>
                </a:lnTo>
                <a:lnTo>
                  <a:pt x="5641166" y="61496"/>
                </a:lnTo>
                <a:lnTo>
                  <a:pt x="5599799" y="40078"/>
                </a:lnTo>
                <a:lnTo>
                  <a:pt x="5556019" y="22949"/>
                </a:lnTo>
                <a:lnTo>
                  <a:pt x="5510094" y="10380"/>
                </a:lnTo>
                <a:lnTo>
                  <a:pt x="5462290" y="2640"/>
                </a:lnTo>
                <a:lnTo>
                  <a:pt x="541287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527" y="8139900"/>
            <a:ext cx="5053965" cy="18192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endParaRPr sz="2700">
              <a:latin typeface="Courier New"/>
              <a:cs typeface="Courier New"/>
            </a:endParaRPr>
          </a:p>
          <a:p>
            <a:pPr marL="755650" marR="5080" indent="-389890">
              <a:lnSpc>
                <a:spcPct val="113199"/>
              </a:lnSpc>
              <a:spcBef>
                <a:spcPts val="2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hist(rnorm(input$num))</a:t>
            </a:r>
            <a:endParaRPr sz="25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4302" y="67017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0" y="783188"/>
                </a:moveTo>
                <a:lnTo>
                  <a:pt x="3720" y="158039"/>
                </a:lnTo>
                <a:lnTo>
                  <a:pt x="11131" y="109166"/>
                </a:lnTo>
                <a:lnTo>
                  <a:pt x="31921" y="65917"/>
                </a:lnTo>
                <a:lnTo>
                  <a:pt x="63928" y="31302"/>
                </a:lnTo>
                <a:lnTo>
                  <a:pt x="104991" y="8326"/>
                </a:lnTo>
                <a:lnTo>
                  <a:pt x="152948" y="0"/>
                </a:lnTo>
                <a:lnTo>
                  <a:pt x="2382178" y="0"/>
                </a:lnTo>
                <a:lnTo>
                  <a:pt x="2430785" y="8326"/>
                </a:lnTo>
                <a:lnTo>
                  <a:pt x="2473402" y="31302"/>
                </a:lnTo>
                <a:lnTo>
                  <a:pt x="2507264" y="65917"/>
                </a:lnTo>
                <a:lnTo>
                  <a:pt x="2529609" y="109166"/>
                </a:lnTo>
                <a:lnTo>
                  <a:pt x="2537671" y="158039"/>
                </a:lnTo>
                <a:lnTo>
                  <a:pt x="2537671" y="783188"/>
                </a:lnTo>
                <a:lnTo>
                  <a:pt x="2529609" y="831092"/>
                </a:lnTo>
                <a:lnTo>
                  <a:pt x="2507264" y="872029"/>
                </a:lnTo>
                <a:lnTo>
                  <a:pt x="2473402" y="903887"/>
                </a:lnTo>
                <a:lnTo>
                  <a:pt x="2430785" y="92455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534" y="8125410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1761" y="1490537"/>
                </a:moveTo>
                <a:lnTo>
                  <a:pt x="0" y="452075"/>
                </a:lnTo>
                <a:lnTo>
                  <a:pt x="2363" y="405686"/>
                </a:lnTo>
                <a:lnTo>
                  <a:pt x="9297" y="360675"/>
                </a:lnTo>
                <a:lnTo>
                  <a:pt x="20569" y="317265"/>
                </a:lnTo>
                <a:lnTo>
                  <a:pt x="35945" y="275679"/>
                </a:lnTo>
                <a:lnTo>
                  <a:pt x="55193" y="236140"/>
                </a:lnTo>
                <a:lnTo>
                  <a:pt x="78078" y="198870"/>
                </a:lnTo>
                <a:lnTo>
                  <a:pt x="104367" y="164092"/>
                </a:lnTo>
                <a:lnTo>
                  <a:pt x="133828" y="132029"/>
                </a:lnTo>
                <a:lnTo>
                  <a:pt x="166226" y="102904"/>
                </a:lnTo>
                <a:lnTo>
                  <a:pt x="201329" y="76940"/>
                </a:lnTo>
                <a:lnTo>
                  <a:pt x="238903" y="54358"/>
                </a:lnTo>
                <a:lnTo>
                  <a:pt x="278714" y="35383"/>
                </a:lnTo>
                <a:lnTo>
                  <a:pt x="320530" y="20237"/>
                </a:lnTo>
                <a:lnTo>
                  <a:pt x="364118" y="9143"/>
                </a:lnTo>
                <a:lnTo>
                  <a:pt x="409242" y="2322"/>
                </a:lnTo>
                <a:lnTo>
                  <a:pt x="455672" y="0"/>
                </a:lnTo>
                <a:lnTo>
                  <a:pt x="5411544" y="0"/>
                </a:lnTo>
                <a:lnTo>
                  <a:pt x="5460981" y="2640"/>
                </a:lnTo>
                <a:lnTo>
                  <a:pt x="5508835" y="10380"/>
                </a:lnTo>
                <a:lnTo>
                  <a:pt x="5554835" y="22949"/>
                </a:lnTo>
                <a:lnTo>
                  <a:pt x="5598709" y="40078"/>
                </a:lnTo>
                <a:lnTo>
                  <a:pt x="5640189" y="61496"/>
                </a:lnTo>
                <a:lnTo>
                  <a:pt x="5679002" y="86932"/>
                </a:lnTo>
                <a:lnTo>
                  <a:pt x="5714879" y="116116"/>
                </a:lnTo>
                <a:lnTo>
                  <a:pt x="5747548" y="148778"/>
                </a:lnTo>
                <a:lnTo>
                  <a:pt x="5776740" y="184647"/>
                </a:lnTo>
                <a:lnTo>
                  <a:pt x="5802183" y="223453"/>
                </a:lnTo>
                <a:lnTo>
                  <a:pt x="5823606" y="264926"/>
                </a:lnTo>
                <a:lnTo>
                  <a:pt x="5840740" y="308795"/>
                </a:lnTo>
                <a:lnTo>
                  <a:pt x="5853314" y="354790"/>
                </a:lnTo>
                <a:lnTo>
                  <a:pt x="5861057" y="402640"/>
                </a:lnTo>
                <a:lnTo>
                  <a:pt x="5863698" y="452075"/>
                </a:lnTo>
                <a:lnTo>
                  <a:pt x="5863698" y="1490537"/>
                </a:lnTo>
                <a:lnTo>
                  <a:pt x="5861374" y="1536982"/>
                </a:lnTo>
                <a:lnTo>
                  <a:pt x="5854552" y="1582150"/>
                </a:lnTo>
                <a:lnTo>
                  <a:pt x="5843454" y="1625804"/>
                </a:lnTo>
                <a:lnTo>
                  <a:pt x="5828303" y="1667708"/>
                </a:lnTo>
                <a:lnTo>
                  <a:pt x="5809322" y="1707623"/>
                </a:lnTo>
                <a:lnTo>
                  <a:pt x="5786735" y="1745313"/>
                </a:lnTo>
                <a:lnTo>
                  <a:pt x="5760763" y="1780539"/>
                </a:lnTo>
                <a:lnTo>
                  <a:pt x="5731631" y="1813066"/>
                </a:lnTo>
                <a:lnTo>
                  <a:pt x="5699561" y="1842654"/>
                </a:lnTo>
                <a:lnTo>
                  <a:pt x="5664777" y="1869068"/>
                </a:lnTo>
                <a:lnTo>
                  <a:pt x="5627500" y="1892069"/>
                </a:lnTo>
                <a:lnTo>
                  <a:pt x="5587955" y="1911420"/>
                </a:lnTo>
                <a:lnTo>
                  <a:pt x="5546363" y="1926885"/>
                </a:lnTo>
                <a:lnTo>
                  <a:pt x="5502949" y="1938224"/>
                </a:lnTo>
                <a:lnTo>
                  <a:pt x="5457935" y="1945202"/>
                </a:lnTo>
                <a:lnTo>
                  <a:pt x="5411544" y="1947581"/>
                </a:lnTo>
                <a:lnTo>
                  <a:pt x="455672" y="1947581"/>
                </a:lnTo>
                <a:lnTo>
                  <a:pt x="409262" y="1945202"/>
                </a:lnTo>
                <a:lnTo>
                  <a:pt x="364193" y="1938224"/>
                </a:lnTo>
                <a:lnTo>
                  <a:pt x="320693" y="1926885"/>
                </a:lnTo>
                <a:lnTo>
                  <a:pt x="278990" y="1911420"/>
                </a:lnTo>
                <a:lnTo>
                  <a:pt x="239311" y="1892069"/>
                </a:lnTo>
                <a:lnTo>
                  <a:pt x="201886" y="1869068"/>
                </a:lnTo>
                <a:lnTo>
                  <a:pt x="166943" y="1842654"/>
                </a:lnTo>
                <a:lnTo>
                  <a:pt x="134709" y="1813066"/>
                </a:lnTo>
                <a:lnTo>
                  <a:pt x="105412" y="1780539"/>
                </a:lnTo>
                <a:lnTo>
                  <a:pt x="79282" y="1745313"/>
                </a:lnTo>
                <a:lnTo>
                  <a:pt x="56546" y="1707623"/>
                </a:lnTo>
                <a:lnTo>
                  <a:pt x="37432" y="1667708"/>
                </a:lnTo>
                <a:lnTo>
                  <a:pt x="22168" y="1625804"/>
                </a:lnTo>
                <a:lnTo>
                  <a:pt x="10983" y="1582150"/>
                </a:lnTo>
                <a:lnTo>
                  <a:pt x="4105" y="1536982"/>
                </a:lnTo>
                <a:lnTo>
                  <a:pt x="1761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5827" y="8125407"/>
            <a:ext cx="5874385" cy="1948180"/>
          </a:xfrm>
          <a:custGeom>
            <a:avLst/>
            <a:gdLst/>
            <a:ahLst/>
            <a:cxnLst/>
            <a:rect l="l" t="t" r="r" b="b"/>
            <a:pathLst>
              <a:path w="5874384" h="1948179">
                <a:moveTo>
                  <a:pt x="5416484" y="0"/>
                </a:moveTo>
                <a:lnTo>
                  <a:pt x="457965" y="0"/>
                </a:lnTo>
                <a:lnTo>
                  <a:pt x="411508" y="2322"/>
                </a:lnTo>
                <a:lnTo>
                  <a:pt x="366310" y="9142"/>
                </a:lnTo>
                <a:lnTo>
                  <a:pt x="322609" y="20237"/>
                </a:lnTo>
                <a:lnTo>
                  <a:pt x="280646" y="35383"/>
                </a:lnTo>
                <a:lnTo>
                  <a:pt x="240661" y="54358"/>
                </a:lnTo>
                <a:lnTo>
                  <a:pt x="202893" y="76940"/>
                </a:lnTo>
                <a:lnTo>
                  <a:pt x="167584" y="102904"/>
                </a:lnTo>
                <a:lnTo>
                  <a:pt x="134972" y="132030"/>
                </a:lnTo>
                <a:lnTo>
                  <a:pt x="105298" y="164093"/>
                </a:lnTo>
                <a:lnTo>
                  <a:pt x="78802" y="198871"/>
                </a:lnTo>
                <a:lnTo>
                  <a:pt x="55723" y="236141"/>
                </a:lnTo>
                <a:lnTo>
                  <a:pt x="36303" y="275681"/>
                </a:lnTo>
                <a:lnTo>
                  <a:pt x="20780" y="317268"/>
                </a:lnTo>
                <a:lnTo>
                  <a:pt x="9395" y="360678"/>
                </a:lnTo>
                <a:lnTo>
                  <a:pt x="2388" y="405690"/>
                </a:lnTo>
                <a:lnTo>
                  <a:pt x="0" y="452080"/>
                </a:lnTo>
                <a:lnTo>
                  <a:pt x="4052" y="1490541"/>
                </a:lnTo>
                <a:lnTo>
                  <a:pt x="6395" y="1536985"/>
                </a:lnTo>
                <a:lnTo>
                  <a:pt x="13273" y="1582153"/>
                </a:lnTo>
                <a:lnTo>
                  <a:pt x="24458" y="1625807"/>
                </a:lnTo>
                <a:lnTo>
                  <a:pt x="39722" y="1667711"/>
                </a:lnTo>
                <a:lnTo>
                  <a:pt x="58836" y="1707626"/>
                </a:lnTo>
                <a:lnTo>
                  <a:pt x="81572" y="1745316"/>
                </a:lnTo>
                <a:lnTo>
                  <a:pt x="107702" y="1780542"/>
                </a:lnTo>
                <a:lnTo>
                  <a:pt x="136998" y="1813069"/>
                </a:lnTo>
                <a:lnTo>
                  <a:pt x="169232" y="1842657"/>
                </a:lnTo>
                <a:lnTo>
                  <a:pt x="204176" y="1869071"/>
                </a:lnTo>
                <a:lnTo>
                  <a:pt x="241601" y="1892072"/>
                </a:lnTo>
                <a:lnTo>
                  <a:pt x="281279" y="1911423"/>
                </a:lnTo>
                <a:lnTo>
                  <a:pt x="322983" y="1926888"/>
                </a:lnTo>
                <a:lnTo>
                  <a:pt x="366484" y="1938228"/>
                </a:lnTo>
                <a:lnTo>
                  <a:pt x="411554" y="1945205"/>
                </a:lnTo>
                <a:lnTo>
                  <a:pt x="457965" y="1947584"/>
                </a:lnTo>
                <a:lnTo>
                  <a:pt x="5416484" y="1947584"/>
                </a:lnTo>
                <a:lnTo>
                  <a:pt x="5462933" y="1945205"/>
                </a:lnTo>
                <a:lnTo>
                  <a:pt x="5508120" y="1938228"/>
                </a:lnTo>
                <a:lnTo>
                  <a:pt x="5551805" y="1926888"/>
                </a:lnTo>
                <a:lnTo>
                  <a:pt x="5593749" y="1911423"/>
                </a:lnTo>
                <a:lnTo>
                  <a:pt x="5633713" y="1892072"/>
                </a:lnTo>
                <a:lnTo>
                  <a:pt x="5671456" y="1869071"/>
                </a:lnTo>
                <a:lnTo>
                  <a:pt x="5706741" y="1842657"/>
                </a:lnTo>
                <a:lnTo>
                  <a:pt x="5739327" y="1813069"/>
                </a:lnTo>
                <a:lnTo>
                  <a:pt x="5768976" y="1780542"/>
                </a:lnTo>
                <a:lnTo>
                  <a:pt x="5795448" y="1745316"/>
                </a:lnTo>
                <a:lnTo>
                  <a:pt x="5818504" y="1707626"/>
                </a:lnTo>
                <a:lnTo>
                  <a:pt x="5837904" y="1667711"/>
                </a:lnTo>
                <a:lnTo>
                  <a:pt x="5853410" y="1625807"/>
                </a:lnTo>
                <a:lnTo>
                  <a:pt x="5864782" y="1582153"/>
                </a:lnTo>
                <a:lnTo>
                  <a:pt x="5871780" y="1536985"/>
                </a:lnTo>
                <a:lnTo>
                  <a:pt x="5874166" y="1490541"/>
                </a:lnTo>
                <a:lnTo>
                  <a:pt x="5874166" y="452080"/>
                </a:lnTo>
                <a:lnTo>
                  <a:pt x="5871780" y="405690"/>
                </a:lnTo>
                <a:lnTo>
                  <a:pt x="5864782" y="360678"/>
                </a:lnTo>
                <a:lnTo>
                  <a:pt x="5853410" y="317268"/>
                </a:lnTo>
                <a:lnTo>
                  <a:pt x="5837904" y="275681"/>
                </a:lnTo>
                <a:lnTo>
                  <a:pt x="5818504" y="236141"/>
                </a:lnTo>
                <a:lnTo>
                  <a:pt x="5795448" y="198871"/>
                </a:lnTo>
                <a:lnTo>
                  <a:pt x="5768976" y="164093"/>
                </a:lnTo>
                <a:lnTo>
                  <a:pt x="5739327" y="132030"/>
                </a:lnTo>
                <a:lnTo>
                  <a:pt x="5706741" y="102904"/>
                </a:lnTo>
                <a:lnTo>
                  <a:pt x="5671456" y="76940"/>
                </a:lnTo>
                <a:lnTo>
                  <a:pt x="5633713" y="54358"/>
                </a:lnTo>
                <a:lnTo>
                  <a:pt x="5593749" y="35383"/>
                </a:lnTo>
                <a:lnTo>
                  <a:pt x="5551805" y="20237"/>
                </a:lnTo>
                <a:lnTo>
                  <a:pt x="5508120" y="9142"/>
                </a:lnTo>
                <a:lnTo>
                  <a:pt x="5462933" y="2322"/>
                </a:lnTo>
                <a:lnTo>
                  <a:pt x="541648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0709" y="8110487"/>
            <a:ext cx="5412105" cy="18548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72745" marR="5080" indent="-360680">
              <a:lnSpc>
                <a:spcPct val="115799"/>
              </a:lnSpc>
              <a:spcBef>
                <a:spcPts val="17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output$stats 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renderPrint({  summary(rnorm(input$num))</a:t>
            </a:r>
            <a:endParaRPr sz="255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1198" y="8125410"/>
            <a:ext cx="5869305" cy="1948180"/>
          </a:xfrm>
          <a:custGeom>
            <a:avLst/>
            <a:gdLst/>
            <a:ahLst/>
            <a:cxnLst/>
            <a:rect l="l" t="t" r="r" b="b"/>
            <a:pathLst>
              <a:path w="5869305" h="1948179">
                <a:moveTo>
                  <a:pt x="0" y="1490537"/>
                </a:moveTo>
                <a:lnTo>
                  <a:pt x="5096" y="452075"/>
                </a:lnTo>
                <a:lnTo>
                  <a:pt x="7695" y="402640"/>
                </a:lnTo>
                <a:lnTo>
                  <a:pt x="15318" y="354790"/>
                </a:lnTo>
                <a:lnTo>
                  <a:pt x="27707" y="308795"/>
                </a:lnTo>
                <a:lnTo>
                  <a:pt x="44603" y="264926"/>
                </a:lnTo>
                <a:lnTo>
                  <a:pt x="65747" y="223453"/>
                </a:lnTo>
                <a:lnTo>
                  <a:pt x="90881" y="184647"/>
                </a:lnTo>
                <a:lnTo>
                  <a:pt x="119745" y="148778"/>
                </a:lnTo>
                <a:lnTo>
                  <a:pt x="152081" y="116116"/>
                </a:lnTo>
                <a:lnTo>
                  <a:pt x="187631" y="86932"/>
                </a:lnTo>
                <a:lnTo>
                  <a:pt x="226134" y="61496"/>
                </a:lnTo>
                <a:lnTo>
                  <a:pt x="267334" y="40078"/>
                </a:lnTo>
                <a:lnTo>
                  <a:pt x="310970" y="22949"/>
                </a:lnTo>
                <a:lnTo>
                  <a:pt x="356784" y="10380"/>
                </a:lnTo>
                <a:lnTo>
                  <a:pt x="404517" y="2640"/>
                </a:lnTo>
                <a:lnTo>
                  <a:pt x="453910" y="0"/>
                </a:lnTo>
                <a:lnTo>
                  <a:pt x="5409782" y="0"/>
                </a:lnTo>
                <a:lnTo>
                  <a:pt x="5456250" y="2322"/>
                </a:lnTo>
                <a:lnTo>
                  <a:pt x="5501482" y="9143"/>
                </a:lnTo>
                <a:lnTo>
                  <a:pt x="5545235" y="20237"/>
                </a:lnTo>
                <a:lnTo>
                  <a:pt x="5587265" y="35383"/>
                </a:lnTo>
                <a:lnTo>
                  <a:pt x="5627329" y="54358"/>
                </a:lnTo>
                <a:lnTo>
                  <a:pt x="5665185" y="76940"/>
                </a:lnTo>
                <a:lnTo>
                  <a:pt x="5700589" y="102904"/>
                </a:lnTo>
                <a:lnTo>
                  <a:pt x="5733299" y="132029"/>
                </a:lnTo>
                <a:lnTo>
                  <a:pt x="5763070" y="164092"/>
                </a:lnTo>
                <a:lnTo>
                  <a:pt x="5789661" y="198870"/>
                </a:lnTo>
                <a:lnTo>
                  <a:pt x="5812828" y="236140"/>
                </a:lnTo>
                <a:lnTo>
                  <a:pt x="5832328" y="275679"/>
                </a:lnTo>
                <a:lnTo>
                  <a:pt x="5847917" y="317265"/>
                </a:lnTo>
                <a:lnTo>
                  <a:pt x="5859354" y="360675"/>
                </a:lnTo>
                <a:lnTo>
                  <a:pt x="5866394" y="405686"/>
                </a:lnTo>
                <a:lnTo>
                  <a:pt x="5868795" y="452075"/>
                </a:lnTo>
                <a:lnTo>
                  <a:pt x="5868795" y="1490537"/>
                </a:lnTo>
                <a:lnTo>
                  <a:pt x="5866394" y="1536982"/>
                </a:lnTo>
                <a:lnTo>
                  <a:pt x="5859354" y="1582150"/>
                </a:lnTo>
                <a:lnTo>
                  <a:pt x="5847917" y="1625804"/>
                </a:lnTo>
                <a:lnTo>
                  <a:pt x="5832328" y="1667708"/>
                </a:lnTo>
                <a:lnTo>
                  <a:pt x="5812828" y="1707623"/>
                </a:lnTo>
                <a:lnTo>
                  <a:pt x="5789661" y="1745313"/>
                </a:lnTo>
                <a:lnTo>
                  <a:pt x="5763070" y="1780539"/>
                </a:lnTo>
                <a:lnTo>
                  <a:pt x="5733299" y="1813066"/>
                </a:lnTo>
                <a:lnTo>
                  <a:pt x="5700589" y="1842654"/>
                </a:lnTo>
                <a:lnTo>
                  <a:pt x="5665185" y="1869068"/>
                </a:lnTo>
                <a:lnTo>
                  <a:pt x="5627329" y="1892069"/>
                </a:lnTo>
                <a:lnTo>
                  <a:pt x="5587265" y="1911420"/>
                </a:lnTo>
                <a:lnTo>
                  <a:pt x="5545235" y="1926885"/>
                </a:lnTo>
                <a:lnTo>
                  <a:pt x="5501482" y="1938224"/>
                </a:lnTo>
                <a:lnTo>
                  <a:pt x="5456250" y="1945202"/>
                </a:lnTo>
                <a:lnTo>
                  <a:pt x="5409782" y="1947581"/>
                </a:lnTo>
                <a:lnTo>
                  <a:pt x="453910" y="1947581"/>
                </a:lnTo>
                <a:lnTo>
                  <a:pt x="407501" y="1945202"/>
                </a:lnTo>
                <a:lnTo>
                  <a:pt x="362432" y="1938224"/>
                </a:lnTo>
                <a:lnTo>
                  <a:pt x="318931" y="1926885"/>
                </a:lnTo>
                <a:lnTo>
                  <a:pt x="277228" y="1911420"/>
                </a:lnTo>
                <a:lnTo>
                  <a:pt x="237550" y="1892069"/>
                </a:lnTo>
                <a:lnTo>
                  <a:pt x="200125" y="1869068"/>
                </a:lnTo>
                <a:lnTo>
                  <a:pt x="165181" y="1842654"/>
                </a:lnTo>
                <a:lnTo>
                  <a:pt x="132947" y="1813066"/>
                </a:lnTo>
                <a:lnTo>
                  <a:pt x="103651" y="1780539"/>
                </a:lnTo>
                <a:lnTo>
                  <a:pt x="77520" y="1745313"/>
                </a:lnTo>
                <a:lnTo>
                  <a:pt x="54784" y="1707623"/>
                </a:lnTo>
                <a:lnTo>
                  <a:pt x="35670" y="1667708"/>
                </a:lnTo>
                <a:lnTo>
                  <a:pt x="20406" y="1625804"/>
                </a:lnTo>
                <a:lnTo>
                  <a:pt x="9221" y="1582150"/>
                </a:lnTo>
                <a:lnTo>
                  <a:pt x="2343" y="1536982"/>
                </a:lnTo>
                <a:lnTo>
                  <a:pt x="0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59300" y="973792"/>
            <a:ext cx="6973609" cy="1821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0310" y="1570632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7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8069" y="1706984"/>
            <a:ext cx="474345" cy="6355715"/>
          </a:xfrm>
          <a:custGeom>
            <a:avLst/>
            <a:gdLst/>
            <a:ahLst/>
            <a:cxnLst/>
            <a:rect l="l" t="t" r="r" b="b"/>
            <a:pathLst>
              <a:path w="474345" h="6355715">
                <a:moveTo>
                  <a:pt x="357423" y="429075"/>
                </a:moveTo>
                <a:lnTo>
                  <a:pt x="116593" y="429075"/>
                </a:lnTo>
                <a:lnTo>
                  <a:pt x="116593" y="6355597"/>
                </a:lnTo>
                <a:lnTo>
                  <a:pt x="357423" y="6355597"/>
                </a:lnTo>
                <a:lnTo>
                  <a:pt x="357423" y="429075"/>
                </a:lnTo>
                <a:close/>
              </a:path>
              <a:path w="474345" h="6355715">
                <a:moveTo>
                  <a:pt x="237144" y="0"/>
                </a:moveTo>
                <a:lnTo>
                  <a:pt x="0" y="429075"/>
                </a:lnTo>
                <a:lnTo>
                  <a:pt x="474299" y="429075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9677" y="1570632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7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4295" y="1706984"/>
            <a:ext cx="474345" cy="6355715"/>
          </a:xfrm>
          <a:custGeom>
            <a:avLst/>
            <a:gdLst/>
            <a:ahLst/>
            <a:cxnLst/>
            <a:rect l="l" t="t" r="r" b="b"/>
            <a:pathLst>
              <a:path w="474345" h="6355715">
                <a:moveTo>
                  <a:pt x="361036" y="429075"/>
                </a:moveTo>
                <a:lnTo>
                  <a:pt x="109734" y="429075"/>
                </a:lnTo>
                <a:lnTo>
                  <a:pt x="109734" y="6355597"/>
                </a:lnTo>
                <a:lnTo>
                  <a:pt x="361036" y="6355597"/>
                </a:lnTo>
                <a:lnTo>
                  <a:pt x="361036" y="429075"/>
                </a:lnTo>
                <a:close/>
              </a:path>
              <a:path w="474345" h="6355715">
                <a:moveTo>
                  <a:pt x="237144" y="0"/>
                </a:moveTo>
                <a:lnTo>
                  <a:pt x="0" y="429075"/>
                </a:lnTo>
                <a:lnTo>
                  <a:pt x="474299" y="429075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4302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2947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534" y="8125407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2871" y="0"/>
                </a:moveTo>
                <a:lnTo>
                  <a:pt x="454348" y="0"/>
                </a:lnTo>
                <a:lnTo>
                  <a:pt x="407933" y="2322"/>
                </a:lnTo>
                <a:lnTo>
                  <a:pt x="362850" y="9142"/>
                </a:lnTo>
                <a:lnTo>
                  <a:pt x="319329" y="20237"/>
                </a:lnTo>
                <a:lnTo>
                  <a:pt x="277597" y="35383"/>
                </a:lnTo>
                <a:lnTo>
                  <a:pt x="237886" y="54358"/>
                </a:lnTo>
                <a:lnTo>
                  <a:pt x="200424" y="76940"/>
                </a:lnTo>
                <a:lnTo>
                  <a:pt x="165441" y="102904"/>
                </a:lnTo>
                <a:lnTo>
                  <a:pt x="133166" y="132030"/>
                </a:lnTo>
                <a:lnTo>
                  <a:pt x="103829" y="164093"/>
                </a:lnTo>
                <a:lnTo>
                  <a:pt x="77659" y="198871"/>
                </a:lnTo>
                <a:lnTo>
                  <a:pt x="54886" y="236141"/>
                </a:lnTo>
                <a:lnTo>
                  <a:pt x="35738" y="275681"/>
                </a:lnTo>
                <a:lnTo>
                  <a:pt x="20447" y="317268"/>
                </a:lnTo>
                <a:lnTo>
                  <a:pt x="9240" y="360678"/>
                </a:lnTo>
                <a:lnTo>
                  <a:pt x="2348" y="405690"/>
                </a:lnTo>
                <a:lnTo>
                  <a:pt x="0" y="452080"/>
                </a:lnTo>
                <a:lnTo>
                  <a:pt x="437" y="1490541"/>
                </a:lnTo>
                <a:lnTo>
                  <a:pt x="2781" y="1536985"/>
                </a:lnTo>
                <a:lnTo>
                  <a:pt x="9659" y="1582153"/>
                </a:lnTo>
                <a:lnTo>
                  <a:pt x="20844" y="1625807"/>
                </a:lnTo>
                <a:lnTo>
                  <a:pt x="36108" y="1667711"/>
                </a:lnTo>
                <a:lnTo>
                  <a:pt x="55222" y="1707626"/>
                </a:lnTo>
                <a:lnTo>
                  <a:pt x="77958" y="1745316"/>
                </a:lnTo>
                <a:lnTo>
                  <a:pt x="104088" y="1780542"/>
                </a:lnTo>
                <a:lnTo>
                  <a:pt x="133385" y="1813069"/>
                </a:lnTo>
                <a:lnTo>
                  <a:pt x="165619" y="1842657"/>
                </a:lnTo>
                <a:lnTo>
                  <a:pt x="200562" y="1869071"/>
                </a:lnTo>
                <a:lnTo>
                  <a:pt x="237987" y="1892072"/>
                </a:lnTo>
                <a:lnTo>
                  <a:pt x="277666" y="1911423"/>
                </a:lnTo>
                <a:lnTo>
                  <a:pt x="319369" y="1926888"/>
                </a:lnTo>
                <a:lnTo>
                  <a:pt x="362869" y="1938228"/>
                </a:lnTo>
                <a:lnTo>
                  <a:pt x="407938" y="1945205"/>
                </a:lnTo>
                <a:lnTo>
                  <a:pt x="454348" y="1947584"/>
                </a:lnTo>
                <a:lnTo>
                  <a:pt x="5412871" y="1947584"/>
                </a:lnTo>
                <a:lnTo>
                  <a:pt x="5459246" y="1945205"/>
                </a:lnTo>
                <a:lnTo>
                  <a:pt x="5504216" y="1938228"/>
                </a:lnTo>
                <a:lnTo>
                  <a:pt x="5547564" y="1926888"/>
                </a:lnTo>
                <a:lnTo>
                  <a:pt x="5589070" y="1911423"/>
                </a:lnTo>
                <a:lnTo>
                  <a:pt x="5628514" y="1892072"/>
                </a:lnTo>
                <a:lnTo>
                  <a:pt x="5665678" y="1869071"/>
                </a:lnTo>
                <a:lnTo>
                  <a:pt x="5700343" y="1842657"/>
                </a:lnTo>
                <a:lnTo>
                  <a:pt x="5732290" y="1813069"/>
                </a:lnTo>
                <a:lnTo>
                  <a:pt x="5761298" y="1780542"/>
                </a:lnTo>
                <a:lnTo>
                  <a:pt x="5787150" y="1745316"/>
                </a:lnTo>
                <a:lnTo>
                  <a:pt x="5809626" y="1707626"/>
                </a:lnTo>
                <a:lnTo>
                  <a:pt x="5828506" y="1667711"/>
                </a:lnTo>
                <a:lnTo>
                  <a:pt x="5843573" y="1625807"/>
                </a:lnTo>
                <a:lnTo>
                  <a:pt x="5854606" y="1582153"/>
                </a:lnTo>
                <a:lnTo>
                  <a:pt x="5861386" y="1536985"/>
                </a:lnTo>
                <a:lnTo>
                  <a:pt x="5863695" y="1490541"/>
                </a:lnTo>
                <a:lnTo>
                  <a:pt x="5863695" y="452080"/>
                </a:lnTo>
                <a:lnTo>
                  <a:pt x="5861071" y="402644"/>
                </a:lnTo>
                <a:lnTo>
                  <a:pt x="5853376" y="354793"/>
                </a:lnTo>
                <a:lnTo>
                  <a:pt x="5840875" y="308797"/>
                </a:lnTo>
                <a:lnTo>
                  <a:pt x="5823835" y="264928"/>
                </a:lnTo>
                <a:lnTo>
                  <a:pt x="5802522" y="223454"/>
                </a:lnTo>
                <a:lnTo>
                  <a:pt x="5777202" y="184648"/>
                </a:lnTo>
                <a:lnTo>
                  <a:pt x="5748140" y="148778"/>
                </a:lnTo>
                <a:lnTo>
                  <a:pt x="5715603" y="116116"/>
                </a:lnTo>
                <a:lnTo>
                  <a:pt x="5679857" y="86932"/>
                </a:lnTo>
                <a:lnTo>
                  <a:pt x="5641166" y="61496"/>
                </a:lnTo>
                <a:lnTo>
                  <a:pt x="5599799" y="40078"/>
                </a:lnTo>
                <a:lnTo>
                  <a:pt x="5556019" y="22949"/>
                </a:lnTo>
                <a:lnTo>
                  <a:pt x="5510094" y="10380"/>
                </a:lnTo>
                <a:lnTo>
                  <a:pt x="5462290" y="2640"/>
                </a:lnTo>
                <a:lnTo>
                  <a:pt x="541287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527" y="8139900"/>
            <a:ext cx="5053965" cy="18192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endParaRPr sz="2700">
              <a:latin typeface="Courier New"/>
              <a:cs typeface="Courier New"/>
            </a:endParaRPr>
          </a:p>
          <a:p>
            <a:pPr marL="755650" marR="5080" indent="-389890">
              <a:lnSpc>
                <a:spcPct val="113199"/>
              </a:lnSpc>
              <a:spcBef>
                <a:spcPts val="2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hist(rnorm(input$num))</a:t>
            </a:r>
            <a:endParaRPr sz="25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4302" y="67017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0" y="783188"/>
                </a:moveTo>
                <a:lnTo>
                  <a:pt x="3720" y="158039"/>
                </a:lnTo>
                <a:lnTo>
                  <a:pt x="11131" y="109166"/>
                </a:lnTo>
                <a:lnTo>
                  <a:pt x="31921" y="65917"/>
                </a:lnTo>
                <a:lnTo>
                  <a:pt x="63928" y="31302"/>
                </a:lnTo>
                <a:lnTo>
                  <a:pt x="104991" y="8326"/>
                </a:lnTo>
                <a:lnTo>
                  <a:pt x="152948" y="0"/>
                </a:lnTo>
                <a:lnTo>
                  <a:pt x="2382178" y="0"/>
                </a:lnTo>
                <a:lnTo>
                  <a:pt x="2430785" y="8326"/>
                </a:lnTo>
                <a:lnTo>
                  <a:pt x="2473402" y="31302"/>
                </a:lnTo>
                <a:lnTo>
                  <a:pt x="2507264" y="65917"/>
                </a:lnTo>
                <a:lnTo>
                  <a:pt x="2529609" y="109166"/>
                </a:lnTo>
                <a:lnTo>
                  <a:pt x="2537671" y="158039"/>
                </a:lnTo>
                <a:lnTo>
                  <a:pt x="2537671" y="783188"/>
                </a:lnTo>
                <a:lnTo>
                  <a:pt x="2529609" y="831092"/>
                </a:lnTo>
                <a:lnTo>
                  <a:pt x="2507264" y="872029"/>
                </a:lnTo>
                <a:lnTo>
                  <a:pt x="2473402" y="903887"/>
                </a:lnTo>
                <a:lnTo>
                  <a:pt x="2430785" y="92455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534" y="8125410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1761" y="1490537"/>
                </a:moveTo>
                <a:lnTo>
                  <a:pt x="0" y="452075"/>
                </a:lnTo>
                <a:lnTo>
                  <a:pt x="2363" y="405686"/>
                </a:lnTo>
                <a:lnTo>
                  <a:pt x="9297" y="360675"/>
                </a:lnTo>
                <a:lnTo>
                  <a:pt x="20569" y="317265"/>
                </a:lnTo>
                <a:lnTo>
                  <a:pt x="35945" y="275679"/>
                </a:lnTo>
                <a:lnTo>
                  <a:pt x="55193" y="236140"/>
                </a:lnTo>
                <a:lnTo>
                  <a:pt x="78078" y="198870"/>
                </a:lnTo>
                <a:lnTo>
                  <a:pt x="104367" y="164092"/>
                </a:lnTo>
                <a:lnTo>
                  <a:pt x="133828" y="132029"/>
                </a:lnTo>
                <a:lnTo>
                  <a:pt x="166226" y="102904"/>
                </a:lnTo>
                <a:lnTo>
                  <a:pt x="201329" y="76940"/>
                </a:lnTo>
                <a:lnTo>
                  <a:pt x="238903" y="54358"/>
                </a:lnTo>
                <a:lnTo>
                  <a:pt x="278714" y="35383"/>
                </a:lnTo>
                <a:lnTo>
                  <a:pt x="320530" y="20237"/>
                </a:lnTo>
                <a:lnTo>
                  <a:pt x="364118" y="9143"/>
                </a:lnTo>
                <a:lnTo>
                  <a:pt x="409242" y="2322"/>
                </a:lnTo>
                <a:lnTo>
                  <a:pt x="455672" y="0"/>
                </a:lnTo>
                <a:lnTo>
                  <a:pt x="5411544" y="0"/>
                </a:lnTo>
                <a:lnTo>
                  <a:pt x="5460981" y="2640"/>
                </a:lnTo>
                <a:lnTo>
                  <a:pt x="5508835" y="10380"/>
                </a:lnTo>
                <a:lnTo>
                  <a:pt x="5554835" y="22949"/>
                </a:lnTo>
                <a:lnTo>
                  <a:pt x="5598709" y="40078"/>
                </a:lnTo>
                <a:lnTo>
                  <a:pt x="5640189" y="61496"/>
                </a:lnTo>
                <a:lnTo>
                  <a:pt x="5679002" y="86932"/>
                </a:lnTo>
                <a:lnTo>
                  <a:pt x="5714879" y="116116"/>
                </a:lnTo>
                <a:lnTo>
                  <a:pt x="5747548" y="148778"/>
                </a:lnTo>
                <a:lnTo>
                  <a:pt x="5776740" y="184647"/>
                </a:lnTo>
                <a:lnTo>
                  <a:pt x="5802183" y="223453"/>
                </a:lnTo>
                <a:lnTo>
                  <a:pt x="5823606" y="264926"/>
                </a:lnTo>
                <a:lnTo>
                  <a:pt x="5840740" y="308795"/>
                </a:lnTo>
                <a:lnTo>
                  <a:pt x="5853314" y="354790"/>
                </a:lnTo>
                <a:lnTo>
                  <a:pt x="5861057" y="402640"/>
                </a:lnTo>
                <a:lnTo>
                  <a:pt x="5863698" y="452075"/>
                </a:lnTo>
                <a:lnTo>
                  <a:pt x="5863698" y="1490537"/>
                </a:lnTo>
                <a:lnTo>
                  <a:pt x="5861374" y="1536982"/>
                </a:lnTo>
                <a:lnTo>
                  <a:pt x="5854552" y="1582150"/>
                </a:lnTo>
                <a:lnTo>
                  <a:pt x="5843454" y="1625804"/>
                </a:lnTo>
                <a:lnTo>
                  <a:pt x="5828303" y="1667708"/>
                </a:lnTo>
                <a:lnTo>
                  <a:pt x="5809322" y="1707623"/>
                </a:lnTo>
                <a:lnTo>
                  <a:pt x="5786735" y="1745313"/>
                </a:lnTo>
                <a:lnTo>
                  <a:pt x="5760763" y="1780539"/>
                </a:lnTo>
                <a:lnTo>
                  <a:pt x="5731631" y="1813066"/>
                </a:lnTo>
                <a:lnTo>
                  <a:pt x="5699561" y="1842654"/>
                </a:lnTo>
                <a:lnTo>
                  <a:pt x="5664777" y="1869068"/>
                </a:lnTo>
                <a:lnTo>
                  <a:pt x="5627500" y="1892069"/>
                </a:lnTo>
                <a:lnTo>
                  <a:pt x="5587955" y="1911420"/>
                </a:lnTo>
                <a:lnTo>
                  <a:pt x="5546363" y="1926885"/>
                </a:lnTo>
                <a:lnTo>
                  <a:pt x="5502949" y="1938224"/>
                </a:lnTo>
                <a:lnTo>
                  <a:pt x="5457935" y="1945202"/>
                </a:lnTo>
                <a:lnTo>
                  <a:pt x="5411544" y="1947581"/>
                </a:lnTo>
                <a:lnTo>
                  <a:pt x="455672" y="1947581"/>
                </a:lnTo>
                <a:lnTo>
                  <a:pt x="409262" y="1945202"/>
                </a:lnTo>
                <a:lnTo>
                  <a:pt x="364193" y="1938224"/>
                </a:lnTo>
                <a:lnTo>
                  <a:pt x="320693" y="1926885"/>
                </a:lnTo>
                <a:lnTo>
                  <a:pt x="278990" y="1911420"/>
                </a:lnTo>
                <a:lnTo>
                  <a:pt x="239311" y="1892069"/>
                </a:lnTo>
                <a:lnTo>
                  <a:pt x="201886" y="1869068"/>
                </a:lnTo>
                <a:lnTo>
                  <a:pt x="166943" y="1842654"/>
                </a:lnTo>
                <a:lnTo>
                  <a:pt x="134709" y="1813066"/>
                </a:lnTo>
                <a:lnTo>
                  <a:pt x="105412" y="1780539"/>
                </a:lnTo>
                <a:lnTo>
                  <a:pt x="79282" y="1745313"/>
                </a:lnTo>
                <a:lnTo>
                  <a:pt x="56546" y="1707623"/>
                </a:lnTo>
                <a:lnTo>
                  <a:pt x="37432" y="1667708"/>
                </a:lnTo>
                <a:lnTo>
                  <a:pt x="22168" y="1625804"/>
                </a:lnTo>
                <a:lnTo>
                  <a:pt x="10983" y="1582150"/>
                </a:lnTo>
                <a:lnTo>
                  <a:pt x="4105" y="1536982"/>
                </a:lnTo>
                <a:lnTo>
                  <a:pt x="1761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5827" y="8125407"/>
            <a:ext cx="5874385" cy="1948180"/>
          </a:xfrm>
          <a:custGeom>
            <a:avLst/>
            <a:gdLst/>
            <a:ahLst/>
            <a:cxnLst/>
            <a:rect l="l" t="t" r="r" b="b"/>
            <a:pathLst>
              <a:path w="5874384" h="1948179">
                <a:moveTo>
                  <a:pt x="5416484" y="0"/>
                </a:moveTo>
                <a:lnTo>
                  <a:pt x="457965" y="0"/>
                </a:lnTo>
                <a:lnTo>
                  <a:pt x="411508" y="2322"/>
                </a:lnTo>
                <a:lnTo>
                  <a:pt x="366310" y="9142"/>
                </a:lnTo>
                <a:lnTo>
                  <a:pt x="322609" y="20237"/>
                </a:lnTo>
                <a:lnTo>
                  <a:pt x="280646" y="35383"/>
                </a:lnTo>
                <a:lnTo>
                  <a:pt x="240661" y="54358"/>
                </a:lnTo>
                <a:lnTo>
                  <a:pt x="202893" y="76940"/>
                </a:lnTo>
                <a:lnTo>
                  <a:pt x="167584" y="102904"/>
                </a:lnTo>
                <a:lnTo>
                  <a:pt x="134972" y="132030"/>
                </a:lnTo>
                <a:lnTo>
                  <a:pt x="105298" y="164093"/>
                </a:lnTo>
                <a:lnTo>
                  <a:pt x="78802" y="198871"/>
                </a:lnTo>
                <a:lnTo>
                  <a:pt x="55723" y="236141"/>
                </a:lnTo>
                <a:lnTo>
                  <a:pt x="36303" y="275681"/>
                </a:lnTo>
                <a:lnTo>
                  <a:pt x="20780" y="317268"/>
                </a:lnTo>
                <a:lnTo>
                  <a:pt x="9395" y="360678"/>
                </a:lnTo>
                <a:lnTo>
                  <a:pt x="2388" y="405690"/>
                </a:lnTo>
                <a:lnTo>
                  <a:pt x="0" y="452080"/>
                </a:lnTo>
                <a:lnTo>
                  <a:pt x="4052" y="1490541"/>
                </a:lnTo>
                <a:lnTo>
                  <a:pt x="6395" y="1536985"/>
                </a:lnTo>
                <a:lnTo>
                  <a:pt x="13273" y="1582153"/>
                </a:lnTo>
                <a:lnTo>
                  <a:pt x="24458" y="1625807"/>
                </a:lnTo>
                <a:lnTo>
                  <a:pt x="39722" y="1667711"/>
                </a:lnTo>
                <a:lnTo>
                  <a:pt x="58836" y="1707626"/>
                </a:lnTo>
                <a:lnTo>
                  <a:pt x="81572" y="1745316"/>
                </a:lnTo>
                <a:lnTo>
                  <a:pt x="107702" y="1780542"/>
                </a:lnTo>
                <a:lnTo>
                  <a:pt x="136998" y="1813069"/>
                </a:lnTo>
                <a:lnTo>
                  <a:pt x="169232" y="1842657"/>
                </a:lnTo>
                <a:lnTo>
                  <a:pt x="204176" y="1869071"/>
                </a:lnTo>
                <a:lnTo>
                  <a:pt x="241601" y="1892072"/>
                </a:lnTo>
                <a:lnTo>
                  <a:pt x="281279" y="1911423"/>
                </a:lnTo>
                <a:lnTo>
                  <a:pt x="322983" y="1926888"/>
                </a:lnTo>
                <a:lnTo>
                  <a:pt x="366484" y="1938228"/>
                </a:lnTo>
                <a:lnTo>
                  <a:pt x="411554" y="1945205"/>
                </a:lnTo>
                <a:lnTo>
                  <a:pt x="457965" y="1947584"/>
                </a:lnTo>
                <a:lnTo>
                  <a:pt x="5416484" y="1947584"/>
                </a:lnTo>
                <a:lnTo>
                  <a:pt x="5462933" y="1945205"/>
                </a:lnTo>
                <a:lnTo>
                  <a:pt x="5508120" y="1938228"/>
                </a:lnTo>
                <a:lnTo>
                  <a:pt x="5551805" y="1926888"/>
                </a:lnTo>
                <a:lnTo>
                  <a:pt x="5593749" y="1911423"/>
                </a:lnTo>
                <a:lnTo>
                  <a:pt x="5633713" y="1892072"/>
                </a:lnTo>
                <a:lnTo>
                  <a:pt x="5671456" y="1869071"/>
                </a:lnTo>
                <a:lnTo>
                  <a:pt x="5706741" y="1842657"/>
                </a:lnTo>
                <a:lnTo>
                  <a:pt x="5739327" y="1813069"/>
                </a:lnTo>
                <a:lnTo>
                  <a:pt x="5768976" y="1780542"/>
                </a:lnTo>
                <a:lnTo>
                  <a:pt x="5795448" y="1745316"/>
                </a:lnTo>
                <a:lnTo>
                  <a:pt x="5818504" y="1707626"/>
                </a:lnTo>
                <a:lnTo>
                  <a:pt x="5837904" y="1667711"/>
                </a:lnTo>
                <a:lnTo>
                  <a:pt x="5853410" y="1625807"/>
                </a:lnTo>
                <a:lnTo>
                  <a:pt x="5864782" y="1582153"/>
                </a:lnTo>
                <a:lnTo>
                  <a:pt x="5871780" y="1536985"/>
                </a:lnTo>
                <a:lnTo>
                  <a:pt x="5874166" y="1490541"/>
                </a:lnTo>
                <a:lnTo>
                  <a:pt x="5874166" y="452080"/>
                </a:lnTo>
                <a:lnTo>
                  <a:pt x="5871780" y="405690"/>
                </a:lnTo>
                <a:lnTo>
                  <a:pt x="5864782" y="360678"/>
                </a:lnTo>
                <a:lnTo>
                  <a:pt x="5853410" y="317268"/>
                </a:lnTo>
                <a:lnTo>
                  <a:pt x="5837904" y="275681"/>
                </a:lnTo>
                <a:lnTo>
                  <a:pt x="5818504" y="236141"/>
                </a:lnTo>
                <a:lnTo>
                  <a:pt x="5795448" y="198871"/>
                </a:lnTo>
                <a:lnTo>
                  <a:pt x="5768976" y="164093"/>
                </a:lnTo>
                <a:lnTo>
                  <a:pt x="5739327" y="132030"/>
                </a:lnTo>
                <a:lnTo>
                  <a:pt x="5706741" y="102904"/>
                </a:lnTo>
                <a:lnTo>
                  <a:pt x="5671456" y="76940"/>
                </a:lnTo>
                <a:lnTo>
                  <a:pt x="5633713" y="54358"/>
                </a:lnTo>
                <a:lnTo>
                  <a:pt x="5593749" y="35383"/>
                </a:lnTo>
                <a:lnTo>
                  <a:pt x="5551805" y="20237"/>
                </a:lnTo>
                <a:lnTo>
                  <a:pt x="5508120" y="9142"/>
                </a:lnTo>
                <a:lnTo>
                  <a:pt x="5462933" y="2322"/>
                </a:lnTo>
                <a:lnTo>
                  <a:pt x="541648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0709" y="8110487"/>
            <a:ext cx="5412105" cy="18548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72745" marR="5080" indent="-360680">
              <a:lnSpc>
                <a:spcPct val="115799"/>
              </a:lnSpc>
              <a:spcBef>
                <a:spcPts val="17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output$stats 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renderPrint({  summary(rnorm(input$num))</a:t>
            </a:r>
            <a:endParaRPr sz="255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1198" y="8125410"/>
            <a:ext cx="5869305" cy="1948180"/>
          </a:xfrm>
          <a:custGeom>
            <a:avLst/>
            <a:gdLst/>
            <a:ahLst/>
            <a:cxnLst/>
            <a:rect l="l" t="t" r="r" b="b"/>
            <a:pathLst>
              <a:path w="5869305" h="1948179">
                <a:moveTo>
                  <a:pt x="0" y="1490537"/>
                </a:moveTo>
                <a:lnTo>
                  <a:pt x="5096" y="452075"/>
                </a:lnTo>
                <a:lnTo>
                  <a:pt x="7695" y="402640"/>
                </a:lnTo>
                <a:lnTo>
                  <a:pt x="15318" y="354790"/>
                </a:lnTo>
                <a:lnTo>
                  <a:pt x="27707" y="308795"/>
                </a:lnTo>
                <a:lnTo>
                  <a:pt x="44603" y="264926"/>
                </a:lnTo>
                <a:lnTo>
                  <a:pt x="65747" y="223453"/>
                </a:lnTo>
                <a:lnTo>
                  <a:pt x="90881" y="184647"/>
                </a:lnTo>
                <a:lnTo>
                  <a:pt x="119745" y="148778"/>
                </a:lnTo>
                <a:lnTo>
                  <a:pt x="152081" y="116116"/>
                </a:lnTo>
                <a:lnTo>
                  <a:pt x="187631" y="86932"/>
                </a:lnTo>
                <a:lnTo>
                  <a:pt x="226134" y="61496"/>
                </a:lnTo>
                <a:lnTo>
                  <a:pt x="267334" y="40078"/>
                </a:lnTo>
                <a:lnTo>
                  <a:pt x="310970" y="22949"/>
                </a:lnTo>
                <a:lnTo>
                  <a:pt x="356784" y="10380"/>
                </a:lnTo>
                <a:lnTo>
                  <a:pt x="404517" y="2640"/>
                </a:lnTo>
                <a:lnTo>
                  <a:pt x="453910" y="0"/>
                </a:lnTo>
                <a:lnTo>
                  <a:pt x="5409782" y="0"/>
                </a:lnTo>
                <a:lnTo>
                  <a:pt x="5456250" y="2322"/>
                </a:lnTo>
                <a:lnTo>
                  <a:pt x="5501482" y="9143"/>
                </a:lnTo>
                <a:lnTo>
                  <a:pt x="5545235" y="20237"/>
                </a:lnTo>
                <a:lnTo>
                  <a:pt x="5587265" y="35383"/>
                </a:lnTo>
                <a:lnTo>
                  <a:pt x="5627329" y="54358"/>
                </a:lnTo>
                <a:lnTo>
                  <a:pt x="5665185" y="76940"/>
                </a:lnTo>
                <a:lnTo>
                  <a:pt x="5700589" y="102904"/>
                </a:lnTo>
                <a:lnTo>
                  <a:pt x="5733299" y="132029"/>
                </a:lnTo>
                <a:lnTo>
                  <a:pt x="5763070" y="164092"/>
                </a:lnTo>
                <a:lnTo>
                  <a:pt x="5789661" y="198870"/>
                </a:lnTo>
                <a:lnTo>
                  <a:pt x="5812828" y="236140"/>
                </a:lnTo>
                <a:lnTo>
                  <a:pt x="5832328" y="275679"/>
                </a:lnTo>
                <a:lnTo>
                  <a:pt x="5847917" y="317265"/>
                </a:lnTo>
                <a:lnTo>
                  <a:pt x="5859354" y="360675"/>
                </a:lnTo>
                <a:lnTo>
                  <a:pt x="5866394" y="405686"/>
                </a:lnTo>
                <a:lnTo>
                  <a:pt x="5868795" y="452075"/>
                </a:lnTo>
                <a:lnTo>
                  <a:pt x="5868795" y="1490537"/>
                </a:lnTo>
                <a:lnTo>
                  <a:pt x="5866394" y="1536982"/>
                </a:lnTo>
                <a:lnTo>
                  <a:pt x="5859354" y="1582150"/>
                </a:lnTo>
                <a:lnTo>
                  <a:pt x="5847917" y="1625804"/>
                </a:lnTo>
                <a:lnTo>
                  <a:pt x="5832328" y="1667708"/>
                </a:lnTo>
                <a:lnTo>
                  <a:pt x="5812828" y="1707623"/>
                </a:lnTo>
                <a:lnTo>
                  <a:pt x="5789661" y="1745313"/>
                </a:lnTo>
                <a:lnTo>
                  <a:pt x="5763070" y="1780539"/>
                </a:lnTo>
                <a:lnTo>
                  <a:pt x="5733299" y="1813066"/>
                </a:lnTo>
                <a:lnTo>
                  <a:pt x="5700589" y="1842654"/>
                </a:lnTo>
                <a:lnTo>
                  <a:pt x="5665185" y="1869068"/>
                </a:lnTo>
                <a:lnTo>
                  <a:pt x="5627329" y="1892069"/>
                </a:lnTo>
                <a:lnTo>
                  <a:pt x="5587265" y="1911420"/>
                </a:lnTo>
                <a:lnTo>
                  <a:pt x="5545235" y="1926885"/>
                </a:lnTo>
                <a:lnTo>
                  <a:pt x="5501482" y="1938224"/>
                </a:lnTo>
                <a:lnTo>
                  <a:pt x="5456250" y="1945202"/>
                </a:lnTo>
                <a:lnTo>
                  <a:pt x="5409782" y="1947581"/>
                </a:lnTo>
                <a:lnTo>
                  <a:pt x="453910" y="1947581"/>
                </a:lnTo>
                <a:lnTo>
                  <a:pt x="407501" y="1945202"/>
                </a:lnTo>
                <a:lnTo>
                  <a:pt x="362432" y="1938224"/>
                </a:lnTo>
                <a:lnTo>
                  <a:pt x="318931" y="1926885"/>
                </a:lnTo>
                <a:lnTo>
                  <a:pt x="277228" y="1911420"/>
                </a:lnTo>
                <a:lnTo>
                  <a:pt x="237550" y="1892069"/>
                </a:lnTo>
                <a:lnTo>
                  <a:pt x="200125" y="1869068"/>
                </a:lnTo>
                <a:lnTo>
                  <a:pt x="165181" y="1842654"/>
                </a:lnTo>
                <a:lnTo>
                  <a:pt x="132947" y="1813066"/>
                </a:lnTo>
                <a:lnTo>
                  <a:pt x="103651" y="1780539"/>
                </a:lnTo>
                <a:lnTo>
                  <a:pt x="77520" y="1745313"/>
                </a:lnTo>
                <a:lnTo>
                  <a:pt x="54784" y="1707623"/>
                </a:lnTo>
                <a:lnTo>
                  <a:pt x="35670" y="1667708"/>
                </a:lnTo>
                <a:lnTo>
                  <a:pt x="20406" y="1625804"/>
                </a:lnTo>
                <a:lnTo>
                  <a:pt x="9221" y="1582150"/>
                </a:lnTo>
                <a:lnTo>
                  <a:pt x="2343" y="1536982"/>
                </a:lnTo>
                <a:lnTo>
                  <a:pt x="0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11655" y="2774784"/>
            <a:ext cx="6868900" cy="8062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0310" y="1570632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7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29677" y="1570632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7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4302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2947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534" y="8125407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2871" y="0"/>
                </a:moveTo>
                <a:lnTo>
                  <a:pt x="454348" y="0"/>
                </a:lnTo>
                <a:lnTo>
                  <a:pt x="407933" y="2322"/>
                </a:lnTo>
                <a:lnTo>
                  <a:pt x="362850" y="9142"/>
                </a:lnTo>
                <a:lnTo>
                  <a:pt x="319329" y="20237"/>
                </a:lnTo>
                <a:lnTo>
                  <a:pt x="277597" y="35383"/>
                </a:lnTo>
                <a:lnTo>
                  <a:pt x="237886" y="54358"/>
                </a:lnTo>
                <a:lnTo>
                  <a:pt x="200424" y="76940"/>
                </a:lnTo>
                <a:lnTo>
                  <a:pt x="165441" y="102904"/>
                </a:lnTo>
                <a:lnTo>
                  <a:pt x="133166" y="132030"/>
                </a:lnTo>
                <a:lnTo>
                  <a:pt x="103829" y="164093"/>
                </a:lnTo>
                <a:lnTo>
                  <a:pt x="77659" y="198871"/>
                </a:lnTo>
                <a:lnTo>
                  <a:pt x="54886" y="236141"/>
                </a:lnTo>
                <a:lnTo>
                  <a:pt x="35738" y="275681"/>
                </a:lnTo>
                <a:lnTo>
                  <a:pt x="20447" y="317268"/>
                </a:lnTo>
                <a:lnTo>
                  <a:pt x="9240" y="360678"/>
                </a:lnTo>
                <a:lnTo>
                  <a:pt x="2348" y="405690"/>
                </a:lnTo>
                <a:lnTo>
                  <a:pt x="0" y="452080"/>
                </a:lnTo>
                <a:lnTo>
                  <a:pt x="437" y="1490541"/>
                </a:lnTo>
                <a:lnTo>
                  <a:pt x="2781" y="1536985"/>
                </a:lnTo>
                <a:lnTo>
                  <a:pt x="9659" y="1582153"/>
                </a:lnTo>
                <a:lnTo>
                  <a:pt x="20844" y="1625807"/>
                </a:lnTo>
                <a:lnTo>
                  <a:pt x="36108" y="1667711"/>
                </a:lnTo>
                <a:lnTo>
                  <a:pt x="55222" y="1707626"/>
                </a:lnTo>
                <a:lnTo>
                  <a:pt x="77958" y="1745316"/>
                </a:lnTo>
                <a:lnTo>
                  <a:pt x="104088" y="1780542"/>
                </a:lnTo>
                <a:lnTo>
                  <a:pt x="133385" y="1813069"/>
                </a:lnTo>
                <a:lnTo>
                  <a:pt x="165619" y="1842657"/>
                </a:lnTo>
                <a:lnTo>
                  <a:pt x="200562" y="1869071"/>
                </a:lnTo>
                <a:lnTo>
                  <a:pt x="237987" y="1892072"/>
                </a:lnTo>
                <a:lnTo>
                  <a:pt x="277666" y="1911423"/>
                </a:lnTo>
                <a:lnTo>
                  <a:pt x="319369" y="1926888"/>
                </a:lnTo>
                <a:lnTo>
                  <a:pt x="362869" y="1938228"/>
                </a:lnTo>
                <a:lnTo>
                  <a:pt x="407938" y="1945205"/>
                </a:lnTo>
                <a:lnTo>
                  <a:pt x="454348" y="1947584"/>
                </a:lnTo>
                <a:lnTo>
                  <a:pt x="5412871" y="1947584"/>
                </a:lnTo>
                <a:lnTo>
                  <a:pt x="5459246" y="1945205"/>
                </a:lnTo>
                <a:lnTo>
                  <a:pt x="5504216" y="1938228"/>
                </a:lnTo>
                <a:lnTo>
                  <a:pt x="5547564" y="1926888"/>
                </a:lnTo>
                <a:lnTo>
                  <a:pt x="5589070" y="1911423"/>
                </a:lnTo>
                <a:lnTo>
                  <a:pt x="5628514" y="1892072"/>
                </a:lnTo>
                <a:lnTo>
                  <a:pt x="5665678" y="1869071"/>
                </a:lnTo>
                <a:lnTo>
                  <a:pt x="5700343" y="1842657"/>
                </a:lnTo>
                <a:lnTo>
                  <a:pt x="5732290" y="1813069"/>
                </a:lnTo>
                <a:lnTo>
                  <a:pt x="5761298" y="1780542"/>
                </a:lnTo>
                <a:lnTo>
                  <a:pt x="5787150" y="1745316"/>
                </a:lnTo>
                <a:lnTo>
                  <a:pt x="5809626" y="1707626"/>
                </a:lnTo>
                <a:lnTo>
                  <a:pt x="5828506" y="1667711"/>
                </a:lnTo>
                <a:lnTo>
                  <a:pt x="5843573" y="1625807"/>
                </a:lnTo>
                <a:lnTo>
                  <a:pt x="5854606" y="1582153"/>
                </a:lnTo>
                <a:lnTo>
                  <a:pt x="5861386" y="1536985"/>
                </a:lnTo>
                <a:lnTo>
                  <a:pt x="5863695" y="1490541"/>
                </a:lnTo>
                <a:lnTo>
                  <a:pt x="5863695" y="452080"/>
                </a:lnTo>
                <a:lnTo>
                  <a:pt x="5861071" y="402644"/>
                </a:lnTo>
                <a:lnTo>
                  <a:pt x="5853376" y="354793"/>
                </a:lnTo>
                <a:lnTo>
                  <a:pt x="5840875" y="308797"/>
                </a:lnTo>
                <a:lnTo>
                  <a:pt x="5823835" y="264928"/>
                </a:lnTo>
                <a:lnTo>
                  <a:pt x="5802522" y="223454"/>
                </a:lnTo>
                <a:lnTo>
                  <a:pt x="5777202" y="184648"/>
                </a:lnTo>
                <a:lnTo>
                  <a:pt x="5748140" y="148778"/>
                </a:lnTo>
                <a:lnTo>
                  <a:pt x="5715603" y="116116"/>
                </a:lnTo>
                <a:lnTo>
                  <a:pt x="5679857" y="86932"/>
                </a:lnTo>
                <a:lnTo>
                  <a:pt x="5641166" y="61496"/>
                </a:lnTo>
                <a:lnTo>
                  <a:pt x="5599799" y="40078"/>
                </a:lnTo>
                <a:lnTo>
                  <a:pt x="5556019" y="22949"/>
                </a:lnTo>
                <a:lnTo>
                  <a:pt x="5510094" y="10380"/>
                </a:lnTo>
                <a:lnTo>
                  <a:pt x="5462290" y="2640"/>
                </a:lnTo>
                <a:lnTo>
                  <a:pt x="541287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527" y="8139900"/>
            <a:ext cx="5053965" cy="18192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endParaRPr sz="2700">
              <a:latin typeface="Courier New"/>
              <a:cs typeface="Courier New"/>
            </a:endParaRPr>
          </a:p>
          <a:p>
            <a:pPr marL="755650" marR="5080" indent="-389890">
              <a:lnSpc>
                <a:spcPct val="113199"/>
              </a:lnSpc>
              <a:spcBef>
                <a:spcPts val="2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hist(rnorm(input$num))</a:t>
            </a:r>
            <a:endParaRPr sz="25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5827" y="8125407"/>
            <a:ext cx="5874385" cy="1948180"/>
          </a:xfrm>
          <a:custGeom>
            <a:avLst/>
            <a:gdLst/>
            <a:ahLst/>
            <a:cxnLst/>
            <a:rect l="l" t="t" r="r" b="b"/>
            <a:pathLst>
              <a:path w="5874384" h="1948179">
                <a:moveTo>
                  <a:pt x="5416484" y="0"/>
                </a:moveTo>
                <a:lnTo>
                  <a:pt x="457965" y="0"/>
                </a:lnTo>
                <a:lnTo>
                  <a:pt x="411508" y="2322"/>
                </a:lnTo>
                <a:lnTo>
                  <a:pt x="366310" y="9142"/>
                </a:lnTo>
                <a:lnTo>
                  <a:pt x="322609" y="20237"/>
                </a:lnTo>
                <a:lnTo>
                  <a:pt x="280646" y="35383"/>
                </a:lnTo>
                <a:lnTo>
                  <a:pt x="240661" y="54358"/>
                </a:lnTo>
                <a:lnTo>
                  <a:pt x="202893" y="76940"/>
                </a:lnTo>
                <a:lnTo>
                  <a:pt x="167584" y="102904"/>
                </a:lnTo>
                <a:lnTo>
                  <a:pt x="134972" y="132030"/>
                </a:lnTo>
                <a:lnTo>
                  <a:pt x="105298" y="164093"/>
                </a:lnTo>
                <a:lnTo>
                  <a:pt x="78802" y="198871"/>
                </a:lnTo>
                <a:lnTo>
                  <a:pt x="55723" y="236141"/>
                </a:lnTo>
                <a:lnTo>
                  <a:pt x="36303" y="275681"/>
                </a:lnTo>
                <a:lnTo>
                  <a:pt x="20780" y="317268"/>
                </a:lnTo>
                <a:lnTo>
                  <a:pt x="9395" y="360678"/>
                </a:lnTo>
                <a:lnTo>
                  <a:pt x="2388" y="405690"/>
                </a:lnTo>
                <a:lnTo>
                  <a:pt x="0" y="452080"/>
                </a:lnTo>
                <a:lnTo>
                  <a:pt x="4052" y="1490541"/>
                </a:lnTo>
                <a:lnTo>
                  <a:pt x="6395" y="1536985"/>
                </a:lnTo>
                <a:lnTo>
                  <a:pt x="13273" y="1582153"/>
                </a:lnTo>
                <a:lnTo>
                  <a:pt x="24458" y="1625807"/>
                </a:lnTo>
                <a:lnTo>
                  <a:pt x="39722" y="1667711"/>
                </a:lnTo>
                <a:lnTo>
                  <a:pt x="58836" y="1707626"/>
                </a:lnTo>
                <a:lnTo>
                  <a:pt x="81572" y="1745316"/>
                </a:lnTo>
                <a:lnTo>
                  <a:pt x="107702" y="1780542"/>
                </a:lnTo>
                <a:lnTo>
                  <a:pt x="136998" y="1813069"/>
                </a:lnTo>
                <a:lnTo>
                  <a:pt x="169232" y="1842657"/>
                </a:lnTo>
                <a:lnTo>
                  <a:pt x="204176" y="1869071"/>
                </a:lnTo>
                <a:lnTo>
                  <a:pt x="241601" y="1892072"/>
                </a:lnTo>
                <a:lnTo>
                  <a:pt x="281279" y="1911423"/>
                </a:lnTo>
                <a:lnTo>
                  <a:pt x="322983" y="1926888"/>
                </a:lnTo>
                <a:lnTo>
                  <a:pt x="366484" y="1938228"/>
                </a:lnTo>
                <a:lnTo>
                  <a:pt x="411554" y="1945205"/>
                </a:lnTo>
                <a:lnTo>
                  <a:pt x="457965" y="1947584"/>
                </a:lnTo>
                <a:lnTo>
                  <a:pt x="5416484" y="1947584"/>
                </a:lnTo>
                <a:lnTo>
                  <a:pt x="5462933" y="1945205"/>
                </a:lnTo>
                <a:lnTo>
                  <a:pt x="5508120" y="1938228"/>
                </a:lnTo>
                <a:lnTo>
                  <a:pt x="5551805" y="1926888"/>
                </a:lnTo>
                <a:lnTo>
                  <a:pt x="5593749" y="1911423"/>
                </a:lnTo>
                <a:lnTo>
                  <a:pt x="5633713" y="1892072"/>
                </a:lnTo>
                <a:lnTo>
                  <a:pt x="5671456" y="1869071"/>
                </a:lnTo>
                <a:lnTo>
                  <a:pt x="5706741" y="1842657"/>
                </a:lnTo>
                <a:lnTo>
                  <a:pt x="5739327" y="1813069"/>
                </a:lnTo>
                <a:lnTo>
                  <a:pt x="5768976" y="1780542"/>
                </a:lnTo>
                <a:lnTo>
                  <a:pt x="5795448" y="1745316"/>
                </a:lnTo>
                <a:lnTo>
                  <a:pt x="5818504" y="1707626"/>
                </a:lnTo>
                <a:lnTo>
                  <a:pt x="5837904" y="1667711"/>
                </a:lnTo>
                <a:lnTo>
                  <a:pt x="5853410" y="1625807"/>
                </a:lnTo>
                <a:lnTo>
                  <a:pt x="5864782" y="1582153"/>
                </a:lnTo>
                <a:lnTo>
                  <a:pt x="5871780" y="1536985"/>
                </a:lnTo>
                <a:lnTo>
                  <a:pt x="5874166" y="1490541"/>
                </a:lnTo>
                <a:lnTo>
                  <a:pt x="5874166" y="452080"/>
                </a:lnTo>
                <a:lnTo>
                  <a:pt x="5871780" y="405690"/>
                </a:lnTo>
                <a:lnTo>
                  <a:pt x="5864782" y="360678"/>
                </a:lnTo>
                <a:lnTo>
                  <a:pt x="5853410" y="317268"/>
                </a:lnTo>
                <a:lnTo>
                  <a:pt x="5837904" y="275681"/>
                </a:lnTo>
                <a:lnTo>
                  <a:pt x="5818504" y="236141"/>
                </a:lnTo>
                <a:lnTo>
                  <a:pt x="5795448" y="198871"/>
                </a:lnTo>
                <a:lnTo>
                  <a:pt x="5768976" y="164093"/>
                </a:lnTo>
                <a:lnTo>
                  <a:pt x="5739327" y="132030"/>
                </a:lnTo>
                <a:lnTo>
                  <a:pt x="5706741" y="102904"/>
                </a:lnTo>
                <a:lnTo>
                  <a:pt x="5671456" y="76940"/>
                </a:lnTo>
                <a:lnTo>
                  <a:pt x="5633713" y="54358"/>
                </a:lnTo>
                <a:lnTo>
                  <a:pt x="5593749" y="35383"/>
                </a:lnTo>
                <a:lnTo>
                  <a:pt x="5551805" y="20237"/>
                </a:lnTo>
                <a:lnTo>
                  <a:pt x="5508120" y="9142"/>
                </a:lnTo>
                <a:lnTo>
                  <a:pt x="5462933" y="2322"/>
                </a:lnTo>
                <a:lnTo>
                  <a:pt x="541648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50709" y="8110487"/>
            <a:ext cx="5412105" cy="18548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72745" marR="5080" indent="-360680">
              <a:lnSpc>
                <a:spcPct val="115799"/>
              </a:lnSpc>
              <a:spcBef>
                <a:spcPts val="17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output$stats 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renderPrint({  summary(rnorm(input$num))</a:t>
            </a:r>
            <a:endParaRPr sz="255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3376" y="3472031"/>
            <a:ext cx="4950460" cy="1315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16890" marR="5080" indent="-504825">
              <a:lnSpc>
                <a:spcPct val="101400"/>
              </a:lnSpc>
              <a:spcBef>
                <a:spcPts val="35"/>
              </a:spcBef>
            </a:pPr>
            <a:r>
              <a:rPr sz="4200" b="1" spc="25" dirty="0">
                <a:latin typeface="Arial"/>
                <a:cs typeface="Arial"/>
              </a:rPr>
              <a:t>Can </a:t>
            </a:r>
            <a:r>
              <a:rPr sz="4200" b="1" spc="15" dirty="0">
                <a:latin typeface="Arial"/>
                <a:cs typeface="Arial"/>
              </a:rPr>
              <a:t>these</a:t>
            </a:r>
            <a:r>
              <a:rPr sz="4200" b="1" spc="-100" dirty="0">
                <a:latin typeface="Arial"/>
                <a:cs typeface="Arial"/>
              </a:rPr>
              <a:t> </a:t>
            </a:r>
            <a:r>
              <a:rPr sz="4200" b="1" spc="10" dirty="0">
                <a:latin typeface="Arial"/>
                <a:cs typeface="Arial"/>
              </a:rPr>
              <a:t>describe  </a:t>
            </a:r>
            <a:r>
              <a:rPr sz="4200" b="1" spc="25" dirty="0">
                <a:latin typeface="Arial"/>
                <a:cs typeface="Arial"/>
              </a:rPr>
              <a:t>the </a:t>
            </a:r>
            <a:r>
              <a:rPr sz="4200" b="1" spc="35" dirty="0">
                <a:latin typeface="Arial"/>
                <a:cs typeface="Arial"/>
              </a:rPr>
              <a:t>same</a:t>
            </a:r>
            <a:r>
              <a:rPr sz="4200" b="1" spc="-5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data?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12157" y="5021030"/>
            <a:ext cx="2508250" cy="4484370"/>
          </a:xfrm>
          <a:custGeom>
            <a:avLst/>
            <a:gdLst/>
            <a:ahLst/>
            <a:cxnLst/>
            <a:rect l="l" t="t" r="r" b="b"/>
            <a:pathLst>
              <a:path w="2508250" h="4484370">
                <a:moveTo>
                  <a:pt x="0" y="0"/>
                </a:moveTo>
                <a:lnTo>
                  <a:pt x="38333" y="31836"/>
                </a:lnTo>
                <a:lnTo>
                  <a:pt x="75741" y="64582"/>
                </a:lnTo>
                <a:lnTo>
                  <a:pt x="112210" y="98216"/>
                </a:lnTo>
                <a:lnTo>
                  <a:pt x="147728" y="132718"/>
                </a:lnTo>
                <a:lnTo>
                  <a:pt x="182283" y="168067"/>
                </a:lnTo>
                <a:lnTo>
                  <a:pt x="215863" y="204240"/>
                </a:lnTo>
                <a:lnTo>
                  <a:pt x="248455" y="241217"/>
                </a:lnTo>
                <a:lnTo>
                  <a:pt x="280048" y="278976"/>
                </a:lnTo>
                <a:lnTo>
                  <a:pt x="310629" y="317497"/>
                </a:lnTo>
                <a:lnTo>
                  <a:pt x="340185" y="356758"/>
                </a:lnTo>
                <a:lnTo>
                  <a:pt x="368705" y="396738"/>
                </a:lnTo>
                <a:lnTo>
                  <a:pt x="396176" y="437416"/>
                </a:lnTo>
                <a:lnTo>
                  <a:pt x="422586" y="478769"/>
                </a:lnTo>
                <a:lnTo>
                  <a:pt x="447924" y="520779"/>
                </a:lnTo>
                <a:lnTo>
                  <a:pt x="472175" y="563422"/>
                </a:lnTo>
                <a:lnTo>
                  <a:pt x="495329" y="606678"/>
                </a:lnTo>
                <a:lnTo>
                  <a:pt x="517373" y="650525"/>
                </a:lnTo>
                <a:lnTo>
                  <a:pt x="538295" y="694943"/>
                </a:lnTo>
                <a:lnTo>
                  <a:pt x="558083" y="739910"/>
                </a:lnTo>
                <a:lnTo>
                  <a:pt x="576724" y="785404"/>
                </a:lnTo>
                <a:lnTo>
                  <a:pt x="594206" y="831406"/>
                </a:lnTo>
                <a:lnTo>
                  <a:pt x="610517" y="877893"/>
                </a:lnTo>
                <a:lnTo>
                  <a:pt x="625645" y="924844"/>
                </a:lnTo>
                <a:lnTo>
                  <a:pt x="639577" y="972238"/>
                </a:lnTo>
                <a:lnTo>
                  <a:pt x="652301" y="1020054"/>
                </a:lnTo>
                <a:lnTo>
                  <a:pt x="663805" y="1068270"/>
                </a:lnTo>
                <a:lnTo>
                  <a:pt x="674077" y="1116866"/>
                </a:lnTo>
                <a:lnTo>
                  <a:pt x="683050" y="1165485"/>
                </a:lnTo>
                <a:lnTo>
                  <a:pt x="690801" y="1214212"/>
                </a:lnTo>
                <a:lnTo>
                  <a:pt x="697407" y="1263040"/>
                </a:lnTo>
                <a:lnTo>
                  <a:pt x="702944" y="1311965"/>
                </a:lnTo>
                <a:lnTo>
                  <a:pt x="707490" y="1360979"/>
                </a:lnTo>
                <a:lnTo>
                  <a:pt x="711120" y="1410078"/>
                </a:lnTo>
                <a:lnTo>
                  <a:pt x="713910" y="1459254"/>
                </a:lnTo>
                <a:lnTo>
                  <a:pt x="715938" y="1508503"/>
                </a:lnTo>
                <a:lnTo>
                  <a:pt x="717280" y="1557818"/>
                </a:lnTo>
                <a:lnTo>
                  <a:pt x="718013" y="1607194"/>
                </a:lnTo>
                <a:lnTo>
                  <a:pt x="718212" y="1656624"/>
                </a:lnTo>
                <a:lnTo>
                  <a:pt x="717955" y="1706102"/>
                </a:lnTo>
                <a:lnTo>
                  <a:pt x="717318" y="1755624"/>
                </a:lnTo>
                <a:lnTo>
                  <a:pt x="716377" y="1805181"/>
                </a:lnTo>
                <a:lnTo>
                  <a:pt x="715209" y="1854770"/>
                </a:lnTo>
                <a:lnTo>
                  <a:pt x="713891" y="1904383"/>
                </a:lnTo>
                <a:lnTo>
                  <a:pt x="712498" y="1954015"/>
                </a:lnTo>
                <a:lnTo>
                  <a:pt x="711108" y="2003661"/>
                </a:lnTo>
                <a:lnTo>
                  <a:pt x="709797" y="2053313"/>
                </a:lnTo>
                <a:lnTo>
                  <a:pt x="708642" y="2102966"/>
                </a:lnTo>
                <a:lnTo>
                  <a:pt x="707718" y="2152615"/>
                </a:lnTo>
                <a:lnTo>
                  <a:pt x="707103" y="2202252"/>
                </a:lnTo>
                <a:lnTo>
                  <a:pt x="706873" y="2251873"/>
                </a:lnTo>
                <a:lnTo>
                  <a:pt x="707104" y="2301472"/>
                </a:lnTo>
                <a:lnTo>
                  <a:pt x="707873" y="2351042"/>
                </a:lnTo>
                <a:lnTo>
                  <a:pt x="709257" y="2400577"/>
                </a:lnTo>
                <a:lnTo>
                  <a:pt x="711332" y="2450073"/>
                </a:lnTo>
                <a:lnTo>
                  <a:pt x="714174" y="2499521"/>
                </a:lnTo>
                <a:lnTo>
                  <a:pt x="717860" y="2548918"/>
                </a:lnTo>
                <a:lnTo>
                  <a:pt x="722467" y="2598256"/>
                </a:lnTo>
                <a:lnTo>
                  <a:pt x="728071" y="2647531"/>
                </a:lnTo>
                <a:lnTo>
                  <a:pt x="734748" y="2696735"/>
                </a:lnTo>
                <a:lnTo>
                  <a:pt x="742575" y="2745864"/>
                </a:lnTo>
                <a:lnTo>
                  <a:pt x="751368" y="2793800"/>
                </a:lnTo>
                <a:lnTo>
                  <a:pt x="761213" y="2841343"/>
                </a:lnTo>
                <a:lnTo>
                  <a:pt x="772097" y="2888482"/>
                </a:lnTo>
                <a:lnTo>
                  <a:pt x="784009" y="2935203"/>
                </a:lnTo>
                <a:lnTo>
                  <a:pt x="796935" y="2981495"/>
                </a:lnTo>
                <a:lnTo>
                  <a:pt x="810863" y="3027346"/>
                </a:lnTo>
                <a:lnTo>
                  <a:pt x="825781" y="3072742"/>
                </a:lnTo>
                <a:lnTo>
                  <a:pt x="841675" y="3117672"/>
                </a:lnTo>
                <a:lnTo>
                  <a:pt x="858534" y="3162123"/>
                </a:lnTo>
                <a:lnTo>
                  <a:pt x="876345" y="3206084"/>
                </a:lnTo>
                <a:lnTo>
                  <a:pt x="895095" y="3249540"/>
                </a:lnTo>
                <a:lnTo>
                  <a:pt x="914772" y="3292481"/>
                </a:lnTo>
                <a:lnTo>
                  <a:pt x="935363" y="3334895"/>
                </a:lnTo>
                <a:lnTo>
                  <a:pt x="956857" y="3376767"/>
                </a:lnTo>
                <a:lnTo>
                  <a:pt x="979239" y="3418088"/>
                </a:lnTo>
                <a:lnTo>
                  <a:pt x="1002499" y="3458843"/>
                </a:lnTo>
                <a:lnTo>
                  <a:pt x="1026622" y="3499021"/>
                </a:lnTo>
                <a:lnTo>
                  <a:pt x="1051598" y="3538609"/>
                </a:lnTo>
                <a:lnTo>
                  <a:pt x="1077412" y="3577596"/>
                </a:lnTo>
                <a:lnTo>
                  <a:pt x="1104054" y="3615968"/>
                </a:lnTo>
                <a:lnTo>
                  <a:pt x="1131509" y="3653713"/>
                </a:lnTo>
                <a:lnTo>
                  <a:pt x="1159766" y="3690820"/>
                </a:lnTo>
                <a:lnTo>
                  <a:pt x="1188813" y="3727276"/>
                </a:lnTo>
                <a:lnTo>
                  <a:pt x="1218636" y="3763068"/>
                </a:lnTo>
                <a:lnTo>
                  <a:pt x="1249223" y="3798184"/>
                </a:lnTo>
                <a:lnTo>
                  <a:pt x="1280562" y="3832612"/>
                </a:lnTo>
                <a:lnTo>
                  <a:pt x="1312640" y="3866340"/>
                </a:lnTo>
                <a:lnTo>
                  <a:pt x="1345444" y="3899355"/>
                </a:lnTo>
                <a:lnTo>
                  <a:pt x="1378963" y="3931644"/>
                </a:lnTo>
                <a:lnTo>
                  <a:pt x="1413183" y="3963197"/>
                </a:lnTo>
                <a:lnTo>
                  <a:pt x="1448092" y="3993999"/>
                </a:lnTo>
                <a:lnTo>
                  <a:pt x="1483677" y="4024039"/>
                </a:lnTo>
                <a:lnTo>
                  <a:pt x="1519927" y="4053305"/>
                </a:lnTo>
                <a:lnTo>
                  <a:pt x="1556828" y="4081785"/>
                </a:lnTo>
                <a:lnTo>
                  <a:pt x="1594368" y="4109465"/>
                </a:lnTo>
                <a:lnTo>
                  <a:pt x="1632534" y="4136334"/>
                </a:lnTo>
                <a:lnTo>
                  <a:pt x="1671315" y="4162379"/>
                </a:lnTo>
                <a:lnTo>
                  <a:pt x="1710696" y="4187588"/>
                </a:lnTo>
                <a:lnTo>
                  <a:pt x="1750667" y="4211949"/>
                </a:lnTo>
                <a:lnTo>
                  <a:pt x="1791214" y="4235450"/>
                </a:lnTo>
                <a:lnTo>
                  <a:pt x="1832324" y="4258077"/>
                </a:lnTo>
                <a:lnTo>
                  <a:pt x="1873986" y="4279819"/>
                </a:lnTo>
                <a:lnTo>
                  <a:pt x="1916187" y="4300664"/>
                </a:lnTo>
                <a:lnTo>
                  <a:pt x="1958914" y="4320598"/>
                </a:lnTo>
                <a:lnTo>
                  <a:pt x="2002155" y="4339610"/>
                </a:lnTo>
                <a:lnTo>
                  <a:pt x="2045897" y="4357688"/>
                </a:lnTo>
                <a:lnTo>
                  <a:pt x="2090128" y="4374819"/>
                </a:lnTo>
                <a:lnTo>
                  <a:pt x="2134835" y="4390991"/>
                </a:lnTo>
                <a:lnTo>
                  <a:pt x="2180006" y="4406191"/>
                </a:lnTo>
                <a:lnTo>
                  <a:pt x="2225628" y="4420407"/>
                </a:lnTo>
                <a:lnTo>
                  <a:pt x="2271688" y="4433628"/>
                </a:lnTo>
                <a:lnTo>
                  <a:pt x="2318175" y="4445839"/>
                </a:lnTo>
                <a:lnTo>
                  <a:pt x="2365075" y="4457030"/>
                </a:lnTo>
                <a:lnTo>
                  <a:pt x="2412377" y="4467188"/>
                </a:lnTo>
                <a:lnTo>
                  <a:pt x="2460067" y="4476300"/>
                </a:lnTo>
                <a:lnTo>
                  <a:pt x="2508133" y="4484355"/>
                </a:lnTo>
              </a:path>
            </a:pathLst>
          </a:custGeom>
          <a:ln w="115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38939" y="5007240"/>
            <a:ext cx="2180590" cy="2187575"/>
          </a:xfrm>
          <a:custGeom>
            <a:avLst/>
            <a:gdLst/>
            <a:ahLst/>
            <a:cxnLst/>
            <a:rect l="l" t="t" r="r" b="b"/>
            <a:pathLst>
              <a:path w="2180590" h="2187575">
                <a:moveTo>
                  <a:pt x="0" y="0"/>
                </a:moveTo>
                <a:lnTo>
                  <a:pt x="42166" y="26273"/>
                </a:lnTo>
                <a:lnTo>
                  <a:pt x="83409" y="53766"/>
                </a:lnTo>
                <a:lnTo>
                  <a:pt x="123707" y="82450"/>
                </a:lnTo>
                <a:lnTo>
                  <a:pt x="163037" y="112301"/>
                </a:lnTo>
                <a:lnTo>
                  <a:pt x="201378" y="143292"/>
                </a:lnTo>
                <a:lnTo>
                  <a:pt x="238707" y="175395"/>
                </a:lnTo>
                <a:lnTo>
                  <a:pt x="275002" y="208586"/>
                </a:lnTo>
                <a:lnTo>
                  <a:pt x="310241" y="242838"/>
                </a:lnTo>
                <a:lnTo>
                  <a:pt x="344401" y="278125"/>
                </a:lnTo>
                <a:lnTo>
                  <a:pt x="377460" y="314420"/>
                </a:lnTo>
                <a:lnTo>
                  <a:pt x="409397" y="351696"/>
                </a:lnTo>
                <a:lnTo>
                  <a:pt x="440188" y="389929"/>
                </a:lnTo>
                <a:lnTo>
                  <a:pt x="469812" y="429091"/>
                </a:lnTo>
                <a:lnTo>
                  <a:pt x="498245" y="469156"/>
                </a:lnTo>
                <a:lnTo>
                  <a:pt x="525467" y="510098"/>
                </a:lnTo>
                <a:lnTo>
                  <a:pt x="551455" y="551891"/>
                </a:lnTo>
                <a:lnTo>
                  <a:pt x="576187" y="594507"/>
                </a:lnTo>
                <a:lnTo>
                  <a:pt x="599640" y="637922"/>
                </a:lnTo>
                <a:lnTo>
                  <a:pt x="621792" y="682109"/>
                </a:lnTo>
                <a:lnTo>
                  <a:pt x="642620" y="727041"/>
                </a:lnTo>
                <a:lnTo>
                  <a:pt x="662104" y="772692"/>
                </a:lnTo>
                <a:lnTo>
                  <a:pt x="680981" y="820986"/>
                </a:lnTo>
                <a:lnTo>
                  <a:pt x="698543" y="869770"/>
                </a:lnTo>
                <a:lnTo>
                  <a:pt x="715065" y="918944"/>
                </a:lnTo>
                <a:lnTo>
                  <a:pt x="730820" y="968404"/>
                </a:lnTo>
                <a:lnTo>
                  <a:pt x="746084" y="1018049"/>
                </a:lnTo>
                <a:lnTo>
                  <a:pt x="761131" y="1067777"/>
                </a:lnTo>
                <a:lnTo>
                  <a:pt x="776235" y="1117485"/>
                </a:lnTo>
                <a:lnTo>
                  <a:pt x="791670" y="1167071"/>
                </a:lnTo>
                <a:lnTo>
                  <a:pt x="807711" y="1216433"/>
                </a:lnTo>
                <a:lnTo>
                  <a:pt x="824632" y="1265470"/>
                </a:lnTo>
                <a:lnTo>
                  <a:pt x="842707" y="1314078"/>
                </a:lnTo>
                <a:lnTo>
                  <a:pt x="862212" y="1362155"/>
                </a:lnTo>
                <a:lnTo>
                  <a:pt x="883420" y="1409601"/>
                </a:lnTo>
                <a:lnTo>
                  <a:pt x="905486" y="1454368"/>
                </a:lnTo>
                <a:lnTo>
                  <a:pt x="929045" y="1498057"/>
                </a:lnTo>
                <a:lnTo>
                  <a:pt x="954057" y="1540642"/>
                </a:lnTo>
                <a:lnTo>
                  <a:pt x="980482" y="1582101"/>
                </a:lnTo>
                <a:lnTo>
                  <a:pt x="1008278" y="1622408"/>
                </a:lnTo>
                <a:lnTo>
                  <a:pt x="1037407" y="1661540"/>
                </a:lnTo>
                <a:lnTo>
                  <a:pt x="1067828" y="1699473"/>
                </a:lnTo>
                <a:lnTo>
                  <a:pt x="1099501" y="1736182"/>
                </a:lnTo>
                <a:lnTo>
                  <a:pt x="1132384" y="1771644"/>
                </a:lnTo>
                <a:lnTo>
                  <a:pt x="1166439" y="1805834"/>
                </a:lnTo>
                <a:lnTo>
                  <a:pt x="1201625" y="1838729"/>
                </a:lnTo>
                <a:lnTo>
                  <a:pt x="1237901" y="1870304"/>
                </a:lnTo>
                <a:lnTo>
                  <a:pt x="1275228" y="1900534"/>
                </a:lnTo>
                <a:lnTo>
                  <a:pt x="1313565" y="1929397"/>
                </a:lnTo>
                <a:lnTo>
                  <a:pt x="1352871" y="1956868"/>
                </a:lnTo>
                <a:lnTo>
                  <a:pt x="1393107" y="1982923"/>
                </a:lnTo>
                <a:lnTo>
                  <a:pt x="1434233" y="2007537"/>
                </a:lnTo>
                <a:lnTo>
                  <a:pt x="1476207" y="2030687"/>
                </a:lnTo>
                <a:lnTo>
                  <a:pt x="1518991" y="2052349"/>
                </a:lnTo>
                <a:lnTo>
                  <a:pt x="1562543" y="2072498"/>
                </a:lnTo>
                <a:lnTo>
                  <a:pt x="1606824" y="2091110"/>
                </a:lnTo>
                <a:lnTo>
                  <a:pt x="1651792" y="2108162"/>
                </a:lnTo>
                <a:lnTo>
                  <a:pt x="1697409" y="2123629"/>
                </a:lnTo>
                <a:lnTo>
                  <a:pt x="1743633" y="2137488"/>
                </a:lnTo>
                <a:lnTo>
                  <a:pt x="1790424" y="2149713"/>
                </a:lnTo>
                <a:lnTo>
                  <a:pt x="1837743" y="2160281"/>
                </a:lnTo>
                <a:lnTo>
                  <a:pt x="1885548" y="2169168"/>
                </a:lnTo>
                <a:lnTo>
                  <a:pt x="1933800" y="2176350"/>
                </a:lnTo>
                <a:lnTo>
                  <a:pt x="1982459" y="2181803"/>
                </a:lnTo>
                <a:lnTo>
                  <a:pt x="2031484" y="2185502"/>
                </a:lnTo>
                <a:lnTo>
                  <a:pt x="2080834" y="2187424"/>
                </a:lnTo>
                <a:lnTo>
                  <a:pt x="2130470" y="2187544"/>
                </a:lnTo>
                <a:lnTo>
                  <a:pt x="2180352" y="2185839"/>
                </a:lnTo>
              </a:path>
            </a:pathLst>
          </a:custGeom>
          <a:ln w="104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01183" y="6903004"/>
            <a:ext cx="593090" cy="592455"/>
          </a:xfrm>
          <a:custGeom>
            <a:avLst/>
            <a:gdLst/>
            <a:ahLst/>
            <a:cxnLst/>
            <a:rect l="l" t="t" r="r" b="b"/>
            <a:pathLst>
              <a:path w="593090" h="592454">
                <a:moveTo>
                  <a:pt x="0" y="0"/>
                </a:moveTo>
                <a:lnTo>
                  <a:pt x="0" y="592421"/>
                </a:lnTo>
                <a:lnTo>
                  <a:pt x="593070" y="296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01183" y="9192945"/>
            <a:ext cx="593090" cy="592455"/>
          </a:xfrm>
          <a:custGeom>
            <a:avLst/>
            <a:gdLst/>
            <a:ahLst/>
            <a:cxnLst/>
            <a:rect l="l" t="t" r="r" b="b"/>
            <a:pathLst>
              <a:path w="593090" h="592454">
                <a:moveTo>
                  <a:pt x="0" y="0"/>
                </a:moveTo>
                <a:lnTo>
                  <a:pt x="0" y="592421"/>
                </a:lnTo>
                <a:lnTo>
                  <a:pt x="593070" y="296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3995" y="5863695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2335009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4992" y="1602045"/>
            <a:ext cx="0" cy="2261870"/>
          </a:xfrm>
          <a:custGeom>
            <a:avLst/>
            <a:gdLst/>
            <a:ahLst/>
            <a:cxnLst/>
            <a:rect l="l" t="t" r="r" b="b"/>
            <a:pathLst>
              <a:path h="2261870">
                <a:moveTo>
                  <a:pt x="0" y="226171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9401" y="5863695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233500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4302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52947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534" y="8125407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2871" y="0"/>
                </a:moveTo>
                <a:lnTo>
                  <a:pt x="454348" y="0"/>
                </a:lnTo>
                <a:lnTo>
                  <a:pt x="407933" y="2322"/>
                </a:lnTo>
                <a:lnTo>
                  <a:pt x="362850" y="9142"/>
                </a:lnTo>
                <a:lnTo>
                  <a:pt x="319329" y="20237"/>
                </a:lnTo>
                <a:lnTo>
                  <a:pt x="277597" y="35383"/>
                </a:lnTo>
                <a:lnTo>
                  <a:pt x="237886" y="54358"/>
                </a:lnTo>
                <a:lnTo>
                  <a:pt x="200424" y="76940"/>
                </a:lnTo>
                <a:lnTo>
                  <a:pt x="165441" y="102904"/>
                </a:lnTo>
                <a:lnTo>
                  <a:pt x="133166" y="132030"/>
                </a:lnTo>
                <a:lnTo>
                  <a:pt x="103829" y="164093"/>
                </a:lnTo>
                <a:lnTo>
                  <a:pt x="77659" y="198871"/>
                </a:lnTo>
                <a:lnTo>
                  <a:pt x="54886" y="236141"/>
                </a:lnTo>
                <a:lnTo>
                  <a:pt x="35738" y="275681"/>
                </a:lnTo>
                <a:lnTo>
                  <a:pt x="20447" y="317268"/>
                </a:lnTo>
                <a:lnTo>
                  <a:pt x="9240" y="360678"/>
                </a:lnTo>
                <a:lnTo>
                  <a:pt x="2348" y="405690"/>
                </a:lnTo>
                <a:lnTo>
                  <a:pt x="0" y="452080"/>
                </a:lnTo>
                <a:lnTo>
                  <a:pt x="437" y="1490541"/>
                </a:lnTo>
                <a:lnTo>
                  <a:pt x="2781" y="1536985"/>
                </a:lnTo>
                <a:lnTo>
                  <a:pt x="9659" y="1582153"/>
                </a:lnTo>
                <a:lnTo>
                  <a:pt x="20844" y="1625807"/>
                </a:lnTo>
                <a:lnTo>
                  <a:pt x="36108" y="1667711"/>
                </a:lnTo>
                <a:lnTo>
                  <a:pt x="55222" y="1707626"/>
                </a:lnTo>
                <a:lnTo>
                  <a:pt x="77958" y="1745316"/>
                </a:lnTo>
                <a:lnTo>
                  <a:pt x="104088" y="1780542"/>
                </a:lnTo>
                <a:lnTo>
                  <a:pt x="133385" y="1813069"/>
                </a:lnTo>
                <a:lnTo>
                  <a:pt x="165619" y="1842657"/>
                </a:lnTo>
                <a:lnTo>
                  <a:pt x="200562" y="1869071"/>
                </a:lnTo>
                <a:lnTo>
                  <a:pt x="237987" y="1892072"/>
                </a:lnTo>
                <a:lnTo>
                  <a:pt x="277666" y="1911423"/>
                </a:lnTo>
                <a:lnTo>
                  <a:pt x="319369" y="1926888"/>
                </a:lnTo>
                <a:lnTo>
                  <a:pt x="362869" y="1938228"/>
                </a:lnTo>
                <a:lnTo>
                  <a:pt x="407938" y="1945205"/>
                </a:lnTo>
                <a:lnTo>
                  <a:pt x="454348" y="1947584"/>
                </a:lnTo>
                <a:lnTo>
                  <a:pt x="5412871" y="1947584"/>
                </a:lnTo>
                <a:lnTo>
                  <a:pt x="5459246" y="1945205"/>
                </a:lnTo>
                <a:lnTo>
                  <a:pt x="5504216" y="1938228"/>
                </a:lnTo>
                <a:lnTo>
                  <a:pt x="5547564" y="1926888"/>
                </a:lnTo>
                <a:lnTo>
                  <a:pt x="5589070" y="1911423"/>
                </a:lnTo>
                <a:lnTo>
                  <a:pt x="5628514" y="1892072"/>
                </a:lnTo>
                <a:lnTo>
                  <a:pt x="5665678" y="1869071"/>
                </a:lnTo>
                <a:lnTo>
                  <a:pt x="5700343" y="1842657"/>
                </a:lnTo>
                <a:lnTo>
                  <a:pt x="5732290" y="1813069"/>
                </a:lnTo>
                <a:lnTo>
                  <a:pt x="5761298" y="1780542"/>
                </a:lnTo>
                <a:lnTo>
                  <a:pt x="5787150" y="1745316"/>
                </a:lnTo>
                <a:lnTo>
                  <a:pt x="5809626" y="1707626"/>
                </a:lnTo>
                <a:lnTo>
                  <a:pt x="5828506" y="1667711"/>
                </a:lnTo>
                <a:lnTo>
                  <a:pt x="5843573" y="1625807"/>
                </a:lnTo>
                <a:lnTo>
                  <a:pt x="5854606" y="1582153"/>
                </a:lnTo>
                <a:lnTo>
                  <a:pt x="5861386" y="1536985"/>
                </a:lnTo>
                <a:lnTo>
                  <a:pt x="5863695" y="1490541"/>
                </a:lnTo>
                <a:lnTo>
                  <a:pt x="5863695" y="452080"/>
                </a:lnTo>
                <a:lnTo>
                  <a:pt x="5861071" y="402644"/>
                </a:lnTo>
                <a:lnTo>
                  <a:pt x="5853376" y="354793"/>
                </a:lnTo>
                <a:lnTo>
                  <a:pt x="5840875" y="308797"/>
                </a:lnTo>
                <a:lnTo>
                  <a:pt x="5823835" y="264928"/>
                </a:lnTo>
                <a:lnTo>
                  <a:pt x="5802522" y="223454"/>
                </a:lnTo>
                <a:lnTo>
                  <a:pt x="5777202" y="184648"/>
                </a:lnTo>
                <a:lnTo>
                  <a:pt x="5748140" y="148778"/>
                </a:lnTo>
                <a:lnTo>
                  <a:pt x="5715603" y="116116"/>
                </a:lnTo>
                <a:lnTo>
                  <a:pt x="5679857" y="86932"/>
                </a:lnTo>
                <a:lnTo>
                  <a:pt x="5641166" y="61496"/>
                </a:lnTo>
                <a:lnTo>
                  <a:pt x="5599799" y="40078"/>
                </a:lnTo>
                <a:lnTo>
                  <a:pt x="5556019" y="22949"/>
                </a:lnTo>
                <a:lnTo>
                  <a:pt x="5510094" y="10380"/>
                </a:lnTo>
                <a:lnTo>
                  <a:pt x="5462290" y="2640"/>
                </a:lnTo>
                <a:lnTo>
                  <a:pt x="541287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4246" y="8320156"/>
            <a:ext cx="2927985" cy="15113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33400" marR="5080" indent="-521334" algn="r">
              <a:lnSpc>
                <a:spcPct val="91900"/>
              </a:lnSpc>
              <a:spcBef>
                <a:spcPts val="38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r>
              <a:rPr sz="2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</a:t>
            </a: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hist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550" b="1" dirty="0">
                <a:solidFill>
                  <a:srgbClr val="FFFFFF"/>
                </a:solidFill>
                <a:latin typeface="DejaVu Sans Mono"/>
                <a:cs typeface="DejaVu Sans Mono"/>
              </a:rPr>
              <a:t>dat</a:t>
            </a:r>
            <a:r>
              <a:rPr sz="2550" b="1" spc="-5" dirty="0">
                <a:solidFill>
                  <a:srgbClr val="FFFFFF"/>
                </a:solidFill>
                <a:latin typeface="DejaVu Sans Mono"/>
                <a:cs typeface="DejaVu Sans Mono"/>
              </a:rPr>
              <a:t>a</a:t>
            </a: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550">
              <a:latin typeface="Courier New"/>
              <a:cs typeface="Courier New"/>
            </a:endParaRPr>
          </a:p>
          <a:p>
            <a:pPr marL="338455">
              <a:lnSpc>
                <a:spcPts val="2815"/>
              </a:lnSpc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5827" y="8125407"/>
            <a:ext cx="5874385" cy="1948180"/>
          </a:xfrm>
          <a:custGeom>
            <a:avLst/>
            <a:gdLst/>
            <a:ahLst/>
            <a:cxnLst/>
            <a:rect l="l" t="t" r="r" b="b"/>
            <a:pathLst>
              <a:path w="5874384" h="1948179">
                <a:moveTo>
                  <a:pt x="5416484" y="0"/>
                </a:moveTo>
                <a:lnTo>
                  <a:pt x="457965" y="0"/>
                </a:lnTo>
                <a:lnTo>
                  <a:pt x="411508" y="2322"/>
                </a:lnTo>
                <a:lnTo>
                  <a:pt x="366310" y="9142"/>
                </a:lnTo>
                <a:lnTo>
                  <a:pt x="322609" y="20237"/>
                </a:lnTo>
                <a:lnTo>
                  <a:pt x="280646" y="35383"/>
                </a:lnTo>
                <a:lnTo>
                  <a:pt x="240661" y="54358"/>
                </a:lnTo>
                <a:lnTo>
                  <a:pt x="202893" y="76940"/>
                </a:lnTo>
                <a:lnTo>
                  <a:pt x="167584" y="102904"/>
                </a:lnTo>
                <a:lnTo>
                  <a:pt x="134972" y="132030"/>
                </a:lnTo>
                <a:lnTo>
                  <a:pt x="105298" y="164093"/>
                </a:lnTo>
                <a:lnTo>
                  <a:pt x="78802" y="198871"/>
                </a:lnTo>
                <a:lnTo>
                  <a:pt x="55723" y="236141"/>
                </a:lnTo>
                <a:lnTo>
                  <a:pt x="36303" y="275681"/>
                </a:lnTo>
                <a:lnTo>
                  <a:pt x="20780" y="317268"/>
                </a:lnTo>
                <a:lnTo>
                  <a:pt x="9395" y="360678"/>
                </a:lnTo>
                <a:lnTo>
                  <a:pt x="2388" y="405690"/>
                </a:lnTo>
                <a:lnTo>
                  <a:pt x="0" y="452080"/>
                </a:lnTo>
                <a:lnTo>
                  <a:pt x="4052" y="1490541"/>
                </a:lnTo>
                <a:lnTo>
                  <a:pt x="6395" y="1536985"/>
                </a:lnTo>
                <a:lnTo>
                  <a:pt x="13273" y="1582153"/>
                </a:lnTo>
                <a:lnTo>
                  <a:pt x="24458" y="1625807"/>
                </a:lnTo>
                <a:lnTo>
                  <a:pt x="39722" y="1667711"/>
                </a:lnTo>
                <a:lnTo>
                  <a:pt x="58836" y="1707626"/>
                </a:lnTo>
                <a:lnTo>
                  <a:pt x="81572" y="1745316"/>
                </a:lnTo>
                <a:lnTo>
                  <a:pt x="107702" y="1780542"/>
                </a:lnTo>
                <a:lnTo>
                  <a:pt x="136998" y="1813069"/>
                </a:lnTo>
                <a:lnTo>
                  <a:pt x="169232" y="1842657"/>
                </a:lnTo>
                <a:lnTo>
                  <a:pt x="204176" y="1869071"/>
                </a:lnTo>
                <a:lnTo>
                  <a:pt x="241601" y="1892072"/>
                </a:lnTo>
                <a:lnTo>
                  <a:pt x="281279" y="1911423"/>
                </a:lnTo>
                <a:lnTo>
                  <a:pt x="322983" y="1926888"/>
                </a:lnTo>
                <a:lnTo>
                  <a:pt x="366484" y="1938228"/>
                </a:lnTo>
                <a:lnTo>
                  <a:pt x="411554" y="1945205"/>
                </a:lnTo>
                <a:lnTo>
                  <a:pt x="457965" y="1947584"/>
                </a:lnTo>
                <a:lnTo>
                  <a:pt x="5416484" y="1947584"/>
                </a:lnTo>
                <a:lnTo>
                  <a:pt x="5462933" y="1945205"/>
                </a:lnTo>
                <a:lnTo>
                  <a:pt x="5508120" y="1938228"/>
                </a:lnTo>
                <a:lnTo>
                  <a:pt x="5551805" y="1926888"/>
                </a:lnTo>
                <a:lnTo>
                  <a:pt x="5593749" y="1911423"/>
                </a:lnTo>
                <a:lnTo>
                  <a:pt x="5633713" y="1892072"/>
                </a:lnTo>
                <a:lnTo>
                  <a:pt x="5671456" y="1869071"/>
                </a:lnTo>
                <a:lnTo>
                  <a:pt x="5706741" y="1842657"/>
                </a:lnTo>
                <a:lnTo>
                  <a:pt x="5739327" y="1813069"/>
                </a:lnTo>
                <a:lnTo>
                  <a:pt x="5768976" y="1780542"/>
                </a:lnTo>
                <a:lnTo>
                  <a:pt x="5795448" y="1745316"/>
                </a:lnTo>
                <a:lnTo>
                  <a:pt x="5818504" y="1707626"/>
                </a:lnTo>
                <a:lnTo>
                  <a:pt x="5837904" y="1667711"/>
                </a:lnTo>
                <a:lnTo>
                  <a:pt x="5853410" y="1625807"/>
                </a:lnTo>
                <a:lnTo>
                  <a:pt x="5864782" y="1582153"/>
                </a:lnTo>
                <a:lnTo>
                  <a:pt x="5871780" y="1536985"/>
                </a:lnTo>
                <a:lnTo>
                  <a:pt x="5874166" y="1490541"/>
                </a:lnTo>
                <a:lnTo>
                  <a:pt x="5874166" y="452080"/>
                </a:lnTo>
                <a:lnTo>
                  <a:pt x="5871780" y="405690"/>
                </a:lnTo>
                <a:lnTo>
                  <a:pt x="5864782" y="360678"/>
                </a:lnTo>
                <a:lnTo>
                  <a:pt x="5853410" y="317268"/>
                </a:lnTo>
                <a:lnTo>
                  <a:pt x="5837904" y="275681"/>
                </a:lnTo>
                <a:lnTo>
                  <a:pt x="5818504" y="236141"/>
                </a:lnTo>
                <a:lnTo>
                  <a:pt x="5795448" y="198871"/>
                </a:lnTo>
                <a:lnTo>
                  <a:pt x="5768976" y="164093"/>
                </a:lnTo>
                <a:lnTo>
                  <a:pt x="5739327" y="132030"/>
                </a:lnTo>
                <a:lnTo>
                  <a:pt x="5706741" y="102904"/>
                </a:lnTo>
                <a:lnTo>
                  <a:pt x="5671456" y="76940"/>
                </a:lnTo>
                <a:lnTo>
                  <a:pt x="5633713" y="54358"/>
                </a:lnTo>
                <a:lnTo>
                  <a:pt x="5593749" y="35383"/>
                </a:lnTo>
                <a:lnTo>
                  <a:pt x="5551805" y="20237"/>
                </a:lnTo>
                <a:lnTo>
                  <a:pt x="5508120" y="9142"/>
                </a:lnTo>
                <a:lnTo>
                  <a:pt x="5462933" y="2322"/>
                </a:lnTo>
                <a:lnTo>
                  <a:pt x="541648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36151" y="8312868"/>
            <a:ext cx="3339465" cy="15284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4365" marR="5080" indent="-622300" algn="just">
              <a:lnSpc>
                <a:spcPct val="94100"/>
              </a:lnSpc>
              <a:spcBef>
                <a:spcPts val="31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output$stats 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renderPrint({  </a:t>
            </a: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summary(</a:t>
            </a:r>
            <a:r>
              <a:rPr sz="2550" b="1" dirty="0">
                <a:solidFill>
                  <a:srgbClr val="FFFFFF"/>
                </a:solidFill>
                <a:latin typeface="DejaVu Sans Mono"/>
                <a:cs typeface="DejaVu Sans Mono"/>
              </a:rPr>
              <a:t>data</a:t>
            </a: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550">
              <a:latin typeface="Courier New"/>
              <a:cs typeface="Courier New"/>
            </a:endParaRPr>
          </a:p>
          <a:p>
            <a:pPr marL="338455">
              <a:lnSpc>
                <a:spcPts val="2815"/>
              </a:lnSpc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30794" y="3842815"/>
            <a:ext cx="5958205" cy="2052320"/>
          </a:xfrm>
          <a:custGeom>
            <a:avLst/>
            <a:gdLst/>
            <a:ahLst/>
            <a:cxnLst/>
            <a:rect l="l" t="t" r="r" b="b"/>
            <a:pathLst>
              <a:path w="5958205" h="2052320">
                <a:moveTo>
                  <a:pt x="5648759" y="0"/>
                </a:moveTo>
                <a:lnTo>
                  <a:pt x="316314" y="0"/>
                </a:lnTo>
                <a:lnTo>
                  <a:pt x="269824" y="3291"/>
                </a:lnTo>
                <a:lnTo>
                  <a:pt x="225368" y="12873"/>
                </a:lnTo>
                <a:lnTo>
                  <a:pt x="183449" y="28303"/>
                </a:lnTo>
                <a:lnTo>
                  <a:pt x="144572" y="49140"/>
                </a:lnTo>
                <a:lnTo>
                  <a:pt x="109243" y="74942"/>
                </a:lnTo>
                <a:lnTo>
                  <a:pt x="77965" y="105268"/>
                </a:lnTo>
                <a:lnTo>
                  <a:pt x="51243" y="139677"/>
                </a:lnTo>
                <a:lnTo>
                  <a:pt x="29580" y="177727"/>
                </a:lnTo>
                <a:lnTo>
                  <a:pt x="13483" y="218977"/>
                </a:lnTo>
                <a:lnTo>
                  <a:pt x="3454" y="262985"/>
                </a:lnTo>
                <a:lnTo>
                  <a:pt x="0" y="309309"/>
                </a:lnTo>
                <a:lnTo>
                  <a:pt x="2031" y="1734900"/>
                </a:lnTo>
                <a:lnTo>
                  <a:pt x="5438" y="1781415"/>
                </a:lnTo>
                <a:lnTo>
                  <a:pt x="15337" y="1825941"/>
                </a:lnTo>
                <a:lnTo>
                  <a:pt x="31241" y="1867962"/>
                </a:lnTo>
                <a:lnTo>
                  <a:pt x="52663" y="1906966"/>
                </a:lnTo>
                <a:lnTo>
                  <a:pt x="79119" y="1942437"/>
                </a:lnTo>
                <a:lnTo>
                  <a:pt x="110121" y="1973862"/>
                </a:lnTo>
                <a:lnTo>
                  <a:pt x="145183" y="2000726"/>
                </a:lnTo>
                <a:lnTo>
                  <a:pt x="183820" y="2022515"/>
                </a:lnTo>
                <a:lnTo>
                  <a:pt x="225545" y="2038716"/>
                </a:lnTo>
                <a:lnTo>
                  <a:pt x="269872" y="2048813"/>
                </a:lnTo>
                <a:lnTo>
                  <a:pt x="316314" y="2052293"/>
                </a:lnTo>
                <a:lnTo>
                  <a:pt x="5648759" y="2052293"/>
                </a:lnTo>
                <a:lnTo>
                  <a:pt x="5695081" y="2048813"/>
                </a:lnTo>
                <a:lnTo>
                  <a:pt x="5739080" y="2038716"/>
                </a:lnTo>
                <a:lnTo>
                  <a:pt x="5780317" y="2022515"/>
                </a:lnTo>
                <a:lnTo>
                  <a:pt x="5818351" y="2000726"/>
                </a:lnTo>
                <a:lnTo>
                  <a:pt x="5852742" y="1973862"/>
                </a:lnTo>
                <a:lnTo>
                  <a:pt x="5883049" y="1942437"/>
                </a:lnTo>
                <a:lnTo>
                  <a:pt x="5908834" y="1906966"/>
                </a:lnTo>
                <a:lnTo>
                  <a:pt x="5929654" y="1867962"/>
                </a:lnTo>
                <a:lnTo>
                  <a:pt x="5945071" y="1825941"/>
                </a:lnTo>
                <a:lnTo>
                  <a:pt x="5954644" y="1781415"/>
                </a:lnTo>
                <a:lnTo>
                  <a:pt x="5957933" y="1734900"/>
                </a:lnTo>
                <a:lnTo>
                  <a:pt x="5957933" y="309309"/>
                </a:lnTo>
                <a:lnTo>
                  <a:pt x="5954644" y="262985"/>
                </a:lnTo>
                <a:lnTo>
                  <a:pt x="5945071" y="218977"/>
                </a:lnTo>
                <a:lnTo>
                  <a:pt x="5929654" y="177727"/>
                </a:lnTo>
                <a:lnTo>
                  <a:pt x="5908834" y="139677"/>
                </a:lnTo>
                <a:lnTo>
                  <a:pt x="5883049" y="105268"/>
                </a:lnTo>
                <a:lnTo>
                  <a:pt x="5852742" y="74942"/>
                </a:lnTo>
                <a:lnTo>
                  <a:pt x="5818351" y="49140"/>
                </a:lnTo>
                <a:lnTo>
                  <a:pt x="5780317" y="28303"/>
                </a:lnTo>
                <a:lnTo>
                  <a:pt x="5739080" y="12873"/>
                </a:lnTo>
                <a:lnTo>
                  <a:pt x="5695081" y="3291"/>
                </a:lnTo>
                <a:lnTo>
                  <a:pt x="5648759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03893" y="4586301"/>
            <a:ext cx="58407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7565" algn="l"/>
              </a:tabLst>
            </a:pPr>
            <a:r>
              <a:rPr sz="3050" b="1" dirty="0">
                <a:solidFill>
                  <a:srgbClr val="FFFFFF"/>
                </a:solidFill>
                <a:latin typeface="DejaVu Sans Mono"/>
                <a:cs typeface="DejaVu Sans Mono"/>
              </a:rPr>
              <a:t>data</a:t>
            </a:r>
            <a:r>
              <a:rPr sz="3050" b="1" spc="-10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?	rnorm(input$num)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410" y="3863756"/>
            <a:ext cx="15706725" cy="1057910"/>
          </a:xfrm>
          <a:custGeom>
            <a:avLst/>
            <a:gdLst/>
            <a:ahLst/>
            <a:cxnLst/>
            <a:rect l="l" t="t" r="r" b="b"/>
            <a:pathLst>
              <a:path w="15706725" h="1057910">
                <a:moveTo>
                  <a:pt x="0" y="0"/>
                </a:moveTo>
                <a:lnTo>
                  <a:pt x="15706328" y="0"/>
                </a:lnTo>
                <a:lnTo>
                  <a:pt x="15706328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2182" y="3601984"/>
            <a:ext cx="15706725" cy="1109980"/>
          </a:xfrm>
          <a:custGeom>
            <a:avLst/>
            <a:gdLst/>
            <a:ahLst/>
            <a:cxnLst/>
            <a:rect l="l" t="t" r="r" b="b"/>
            <a:pathLst>
              <a:path w="15706725" h="1109979">
                <a:moveTo>
                  <a:pt x="0" y="0"/>
                </a:moveTo>
                <a:lnTo>
                  <a:pt x="15706328" y="0"/>
                </a:lnTo>
                <a:lnTo>
                  <a:pt x="15706328" y="1109913"/>
                </a:lnTo>
                <a:lnTo>
                  <a:pt x="0" y="1109913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35748" y="1247345"/>
            <a:ext cx="423291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u="none" spc="-130" dirty="0">
                <a:solidFill>
                  <a:srgbClr val="000000"/>
                </a:solidFill>
              </a:rPr>
              <a:t>reactive()</a:t>
            </a:r>
            <a:endParaRPr sz="8250"/>
          </a:p>
        </p:txBody>
      </p:sp>
      <p:sp>
        <p:nvSpPr>
          <p:cNvPr id="9" name="object 9"/>
          <p:cNvSpPr txBox="1"/>
          <p:nvPr/>
        </p:nvSpPr>
        <p:spPr>
          <a:xfrm>
            <a:off x="2442879" y="2594445"/>
            <a:ext cx="15483205" cy="1940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62200">
              <a:lnSpc>
                <a:spcPct val="100000"/>
              </a:lnSpc>
              <a:spcBef>
                <a:spcPts val="135"/>
              </a:spcBef>
            </a:pPr>
            <a:r>
              <a:rPr sz="4500" spc="-60" dirty="0">
                <a:latin typeface="Arial"/>
                <a:cs typeface="Arial"/>
              </a:rPr>
              <a:t>Builds </a:t>
            </a:r>
            <a:r>
              <a:rPr sz="4500" spc="-150" dirty="0">
                <a:latin typeface="Arial"/>
                <a:cs typeface="Arial"/>
              </a:rPr>
              <a:t>a </a:t>
            </a:r>
            <a:r>
              <a:rPr sz="4500" spc="-90" dirty="0">
                <a:latin typeface="Arial"/>
                <a:cs typeface="Arial"/>
              </a:rPr>
              <a:t>reactive </a:t>
            </a:r>
            <a:r>
              <a:rPr sz="4500" dirty="0">
                <a:latin typeface="Arial"/>
                <a:cs typeface="Arial"/>
              </a:rPr>
              <a:t>object </a:t>
            </a:r>
            <a:r>
              <a:rPr sz="4500" spc="-125" dirty="0">
                <a:latin typeface="Arial"/>
                <a:cs typeface="Arial"/>
              </a:rPr>
              <a:t>(reactive</a:t>
            </a:r>
            <a:r>
              <a:rPr sz="4500" spc="340" dirty="0">
                <a:latin typeface="Arial"/>
                <a:cs typeface="Arial"/>
              </a:rPr>
              <a:t> </a:t>
            </a:r>
            <a:r>
              <a:rPr sz="4500" spc="-110" dirty="0">
                <a:latin typeface="Arial"/>
                <a:cs typeface="Arial"/>
              </a:rPr>
              <a:t>expression)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4"/>
              </a:spcBef>
              <a:tabLst>
                <a:tab pos="7552690" algn="l"/>
              </a:tabLst>
            </a:pPr>
            <a:r>
              <a:rPr sz="4950" spc="-10" dirty="0">
                <a:latin typeface="Courier New"/>
                <a:cs typeface="Courier New"/>
              </a:rPr>
              <a:t>data</a:t>
            </a:r>
            <a:r>
              <a:rPr sz="4950" spc="10" dirty="0">
                <a:latin typeface="Courier New"/>
                <a:cs typeface="Courier New"/>
              </a:rPr>
              <a:t> </a:t>
            </a:r>
            <a:r>
              <a:rPr sz="4950" spc="-5" dirty="0">
                <a:latin typeface="Courier New"/>
                <a:cs typeface="Courier New"/>
              </a:rPr>
              <a:t>&lt;-</a:t>
            </a:r>
            <a:r>
              <a:rPr sz="4950" spc="20" dirty="0"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002452"/>
                </a:solidFill>
                <a:latin typeface="Courier New"/>
                <a:cs typeface="Courier New"/>
              </a:rPr>
              <a:t>reactive(	</a:t>
            </a:r>
            <a:r>
              <a:rPr sz="4950" spc="-5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950" spc="-10" dirty="0">
                <a:solidFill>
                  <a:srgbClr val="0365C0"/>
                </a:solidFill>
                <a:latin typeface="Courier New"/>
                <a:cs typeface="Courier New"/>
              </a:rPr>
              <a:t>rnorm(input$num)</a:t>
            </a:r>
            <a:r>
              <a:rPr sz="4950" spc="-4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95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7685" y="5644278"/>
            <a:ext cx="7403465" cy="3769360"/>
          </a:xfrm>
          <a:custGeom>
            <a:avLst/>
            <a:gdLst/>
            <a:ahLst/>
            <a:cxnLst/>
            <a:rect l="l" t="t" r="r" b="b"/>
            <a:pathLst>
              <a:path w="7403465" h="3769359">
                <a:moveTo>
                  <a:pt x="7242083" y="585898"/>
                </a:moveTo>
                <a:lnTo>
                  <a:pt x="163146" y="585898"/>
                </a:lnTo>
                <a:lnTo>
                  <a:pt x="119303" y="591772"/>
                </a:lnTo>
                <a:lnTo>
                  <a:pt x="80199" y="608365"/>
                </a:lnTo>
                <a:lnTo>
                  <a:pt x="47274" y="634127"/>
                </a:lnTo>
                <a:lnTo>
                  <a:pt x="21972" y="667512"/>
                </a:lnTo>
                <a:lnTo>
                  <a:pt x="5733" y="706972"/>
                </a:lnTo>
                <a:lnTo>
                  <a:pt x="0" y="750961"/>
                </a:lnTo>
                <a:lnTo>
                  <a:pt x="0" y="3607220"/>
                </a:lnTo>
                <a:lnTo>
                  <a:pt x="5733" y="3650965"/>
                </a:lnTo>
                <a:lnTo>
                  <a:pt x="21972" y="3689825"/>
                </a:lnTo>
                <a:lnTo>
                  <a:pt x="47274" y="3722432"/>
                </a:lnTo>
                <a:lnTo>
                  <a:pt x="80199" y="3747417"/>
                </a:lnTo>
                <a:lnTo>
                  <a:pt x="119303" y="3763411"/>
                </a:lnTo>
                <a:lnTo>
                  <a:pt x="163146" y="3769047"/>
                </a:lnTo>
                <a:lnTo>
                  <a:pt x="7242083" y="3769047"/>
                </a:lnTo>
                <a:lnTo>
                  <a:pt x="7285772" y="3763411"/>
                </a:lnTo>
                <a:lnTo>
                  <a:pt x="7324454" y="3747417"/>
                </a:lnTo>
                <a:lnTo>
                  <a:pt x="7356817" y="3722432"/>
                </a:lnTo>
                <a:lnTo>
                  <a:pt x="7381555" y="3689825"/>
                </a:lnTo>
                <a:lnTo>
                  <a:pt x="7397357" y="3650965"/>
                </a:lnTo>
                <a:lnTo>
                  <a:pt x="7402915" y="3607220"/>
                </a:lnTo>
                <a:lnTo>
                  <a:pt x="7402915" y="750961"/>
                </a:lnTo>
                <a:lnTo>
                  <a:pt x="7397357" y="706972"/>
                </a:lnTo>
                <a:lnTo>
                  <a:pt x="7381555" y="667512"/>
                </a:lnTo>
                <a:lnTo>
                  <a:pt x="7356817" y="634127"/>
                </a:lnTo>
                <a:lnTo>
                  <a:pt x="7324454" y="608365"/>
                </a:lnTo>
                <a:lnTo>
                  <a:pt x="7285772" y="591772"/>
                </a:lnTo>
                <a:lnTo>
                  <a:pt x="7242083" y="585898"/>
                </a:lnTo>
                <a:close/>
              </a:path>
              <a:path w="7403465" h="3769359">
                <a:moveTo>
                  <a:pt x="5790294" y="0"/>
                </a:moveTo>
                <a:lnTo>
                  <a:pt x="5685900" y="585898"/>
                </a:lnTo>
                <a:lnTo>
                  <a:pt x="5895003" y="585898"/>
                </a:lnTo>
                <a:lnTo>
                  <a:pt x="5790294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9034" y="7080424"/>
            <a:ext cx="7202805" cy="14414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210" marR="5080" indent="-271145">
              <a:lnSpc>
                <a:spcPct val="101600"/>
              </a:lnSpc>
              <a:spcBef>
                <a:spcPts val="25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respond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6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sz="4600" i="1" spc="-15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4600" i="1" spc="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600" i="1" spc="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6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i="1" spc="9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30490" y="5655890"/>
            <a:ext cx="6419215" cy="3789045"/>
          </a:xfrm>
          <a:custGeom>
            <a:avLst/>
            <a:gdLst/>
            <a:ahLst/>
            <a:cxnLst/>
            <a:rect l="l" t="t" r="r" b="b"/>
            <a:pathLst>
              <a:path w="6419215" h="3789045">
                <a:moveTo>
                  <a:pt x="6254678" y="553344"/>
                </a:moveTo>
                <a:lnTo>
                  <a:pt x="169733" y="553344"/>
                </a:lnTo>
                <a:lnTo>
                  <a:pt x="125420" y="558964"/>
                </a:lnTo>
                <a:lnTo>
                  <a:pt x="85101" y="574920"/>
                </a:lnTo>
                <a:lnTo>
                  <a:pt x="50587" y="599854"/>
                </a:lnTo>
                <a:lnTo>
                  <a:pt x="23691" y="632411"/>
                </a:lnTo>
                <a:lnTo>
                  <a:pt x="6224" y="671232"/>
                </a:lnTo>
                <a:lnTo>
                  <a:pt x="0" y="714962"/>
                </a:lnTo>
                <a:lnTo>
                  <a:pt x="0" y="3619984"/>
                </a:lnTo>
                <a:lnTo>
                  <a:pt x="6224" y="3664250"/>
                </a:lnTo>
                <a:lnTo>
                  <a:pt x="23691" y="3704413"/>
                </a:lnTo>
                <a:lnTo>
                  <a:pt x="50587" y="3738714"/>
                </a:lnTo>
                <a:lnTo>
                  <a:pt x="85101" y="3765393"/>
                </a:lnTo>
                <a:lnTo>
                  <a:pt x="125420" y="3782691"/>
                </a:lnTo>
                <a:lnTo>
                  <a:pt x="169733" y="3788847"/>
                </a:lnTo>
                <a:lnTo>
                  <a:pt x="6254678" y="3788847"/>
                </a:lnTo>
                <a:lnTo>
                  <a:pt x="6298564" y="3782691"/>
                </a:lnTo>
                <a:lnTo>
                  <a:pt x="6337817" y="3765393"/>
                </a:lnTo>
                <a:lnTo>
                  <a:pt x="6370944" y="3738714"/>
                </a:lnTo>
                <a:lnTo>
                  <a:pt x="6396454" y="3704413"/>
                </a:lnTo>
                <a:lnTo>
                  <a:pt x="6412854" y="3664250"/>
                </a:lnTo>
                <a:lnTo>
                  <a:pt x="6418652" y="3619984"/>
                </a:lnTo>
                <a:lnTo>
                  <a:pt x="6418652" y="714962"/>
                </a:lnTo>
                <a:lnTo>
                  <a:pt x="6412854" y="671232"/>
                </a:lnTo>
                <a:lnTo>
                  <a:pt x="6396454" y="632411"/>
                </a:lnTo>
                <a:lnTo>
                  <a:pt x="6370944" y="599854"/>
                </a:lnTo>
                <a:lnTo>
                  <a:pt x="6337817" y="574920"/>
                </a:lnTo>
                <a:lnTo>
                  <a:pt x="6298564" y="558964"/>
                </a:lnTo>
                <a:lnTo>
                  <a:pt x="6254678" y="553344"/>
                </a:lnTo>
                <a:close/>
              </a:path>
              <a:path w="6419215" h="3789045">
                <a:moveTo>
                  <a:pt x="2001509" y="0"/>
                </a:moveTo>
                <a:lnTo>
                  <a:pt x="1896800" y="553344"/>
                </a:lnTo>
                <a:lnTo>
                  <a:pt x="2106218" y="553344"/>
                </a:lnTo>
                <a:lnTo>
                  <a:pt x="2001509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234226" y="7077848"/>
            <a:ext cx="621728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45235" marR="5080" indent="-1233170">
              <a:lnSpc>
                <a:spcPct val="100000"/>
              </a:lnSpc>
              <a:spcBef>
                <a:spcPts val="114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600" spc="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7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4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60" dirty="0">
                <a:solidFill>
                  <a:srgbClr val="FFFFFF"/>
                </a:solidFill>
                <a:latin typeface="Arial"/>
                <a:cs typeface="Arial"/>
              </a:rPr>
              <a:t>(and  </a:t>
            </a:r>
            <a:r>
              <a:rPr sz="4600" spc="-15" dirty="0">
                <a:solidFill>
                  <a:srgbClr val="FFFFFF"/>
                </a:solidFill>
                <a:latin typeface="Arial"/>
                <a:cs typeface="Arial"/>
              </a:rPr>
              <a:t>rebuild)</a:t>
            </a: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3856" y="1821223"/>
            <a:ext cx="15572105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u="none" spc="-110" dirty="0">
                <a:solidFill>
                  <a:srgbClr val="000000"/>
                </a:solidFill>
              </a:rPr>
              <a:t>A </a:t>
            </a:r>
            <a:r>
              <a:rPr sz="6250" u="none" spc="5" dirty="0">
                <a:solidFill>
                  <a:srgbClr val="000000"/>
                </a:solidFill>
              </a:rPr>
              <a:t>reactive </a:t>
            </a:r>
            <a:r>
              <a:rPr sz="6250" u="none" spc="15" dirty="0">
                <a:solidFill>
                  <a:srgbClr val="000000"/>
                </a:solidFill>
              </a:rPr>
              <a:t>expression </a:t>
            </a:r>
            <a:r>
              <a:rPr sz="6250" u="none" spc="5" dirty="0">
                <a:solidFill>
                  <a:srgbClr val="000000"/>
                </a:solidFill>
              </a:rPr>
              <a:t>is </a:t>
            </a:r>
            <a:r>
              <a:rPr sz="6250" u="none" spc="35" dirty="0">
                <a:solidFill>
                  <a:srgbClr val="000000"/>
                </a:solidFill>
              </a:rPr>
              <a:t>special </a:t>
            </a:r>
            <a:r>
              <a:rPr sz="6250" u="none" spc="5" dirty="0">
                <a:solidFill>
                  <a:srgbClr val="000000"/>
                </a:solidFill>
              </a:rPr>
              <a:t>in </a:t>
            </a:r>
            <a:r>
              <a:rPr sz="6250" u="none" spc="195" dirty="0">
                <a:solidFill>
                  <a:srgbClr val="000000"/>
                </a:solidFill>
              </a:rPr>
              <a:t>two</a:t>
            </a:r>
            <a:r>
              <a:rPr sz="6250" u="none" spc="45" dirty="0">
                <a:solidFill>
                  <a:srgbClr val="000000"/>
                </a:solidFill>
              </a:rPr>
              <a:t> </a:t>
            </a:r>
            <a:r>
              <a:rPr sz="6250" u="none" spc="35" dirty="0">
                <a:solidFill>
                  <a:srgbClr val="000000"/>
                </a:solidFill>
              </a:rPr>
              <a:t>ways</a:t>
            </a:r>
            <a:endParaRPr sz="6250"/>
          </a:p>
        </p:txBody>
      </p:sp>
      <p:sp>
        <p:nvSpPr>
          <p:cNvPr id="7" name="object 7"/>
          <p:cNvSpPr txBox="1"/>
          <p:nvPr/>
        </p:nvSpPr>
        <p:spPr>
          <a:xfrm>
            <a:off x="3273430" y="4760181"/>
            <a:ext cx="555625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400" spc="-505" dirty="0">
                <a:solidFill>
                  <a:srgbClr val="002452"/>
                </a:solidFill>
                <a:latin typeface="Arial"/>
                <a:cs typeface="Arial"/>
              </a:rPr>
              <a:t>1</a:t>
            </a:r>
            <a:endParaRPr sz="8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0503" y="5190921"/>
            <a:ext cx="123831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4440" algn="l"/>
                <a:tab pos="2362835" algn="l"/>
                <a:tab pos="2874645" algn="l"/>
                <a:tab pos="5248275" algn="l"/>
                <a:tab pos="8470900" algn="l"/>
                <a:tab pos="9587865" algn="l"/>
                <a:tab pos="10100310" algn="l"/>
              </a:tabLst>
            </a:pPr>
            <a:r>
              <a:rPr sz="4950" spc="-650" dirty="0">
                <a:solidFill>
                  <a:srgbClr val="002452"/>
                </a:solidFill>
                <a:latin typeface="Arial"/>
                <a:cs typeface="Arial"/>
              </a:rPr>
              <a:t>Y</a:t>
            </a:r>
            <a:r>
              <a:rPr sz="4950" spc="40" dirty="0">
                <a:solidFill>
                  <a:srgbClr val="002452"/>
                </a:solidFill>
                <a:latin typeface="Arial"/>
                <a:cs typeface="Arial"/>
              </a:rPr>
              <a:t>ou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20" dirty="0">
                <a:solidFill>
                  <a:srgbClr val="002452"/>
                </a:solidFill>
                <a:latin typeface="Arial"/>
                <a:cs typeface="Arial"/>
              </a:rPr>
              <a:t>call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100" dirty="0">
                <a:solidFill>
                  <a:srgbClr val="002452"/>
                </a:solidFill>
                <a:latin typeface="Arial"/>
                <a:cs typeface="Arial"/>
              </a:rPr>
              <a:t>a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95" dirty="0">
                <a:solidFill>
                  <a:srgbClr val="002452"/>
                </a:solidFill>
                <a:latin typeface="Arial"/>
                <a:cs typeface="Arial"/>
              </a:rPr>
              <a:t>r</a:t>
            </a:r>
            <a:r>
              <a:rPr sz="4950" spc="10" dirty="0">
                <a:solidFill>
                  <a:srgbClr val="002452"/>
                </a:solidFill>
                <a:latin typeface="Arial"/>
                <a:cs typeface="Arial"/>
              </a:rPr>
              <a:t>eactive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45" dirty="0">
                <a:solidFill>
                  <a:srgbClr val="002452"/>
                </a:solidFill>
                <a:latin typeface="Arial"/>
                <a:cs typeface="Arial"/>
              </a:rPr>
              <a:t>exp</a:t>
            </a:r>
            <a:r>
              <a:rPr sz="4950" spc="-65" dirty="0">
                <a:solidFill>
                  <a:srgbClr val="002452"/>
                </a:solidFill>
                <a:latin typeface="Arial"/>
                <a:cs typeface="Arial"/>
              </a:rPr>
              <a:t>r</a:t>
            </a:r>
            <a:r>
              <a:rPr sz="4950" spc="-5" dirty="0">
                <a:solidFill>
                  <a:srgbClr val="002452"/>
                </a:solidFill>
                <a:latin typeface="Arial"/>
                <a:cs typeface="Arial"/>
              </a:rPr>
              <a:t>ession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5" dirty="0">
                <a:solidFill>
                  <a:srgbClr val="002452"/>
                </a:solidFill>
                <a:latin typeface="Arial"/>
                <a:cs typeface="Arial"/>
              </a:rPr>
              <a:t>like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100" dirty="0">
                <a:solidFill>
                  <a:srgbClr val="002452"/>
                </a:solidFill>
                <a:latin typeface="Arial"/>
                <a:cs typeface="Arial"/>
              </a:rPr>
              <a:t>a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65" dirty="0">
                <a:solidFill>
                  <a:srgbClr val="002452"/>
                </a:solidFill>
                <a:latin typeface="Arial"/>
                <a:cs typeface="Arial"/>
              </a:rPr>
              <a:t>function</a:t>
            </a:r>
            <a:endParaRPr sz="4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9518" y="3329741"/>
            <a:ext cx="12303760" cy="1057910"/>
          </a:xfrm>
          <a:custGeom>
            <a:avLst/>
            <a:gdLst/>
            <a:ahLst/>
            <a:cxnLst/>
            <a:rect l="l" t="t" r="r" b="b"/>
            <a:pathLst>
              <a:path w="12303760" h="1057910">
                <a:moveTo>
                  <a:pt x="0" y="0"/>
                </a:moveTo>
                <a:lnTo>
                  <a:pt x="12303290" y="0"/>
                </a:lnTo>
                <a:lnTo>
                  <a:pt x="12303290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1290" y="3078440"/>
            <a:ext cx="12303760" cy="1099820"/>
          </a:xfrm>
          <a:custGeom>
            <a:avLst/>
            <a:gdLst/>
            <a:ahLst/>
            <a:cxnLst/>
            <a:rect l="l" t="t" r="r" b="b"/>
            <a:pathLst>
              <a:path w="12303760" h="1099820">
                <a:moveTo>
                  <a:pt x="0" y="0"/>
                </a:moveTo>
                <a:lnTo>
                  <a:pt x="12303290" y="0"/>
                </a:lnTo>
                <a:lnTo>
                  <a:pt x="12303290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31290" y="3329741"/>
            <a:ext cx="12042140" cy="848360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5185"/>
              </a:lnSpc>
            </a:pPr>
            <a:r>
              <a:rPr sz="4950" spc="-5" dirty="0">
                <a:latin typeface="Courier New"/>
                <a:cs typeface="Courier New"/>
              </a:rPr>
              <a:t>data()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79062"/>
            <a:ext cx="5732145" cy="5086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000" spc="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00" spc="15" dirty="0">
                <a:solidFill>
                  <a:srgbClr val="A6AAA9"/>
                </a:solidFill>
                <a:latin typeface="DejaVu Sans Mono"/>
                <a:cs typeface="DejaVu Sans Mono"/>
              </a:rPr>
              <a:t>02-two-outputs</a:t>
            </a:r>
            <a:endParaRPr sz="2000">
              <a:latin typeface="DejaVu Sans Mono"/>
              <a:cs typeface="DejaVu Sans Mono"/>
            </a:endParaRPr>
          </a:p>
          <a:p>
            <a:pPr marR="3181985">
              <a:lnSpc>
                <a:spcPts val="6240"/>
              </a:lnSpc>
              <a:spcBef>
                <a:spcPts val="83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0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ts val="2275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205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  <a:spcBef>
                <a:spcPts val="66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</a:t>
            </a:r>
            <a:r>
              <a:rPr sz="2050" spc="-5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050">
              <a:latin typeface="DejaVu Sans Mono"/>
              <a:cs typeface="DejaVu Sans Mono"/>
            </a:endParaRPr>
          </a:p>
          <a:p>
            <a:pPr marL="317500" marR="5080" indent="317500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100),  plotOutput("hist"),  verbatimTextOutput("stats")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050" spc="-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056" y="6827688"/>
            <a:ext cx="5414645" cy="35896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0" marR="799465" indent="-318135">
              <a:lnSpc>
                <a:spcPct val="126800"/>
              </a:lnSpc>
              <a:spcBef>
                <a:spcPts val="9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0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66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 marL="635000" marR="481330" indent="-318135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output$stats &lt;-</a:t>
            </a:r>
            <a:r>
              <a:rPr sz="20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renderPrint({  summary(</a:t>
            </a:r>
            <a:r>
              <a:rPr sz="20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44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0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0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79062"/>
            <a:ext cx="5732145" cy="4294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000" spc="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00" spc="15" dirty="0">
                <a:solidFill>
                  <a:srgbClr val="A6AAA9"/>
                </a:solidFill>
                <a:latin typeface="DejaVu Sans Mono"/>
                <a:cs typeface="DejaVu Sans Mono"/>
              </a:rPr>
              <a:t>02-two-outputs</a:t>
            </a:r>
            <a:endParaRPr sz="2000">
              <a:latin typeface="DejaVu Sans Mono"/>
              <a:cs typeface="DejaVu Sans Mono"/>
            </a:endParaRPr>
          </a:p>
          <a:p>
            <a:pPr marR="3181985">
              <a:lnSpc>
                <a:spcPts val="6240"/>
              </a:lnSpc>
              <a:spcBef>
                <a:spcPts val="83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0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ts val="2275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205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  <a:spcBef>
                <a:spcPts val="66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</a:t>
            </a:r>
            <a:r>
              <a:rPr sz="2050" spc="-5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050">
              <a:latin typeface="DejaVu Sans Mono"/>
              <a:cs typeface="DejaVu Sans Mono"/>
            </a:endParaRPr>
          </a:p>
          <a:p>
            <a:pPr marL="317500" marR="5080" indent="317500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100),  plotOutput("hist"),  verbatimTextOutput("stats")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0306" y="5354661"/>
          <a:ext cx="5622289" cy="70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R="71120" algn="r">
                        <a:lnSpc>
                          <a:spcPts val="2340"/>
                        </a:lnSpc>
                      </a:pPr>
                      <a:r>
                        <a:rPr sz="20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server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40"/>
                        </a:lnSpc>
                      </a:pPr>
                      <a:r>
                        <a:rPr sz="2050" spc="15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40"/>
                        </a:lnSpc>
                      </a:pPr>
                      <a:r>
                        <a:rPr sz="2050" spc="15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function(input,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340"/>
                        </a:lnSpc>
                      </a:pPr>
                      <a:r>
                        <a:rPr sz="2050" spc="15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output)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340"/>
                        </a:lnSpc>
                      </a:pPr>
                      <a:r>
                        <a:rPr sz="20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R="71120" algn="r">
                        <a:lnSpc>
                          <a:spcPts val="2440"/>
                        </a:lnSpc>
                        <a:spcBef>
                          <a:spcPts val="225"/>
                        </a:spcBef>
                      </a:pPr>
                      <a:r>
                        <a:rPr sz="2050" b="1" dirty="0">
                          <a:solidFill>
                            <a:srgbClr val="164F86"/>
                          </a:solidFill>
                          <a:latin typeface="DejaVu Sans Mono"/>
                          <a:cs typeface="DejaVu Sans Mono"/>
                        </a:rPr>
                        <a:t>data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2857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0"/>
                        </a:lnSpc>
                        <a:spcBef>
                          <a:spcPts val="225"/>
                        </a:spcBef>
                      </a:pPr>
                      <a:r>
                        <a:rPr sz="2050" b="1" spc="15" dirty="0">
                          <a:solidFill>
                            <a:srgbClr val="164F86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2857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0"/>
                        </a:lnSpc>
                        <a:spcBef>
                          <a:spcPts val="225"/>
                        </a:spcBef>
                      </a:pPr>
                      <a:r>
                        <a:rPr sz="2050" b="1" spc="15" dirty="0">
                          <a:solidFill>
                            <a:srgbClr val="164F86"/>
                          </a:solidFill>
                          <a:latin typeface="DejaVu Sans Mono"/>
                          <a:cs typeface="DejaVu Sans Mono"/>
                        </a:rPr>
                        <a:t>reactive({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2857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22056" y="6035670"/>
            <a:ext cx="5414645" cy="43815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750"/>
              </a:spcBef>
            </a:pPr>
            <a:r>
              <a:rPr sz="20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660"/>
              </a:spcBef>
            </a:pPr>
            <a:r>
              <a:rPr sz="2050" b="1" spc="15" dirty="0">
                <a:solidFill>
                  <a:srgbClr val="164F86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 marL="635000" marR="799465" indent="-318135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0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44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 marL="635000" marR="481330" indent="-318135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output$stats &lt;-</a:t>
            </a:r>
            <a:r>
              <a:rPr sz="20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renderPrint({  summary(</a:t>
            </a:r>
            <a:r>
              <a:rPr sz="2050" b="1" spc="15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44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0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0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036" y="0"/>
            <a:ext cx="842906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70916"/>
            <a:ext cx="5732145" cy="4302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050" spc="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03-reactive</a:t>
            </a:r>
            <a:endParaRPr sz="2050">
              <a:latin typeface="DejaVu Sans Mono"/>
              <a:cs typeface="DejaVu Sans Mono"/>
            </a:endParaRPr>
          </a:p>
          <a:p>
            <a:pPr marR="3181985">
              <a:lnSpc>
                <a:spcPct val="253500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0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050">
              <a:latin typeface="DejaVu Sans Mono"/>
              <a:cs typeface="DejaVu Sans Mono"/>
            </a:endParaRPr>
          </a:p>
          <a:p>
            <a:pPr marL="635000" marR="958215" indent="-318135">
              <a:lnSpc>
                <a:spcPts val="3120"/>
              </a:lnSpc>
              <a:spcBef>
                <a:spcPts val="21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050" spc="-5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05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  <a:spcBef>
                <a:spcPts val="44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2050">
              <a:latin typeface="DejaVu Sans Mono"/>
              <a:cs typeface="DejaVu Sans Mono"/>
            </a:endParaRPr>
          </a:p>
          <a:p>
            <a:pPr marL="317500" marR="1116965">
              <a:lnSpc>
                <a:spcPts val="3120"/>
              </a:lnSpc>
              <a:spcBef>
                <a:spcPts val="21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plotOutput("hist"),  verbatimTextOutput("stats")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0306" y="5354661"/>
          <a:ext cx="5622289" cy="70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R="71120" algn="r">
                        <a:lnSpc>
                          <a:spcPts val="2340"/>
                        </a:lnSpc>
                      </a:pPr>
                      <a:r>
                        <a:rPr sz="20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server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40"/>
                        </a:lnSpc>
                      </a:pPr>
                      <a:r>
                        <a:rPr sz="2050" spc="15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40"/>
                        </a:lnSpc>
                      </a:pPr>
                      <a:r>
                        <a:rPr sz="2050" spc="15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function(input,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340"/>
                        </a:lnSpc>
                      </a:pPr>
                      <a:r>
                        <a:rPr sz="2050" spc="15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output)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340"/>
                        </a:lnSpc>
                      </a:pPr>
                      <a:r>
                        <a:rPr sz="2050" dirty="0">
                          <a:solidFill>
                            <a:srgbClr val="A6AAA9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R="71120" algn="r">
                        <a:lnSpc>
                          <a:spcPts val="2440"/>
                        </a:lnSpc>
                        <a:spcBef>
                          <a:spcPts val="225"/>
                        </a:spcBef>
                      </a:pPr>
                      <a:r>
                        <a:rPr sz="2050" b="1" dirty="0">
                          <a:solidFill>
                            <a:srgbClr val="164F86"/>
                          </a:solidFill>
                          <a:latin typeface="DejaVu Sans Mono"/>
                          <a:cs typeface="DejaVu Sans Mono"/>
                        </a:rPr>
                        <a:t>data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2857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0"/>
                        </a:lnSpc>
                        <a:spcBef>
                          <a:spcPts val="225"/>
                        </a:spcBef>
                      </a:pPr>
                      <a:r>
                        <a:rPr sz="2050" b="1" spc="15" dirty="0">
                          <a:solidFill>
                            <a:srgbClr val="164F86"/>
                          </a:solidFill>
                          <a:latin typeface="DejaVu Sans Mono"/>
                          <a:cs typeface="DejaVu Sans Mono"/>
                        </a:rPr>
                        <a:t>&lt;-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2857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0"/>
                        </a:lnSpc>
                        <a:spcBef>
                          <a:spcPts val="225"/>
                        </a:spcBef>
                      </a:pPr>
                      <a:r>
                        <a:rPr sz="2050" b="1" spc="15" dirty="0">
                          <a:solidFill>
                            <a:srgbClr val="164F86"/>
                          </a:solidFill>
                          <a:latin typeface="DejaVu Sans Mono"/>
                          <a:cs typeface="DejaVu Sans Mono"/>
                        </a:rPr>
                        <a:t>reactive({</a:t>
                      </a:r>
                      <a:endParaRPr sz="2050">
                        <a:latin typeface="DejaVu Sans Mono"/>
                        <a:cs typeface="DejaVu Sans Mono"/>
                      </a:endParaRPr>
                    </a:p>
                  </a:txBody>
                  <a:tcPr marL="0" marR="0" marT="28575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22056" y="6035670"/>
            <a:ext cx="5414645" cy="43815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750"/>
              </a:spcBef>
            </a:pPr>
            <a:r>
              <a:rPr sz="2050" b="1" spc="15" dirty="0">
                <a:solidFill>
                  <a:srgbClr val="164F86"/>
                </a:solidFill>
                <a:latin typeface="DejaVu Sans Mono"/>
                <a:cs typeface="DejaVu Sans Mono"/>
              </a:rPr>
              <a:t>rnorm(input$num)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660"/>
              </a:spcBef>
            </a:pPr>
            <a:r>
              <a:rPr sz="2050" b="1" spc="15" dirty="0">
                <a:solidFill>
                  <a:srgbClr val="164F86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 marL="635000" marR="799465" indent="-318135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0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050" b="1" spc="15" dirty="0">
                <a:solidFill>
                  <a:srgbClr val="164F86"/>
                </a:solidFill>
                <a:latin typeface="DejaVu Sans Mono"/>
                <a:cs typeface="DejaVu Sans Mono"/>
              </a:rPr>
              <a:t>data()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44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 marL="635000" marR="481330" indent="-318135">
              <a:lnSpc>
                <a:spcPts val="3120"/>
              </a:lnSpc>
              <a:spcBef>
                <a:spcPts val="210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output$stats &lt;-</a:t>
            </a:r>
            <a:r>
              <a:rPr sz="20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renderPrint({  summary(</a:t>
            </a:r>
            <a:r>
              <a:rPr sz="2050" b="1" spc="15" dirty="0">
                <a:solidFill>
                  <a:srgbClr val="164F86"/>
                </a:solidFill>
                <a:latin typeface="DejaVu Sans Mono"/>
                <a:cs typeface="DejaVu Sans Mono"/>
              </a:rPr>
              <a:t>data()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050">
              <a:latin typeface="DejaVu Sans Mono"/>
              <a:cs typeface="DejaVu Sans Mono"/>
            </a:endParaRPr>
          </a:p>
          <a:p>
            <a:pPr marL="317500">
              <a:lnSpc>
                <a:spcPct val="100000"/>
              </a:lnSpc>
              <a:spcBef>
                <a:spcPts val="44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0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050" spc="1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0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9608" y="2891159"/>
            <a:ext cx="10125075" cy="4873625"/>
          </a:xfrm>
          <a:prstGeom prst="rect">
            <a:avLst/>
          </a:prstGeom>
        </p:spPr>
        <p:txBody>
          <a:bodyPr vert="horz" wrap="square" lIns="0" tIns="443864" rIns="0" bIns="0" rtlCol="0">
            <a:spAutoFit/>
          </a:bodyPr>
          <a:lstStyle/>
          <a:p>
            <a:pPr marL="2058670" marR="5080" indent="-2046605">
              <a:lnSpc>
                <a:spcPts val="17400"/>
              </a:lnSpc>
              <a:spcBef>
                <a:spcPts val="3494"/>
              </a:spcBef>
            </a:pPr>
            <a:r>
              <a:rPr sz="17300" u="none" spc="1050" dirty="0">
                <a:solidFill>
                  <a:srgbClr val="C0C0C0"/>
                </a:solidFill>
              </a:rPr>
              <a:t>The</a:t>
            </a:r>
            <a:r>
              <a:rPr sz="17300" u="none" spc="-560" dirty="0">
                <a:solidFill>
                  <a:srgbClr val="C0C0C0"/>
                </a:solidFill>
              </a:rPr>
              <a:t> </a:t>
            </a:r>
            <a:r>
              <a:rPr sz="17300" u="none" spc="944" dirty="0">
                <a:solidFill>
                  <a:srgbClr val="C0C0C0"/>
                </a:solidFill>
              </a:rPr>
              <a:t>story  </a:t>
            </a:r>
            <a:r>
              <a:rPr sz="17300" u="none" spc="229" dirty="0">
                <a:solidFill>
                  <a:srgbClr val="FFFFFF"/>
                </a:solidFill>
              </a:rPr>
              <a:t>so</a:t>
            </a:r>
            <a:r>
              <a:rPr sz="17300" u="none" spc="-505" dirty="0">
                <a:solidFill>
                  <a:srgbClr val="FFFFFF"/>
                </a:solidFill>
              </a:rPr>
              <a:t> </a:t>
            </a:r>
            <a:r>
              <a:rPr sz="17300" u="none" spc="1350" dirty="0">
                <a:solidFill>
                  <a:srgbClr val="FFFFFF"/>
                </a:solidFill>
              </a:rPr>
              <a:t>far</a:t>
            </a:r>
            <a:endParaRPr sz="173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560" y="0"/>
            <a:ext cx="842851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24324" y="2640735"/>
            <a:ext cx="6746307" cy="626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93995" y="5863695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2335009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4992" y="1602045"/>
            <a:ext cx="0" cy="2261870"/>
          </a:xfrm>
          <a:custGeom>
            <a:avLst/>
            <a:gdLst/>
            <a:ahLst/>
            <a:cxnLst/>
            <a:rect l="l" t="t" r="r" b="b"/>
            <a:pathLst>
              <a:path h="2261870">
                <a:moveTo>
                  <a:pt x="0" y="226171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9401" y="5863695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233500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4302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2947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534" y="8125407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2871" y="0"/>
                </a:moveTo>
                <a:lnTo>
                  <a:pt x="454348" y="0"/>
                </a:lnTo>
                <a:lnTo>
                  <a:pt x="407933" y="2322"/>
                </a:lnTo>
                <a:lnTo>
                  <a:pt x="362850" y="9142"/>
                </a:lnTo>
                <a:lnTo>
                  <a:pt x="319329" y="20237"/>
                </a:lnTo>
                <a:lnTo>
                  <a:pt x="277597" y="35383"/>
                </a:lnTo>
                <a:lnTo>
                  <a:pt x="237886" y="54358"/>
                </a:lnTo>
                <a:lnTo>
                  <a:pt x="200424" y="76940"/>
                </a:lnTo>
                <a:lnTo>
                  <a:pt x="165441" y="102904"/>
                </a:lnTo>
                <a:lnTo>
                  <a:pt x="133166" y="132030"/>
                </a:lnTo>
                <a:lnTo>
                  <a:pt x="103829" y="164093"/>
                </a:lnTo>
                <a:lnTo>
                  <a:pt x="77659" y="198871"/>
                </a:lnTo>
                <a:lnTo>
                  <a:pt x="54886" y="236141"/>
                </a:lnTo>
                <a:lnTo>
                  <a:pt x="35738" y="275681"/>
                </a:lnTo>
                <a:lnTo>
                  <a:pt x="20447" y="317268"/>
                </a:lnTo>
                <a:lnTo>
                  <a:pt x="9240" y="360678"/>
                </a:lnTo>
                <a:lnTo>
                  <a:pt x="2348" y="405690"/>
                </a:lnTo>
                <a:lnTo>
                  <a:pt x="0" y="452080"/>
                </a:lnTo>
                <a:lnTo>
                  <a:pt x="437" y="1490541"/>
                </a:lnTo>
                <a:lnTo>
                  <a:pt x="2781" y="1536985"/>
                </a:lnTo>
                <a:lnTo>
                  <a:pt x="9659" y="1582153"/>
                </a:lnTo>
                <a:lnTo>
                  <a:pt x="20844" y="1625807"/>
                </a:lnTo>
                <a:lnTo>
                  <a:pt x="36108" y="1667711"/>
                </a:lnTo>
                <a:lnTo>
                  <a:pt x="55222" y="1707626"/>
                </a:lnTo>
                <a:lnTo>
                  <a:pt x="77958" y="1745316"/>
                </a:lnTo>
                <a:lnTo>
                  <a:pt x="104088" y="1780542"/>
                </a:lnTo>
                <a:lnTo>
                  <a:pt x="133385" y="1813069"/>
                </a:lnTo>
                <a:lnTo>
                  <a:pt x="165619" y="1842657"/>
                </a:lnTo>
                <a:lnTo>
                  <a:pt x="200562" y="1869071"/>
                </a:lnTo>
                <a:lnTo>
                  <a:pt x="237987" y="1892072"/>
                </a:lnTo>
                <a:lnTo>
                  <a:pt x="277666" y="1911423"/>
                </a:lnTo>
                <a:lnTo>
                  <a:pt x="319369" y="1926888"/>
                </a:lnTo>
                <a:lnTo>
                  <a:pt x="362869" y="1938228"/>
                </a:lnTo>
                <a:lnTo>
                  <a:pt x="407938" y="1945205"/>
                </a:lnTo>
                <a:lnTo>
                  <a:pt x="454348" y="1947584"/>
                </a:lnTo>
                <a:lnTo>
                  <a:pt x="5412871" y="1947584"/>
                </a:lnTo>
                <a:lnTo>
                  <a:pt x="5459246" y="1945205"/>
                </a:lnTo>
                <a:lnTo>
                  <a:pt x="5504216" y="1938228"/>
                </a:lnTo>
                <a:lnTo>
                  <a:pt x="5547564" y="1926888"/>
                </a:lnTo>
                <a:lnTo>
                  <a:pt x="5589070" y="1911423"/>
                </a:lnTo>
                <a:lnTo>
                  <a:pt x="5628514" y="1892072"/>
                </a:lnTo>
                <a:lnTo>
                  <a:pt x="5665678" y="1869071"/>
                </a:lnTo>
                <a:lnTo>
                  <a:pt x="5700343" y="1842657"/>
                </a:lnTo>
                <a:lnTo>
                  <a:pt x="5732290" y="1813069"/>
                </a:lnTo>
                <a:lnTo>
                  <a:pt x="5761298" y="1780542"/>
                </a:lnTo>
                <a:lnTo>
                  <a:pt x="5787150" y="1745316"/>
                </a:lnTo>
                <a:lnTo>
                  <a:pt x="5809626" y="1707626"/>
                </a:lnTo>
                <a:lnTo>
                  <a:pt x="5828506" y="1667711"/>
                </a:lnTo>
                <a:lnTo>
                  <a:pt x="5843573" y="1625807"/>
                </a:lnTo>
                <a:lnTo>
                  <a:pt x="5854606" y="1582153"/>
                </a:lnTo>
                <a:lnTo>
                  <a:pt x="5861386" y="1536985"/>
                </a:lnTo>
                <a:lnTo>
                  <a:pt x="5863695" y="1490541"/>
                </a:lnTo>
                <a:lnTo>
                  <a:pt x="5863695" y="452080"/>
                </a:lnTo>
                <a:lnTo>
                  <a:pt x="5861071" y="402644"/>
                </a:lnTo>
                <a:lnTo>
                  <a:pt x="5853376" y="354793"/>
                </a:lnTo>
                <a:lnTo>
                  <a:pt x="5840875" y="308797"/>
                </a:lnTo>
                <a:lnTo>
                  <a:pt x="5823835" y="264928"/>
                </a:lnTo>
                <a:lnTo>
                  <a:pt x="5802522" y="223454"/>
                </a:lnTo>
                <a:lnTo>
                  <a:pt x="5777202" y="184648"/>
                </a:lnTo>
                <a:lnTo>
                  <a:pt x="5748140" y="148778"/>
                </a:lnTo>
                <a:lnTo>
                  <a:pt x="5715603" y="116116"/>
                </a:lnTo>
                <a:lnTo>
                  <a:pt x="5679857" y="86932"/>
                </a:lnTo>
                <a:lnTo>
                  <a:pt x="5641166" y="61496"/>
                </a:lnTo>
                <a:lnTo>
                  <a:pt x="5599799" y="40078"/>
                </a:lnTo>
                <a:lnTo>
                  <a:pt x="5556019" y="22949"/>
                </a:lnTo>
                <a:lnTo>
                  <a:pt x="5510094" y="10380"/>
                </a:lnTo>
                <a:lnTo>
                  <a:pt x="5462290" y="2640"/>
                </a:lnTo>
                <a:lnTo>
                  <a:pt x="541287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4246" y="8139900"/>
            <a:ext cx="3273425" cy="18192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r>
              <a:rPr sz="2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endParaRPr sz="2700">
              <a:latin typeface="Courier New"/>
              <a:cs typeface="Courier New"/>
            </a:endParaRPr>
          </a:p>
          <a:p>
            <a:pPr marL="922655" marR="5080" indent="-389890">
              <a:lnSpc>
                <a:spcPct val="113199"/>
              </a:lnSpc>
              <a:spcBef>
                <a:spcPts val="2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hist(data())</a:t>
            </a:r>
            <a:endParaRPr sz="255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5827" y="8125407"/>
            <a:ext cx="5874385" cy="1948180"/>
          </a:xfrm>
          <a:custGeom>
            <a:avLst/>
            <a:gdLst/>
            <a:ahLst/>
            <a:cxnLst/>
            <a:rect l="l" t="t" r="r" b="b"/>
            <a:pathLst>
              <a:path w="5874384" h="1948179">
                <a:moveTo>
                  <a:pt x="5416484" y="0"/>
                </a:moveTo>
                <a:lnTo>
                  <a:pt x="457965" y="0"/>
                </a:lnTo>
                <a:lnTo>
                  <a:pt x="411508" y="2322"/>
                </a:lnTo>
                <a:lnTo>
                  <a:pt x="366310" y="9142"/>
                </a:lnTo>
                <a:lnTo>
                  <a:pt x="322609" y="20237"/>
                </a:lnTo>
                <a:lnTo>
                  <a:pt x="280646" y="35383"/>
                </a:lnTo>
                <a:lnTo>
                  <a:pt x="240661" y="54358"/>
                </a:lnTo>
                <a:lnTo>
                  <a:pt x="202893" y="76940"/>
                </a:lnTo>
                <a:lnTo>
                  <a:pt x="167584" y="102904"/>
                </a:lnTo>
                <a:lnTo>
                  <a:pt x="134972" y="132030"/>
                </a:lnTo>
                <a:lnTo>
                  <a:pt x="105298" y="164093"/>
                </a:lnTo>
                <a:lnTo>
                  <a:pt x="78802" y="198871"/>
                </a:lnTo>
                <a:lnTo>
                  <a:pt x="55723" y="236141"/>
                </a:lnTo>
                <a:lnTo>
                  <a:pt x="36303" y="275681"/>
                </a:lnTo>
                <a:lnTo>
                  <a:pt x="20780" y="317268"/>
                </a:lnTo>
                <a:lnTo>
                  <a:pt x="9395" y="360678"/>
                </a:lnTo>
                <a:lnTo>
                  <a:pt x="2388" y="405690"/>
                </a:lnTo>
                <a:lnTo>
                  <a:pt x="0" y="452080"/>
                </a:lnTo>
                <a:lnTo>
                  <a:pt x="4052" y="1490541"/>
                </a:lnTo>
                <a:lnTo>
                  <a:pt x="6395" y="1536985"/>
                </a:lnTo>
                <a:lnTo>
                  <a:pt x="13273" y="1582153"/>
                </a:lnTo>
                <a:lnTo>
                  <a:pt x="24458" y="1625807"/>
                </a:lnTo>
                <a:lnTo>
                  <a:pt x="39722" y="1667711"/>
                </a:lnTo>
                <a:lnTo>
                  <a:pt x="58836" y="1707626"/>
                </a:lnTo>
                <a:lnTo>
                  <a:pt x="81572" y="1745316"/>
                </a:lnTo>
                <a:lnTo>
                  <a:pt x="107702" y="1780542"/>
                </a:lnTo>
                <a:lnTo>
                  <a:pt x="136998" y="1813069"/>
                </a:lnTo>
                <a:lnTo>
                  <a:pt x="169232" y="1842657"/>
                </a:lnTo>
                <a:lnTo>
                  <a:pt x="204176" y="1869071"/>
                </a:lnTo>
                <a:lnTo>
                  <a:pt x="241601" y="1892072"/>
                </a:lnTo>
                <a:lnTo>
                  <a:pt x="281279" y="1911423"/>
                </a:lnTo>
                <a:lnTo>
                  <a:pt x="322983" y="1926888"/>
                </a:lnTo>
                <a:lnTo>
                  <a:pt x="366484" y="1938228"/>
                </a:lnTo>
                <a:lnTo>
                  <a:pt x="411554" y="1945205"/>
                </a:lnTo>
                <a:lnTo>
                  <a:pt x="457965" y="1947584"/>
                </a:lnTo>
                <a:lnTo>
                  <a:pt x="5416484" y="1947584"/>
                </a:lnTo>
                <a:lnTo>
                  <a:pt x="5462933" y="1945205"/>
                </a:lnTo>
                <a:lnTo>
                  <a:pt x="5508120" y="1938228"/>
                </a:lnTo>
                <a:lnTo>
                  <a:pt x="5551805" y="1926888"/>
                </a:lnTo>
                <a:lnTo>
                  <a:pt x="5593749" y="1911423"/>
                </a:lnTo>
                <a:lnTo>
                  <a:pt x="5633713" y="1892072"/>
                </a:lnTo>
                <a:lnTo>
                  <a:pt x="5671456" y="1869071"/>
                </a:lnTo>
                <a:lnTo>
                  <a:pt x="5706741" y="1842657"/>
                </a:lnTo>
                <a:lnTo>
                  <a:pt x="5739327" y="1813069"/>
                </a:lnTo>
                <a:lnTo>
                  <a:pt x="5768976" y="1780542"/>
                </a:lnTo>
                <a:lnTo>
                  <a:pt x="5795448" y="1745316"/>
                </a:lnTo>
                <a:lnTo>
                  <a:pt x="5818504" y="1707626"/>
                </a:lnTo>
                <a:lnTo>
                  <a:pt x="5837904" y="1667711"/>
                </a:lnTo>
                <a:lnTo>
                  <a:pt x="5853410" y="1625807"/>
                </a:lnTo>
                <a:lnTo>
                  <a:pt x="5864782" y="1582153"/>
                </a:lnTo>
                <a:lnTo>
                  <a:pt x="5871780" y="1536985"/>
                </a:lnTo>
                <a:lnTo>
                  <a:pt x="5874166" y="1490541"/>
                </a:lnTo>
                <a:lnTo>
                  <a:pt x="5874166" y="452080"/>
                </a:lnTo>
                <a:lnTo>
                  <a:pt x="5871780" y="405690"/>
                </a:lnTo>
                <a:lnTo>
                  <a:pt x="5864782" y="360678"/>
                </a:lnTo>
                <a:lnTo>
                  <a:pt x="5853410" y="317268"/>
                </a:lnTo>
                <a:lnTo>
                  <a:pt x="5837904" y="275681"/>
                </a:lnTo>
                <a:lnTo>
                  <a:pt x="5818504" y="236141"/>
                </a:lnTo>
                <a:lnTo>
                  <a:pt x="5795448" y="198871"/>
                </a:lnTo>
                <a:lnTo>
                  <a:pt x="5768976" y="164093"/>
                </a:lnTo>
                <a:lnTo>
                  <a:pt x="5739327" y="132030"/>
                </a:lnTo>
                <a:lnTo>
                  <a:pt x="5706741" y="102904"/>
                </a:lnTo>
                <a:lnTo>
                  <a:pt x="5671456" y="76940"/>
                </a:lnTo>
                <a:lnTo>
                  <a:pt x="5633713" y="54358"/>
                </a:lnTo>
                <a:lnTo>
                  <a:pt x="5593749" y="35383"/>
                </a:lnTo>
                <a:lnTo>
                  <a:pt x="5551805" y="20237"/>
                </a:lnTo>
                <a:lnTo>
                  <a:pt x="5508120" y="9142"/>
                </a:lnTo>
                <a:lnTo>
                  <a:pt x="5462933" y="2322"/>
                </a:lnTo>
                <a:lnTo>
                  <a:pt x="541648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36151" y="8110487"/>
            <a:ext cx="3726179" cy="18548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34365" marR="5080" indent="-622300">
              <a:lnSpc>
                <a:spcPct val="115799"/>
              </a:lnSpc>
              <a:spcBef>
                <a:spcPts val="17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output$stats 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renderPrint({  summary(data())</a:t>
            </a:r>
            <a:endParaRPr sz="255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0794" y="3842815"/>
            <a:ext cx="5958205" cy="2052320"/>
          </a:xfrm>
          <a:custGeom>
            <a:avLst/>
            <a:gdLst/>
            <a:ahLst/>
            <a:cxnLst/>
            <a:rect l="l" t="t" r="r" b="b"/>
            <a:pathLst>
              <a:path w="5958205" h="2052320">
                <a:moveTo>
                  <a:pt x="5648759" y="0"/>
                </a:moveTo>
                <a:lnTo>
                  <a:pt x="316314" y="0"/>
                </a:lnTo>
                <a:lnTo>
                  <a:pt x="269824" y="3291"/>
                </a:lnTo>
                <a:lnTo>
                  <a:pt x="225368" y="12873"/>
                </a:lnTo>
                <a:lnTo>
                  <a:pt x="183449" y="28303"/>
                </a:lnTo>
                <a:lnTo>
                  <a:pt x="144572" y="49140"/>
                </a:lnTo>
                <a:lnTo>
                  <a:pt x="109243" y="74942"/>
                </a:lnTo>
                <a:lnTo>
                  <a:pt x="77965" y="105268"/>
                </a:lnTo>
                <a:lnTo>
                  <a:pt x="51243" y="139677"/>
                </a:lnTo>
                <a:lnTo>
                  <a:pt x="29580" y="177727"/>
                </a:lnTo>
                <a:lnTo>
                  <a:pt x="13483" y="218977"/>
                </a:lnTo>
                <a:lnTo>
                  <a:pt x="3454" y="262985"/>
                </a:lnTo>
                <a:lnTo>
                  <a:pt x="0" y="309309"/>
                </a:lnTo>
                <a:lnTo>
                  <a:pt x="2031" y="1734900"/>
                </a:lnTo>
                <a:lnTo>
                  <a:pt x="5438" y="1781415"/>
                </a:lnTo>
                <a:lnTo>
                  <a:pt x="15337" y="1825941"/>
                </a:lnTo>
                <a:lnTo>
                  <a:pt x="31241" y="1867962"/>
                </a:lnTo>
                <a:lnTo>
                  <a:pt x="52663" y="1906966"/>
                </a:lnTo>
                <a:lnTo>
                  <a:pt x="79119" y="1942437"/>
                </a:lnTo>
                <a:lnTo>
                  <a:pt x="110121" y="1973862"/>
                </a:lnTo>
                <a:lnTo>
                  <a:pt x="145183" y="2000726"/>
                </a:lnTo>
                <a:lnTo>
                  <a:pt x="183820" y="2022515"/>
                </a:lnTo>
                <a:lnTo>
                  <a:pt x="225545" y="2038716"/>
                </a:lnTo>
                <a:lnTo>
                  <a:pt x="269872" y="2048813"/>
                </a:lnTo>
                <a:lnTo>
                  <a:pt x="316314" y="2052293"/>
                </a:lnTo>
                <a:lnTo>
                  <a:pt x="5648759" y="2052293"/>
                </a:lnTo>
                <a:lnTo>
                  <a:pt x="5695081" y="2048813"/>
                </a:lnTo>
                <a:lnTo>
                  <a:pt x="5739080" y="2038716"/>
                </a:lnTo>
                <a:lnTo>
                  <a:pt x="5780317" y="2022515"/>
                </a:lnTo>
                <a:lnTo>
                  <a:pt x="5818351" y="2000726"/>
                </a:lnTo>
                <a:lnTo>
                  <a:pt x="5852742" y="1973862"/>
                </a:lnTo>
                <a:lnTo>
                  <a:pt x="5883049" y="1942437"/>
                </a:lnTo>
                <a:lnTo>
                  <a:pt x="5908834" y="1906966"/>
                </a:lnTo>
                <a:lnTo>
                  <a:pt x="5929654" y="1867962"/>
                </a:lnTo>
                <a:lnTo>
                  <a:pt x="5945071" y="1825941"/>
                </a:lnTo>
                <a:lnTo>
                  <a:pt x="5954644" y="1781415"/>
                </a:lnTo>
                <a:lnTo>
                  <a:pt x="5957933" y="1734900"/>
                </a:lnTo>
                <a:lnTo>
                  <a:pt x="5957933" y="309309"/>
                </a:lnTo>
                <a:lnTo>
                  <a:pt x="5954644" y="262985"/>
                </a:lnTo>
                <a:lnTo>
                  <a:pt x="5945071" y="218977"/>
                </a:lnTo>
                <a:lnTo>
                  <a:pt x="5929654" y="177727"/>
                </a:lnTo>
                <a:lnTo>
                  <a:pt x="5908834" y="139677"/>
                </a:lnTo>
                <a:lnTo>
                  <a:pt x="5883049" y="105268"/>
                </a:lnTo>
                <a:lnTo>
                  <a:pt x="5852742" y="74942"/>
                </a:lnTo>
                <a:lnTo>
                  <a:pt x="5818351" y="49140"/>
                </a:lnTo>
                <a:lnTo>
                  <a:pt x="5780317" y="28303"/>
                </a:lnTo>
                <a:lnTo>
                  <a:pt x="5739080" y="12873"/>
                </a:lnTo>
                <a:lnTo>
                  <a:pt x="5695081" y="3291"/>
                </a:lnTo>
                <a:lnTo>
                  <a:pt x="5648759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0622" y="4030622"/>
            <a:ext cx="421068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10400"/>
              </a:lnSpc>
              <a:spcBef>
                <a:spcPts val="100"/>
              </a:spcBef>
              <a:tabLst>
                <a:tab pos="1174750" algn="l"/>
                <a:tab pos="1871980" algn="l"/>
              </a:tabLst>
            </a:pP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dat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-	reactive({  rnorm(input$num)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59300" y="973792"/>
            <a:ext cx="6973609" cy="1821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4302" y="67017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0" y="783188"/>
                </a:moveTo>
                <a:lnTo>
                  <a:pt x="3720" y="158039"/>
                </a:lnTo>
                <a:lnTo>
                  <a:pt x="11131" y="109166"/>
                </a:lnTo>
                <a:lnTo>
                  <a:pt x="31921" y="65917"/>
                </a:lnTo>
                <a:lnTo>
                  <a:pt x="63928" y="31302"/>
                </a:lnTo>
                <a:lnTo>
                  <a:pt x="104991" y="8326"/>
                </a:lnTo>
                <a:lnTo>
                  <a:pt x="152948" y="0"/>
                </a:lnTo>
                <a:lnTo>
                  <a:pt x="2382178" y="0"/>
                </a:lnTo>
                <a:lnTo>
                  <a:pt x="2430785" y="8326"/>
                </a:lnTo>
                <a:lnTo>
                  <a:pt x="2473402" y="31302"/>
                </a:lnTo>
                <a:lnTo>
                  <a:pt x="2507264" y="65917"/>
                </a:lnTo>
                <a:lnTo>
                  <a:pt x="2529609" y="109166"/>
                </a:lnTo>
                <a:lnTo>
                  <a:pt x="2537671" y="158039"/>
                </a:lnTo>
                <a:lnTo>
                  <a:pt x="2537671" y="783188"/>
                </a:lnTo>
                <a:lnTo>
                  <a:pt x="2529609" y="831092"/>
                </a:lnTo>
                <a:lnTo>
                  <a:pt x="2507264" y="872029"/>
                </a:lnTo>
                <a:lnTo>
                  <a:pt x="2473402" y="903887"/>
                </a:lnTo>
                <a:lnTo>
                  <a:pt x="2430785" y="92455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6962" y="1664870"/>
            <a:ext cx="474345" cy="2138045"/>
          </a:xfrm>
          <a:custGeom>
            <a:avLst/>
            <a:gdLst/>
            <a:ahLst/>
            <a:cxnLst/>
            <a:rect l="l" t="t" r="r" b="b"/>
            <a:pathLst>
              <a:path w="474345" h="2138045">
                <a:moveTo>
                  <a:pt x="474299" y="1706754"/>
                </a:moveTo>
                <a:lnTo>
                  <a:pt x="0" y="1706754"/>
                </a:lnTo>
                <a:lnTo>
                  <a:pt x="237155" y="2137641"/>
                </a:lnTo>
                <a:lnTo>
                  <a:pt x="474299" y="1706754"/>
                </a:lnTo>
                <a:close/>
              </a:path>
              <a:path w="474345" h="2138045">
                <a:moveTo>
                  <a:pt x="363685" y="0"/>
                </a:moveTo>
                <a:lnTo>
                  <a:pt x="112384" y="0"/>
                </a:lnTo>
                <a:lnTo>
                  <a:pt x="112384" y="1706754"/>
                </a:lnTo>
                <a:lnTo>
                  <a:pt x="363685" y="1706754"/>
                </a:lnTo>
                <a:lnTo>
                  <a:pt x="363685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0796" y="3842816"/>
            <a:ext cx="5958205" cy="2052320"/>
          </a:xfrm>
          <a:custGeom>
            <a:avLst/>
            <a:gdLst/>
            <a:ahLst/>
            <a:cxnLst/>
            <a:rect l="l" t="t" r="r" b="b"/>
            <a:pathLst>
              <a:path w="5958205" h="2052320">
                <a:moveTo>
                  <a:pt x="563" y="1734897"/>
                </a:moveTo>
                <a:lnTo>
                  <a:pt x="0" y="309314"/>
                </a:lnTo>
                <a:lnTo>
                  <a:pt x="3420" y="262987"/>
                </a:lnTo>
                <a:lnTo>
                  <a:pt x="13355" y="218978"/>
                </a:lnTo>
                <a:lnTo>
                  <a:pt x="29312" y="177728"/>
                </a:lnTo>
                <a:lnTo>
                  <a:pt x="50801" y="139677"/>
                </a:lnTo>
                <a:lnTo>
                  <a:pt x="77330" y="105268"/>
                </a:lnTo>
                <a:lnTo>
                  <a:pt x="108409" y="74942"/>
                </a:lnTo>
                <a:lnTo>
                  <a:pt x="143545" y="49140"/>
                </a:lnTo>
                <a:lnTo>
                  <a:pt x="182247" y="28303"/>
                </a:lnTo>
                <a:lnTo>
                  <a:pt x="224025" y="12873"/>
                </a:lnTo>
                <a:lnTo>
                  <a:pt x="268387" y="3291"/>
                </a:lnTo>
                <a:lnTo>
                  <a:pt x="314842" y="0"/>
                </a:lnTo>
                <a:lnTo>
                  <a:pt x="5647291" y="0"/>
                </a:lnTo>
                <a:lnTo>
                  <a:pt x="5693647" y="3291"/>
                </a:lnTo>
                <a:lnTo>
                  <a:pt x="5737740" y="12873"/>
                </a:lnTo>
                <a:lnTo>
                  <a:pt x="5779116" y="28303"/>
                </a:lnTo>
                <a:lnTo>
                  <a:pt x="5817323" y="49140"/>
                </a:lnTo>
                <a:lnTo>
                  <a:pt x="5851907" y="74942"/>
                </a:lnTo>
                <a:lnTo>
                  <a:pt x="5882414" y="105268"/>
                </a:lnTo>
                <a:lnTo>
                  <a:pt x="5908391" y="139677"/>
                </a:lnTo>
                <a:lnTo>
                  <a:pt x="5929385" y="177728"/>
                </a:lnTo>
                <a:lnTo>
                  <a:pt x="5944942" y="218978"/>
                </a:lnTo>
                <a:lnTo>
                  <a:pt x="5954608" y="262987"/>
                </a:lnTo>
                <a:lnTo>
                  <a:pt x="5957931" y="309314"/>
                </a:lnTo>
                <a:lnTo>
                  <a:pt x="5957931" y="1734897"/>
                </a:lnTo>
                <a:lnTo>
                  <a:pt x="5954608" y="1781413"/>
                </a:lnTo>
                <a:lnTo>
                  <a:pt x="5944942" y="1825938"/>
                </a:lnTo>
                <a:lnTo>
                  <a:pt x="5929385" y="1867960"/>
                </a:lnTo>
                <a:lnTo>
                  <a:pt x="5908391" y="1906963"/>
                </a:lnTo>
                <a:lnTo>
                  <a:pt x="5882414" y="1942435"/>
                </a:lnTo>
                <a:lnTo>
                  <a:pt x="5851907" y="1973859"/>
                </a:lnTo>
                <a:lnTo>
                  <a:pt x="5817323" y="2000724"/>
                </a:lnTo>
                <a:lnTo>
                  <a:pt x="5779116" y="2022513"/>
                </a:lnTo>
                <a:lnTo>
                  <a:pt x="5737740" y="2038713"/>
                </a:lnTo>
                <a:lnTo>
                  <a:pt x="5693647" y="2048811"/>
                </a:lnTo>
                <a:lnTo>
                  <a:pt x="5647291" y="2052291"/>
                </a:lnTo>
                <a:lnTo>
                  <a:pt x="314842" y="2052291"/>
                </a:lnTo>
                <a:lnTo>
                  <a:pt x="268400" y="2048811"/>
                </a:lnTo>
                <a:lnTo>
                  <a:pt x="224074" y="2038713"/>
                </a:lnTo>
                <a:lnTo>
                  <a:pt x="182350" y="2022513"/>
                </a:lnTo>
                <a:lnTo>
                  <a:pt x="143714" y="2000724"/>
                </a:lnTo>
                <a:lnTo>
                  <a:pt x="108652" y="1973859"/>
                </a:lnTo>
                <a:lnTo>
                  <a:pt x="77650" y="1942435"/>
                </a:lnTo>
                <a:lnTo>
                  <a:pt x="51195" y="1906963"/>
                </a:lnTo>
                <a:lnTo>
                  <a:pt x="29773" y="1867960"/>
                </a:lnTo>
                <a:lnTo>
                  <a:pt x="13869" y="1825938"/>
                </a:lnTo>
                <a:lnTo>
                  <a:pt x="3970" y="1781413"/>
                </a:lnTo>
                <a:lnTo>
                  <a:pt x="563" y="1734897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1938" y="5957934"/>
            <a:ext cx="474345" cy="2139315"/>
          </a:xfrm>
          <a:custGeom>
            <a:avLst/>
            <a:gdLst/>
            <a:ahLst/>
            <a:cxnLst/>
            <a:rect l="l" t="t" r="r" b="b"/>
            <a:pathLst>
              <a:path w="474345" h="2139315">
                <a:moveTo>
                  <a:pt x="474299" y="1706754"/>
                </a:moveTo>
                <a:lnTo>
                  <a:pt x="0" y="1706754"/>
                </a:lnTo>
                <a:lnTo>
                  <a:pt x="237144" y="2138824"/>
                </a:lnTo>
                <a:lnTo>
                  <a:pt x="474299" y="1706754"/>
                </a:lnTo>
                <a:close/>
              </a:path>
              <a:path w="474345" h="2139315">
                <a:moveTo>
                  <a:pt x="363119" y="0"/>
                </a:moveTo>
                <a:lnTo>
                  <a:pt x="111818" y="0"/>
                </a:lnTo>
                <a:lnTo>
                  <a:pt x="111818" y="1706754"/>
                </a:lnTo>
                <a:lnTo>
                  <a:pt x="363119" y="1706754"/>
                </a:lnTo>
                <a:lnTo>
                  <a:pt x="363119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5394" y="5957934"/>
            <a:ext cx="474345" cy="2133600"/>
          </a:xfrm>
          <a:custGeom>
            <a:avLst/>
            <a:gdLst/>
            <a:ahLst/>
            <a:cxnLst/>
            <a:rect l="l" t="t" r="r" b="b"/>
            <a:pathLst>
              <a:path w="474345" h="2133600">
                <a:moveTo>
                  <a:pt x="474299" y="1696283"/>
                </a:moveTo>
                <a:lnTo>
                  <a:pt x="0" y="1696283"/>
                </a:lnTo>
                <a:lnTo>
                  <a:pt x="237155" y="2133589"/>
                </a:lnTo>
                <a:lnTo>
                  <a:pt x="474299" y="1696283"/>
                </a:lnTo>
                <a:close/>
              </a:path>
              <a:path w="474345" h="2133600">
                <a:moveTo>
                  <a:pt x="364250" y="0"/>
                </a:moveTo>
                <a:lnTo>
                  <a:pt x="112949" y="0"/>
                </a:lnTo>
                <a:lnTo>
                  <a:pt x="112949" y="1696283"/>
                </a:lnTo>
                <a:lnTo>
                  <a:pt x="364250" y="1696283"/>
                </a:lnTo>
                <a:lnTo>
                  <a:pt x="364250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534" y="8125410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1761" y="1490537"/>
                </a:moveTo>
                <a:lnTo>
                  <a:pt x="0" y="452075"/>
                </a:lnTo>
                <a:lnTo>
                  <a:pt x="2363" y="405686"/>
                </a:lnTo>
                <a:lnTo>
                  <a:pt x="9297" y="360675"/>
                </a:lnTo>
                <a:lnTo>
                  <a:pt x="20569" y="317265"/>
                </a:lnTo>
                <a:lnTo>
                  <a:pt x="35945" y="275679"/>
                </a:lnTo>
                <a:lnTo>
                  <a:pt x="55193" y="236140"/>
                </a:lnTo>
                <a:lnTo>
                  <a:pt x="78078" y="198870"/>
                </a:lnTo>
                <a:lnTo>
                  <a:pt x="104367" y="164092"/>
                </a:lnTo>
                <a:lnTo>
                  <a:pt x="133828" y="132029"/>
                </a:lnTo>
                <a:lnTo>
                  <a:pt x="166226" y="102904"/>
                </a:lnTo>
                <a:lnTo>
                  <a:pt x="201329" y="76940"/>
                </a:lnTo>
                <a:lnTo>
                  <a:pt x="238903" y="54358"/>
                </a:lnTo>
                <a:lnTo>
                  <a:pt x="278714" y="35383"/>
                </a:lnTo>
                <a:lnTo>
                  <a:pt x="320530" y="20237"/>
                </a:lnTo>
                <a:lnTo>
                  <a:pt x="364118" y="9143"/>
                </a:lnTo>
                <a:lnTo>
                  <a:pt x="409242" y="2322"/>
                </a:lnTo>
                <a:lnTo>
                  <a:pt x="455672" y="0"/>
                </a:lnTo>
                <a:lnTo>
                  <a:pt x="5411544" y="0"/>
                </a:lnTo>
                <a:lnTo>
                  <a:pt x="5460981" y="2640"/>
                </a:lnTo>
                <a:lnTo>
                  <a:pt x="5508835" y="10380"/>
                </a:lnTo>
                <a:lnTo>
                  <a:pt x="5554835" y="22949"/>
                </a:lnTo>
                <a:lnTo>
                  <a:pt x="5598709" y="40078"/>
                </a:lnTo>
                <a:lnTo>
                  <a:pt x="5640189" y="61496"/>
                </a:lnTo>
                <a:lnTo>
                  <a:pt x="5679002" y="86932"/>
                </a:lnTo>
                <a:lnTo>
                  <a:pt x="5714879" y="116116"/>
                </a:lnTo>
                <a:lnTo>
                  <a:pt x="5747548" y="148778"/>
                </a:lnTo>
                <a:lnTo>
                  <a:pt x="5776740" y="184647"/>
                </a:lnTo>
                <a:lnTo>
                  <a:pt x="5802183" y="223453"/>
                </a:lnTo>
                <a:lnTo>
                  <a:pt x="5823606" y="264926"/>
                </a:lnTo>
                <a:lnTo>
                  <a:pt x="5840740" y="308795"/>
                </a:lnTo>
                <a:lnTo>
                  <a:pt x="5853314" y="354790"/>
                </a:lnTo>
                <a:lnTo>
                  <a:pt x="5861057" y="402640"/>
                </a:lnTo>
                <a:lnTo>
                  <a:pt x="5863698" y="452075"/>
                </a:lnTo>
                <a:lnTo>
                  <a:pt x="5863698" y="1490537"/>
                </a:lnTo>
                <a:lnTo>
                  <a:pt x="5861374" y="1536982"/>
                </a:lnTo>
                <a:lnTo>
                  <a:pt x="5854552" y="1582150"/>
                </a:lnTo>
                <a:lnTo>
                  <a:pt x="5843454" y="1625804"/>
                </a:lnTo>
                <a:lnTo>
                  <a:pt x="5828303" y="1667708"/>
                </a:lnTo>
                <a:lnTo>
                  <a:pt x="5809322" y="1707623"/>
                </a:lnTo>
                <a:lnTo>
                  <a:pt x="5786735" y="1745313"/>
                </a:lnTo>
                <a:lnTo>
                  <a:pt x="5760763" y="1780539"/>
                </a:lnTo>
                <a:lnTo>
                  <a:pt x="5731631" y="1813066"/>
                </a:lnTo>
                <a:lnTo>
                  <a:pt x="5699561" y="1842654"/>
                </a:lnTo>
                <a:lnTo>
                  <a:pt x="5664777" y="1869068"/>
                </a:lnTo>
                <a:lnTo>
                  <a:pt x="5627500" y="1892069"/>
                </a:lnTo>
                <a:lnTo>
                  <a:pt x="5587955" y="1911420"/>
                </a:lnTo>
                <a:lnTo>
                  <a:pt x="5546363" y="1926885"/>
                </a:lnTo>
                <a:lnTo>
                  <a:pt x="5502949" y="1938224"/>
                </a:lnTo>
                <a:lnTo>
                  <a:pt x="5457935" y="1945202"/>
                </a:lnTo>
                <a:lnTo>
                  <a:pt x="5411544" y="1947581"/>
                </a:lnTo>
                <a:lnTo>
                  <a:pt x="455672" y="1947581"/>
                </a:lnTo>
                <a:lnTo>
                  <a:pt x="409262" y="1945202"/>
                </a:lnTo>
                <a:lnTo>
                  <a:pt x="364193" y="1938224"/>
                </a:lnTo>
                <a:lnTo>
                  <a:pt x="320693" y="1926885"/>
                </a:lnTo>
                <a:lnTo>
                  <a:pt x="278990" y="1911420"/>
                </a:lnTo>
                <a:lnTo>
                  <a:pt x="239311" y="1892069"/>
                </a:lnTo>
                <a:lnTo>
                  <a:pt x="201886" y="1869068"/>
                </a:lnTo>
                <a:lnTo>
                  <a:pt x="166943" y="1842654"/>
                </a:lnTo>
                <a:lnTo>
                  <a:pt x="134709" y="1813066"/>
                </a:lnTo>
                <a:lnTo>
                  <a:pt x="105412" y="1780539"/>
                </a:lnTo>
                <a:lnTo>
                  <a:pt x="79282" y="1745313"/>
                </a:lnTo>
                <a:lnTo>
                  <a:pt x="56546" y="1707623"/>
                </a:lnTo>
                <a:lnTo>
                  <a:pt x="37432" y="1667708"/>
                </a:lnTo>
                <a:lnTo>
                  <a:pt x="22168" y="1625804"/>
                </a:lnTo>
                <a:lnTo>
                  <a:pt x="10983" y="1582150"/>
                </a:lnTo>
                <a:lnTo>
                  <a:pt x="4105" y="1536982"/>
                </a:lnTo>
                <a:lnTo>
                  <a:pt x="1761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1198" y="8125410"/>
            <a:ext cx="5869305" cy="1948180"/>
          </a:xfrm>
          <a:custGeom>
            <a:avLst/>
            <a:gdLst/>
            <a:ahLst/>
            <a:cxnLst/>
            <a:rect l="l" t="t" r="r" b="b"/>
            <a:pathLst>
              <a:path w="5869305" h="1948179">
                <a:moveTo>
                  <a:pt x="0" y="1490537"/>
                </a:moveTo>
                <a:lnTo>
                  <a:pt x="5096" y="452075"/>
                </a:lnTo>
                <a:lnTo>
                  <a:pt x="7695" y="402640"/>
                </a:lnTo>
                <a:lnTo>
                  <a:pt x="15318" y="354790"/>
                </a:lnTo>
                <a:lnTo>
                  <a:pt x="27707" y="308795"/>
                </a:lnTo>
                <a:lnTo>
                  <a:pt x="44603" y="264926"/>
                </a:lnTo>
                <a:lnTo>
                  <a:pt x="65747" y="223453"/>
                </a:lnTo>
                <a:lnTo>
                  <a:pt x="90881" y="184647"/>
                </a:lnTo>
                <a:lnTo>
                  <a:pt x="119745" y="148778"/>
                </a:lnTo>
                <a:lnTo>
                  <a:pt x="152081" y="116116"/>
                </a:lnTo>
                <a:lnTo>
                  <a:pt x="187631" y="86932"/>
                </a:lnTo>
                <a:lnTo>
                  <a:pt x="226134" y="61496"/>
                </a:lnTo>
                <a:lnTo>
                  <a:pt x="267334" y="40078"/>
                </a:lnTo>
                <a:lnTo>
                  <a:pt x="310970" y="22949"/>
                </a:lnTo>
                <a:lnTo>
                  <a:pt x="356784" y="10380"/>
                </a:lnTo>
                <a:lnTo>
                  <a:pt x="404517" y="2640"/>
                </a:lnTo>
                <a:lnTo>
                  <a:pt x="453910" y="0"/>
                </a:lnTo>
                <a:lnTo>
                  <a:pt x="5409782" y="0"/>
                </a:lnTo>
                <a:lnTo>
                  <a:pt x="5456250" y="2322"/>
                </a:lnTo>
                <a:lnTo>
                  <a:pt x="5501482" y="9143"/>
                </a:lnTo>
                <a:lnTo>
                  <a:pt x="5545235" y="20237"/>
                </a:lnTo>
                <a:lnTo>
                  <a:pt x="5587265" y="35383"/>
                </a:lnTo>
                <a:lnTo>
                  <a:pt x="5627329" y="54358"/>
                </a:lnTo>
                <a:lnTo>
                  <a:pt x="5665185" y="76940"/>
                </a:lnTo>
                <a:lnTo>
                  <a:pt x="5700589" y="102904"/>
                </a:lnTo>
                <a:lnTo>
                  <a:pt x="5733299" y="132029"/>
                </a:lnTo>
                <a:lnTo>
                  <a:pt x="5763070" y="164092"/>
                </a:lnTo>
                <a:lnTo>
                  <a:pt x="5789661" y="198870"/>
                </a:lnTo>
                <a:lnTo>
                  <a:pt x="5812828" y="236140"/>
                </a:lnTo>
                <a:lnTo>
                  <a:pt x="5832328" y="275679"/>
                </a:lnTo>
                <a:lnTo>
                  <a:pt x="5847917" y="317265"/>
                </a:lnTo>
                <a:lnTo>
                  <a:pt x="5859354" y="360675"/>
                </a:lnTo>
                <a:lnTo>
                  <a:pt x="5866394" y="405686"/>
                </a:lnTo>
                <a:lnTo>
                  <a:pt x="5868795" y="452075"/>
                </a:lnTo>
                <a:lnTo>
                  <a:pt x="5868795" y="1490537"/>
                </a:lnTo>
                <a:lnTo>
                  <a:pt x="5866394" y="1536982"/>
                </a:lnTo>
                <a:lnTo>
                  <a:pt x="5859354" y="1582150"/>
                </a:lnTo>
                <a:lnTo>
                  <a:pt x="5847917" y="1625804"/>
                </a:lnTo>
                <a:lnTo>
                  <a:pt x="5832328" y="1667708"/>
                </a:lnTo>
                <a:lnTo>
                  <a:pt x="5812828" y="1707623"/>
                </a:lnTo>
                <a:lnTo>
                  <a:pt x="5789661" y="1745313"/>
                </a:lnTo>
                <a:lnTo>
                  <a:pt x="5763070" y="1780539"/>
                </a:lnTo>
                <a:lnTo>
                  <a:pt x="5733299" y="1813066"/>
                </a:lnTo>
                <a:lnTo>
                  <a:pt x="5700589" y="1842654"/>
                </a:lnTo>
                <a:lnTo>
                  <a:pt x="5665185" y="1869068"/>
                </a:lnTo>
                <a:lnTo>
                  <a:pt x="5627329" y="1892069"/>
                </a:lnTo>
                <a:lnTo>
                  <a:pt x="5587265" y="1911420"/>
                </a:lnTo>
                <a:lnTo>
                  <a:pt x="5545235" y="1926885"/>
                </a:lnTo>
                <a:lnTo>
                  <a:pt x="5501482" y="1938224"/>
                </a:lnTo>
                <a:lnTo>
                  <a:pt x="5456250" y="1945202"/>
                </a:lnTo>
                <a:lnTo>
                  <a:pt x="5409782" y="1947581"/>
                </a:lnTo>
                <a:lnTo>
                  <a:pt x="453910" y="1947581"/>
                </a:lnTo>
                <a:lnTo>
                  <a:pt x="407501" y="1945202"/>
                </a:lnTo>
                <a:lnTo>
                  <a:pt x="362432" y="1938224"/>
                </a:lnTo>
                <a:lnTo>
                  <a:pt x="318931" y="1926885"/>
                </a:lnTo>
                <a:lnTo>
                  <a:pt x="277228" y="1911420"/>
                </a:lnTo>
                <a:lnTo>
                  <a:pt x="237550" y="1892069"/>
                </a:lnTo>
                <a:lnTo>
                  <a:pt x="200125" y="1869068"/>
                </a:lnTo>
                <a:lnTo>
                  <a:pt x="165181" y="1842654"/>
                </a:lnTo>
                <a:lnTo>
                  <a:pt x="132947" y="1813066"/>
                </a:lnTo>
                <a:lnTo>
                  <a:pt x="103651" y="1780539"/>
                </a:lnTo>
                <a:lnTo>
                  <a:pt x="77520" y="1745313"/>
                </a:lnTo>
                <a:lnTo>
                  <a:pt x="54784" y="1707623"/>
                </a:lnTo>
                <a:lnTo>
                  <a:pt x="35670" y="1667708"/>
                </a:lnTo>
                <a:lnTo>
                  <a:pt x="20406" y="1625804"/>
                </a:lnTo>
                <a:lnTo>
                  <a:pt x="9221" y="1582150"/>
                </a:lnTo>
                <a:lnTo>
                  <a:pt x="2343" y="1536982"/>
                </a:lnTo>
                <a:lnTo>
                  <a:pt x="0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5560" y="0"/>
            <a:ext cx="842851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24324" y="2640735"/>
            <a:ext cx="6746307" cy="626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62965" y="973792"/>
            <a:ext cx="6967065" cy="1821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22125" y="2638663"/>
            <a:ext cx="6743250" cy="6167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80242" y="8879310"/>
            <a:ext cx="6931726" cy="1204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3995" y="5863695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2335009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4992" y="1602045"/>
            <a:ext cx="0" cy="2261870"/>
          </a:xfrm>
          <a:custGeom>
            <a:avLst/>
            <a:gdLst/>
            <a:ahLst/>
            <a:cxnLst/>
            <a:rect l="l" t="t" r="r" b="b"/>
            <a:pathLst>
              <a:path h="2261870">
                <a:moveTo>
                  <a:pt x="0" y="2261711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9401" y="5863695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233500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4302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52947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534" y="8125407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5412871" y="0"/>
                </a:moveTo>
                <a:lnTo>
                  <a:pt x="454348" y="0"/>
                </a:lnTo>
                <a:lnTo>
                  <a:pt x="407933" y="2322"/>
                </a:lnTo>
                <a:lnTo>
                  <a:pt x="362850" y="9142"/>
                </a:lnTo>
                <a:lnTo>
                  <a:pt x="319329" y="20237"/>
                </a:lnTo>
                <a:lnTo>
                  <a:pt x="277597" y="35383"/>
                </a:lnTo>
                <a:lnTo>
                  <a:pt x="237886" y="54358"/>
                </a:lnTo>
                <a:lnTo>
                  <a:pt x="200424" y="76940"/>
                </a:lnTo>
                <a:lnTo>
                  <a:pt x="165441" y="102904"/>
                </a:lnTo>
                <a:lnTo>
                  <a:pt x="133166" y="132030"/>
                </a:lnTo>
                <a:lnTo>
                  <a:pt x="103829" y="164093"/>
                </a:lnTo>
                <a:lnTo>
                  <a:pt x="77659" y="198871"/>
                </a:lnTo>
                <a:lnTo>
                  <a:pt x="54886" y="236141"/>
                </a:lnTo>
                <a:lnTo>
                  <a:pt x="35738" y="275681"/>
                </a:lnTo>
                <a:lnTo>
                  <a:pt x="20447" y="317268"/>
                </a:lnTo>
                <a:lnTo>
                  <a:pt x="9240" y="360678"/>
                </a:lnTo>
                <a:lnTo>
                  <a:pt x="2348" y="405690"/>
                </a:lnTo>
                <a:lnTo>
                  <a:pt x="0" y="452080"/>
                </a:lnTo>
                <a:lnTo>
                  <a:pt x="437" y="1490541"/>
                </a:lnTo>
                <a:lnTo>
                  <a:pt x="2781" y="1536985"/>
                </a:lnTo>
                <a:lnTo>
                  <a:pt x="9659" y="1582153"/>
                </a:lnTo>
                <a:lnTo>
                  <a:pt x="20844" y="1625807"/>
                </a:lnTo>
                <a:lnTo>
                  <a:pt x="36108" y="1667711"/>
                </a:lnTo>
                <a:lnTo>
                  <a:pt x="55222" y="1707626"/>
                </a:lnTo>
                <a:lnTo>
                  <a:pt x="77958" y="1745316"/>
                </a:lnTo>
                <a:lnTo>
                  <a:pt x="104088" y="1780542"/>
                </a:lnTo>
                <a:lnTo>
                  <a:pt x="133385" y="1813069"/>
                </a:lnTo>
                <a:lnTo>
                  <a:pt x="165619" y="1842657"/>
                </a:lnTo>
                <a:lnTo>
                  <a:pt x="200562" y="1869071"/>
                </a:lnTo>
                <a:lnTo>
                  <a:pt x="237987" y="1892072"/>
                </a:lnTo>
                <a:lnTo>
                  <a:pt x="277666" y="1911423"/>
                </a:lnTo>
                <a:lnTo>
                  <a:pt x="319369" y="1926888"/>
                </a:lnTo>
                <a:lnTo>
                  <a:pt x="362869" y="1938228"/>
                </a:lnTo>
                <a:lnTo>
                  <a:pt x="407938" y="1945205"/>
                </a:lnTo>
                <a:lnTo>
                  <a:pt x="454348" y="1947584"/>
                </a:lnTo>
                <a:lnTo>
                  <a:pt x="5412871" y="1947584"/>
                </a:lnTo>
                <a:lnTo>
                  <a:pt x="5459246" y="1945205"/>
                </a:lnTo>
                <a:lnTo>
                  <a:pt x="5504216" y="1938228"/>
                </a:lnTo>
                <a:lnTo>
                  <a:pt x="5547564" y="1926888"/>
                </a:lnTo>
                <a:lnTo>
                  <a:pt x="5589070" y="1911423"/>
                </a:lnTo>
                <a:lnTo>
                  <a:pt x="5628514" y="1892072"/>
                </a:lnTo>
                <a:lnTo>
                  <a:pt x="5665678" y="1869071"/>
                </a:lnTo>
                <a:lnTo>
                  <a:pt x="5700343" y="1842657"/>
                </a:lnTo>
                <a:lnTo>
                  <a:pt x="5732290" y="1813069"/>
                </a:lnTo>
                <a:lnTo>
                  <a:pt x="5761298" y="1780542"/>
                </a:lnTo>
                <a:lnTo>
                  <a:pt x="5787150" y="1745316"/>
                </a:lnTo>
                <a:lnTo>
                  <a:pt x="5809626" y="1707626"/>
                </a:lnTo>
                <a:lnTo>
                  <a:pt x="5828506" y="1667711"/>
                </a:lnTo>
                <a:lnTo>
                  <a:pt x="5843573" y="1625807"/>
                </a:lnTo>
                <a:lnTo>
                  <a:pt x="5854606" y="1582153"/>
                </a:lnTo>
                <a:lnTo>
                  <a:pt x="5861386" y="1536985"/>
                </a:lnTo>
                <a:lnTo>
                  <a:pt x="5863695" y="1490541"/>
                </a:lnTo>
                <a:lnTo>
                  <a:pt x="5863695" y="452080"/>
                </a:lnTo>
                <a:lnTo>
                  <a:pt x="5861071" y="402644"/>
                </a:lnTo>
                <a:lnTo>
                  <a:pt x="5853376" y="354793"/>
                </a:lnTo>
                <a:lnTo>
                  <a:pt x="5840875" y="308797"/>
                </a:lnTo>
                <a:lnTo>
                  <a:pt x="5823835" y="264928"/>
                </a:lnTo>
                <a:lnTo>
                  <a:pt x="5802522" y="223454"/>
                </a:lnTo>
                <a:lnTo>
                  <a:pt x="5777202" y="184648"/>
                </a:lnTo>
                <a:lnTo>
                  <a:pt x="5748140" y="148778"/>
                </a:lnTo>
                <a:lnTo>
                  <a:pt x="5715603" y="116116"/>
                </a:lnTo>
                <a:lnTo>
                  <a:pt x="5679857" y="86932"/>
                </a:lnTo>
                <a:lnTo>
                  <a:pt x="5641166" y="61496"/>
                </a:lnTo>
                <a:lnTo>
                  <a:pt x="5599799" y="40078"/>
                </a:lnTo>
                <a:lnTo>
                  <a:pt x="5556019" y="22949"/>
                </a:lnTo>
                <a:lnTo>
                  <a:pt x="5510094" y="10380"/>
                </a:lnTo>
                <a:lnTo>
                  <a:pt x="5462290" y="2640"/>
                </a:lnTo>
                <a:lnTo>
                  <a:pt x="541287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4246" y="8139900"/>
            <a:ext cx="3273425" cy="18192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output$hist</a:t>
            </a:r>
            <a:r>
              <a:rPr sz="2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endParaRPr sz="2700">
              <a:latin typeface="Courier New"/>
              <a:cs typeface="Courier New"/>
            </a:endParaRPr>
          </a:p>
          <a:p>
            <a:pPr marL="922655" marR="5080" indent="-389890">
              <a:lnSpc>
                <a:spcPct val="113199"/>
              </a:lnSpc>
              <a:spcBef>
                <a:spcPts val="2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renderPlot({  hist(data())</a:t>
            </a:r>
            <a:endParaRPr sz="255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55827" y="8125407"/>
            <a:ext cx="5874385" cy="1948180"/>
          </a:xfrm>
          <a:custGeom>
            <a:avLst/>
            <a:gdLst/>
            <a:ahLst/>
            <a:cxnLst/>
            <a:rect l="l" t="t" r="r" b="b"/>
            <a:pathLst>
              <a:path w="5874384" h="1948179">
                <a:moveTo>
                  <a:pt x="5416484" y="0"/>
                </a:moveTo>
                <a:lnTo>
                  <a:pt x="457965" y="0"/>
                </a:lnTo>
                <a:lnTo>
                  <a:pt x="411508" y="2322"/>
                </a:lnTo>
                <a:lnTo>
                  <a:pt x="366310" y="9142"/>
                </a:lnTo>
                <a:lnTo>
                  <a:pt x="322609" y="20237"/>
                </a:lnTo>
                <a:lnTo>
                  <a:pt x="280646" y="35383"/>
                </a:lnTo>
                <a:lnTo>
                  <a:pt x="240661" y="54358"/>
                </a:lnTo>
                <a:lnTo>
                  <a:pt x="202893" y="76940"/>
                </a:lnTo>
                <a:lnTo>
                  <a:pt x="167584" y="102904"/>
                </a:lnTo>
                <a:lnTo>
                  <a:pt x="134972" y="132030"/>
                </a:lnTo>
                <a:lnTo>
                  <a:pt x="105298" y="164093"/>
                </a:lnTo>
                <a:lnTo>
                  <a:pt x="78802" y="198871"/>
                </a:lnTo>
                <a:lnTo>
                  <a:pt x="55723" y="236141"/>
                </a:lnTo>
                <a:lnTo>
                  <a:pt x="36303" y="275681"/>
                </a:lnTo>
                <a:lnTo>
                  <a:pt x="20780" y="317268"/>
                </a:lnTo>
                <a:lnTo>
                  <a:pt x="9395" y="360678"/>
                </a:lnTo>
                <a:lnTo>
                  <a:pt x="2388" y="405690"/>
                </a:lnTo>
                <a:lnTo>
                  <a:pt x="0" y="452080"/>
                </a:lnTo>
                <a:lnTo>
                  <a:pt x="4052" y="1490541"/>
                </a:lnTo>
                <a:lnTo>
                  <a:pt x="6395" y="1536985"/>
                </a:lnTo>
                <a:lnTo>
                  <a:pt x="13273" y="1582153"/>
                </a:lnTo>
                <a:lnTo>
                  <a:pt x="24458" y="1625807"/>
                </a:lnTo>
                <a:lnTo>
                  <a:pt x="39722" y="1667711"/>
                </a:lnTo>
                <a:lnTo>
                  <a:pt x="58836" y="1707626"/>
                </a:lnTo>
                <a:lnTo>
                  <a:pt x="81572" y="1745316"/>
                </a:lnTo>
                <a:lnTo>
                  <a:pt x="107702" y="1780542"/>
                </a:lnTo>
                <a:lnTo>
                  <a:pt x="136998" y="1813069"/>
                </a:lnTo>
                <a:lnTo>
                  <a:pt x="169232" y="1842657"/>
                </a:lnTo>
                <a:lnTo>
                  <a:pt x="204176" y="1869071"/>
                </a:lnTo>
                <a:lnTo>
                  <a:pt x="241601" y="1892072"/>
                </a:lnTo>
                <a:lnTo>
                  <a:pt x="281279" y="1911423"/>
                </a:lnTo>
                <a:lnTo>
                  <a:pt x="322983" y="1926888"/>
                </a:lnTo>
                <a:lnTo>
                  <a:pt x="366484" y="1938228"/>
                </a:lnTo>
                <a:lnTo>
                  <a:pt x="411554" y="1945205"/>
                </a:lnTo>
                <a:lnTo>
                  <a:pt x="457965" y="1947584"/>
                </a:lnTo>
                <a:lnTo>
                  <a:pt x="5416484" y="1947584"/>
                </a:lnTo>
                <a:lnTo>
                  <a:pt x="5462933" y="1945205"/>
                </a:lnTo>
                <a:lnTo>
                  <a:pt x="5508120" y="1938228"/>
                </a:lnTo>
                <a:lnTo>
                  <a:pt x="5551805" y="1926888"/>
                </a:lnTo>
                <a:lnTo>
                  <a:pt x="5593749" y="1911423"/>
                </a:lnTo>
                <a:lnTo>
                  <a:pt x="5633713" y="1892072"/>
                </a:lnTo>
                <a:lnTo>
                  <a:pt x="5671456" y="1869071"/>
                </a:lnTo>
                <a:lnTo>
                  <a:pt x="5706741" y="1842657"/>
                </a:lnTo>
                <a:lnTo>
                  <a:pt x="5739327" y="1813069"/>
                </a:lnTo>
                <a:lnTo>
                  <a:pt x="5768976" y="1780542"/>
                </a:lnTo>
                <a:lnTo>
                  <a:pt x="5795448" y="1745316"/>
                </a:lnTo>
                <a:lnTo>
                  <a:pt x="5818504" y="1707626"/>
                </a:lnTo>
                <a:lnTo>
                  <a:pt x="5837904" y="1667711"/>
                </a:lnTo>
                <a:lnTo>
                  <a:pt x="5853410" y="1625807"/>
                </a:lnTo>
                <a:lnTo>
                  <a:pt x="5864782" y="1582153"/>
                </a:lnTo>
                <a:lnTo>
                  <a:pt x="5871780" y="1536985"/>
                </a:lnTo>
                <a:lnTo>
                  <a:pt x="5874166" y="1490541"/>
                </a:lnTo>
                <a:lnTo>
                  <a:pt x="5874166" y="452080"/>
                </a:lnTo>
                <a:lnTo>
                  <a:pt x="5871780" y="405690"/>
                </a:lnTo>
                <a:lnTo>
                  <a:pt x="5864782" y="360678"/>
                </a:lnTo>
                <a:lnTo>
                  <a:pt x="5853410" y="317268"/>
                </a:lnTo>
                <a:lnTo>
                  <a:pt x="5837904" y="275681"/>
                </a:lnTo>
                <a:lnTo>
                  <a:pt x="5818504" y="236141"/>
                </a:lnTo>
                <a:lnTo>
                  <a:pt x="5795448" y="198871"/>
                </a:lnTo>
                <a:lnTo>
                  <a:pt x="5768976" y="164093"/>
                </a:lnTo>
                <a:lnTo>
                  <a:pt x="5739327" y="132030"/>
                </a:lnTo>
                <a:lnTo>
                  <a:pt x="5706741" y="102904"/>
                </a:lnTo>
                <a:lnTo>
                  <a:pt x="5671456" y="76940"/>
                </a:lnTo>
                <a:lnTo>
                  <a:pt x="5633713" y="54358"/>
                </a:lnTo>
                <a:lnTo>
                  <a:pt x="5593749" y="35383"/>
                </a:lnTo>
                <a:lnTo>
                  <a:pt x="5551805" y="20237"/>
                </a:lnTo>
                <a:lnTo>
                  <a:pt x="5508120" y="9142"/>
                </a:lnTo>
                <a:lnTo>
                  <a:pt x="5462933" y="2322"/>
                </a:lnTo>
                <a:lnTo>
                  <a:pt x="541648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36151" y="8110487"/>
            <a:ext cx="3726179" cy="18548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34365" marR="5080" indent="-622300">
              <a:lnSpc>
                <a:spcPct val="115799"/>
              </a:lnSpc>
              <a:spcBef>
                <a:spcPts val="170"/>
              </a:spcBef>
            </a:pP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output$stats &lt;-  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renderPrint({  summary(data())</a:t>
            </a:r>
            <a:endParaRPr sz="255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30794" y="3842815"/>
            <a:ext cx="5958205" cy="2052320"/>
          </a:xfrm>
          <a:custGeom>
            <a:avLst/>
            <a:gdLst/>
            <a:ahLst/>
            <a:cxnLst/>
            <a:rect l="l" t="t" r="r" b="b"/>
            <a:pathLst>
              <a:path w="5958205" h="2052320">
                <a:moveTo>
                  <a:pt x="5648759" y="0"/>
                </a:moveTo>
                <a:lnTo>
                  <a:pt x="316314" y="0"/>
                </a:lnTo>
                <a:lnTo>
                  <a:pt x="269824" y="3291"/>
                </a:lnTo>
                <a:lnTo>
                  <a:pt x="225368" y="12873"/>
                </a:lnTo>
                <a:lnTo>
                  <a:pt x="183449" y="28303"/>
                </a:lnTo>
                <a:lnTo>
                  <a:pt x="144572" y="49140"/>
                </a:lnTo>
                <a:lnTo>
                  <a:pt x="109243" y="74942"/>
                </a:lnTo>
                <a:lnTo>
                  <a:pt x="77965" y="105268"/>
                </a:lnTo>
                <a:lnTo>
                  <a:pt x="51243" y="139677"/>
                </a:lnTo>
                <a:lnTo>
                  <a:pt x="29580" y="177727"/>
                </a:lnTo>
                <a:lnTo>
                  <a:pt x="13483" y="218977"/>
                </a:lnTo>
                <a:lnTo>
                  <a:pt x="3454" y="262985"/>
                </a:lnTo>
                <a:lnTo>
                  <a:pt x="0" y="309309"/>
                </a:lnTo>
                <a:lnTo>
                  <a:pt x="2031" y="1734900"/>
                </a:lnTo>
                <a:lnTo>
                  <a:pt x="5438" y="1781415"/>
                </a:lnTo>
                <a:lnTo>
                  <a:pt x="15337" y="1825941"/>
                </a:lnTo>
                <a:lnTo>
                  <a:pt x="31241" y="1867962"/>
                </a:lnTo>
                <a:lnTo>
                  <a:pt x="52663" y="1906966"/>
                </a:lnTo>
                <a:lnTo>
                  <a:pt x="79119" y="1942437"/>
                </a:lnTo>
                <a:lnTo>
                  <a:pt x="110121" y="1973862"/>
                </a:lnTo>
                <a:lnTo>
                  <a:pt x="145183" y="2000726"/>
                </a:lnTo>
                <a:lnTo>
                  <a:pt x="183820" y="2022515"/>
                </a:lnTo>
                <a:lnTo>
                  <a:pt x="225545" y="2038716"/>
                </a:lnTo>
                <a:lnTo>
                  <a:pt x="269872" y="2048813"/>
                </a:lnTo>
                <a:lnTo>
                  <a:pt x="316314" y="2052293"/>
                </a:lnTo>
                <a:lnTo>
                  <a:pt x="5648759" y="2052293"/>
                </a:lnTo>
                <a:lnTo>
                  <a:pt x="5695081" y="2048813"/>
                </a:lnTo>
                <a:lnTo>
                  <a:pt x="5739080" y="2038716"/>
                </a:lnTo>
                <a:lnTo>
                  <a:pt x="5780317" y="2022515"/>
                </a:lnTo>
                <a:lnTo>
                  <a:pt x="5818351" y="2000726"/>
                </a:lnTo>
                <a:lnTo>
                  <a:pt x="5852742" y="1973862"/>
                </a:lnTo>
                <a:lnTo>
                  <a:pt x="5883049" y="1942437"/>
                </a:lnTo>
                <a:lnTo>
                  <a:pt x="5908834" y="1906966"/>
                </a:lnTo>
                <a:lnTo>
                  <a:pt x="5929654" y="1867962"/>
                </a:lnTo>
                <a:lnTo>
                  <a:pt x="5945071" y="1825941"/>
                </a:lnTo>
                <a:lnTo>
                  <a:pt x="5954644" y="1781415"/>
                </a:lnTo>
                <a:lnTo>
                  <a:pt x="5957933" y="1734900"/>
                </a:lnTo>
                <a:lnTo>
                  <a:pt x="5957933" y="309309"/>
                </a:lnTo>
                <a:lnTo>
                  <a:pt x="5954644" y="262985"/>
                </a:lnTo>
                <a:lnTo>
                  <a:pt x="5945071" y="218977"/>
                </a:lnTo>
                <a:lnTo>
                  <a:pt x="5929654" y="177727"/>
                </a:lnTo>
                <a:lnTo>
                  <a:pt x="5908834" y="139677"/>
                </a:lnTo>
                <a:lnTo>
                  <a:pt x="5883049" y="105268"/>
                </a:lnTo>
                <a:lnTo>
                  <a:pt x="5852742" y="74942"/>
                </a:lnTo>
                <a:lnTo>
                  <a:pt x="5818351" y="49140"/>
                </a:lnTo>
                <a:lnTo>
                  <a:pt x="5780317" y="28303"/>
                </a:lnTo>
                <a:lnTo>
                  <a:pt x="5739080" y="12873"/>
                </a:lnTo>
                <a:lnTo>
                  <a:pt x="5695081" y="3291"/>
                </a:lnTo>
                <a:lnTo>
                  <a:pt x="5648759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0622" y="4030622"/>
            <a:ext cx="421068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10400"/>
              </a:lnSpc>
              <a:spcBef>
                <a:spcPts val="100"/>
              </a:spcBef>
              <a:tabLst>
                <a:tab pos="1174750" algn="l"/>
                <a:tab pos="1871980" algn="l"/>
              </a:tabLst>
            </a:pP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dat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-	reactive({  rnorm(input$num)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4302" y="67017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0" y="783188"/>
                </a:moveTo>
                <a:lnTo>
                  <a:pt x="3720" y="158039"/>
                </a:lnTo>
                <a:lnTo>
                  <a:pt x="11131" y="109166"/>
                </a:lnTo>
                <a:lnTo>
                  <a:pt x="31921" y="65917"/>
                </a:lnTo>
                <a:lnTo>
                  <a:pt x="63928" y="31302"/>
                </a:lnTo>
                <a:lnTo>
                  <a:pt x="104991" y="8326"/>
                </a:lnTo>
                <a:lnTo>
                  <a:pt x="152948" y="0"/>
                </a:lnTo>
                <a:lnTo>
                  <a:pt x="2382178" y="0"/>
                </a:lnTo>
                <a:lnTo>
                  <a:pt x="2430785" y="8326"/>
                </a:lnTo>
                <a:lnTo>
                  <a:pt x="2473402" y="31302"/>
                </a:lnTo>
                <a:lnTo>
                  <a:pt x="2507264" y="65917"/>
                </a:lnTo>
                <a:lnTo>
                  <a:pt x="2529609" y="109166"/>
                </a:lnTo>
                <a:lnTo>
                  <a:pt x="2537671" y="158039"/>
                </a:lnTo>
                <a:lnTo>
                  <a:pt x="2537671" y="783188"/>
                </a:lnTo>
                <a:lnTo>
                  <a:pt x="2529609" y="831092"/>
                </a:lnTo>
                <a:lnTo>
                  <a:pt x="2507264" y="872029"/>
                </a:lnTo>
                <a:lnTo>
                  <a:pt x="2473402" y="903887"/>
                </a:lnTo>
                <a:lnTo>
                  <a:pt x="2430785" y="92455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6962" y="1666451"/>
            <a:ext cx="474345" cy="2134870"/>
          </a:xfrm>
          <a:custGeom>
            <a:avLst/>
            <a:gdLst/>
            <a:ahLst/>
            <a:cxnLst/>
            <a:rect l="l" t="t" r="r" b="b"/>
            <a:pathLst>
              <a:path w="474345" h="2134870">
                <a:moveTo>
                  <a:pt x="363685" y="438196"/>
                </a:moveTo>
                <a:lnTo>
                  <a:pt x="112384" y="438196"/>
                </a:lnTo>
                <a:lnTo>
                  <a:pt x="112384" y="2134479"/>
                </a:lnTo>
                <a:lnTo>
                  <a:pt x="363685" y="2134479"/>
                </a:lnTo>
                <a:lnTo>
                  <a:pt x="363685" y="438196"/>
                </a:lnTo>
                <a:close/>
              </a:path>
              <a:path w="474345" h="2134870">
                <a:moveTo>
                  <a:pt x="237155" y="0"/>
                </a:moveTo>
                <a:lnTo>
                  <a:pt x="0" y="438196"/>
                </a:lnTo>
                <a:lnTo>
                  <a:pt x="474299" y="438196"/>
                </a:lnTo>
                <a:lnTo>
                  <a:pt x="237155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0796" y="3842816"/>
            <a:ext cx="5958205" cy="2052320"/>
          </a:xfrm>
          <a:custGeom>
            <a:avLst/>
            <a:gdLst/>
            <a:ahLst/>
            <a:cxnLst/>
            <a:rect l="l" t="t" r="r" b="b"/>
            <a:pathLst>
              <a:path w="5958205" h="2052320">
                <a:moveTo>
                  <a:pt x="563" y="1734897"/>
                </a:moveTo>
                <a:lnTo>
                  <a:pt x="0" y="309314"/>
                </a:lnTo>
                <a:lnTo>
                  <a:pt x="3420" y="262987"/>
                </a:lnTo>
                <a:lnTo>
                  <a:pt x="13355" y="218978"/>
                </a:lnTo>
                <a:lnTo>
                  <a:pt x="29312" y="177728"/>
                </a:lnTo>
                <a:lnTo>
                  <a:pt x="50801" y="139677"/>
                </a:lnTo>
                <a:lnTo>
                  <a:pt x="77330" y="105268"/>
                </a:lnTo>
                <a:lnTo>
                  <a:pt x="108409" y="74942"/>
                </a:lnTo>
                <a:lnTo>
                  <a:pt x="143545" y="49140"/>
                </a:lnTo>
                <a:lnTo>
                  <a:pt x="182247" y="28303"/>
                </a:lnTo>
                <a:lnTo>
                  <a:pt x="224025" y="12873"/>
                </a:lnTo>
                <a:lnTo>
                  <a:pt x="268387" y="3291"/>
                </a:lnTo>
                <a:lnTo>
                  <a:pt x="314842" y="0"/>
                </a:lnTo>
                <a:lnTo>
                  <a:pt x="5647291" y="0"/>
                </a:lnTo>
                <a:lnTo>
                  <a:pt x="5693647" y="3291"/>
                </a:lnTo>
                <a:lnTo>
                  <a:pt x="5737740" y="12873"/>
                </a:lnTo>
                <a:lnTo>
                  <a:pt x="5779116" y="28303"/>
                </a:lnTo>
                <a:lnTo>
                  <a:pt x="5817323" y="49140"/>
                </a:lnTo>
                <a:lnTo>
                  <a:pt x="5851907" y="74942"/>
                </a:lnTo>
                <a:lnTo>
                  <a:pt x="5882414" y="105268"/>
                </a:lnTo>
                <a:lnTo>
                  <a:pt x="5908391" y="139677"/>
                </a:lnTo>
                <a:lnTo>
                  <a:pt x="5929385" y="177728"/>
                </a:lnTo>
                <a:lnTo>
                  <a:pt x="5944942" y="218978"/>
                </a:lnTo>
                <a:lnTo>
                  <a:pt x="5954608" y="262987"/>
                </a:lnTo>
                <a:lnTo>
                  <a:pt x="5957931" y="309314"/>
                </a:lnTo>
                <a:lnTo>
                  <a:pt x="5957931" y="1734897"/>
                </a:lnTo>
                <a:lnTo>
                  <a:pt x="5954608" y="1781413"/>
                </a:lnTo>
                <a:lnTo>
                  <a:pt x="5944942" y="1825938"/>
                </a:lnTo>
                <a:lnTo>
                  <a:pt x="5929385" y="1867960"/>
                </a:lnTo>
                <a:lnTo>
                  <a:pt x="5908391" y="1906963"/>
                </a:lnTo>
                <a:lnTo>
                  <a:pt x="5882414" y="1942435"/>
                </a:lnTo>
                <a:lnTo>
                  <a:pt x="5851907" y="1973859"/>
                </a:lnTo>
                <a:lnTo>
                  <a:pt x="5817323" y="2000724"/>
                </a:lnTo>
                <a:lnTo>
                  <a:pt x="5779116" y="2022513"/>
                </a:lnTo>
                <a:lnTo>
                  <a:pt x="5737740" y="2038713"/>
                </a:lnTo>
                <a:lnTo>
                  <a:pt x="5693647" y="2048811"/>
                </a:lnTo>
                <a:lnTo>
                  <a:pt x="5647291" y="2052291"/>
                </a:lnTo>
                <a:lnTo>
                  <a:pt x="314842" y="2052291"/>
                </a:lnTo>
                <a:lnTo>
                  <a:pt x="268400" y="2048811"/>
                </a:lnTo>
                <a:lnTo>
                  <a:pt x="224074" y="2038713"/>
                </a:lnTo>
                <a:lnTo>
                  <a:pt x="182350" y="2022513"/>
                </a:lnTo>
                <a:lnTo>
                  <a:pt x="143714" y="2000724"/>
                </a:lnTo>
                <a:lnTo>
                  <a:pt x="108652" y="1973859"/>
                </a:lnTo>
                <a:lnTo>
                  <a:pt x="77650" y="1942435"/>
                </a:lnTo>
                <a:lnTo>
                  <a:pt x="51195" y="1906963"/>
                </a:lnTo>
                <a:lnTo>
                  <a:pt x="29773" y="1867960"/>
                </a:lnTo>
                <a:lnTo>
                  <a:pt x="13869" y="1825938"/>
                </a:lnTo>
                <a:lnTo>
                  <a:pt x="3970" y="1781413"/>
                </a:lnTo>
                <a:lnTo>
                  <a:pt x="563" y="1734897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1938" y="5960698"/>
            <a:ext cx="474345" cy="2133600"/>
          </a:xfrm>
          <a:custGeom>
            <a:avLst/>
            <a:gdLst/>
            <a:ahLst/>
            <a:cxnLst/>
            <a:rect l="l" t="t" r="r" b="b"/>
            <a:pathLst>
              <a:path w="474345" h="2133600">
                <a:moveTo>
                  <a:pt x="363119" y="437012"/>
                </a:moveTo>
                <a:lnTo>
                  <a:pt x="111818" y="437012"/>
                </a:lnTo>
                <a:lnTo>
                  <a:pt x="111818" y="2133296"/>
                </a:lnTo>
                <a:lnTo>
                  <a:pt x="363119" y="2133296"/>
                </a:lnTo>
                <a:lnTo>
                  <a:pt x="363119" y="437012"/>
                </a:lnTo>
                <a:close/>
              </a:path>
              <a:path w="474345" h="2133600">
                <a:moveTo>
                  <a:pt x="237144" y="0"/>
                </a:moveTo>
                <a:lnTo>
                  <a:pt x="0" y="437012"/>
                </a:lnTo>
                <a:lnTo>
                  <a:pt x="474299" y="437012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5394" y="5955462"/>
            <a:ext cx="474345" cy="2138680"/>
          </a:xfrm>
          <a:custGeom>
            <a:avLst/>
            <a:gdLst/>
            <a:ahLst/>
            <a:cxnLst/>
            <a:rect l="l" t="t" r="r" b="b"/>
            <a:pathLst>
              <a:path w="474345" h="2138679">
                <a:moveTo>
                  <a:pt x="364250" y="431777"/>
                </a:moveTo>
                <a:lnTo>
                  <a:pt x="112949" y="431777"/>
                </a:lnTo>
                <a:lnTo>
                  <a:pt x="112949" y="2138531"/>
                </a:lnTo>
                <a:lnTo>
                  <a:pt x="364250" y="2138531"/>
                </a:lnTo>
                <a:lnTo>
                  <a:pt x="364250" y="431777"/>
                </a:lnTo>
                <a:close/>
              </a:path>
              <a:path w="474345" h="2138679">
                <a:moveTo>
                  <a:pt x="237155" y="0"/>
                </a:moveTo>
                <a:lnTo>
                  <a:pt x="0" y="431777"/>
                </a:lnTo>
                <a:lnTo>
                  <a:pt x="474299" y="431777"/>
                </a:lnTo>
                <a:lnTo>
                  <a:pt x="237155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534" y="8125410"/>
            <a:ext cx="5864225" cy="1948180"/>
          </a:xfrm>
          <a:custGeom>
            <a:avLst/>
            <a:gdLst/>
            <a:ahLst/>
            <a:cxnLst/>
            <a:rect l="l" t="t" r="r" b="b"/>
            <a:pathLst>
              <a:path w="5864225" h="1948179">
                <a:moveTo>
                  <a:pt x="1761" y="1490537"/>
                </a:moveTo>
                <a:lnTo>
                  <a:pt x="0" y="452075"/>
                </a:lnTo>
                <a:lnTo>
                  <a:pt x="2363" y="405686"/>
                </a:lnTo>
                <a:lnTo>
                  <a:pt x="9297" y="360675"/>
                </a:lnTo>
                <a:lnTo>
                  <a:pt x="20569" y="317265"/>
                </a:lnTo>
                <a:lnTo>
                  <a:pt x="35945" y="275679"/>
                </a:lnTo>
                <a:lnTo>
                  <a:pt x="55193" y="236140"/>
                </a:lnTo>
                <a:lnTo>
                  <a:pt x="78078" y="198870"/>
                </a:lnTo>
                <a:lnTo>
                  <a:pt x="104367" y="164092"/>
                </a:lnTo>
                <a:lnTo>
                  <a:pt x="133828" y="132029"/>
                </a:lnTo>
                <a:lnTo>
                  <a:pt x="166226" y="102904"/>
                </a:lnTo>
                <a:lnTo>
                  <a:pt x="201329" y="76940"/>
                </a:lnTo>
                <a:lnTo>
                  <a:pt x="238903" y="54358"/>
                </a:lnTo>
                <a:lnTo>
                  <a:pt x="278714" y="35383"/>
                </a:lnTo>
                <a:lnTo>
                  <a:pt x="320530" y="20237"/>
                </a:lnTo>
                <a:lnTo>
                  <a:pt x="364118" y="9143"/>
                </a:lnTo>
                <a:lnTo>
                  <a:pt x="409242" y="2322"/>
                </a:lnTo>
                <a:lnTo>
                  <a:pt x="455672" y="0"/>
                </a:lnTo>
                <a:lnTo>
                  <a:pt x="5411544" y="0"/>
                </a:lnTo>
                <a:lnTo>
                  <a:pt x="5460981" y="2640"/>
                </a:lnTo>
                <a:lnTo>
                  <a:pt x="5508835" y="10380"/>
                </a:lnTo>
                <a:lnTo>
                  <a:pt x="5554835" y="22949"/>
                </a:lnTo>
                <a:lnTo>
                  <a:pt x="5598709" y="40078"/>
                </a:lnTo>
                <a:lnTo>
                  <a:pt x="5640189" y="61496"/>
                </a:lnTo>
                <a:lnTo>
                  <a:pt x="5679002" y="86932"/>
                </a:lnTo>
                <a:lnTo>
                  <a:pt x="5714879" y="116116"/>
                </a:lnTo>
                <a:lnTo>
                  <a:pt x="5747548" y="148778"/>
                </a:lnTo>
                <a:lnTo>
                  <a:pt x="5776740" y="184647"/>
                </a:lnTo>
                <a:lnTo>
                  <a:pt x="5802183" y="223453"/>
                </a:lnTo>
                <a:lnTo>
                  <a:pt x="5823606" y="264926"/>
                </a:lnTo>
                <a:lnTo>
                  <a:pt x="5840740" y="308795"/>
                </a:lnTo>
                <a:lnTo>
                  <a:pt x="5853314" y="354790"/>
                </a:lnTo>
                <a:lnTo>
                  <a:pt x="5861057" y="402640"/>
                </a:lnTo>
                <a:lnTo>
                  <a:pt x="5863698" y="452075"/>
                </a:lnTo>
                <a:lnTo>
                  <a:pt x="5863698" y="1490537"/>
                </a:lnTo>
                <a:lnTo>
                  <a:pt x="5861374" y="1536982"/>
                </a:lnTo>
                <a:lnTo>
                  <a:pt x="5854552" y="1582150"/>
                </a:lnTo>
                <a:lnTo>
                  <a:pt x="5843454" y="1625804"/>
                </a:lnTo>
                <a:lnTo>
                  <a:pt x="5828303" y="1667708"/>
                </a:lnTo>
                <a:lnTo>
                  <a:pt x="5809322" y="1707623"/>
                </a:lnTo>
                <a:lnTo>
                  <a:pt x="5786735" y="1745313"/>
                </a:lnTo>
                <a:lnTo>
                  <a:pt x="5760763" y="1780539"/>
                </a:lnTo>
                <a:lnTo>
                  <a:pt x="5731631" y="1813066"/>
                </a:lnTo>
                <a:lnTo>
                  <a:pt x="5699561" y="1842654"/>
                </a:lnTo>
                <a:lnTo>
                  <a:pt x="5664777" y="1869068"/>
                </a:lnTo>
                <a:lnTo>
                  <a:pt x="5627500" y="1892069"/>
                </a:lnTo>
                <a:lnTo>
                  <a:pt x="5587955" y="1911420"/>
                </a:lnTo>
                <a:lnTo>
                  <a:pt x="5546363" y="1926885"/>
                </a:lnTo>
                <a:lnTo>
                  <a:pt x="5502949" y="1938224"/>
                </a:lnTo>
                <a:lnTo>
                  <a:pt x="5457935" y="1945202"/>
                </a:lnTo>
                <a:lnTo>
                  <a:pt x="5411544" y="1947581"/>
                </a:lnTo>
                <a:lnTo>
                  <a:pt x="455672" y="1947581"/>
                </a:lnTo>
                <a:lnTo>
                  <a:pt x="409262" y="1945202"/>
                </a:lnTo>
                <a:lnTo>
                  <a:pt x="364193" y="1938224"/>
                </a:lnTo>
                <a:lnTo>
                  <a:pt x="320693" y="1926885"/>
                </a:lnTo>
                <a:lnTo>
                  <a:pt x="278990" y="1911420"/>
                </a:lnTo>
                <a:lnTo>
                  <a:pt x="239311" y="1892069"/>
                </a:lnTo>
                <a:lnTo>
                  <a:pt x="201886" y="1869068"/>
                </a:lnTo>
                <a:lnTo>
                  <a:pt x="166943" y="1842654"/>
                </a:lnTo>
                <a:lnTo>
                  <a:pt x="134709" y="1813066"/>
                </a:lnTo>
                <a:lnTo>
                  <a:pt x="105412" y="1780539"/>
                </a:lnTo>
                <a:lnTo>
                  <a:pt x="79282" y="1745313"/>
                </a:lnTo>
                <a:lnTo>
                  <a:pt x="56546" y="1707623"/>
                </a:lnTo>
                <a:lnTo>
                  <a:pt x="37432" y="1667708"/>
                </a:lnTo>
                <a:lnTo>
                  <a:pt x="22168" y="1625804"/>
                </a:lnTo>
                <a:lnTo>
                  <a:pt x="10983" y="1582150"/>
                </a:lnTo>
                <a:lnTo>
                  <a:pt x="4105" y="1536982"/>
                </a:lnTo>
                <a:lnTo>
                  <a:pt x="1761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1198" y="8125410"/>
            <a:ext cx="5869305" cy="1948180"/>
          </a:xfrm>
          <a:custGeom>
            <a:avLst/>
            <a:gdLst/>
            <a:ahLst/>
            <a:cxnLst/>
            <a:rect l="l" t="t" r="r" b="b"/>
            <a:pathLst>
              <a:path w="5869305" h="1948179">
                <a:moveTo>
                  <a:pt x="0" y="1490537"/>
                </a:moveTo>
                <a:lnTo>
                  <a:pt x="5096" y="452075"/>
                </a:lnTo>
                <a:lnTo>
                  <a:pt x="7695" y="402640"/>
                </a:lnTo>
                <a:lnTo>
                  <a:pt x="15318" y="354790"/>
                </a:lnTo>
                <a:lnTo>
                  <a:pt x="27707" y="308795"/>
                </a:lnTo>
                <a:lnTo>
                  <a:pt x="44603" y="264926"/>
                </a:lnTo>
                <a:lnTo>
                  <a:pt x="65747" y="223453"/>
                </a:lnTo>
                <a:lnTo>
                  <a:pt x="90881" y="184647"/>
                </a:lnTo>
                <a:lnTo>
                  <a:pt x="119745" y="148778"/>
                </a:lnTo>
                <a:lnTo>
                  <a:pt x="152081" y="116116"/>
                </a:lnTo>
                <a:lnTo>
                  <a:pt x="187631" y="86932"/>
                </a:lnTo>
                <a:lnTo>
                  <a:pt x="226134" y="61496"/>
                </a:lnTo>
                <a:lnTo>
                  <a:pt x="267334" y="40078"/>
                </a:lnTo>
                <a:lnTo>
                  <a:pt x="310970" y="22949"/>
                </a:lnTo>
                <a:lnTo>
                  <a:pt x="356784" y="10380"/>
                </a:lnTo>
                <a:lnTo>
                  <a:pt x="404517" y="2640"/>
                </a:lnTo>
                <a:lnTo>
                  <a:pt x="453910" y="0"/>
                </a:lnTo>
                <a:lnTo>
                  <a:pt x="5409782" y="0"/>
                </a:lnTo>
                <a:lnTo>
                  <a:pt x="5456250" y="2322"/>
                </a:lnTo>
                <a:lnTo>
                  <a:pt x="5501482" y="9143"/>
                </a:lnTo>
                <a:lnTo>
                  <a:pt x="5545235" y="20237"/>
                </a:lnTo>
                <a:lnTo>
                  <a:pt x="5587265" y="35383"/>
                </a:lnTo>
                <a:lnTo>
                  <a:pt x="5627329" y="54358"/>
                </a:lnTo>
                <a:lnTo>
                  <a:pt x="5665185" y="76940"/>
                </a:lnTo>
                <a:lnTo>
                  <a:pt x="5700589" y="102904"/>
                </a:lnTo>
                <a:lnTo>
                  <a:pt x="5733299" y="132029"/>
                </a:lnTo>
                <a:lnTo>
                  <a:pt x="5763070" y="164092"/>
                </a:lnTo>
                <a:lnTo>
                  <a:pt x="5789661" y="198870"/>
                </a:lnTo>
                <a:lnTo>
                  <a:pt x="5812828" y="236140"/>
                </a:lnTo>
                <a:lnTo>
                  <a:pt x="5832328" y="275679"/>
                </a:lnTo>
                <a:lnTo>
                  <a:pt x="5847917" y="317265"/>
                </a:lnTo>
                <a:lnTo>
                  <a:pt x="5859354" y="360675"/>
                </a:lnTo>
                <a:lnTo>
                  <a:pt x="5866394" y="405686"/>
                </a:lnTo>
                <a:lnTo>
                  <a:pt x="5868795" y="452075"/>
                </a:lnTo>
                <a:lnTo>
                  <a:pt x="5868795" y="1490537"/>
                </a:lnTo>
                <a:lnTo>
                  <a:pt x="5866394" y="1536982"/>
                </a:lnTo>
                <a:lnTo>
                  <a:pt x="5859354" y="1582150"/>
                </a:lnTo>
                <a:lnTo>
                  <a:pt x="5847917" y="1625804"/>
                </a:lnTo>
                <a:lnTo>
                  <a:pt x="5832328" y="1667708"/>
                </a:lnTo>
                <a:lnTo>
                  <a:pt x="5812828" y="1707623"/>
                </a:lnTo>
                <a:lnTo>
                  <a:pt x="5789661" y="1745313"/>
                </a:lnTo>
                <a:lnTo>
                  <a:pt x="5763070" y="1780539"/>
                </a:lnTo>
                <a:lnTo>
                  <a:pt x="5733299" y="1813066"/>
                </a:lnTo>
                <a:lnTo>
                  <a:pt x="5700589" y="1842654"/>
                </a:lnTo>
                <a:lnTo>
                  <a:pt x="5665185" y="1869068"/>
                </a:lnTo>
                <a:lnTo>
                  <a:pt x="5627329" y="1892069"/>
                </a:lnTo>
                <a:lnTo>
                  <a:pt x="5587265" y="1911420"/>
                </a:lnTo>
                <a:lnTo>
                  <a:pt x="5545235" y="1926885"/>
                </a:lnTo>
                <a:lnTo>
                  <a:pt x="5501482" y="1938224"/>
                </a:lnTo>
                <a:lnTo>
                  <a:pt x="5456250" y="1945202"/>
                </a:lnTo>
                <a:lnTo>
                  <a:pt x="5409782" y="1947581"/>
                </a:lnTo>
                <a:lnTo>
                  <a:pt x="453910" y="1947581"/>
                </a:lnTo>
                <a:lnTo>
                  <a:pt x="407501" y="1945202"/>
                </a:lnTo>
                <a:lnTo>
                  <a:pt x="362432" y="1938224"/>
                </a:lnTo>
                <a:lnTo>
                  <a:pt x="318931" y="1926885"/>
                </a:lnTo>
                <a:lnTo>
                  <a:pt x="277228" y="1911420"/>
                </a:lnTo>
                <a:lnTo>
                  <a:pt x="237550" y="1892069"/>
                </a:lnTo>
                <a:lnTo>
                  <a:pt x="200125" y="1869068"/>
                </a:lnTo>
                <a:lnTo>
                  <a:pt x="165181" y="1842654"/>
                </a:lnTo>
                <a:lnTo>
                  <a:pt x="132947" y="1813066"/>
                </a:lnTo>
                <a:lnTo>
                  <a:pt x="103651" y="1780539"/>
                </a:lnTo>
                <a:lnTo>
                  <a:pt x="77520" y="1745313"/>
                </a:lnTo>
                <a:lnTo>
                  <a:pt x="54784" y="1707623"/>
                </a:lnTo>
                <a:lnTo>
                  <a:pt x="35670" y="1667708"/>
                </a:lnTo>
                <a:lnTo>
                  <a:pt x="20406" y="1625804"/>
                </a:lnTo>
                <a:lnTo>
                  <a:pt x="9221" y="1582150"/>
                </a:lnTo>
                <a:lnTo>
                  <a:pt x="2343" y="1536982"/>
                </a:lnTo>
                <a:lnTo>
                  <a:pt x="0" y="149053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0796" y="3842816"/>
            <a:ext cx="5958205" cy="2052320"/>
          </a:xfrm>
          <a:custGeom>
            <a:avLst/>
            <a:gdLst/>
            <a:ahLst/>
            <a:cxnLst/>
            <a:rect l="l" t="t" r="r" b="b"/>
            <a:pathLst>
              <a:path w="5958205" h="2052320">
                <a:moveTo>
                  <a:pt x="563" y="1734898"/>
                </a:moveTo>
                <a:lnTo>
                  <a:pt x="0" y="309314"/>
                </a:lnTo>
                <a:lnTo>
                  <a:pt x="3420" y="262988"/>
                </a:lnTo>
                <a:lnTo>
                  <a:pt x="13355" y="218979"/>
                </a:lnTo>
                <a:lnTo>
                  <a:pt x="29312" y="177728"/>
                </a:lnTo>
                <a:lnTo>
                  <a:pt x="50801" y="139678"/>
                </a:lnTo>
                <a:lnTo>
                  <a:pt x="77330" y="105268"/>
                </a:lnTo>
                <a:lnTo>
                  <a:pt x="108409" y="74942"/>
                </a:lnTo>
                <a:lnTo>
                  <a:pt x="143545" y="49140"/>
                </a:lnTo>
                <a:lnTo>
                  <a:pt x="182247" y="28303"/>
                </a:lnTo>
                <a:lnTo>
                  <a:pt x="224025" y="12873"/>
                </a:lnTo>
                <a:lnTo>
                  <a:pt x="268387" y="3291"/>
                </a:lnTo>
                <a:lnTo>
                  <a:pt x="314842" y="0"/>
                </a:lnTo>
                <a:lnTo>
                  <a:pt x="5647291" y="0"/>
                </a:lnTo>
                <a:lnTo>
                  <a:pt x="5693647" y="3291"/>
                </a:lnTo>
                <a:lnTo>
                  <a:pt x="5737740" y="12873"/>
                </a:lnTo>
                <a:lnTo>
                  <a:pt x="5779116" y="28303"/>
                </a:lnTo>
                <a:lnTo>
                  <a:pt x="5817323" y="49140"/>
                </a:lnTo>
                <a:lnTo>
                  <a:pt x="5851907" y="74942"/>
                </a:lnTo>
                <a:lnTo>
                  <a:pt x="5882414" y="105268"/>
                </a:lnTo>
                <a:lnTo>
                  <a:pt x="5908391" y="139678"/>
                </a:lnTo>
                <a:lnTo>
                  <a:pt x="5929385" y="177728"/>
                </a:lnTo>
                <a:lnTo>
                  <a:pt x="5944942" y="218979"/>
                </a:lnTo>
                <a:lnTo>
                  <a:pt x="5954608" y="262988"/>
                </a:lnTo>
                <a:lnTo>
                  <a:pt x="5957931" y="309314"/>
                </a:lnTo>
                <a:lnTo>
                  <a:pt x="5957931" y="1734898"/>
                </a:lnTo>
                <a:lnTo>
                  <a:pt x="5954608" y="1781413"/>
                </a:lnTo>
                <a:lnTo>
                  <a:pt x="5944942" y="1825939"/>
                </a:lnTo>
                <a:lnTo>
                  <a:pt x="5929385" y="1867960"/>
                </a:lnTo>
                <a:lnTo>
                  <a:pt x="5908391" y="1906964"/>
                </a:lnTo>
                <a:lnTo>
                  <a:pt x="5882414" y="1942435"/>
                </a:lnTo>
                <a:lnTo>
                  <a:pt x="5851907" y="1973860"/>
                </a:lnTo>
                <a:lnTo>
                  <a:pt x="5817323" y="2000724"/>
                </a:lnTo>
                <a:lnTo>
                  <a:pt x="5779116" y="2022513"/>
                </a:lnTo>
                <a:lnTo>
                  <a:pt x="5737740" y="2038714"/>
                </a:lnTo>
                <a:lnTo>
                  <a:pt x="5693647" y="2048811"/>
                </a:lnTo>
                <a:lnTo>
                  <a:pt x="5647291" y="2052291"/>
                </a:lnTo>
                <a:lnTo>
                  <a:pt x="314842" y="2052291"/>
                </a:lnTo>
                <a:lnTo>
                  <a:pt x="268400" y="2048811"/>
                </a:lnTo>
                <a:lnTo>
                  <a:pt x="224074" y="2038714"/>
                </a:lnTo>
                <a:lnTo>
                  <a:pt x="182350" y="2022513"/>
                </a:lnTo>
                <a:lnTo>
                  <a:pt x="143714" y="2000724"/>
                </a:lnTo>
                <a:lnTo>
                  <a:pt x="108652" y="1973860"/>
                </a:lnTo>
                <a:lnTo>
                  <a:pt x="77650" y="1942435"/>
                </a:lnTo>
                <a:lnTo>
                  <a:pt x="51195" y="1906964"/>
                </a:lnTo>
                <a:lnTo>
                  <a:pt x="29773" y="1867960"/>
                </a:lnTo>
                <a:lnTo>
                  <a:pt x="13869" y="1825939"/>
                </a:lnTo>
                <a:lnTo>
                  <a:pt x="3970" y="1781413"/>
                </a:lnTo>
                <a:lnTo>
                  <a:pt x="563" y="1734898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3856" y="1821223"/>
            <a:ext cx="15572105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u="none" spc="-110" dirty="0">
                <a:solidFill>
                  <a:srgbClr val="000000"/>
                </a:solidFill>
              </a:rPr>
              <a:t>A </a:t>
            </a:r>
            <a:r>
              <a:rPr sz="6250" u="none" spc="5" dirty="0">
                <a:solidFill>
                  <a:srgbClr val="000000"/>
                </a:solidFill>
              </a:rPr>
              <a:t>reactive </a:t>
            </a:r>
            <a:r>
              <a:rPr sz="6250" u="none" spc="15" dirty="0">
                <a:solidFill>
                  <a:srgbClr val="000000"/>
                </a:solidFill>
              </a:rPr>
              <a:t>expression </a:t>
            </a:r>
            <a:r>
              <a:rPr sz="6250" u="none" spc="5" dirty="0">
                <a:solidFill>
                  <a:srgbClr val="000000"/>
                </a:solidFill>
              </a:rPr>
              <a:t>is </a:t>
            </a:r>
            <a:r>
              <a:rPr sz="6250" u="none" spc="35" dirty="0">
                <a:solidFill>
                  <a:srgbClr val="000000"/>
                </a:solidFill>
              </a:rPr>
              <a:t>special </a:t>
            </a:r>
            <a:r>
              <a:rPr sz="6250" u="none" spc="5" dirty="0">
                <a:solidFill>
                  <a:srgbClr val="000000"/>
                </a:solidFill>
              </a:rPr>
              <a:t>in </a:t>
            </a:r>
            <a:r>
              <a:rPr sz="6250" u="none" spc="195" dirty="0">
                <a:solidFill>
                  <a:srgbClr val="000000"/>
                </a:solidFill>
              </a:rPr>
              <a:t>two</a:t>
            </a:r>
            <a:r>
              <a:rPr sz="6250" u="none" spc="45" dirty="0">
                <a:solidFill>
                  <a:srgbClr val="000000"/>
                </a:solidFill>
              </a:rPr>
              <a:t> </a:t>
            </a:r>
            <a:r>
              <a:rPr sz="6250" u="none" spc="35" dirty="0">
                <a:solidFill>
                  <a:srgbClr val="000000"/>
                </a:solidFill>
              </a:rPr>
              <a:t>ways</a:t>
            </a:r>
            <a:endParaRPr sz="6250"/>
          </a:p>
        </p:txBody>
      </p:sp>
      <p:sp>
        <p:nvSpPr>
          <p:cNvPr id="7" name="object 7"/>
          <p:cNvSpPr txBox="1"/>
          <p:nvPr/>
        </p:nvSpPr>
        <p:spPr>
          <a:xfrm>
            <a:off x="4480503" y="5190921"/>
            <a:ext cx="123831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4440" algn="l"/>
                <a:tab pos="2362835" algn="l"/>
                <a:tab pos="2874645" algn="l"/>
                <a:tab pos="5248275" algn="l"/>
                <a:tab pos="8470900" algn="l"/>
                <a:tab pos="9587865" algn="l"/>
                <a:tab pos="10100310" algn="l"/>
              </a:tabLst>
            </a:pPr>
            <a:r>
              <a:rPr sz="4950" spc="-650" dirty="0">
                <a:solidFill>
                  <a:srgbClr val="002452"/>
                </a:solidFill>
                <a:latin typeface="Arial"/>
                <a:cs typeface="Arial"/>
              </a:rPr>
              <a:t>Y</a:t>
            </a:r>
            <a:r>
              <a:rPr sz="4950" spc="40" dirty="0">
                <a:solidFill>
                  <a:srgbClr val="002452"/>
                </a:solidFill>
                <a:latin typeface="Arial"/>
                <a:cs typeface="Arial"/>
              </a:rPr>
              <a:t>ou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20" dirty="0">
                <a:solidFill>
                  <a:srgbClr val="002452"/>
                </a:solidFill>
                <a:latin typeface="Arial"/>
                <a:cs typeface="Arial"/>
              </a:rPr>
              <a:t>call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100" dirty="0">
                <a:solidFill>
                  <a:srgbClr val="002452"/>
                </a:solidFill>
                <a:latin typeface="Arial"/>
                <a:cs typeface="Arial"/>
              </a:rPr>
              <a:t>a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95" dirty="0">
                <a:solidFill>
                  <a:srgbClr val="002452"/>
                </a:solidFill>
                <a:latin typeface="Arial"/>
                <a:cs typeface="Arial"/>
              </a:rPr>
              <a:t>r</a:t>
            </a:r>
            <a:r>
              <a:rPr sz="4950" spc="10" dirty="0">
                <a:solidFill>
                  <a:srgbClr val="002452"/>
                </a:solidFill>
                <a:latin typeface="Arial"/>
                <a:cs typeface="Arial"/>
              </a:rPr>
              <a:t>eactive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45" dirty="0">
                <a:solidFill>
                  <a:srgbClr val="002452"/>
                </a:solidFill>
                <a:latin typeface="Arial"/>
                <a:cs typeface="Arial"/>
              </a:rPr>
              <a:t>exp</a:t>
            </a:r>
            <a:r>
              <a:rPr sz="4950" spc="-65" dirty="0">
                <a:solidFill>
                  <a:srgbClr val="002452"/>
                </a:solidFill>
                <a:latin typeface="Arial"/>
                <a:cs typeface="Arial"/>
              </a:rPr>
              <a:t>r</a:t>
            </a:r>
            <a:r>
              <a:rPr sz="4950" spc="-5" dirty="0">
                <a:solidFill>
                  <a:srgbClr val="002452"/>
                </a:solidFill>
                <a:latin typeface="Arial"/>
                <a:cs typeface="Arial"/>
              </a:rPr>
              <a:t>ession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5" dirty="0">
                <a:solidFill>
                  <a:srgbClr val="002452"/>
                </a:solidFill>
                <a:latin typeface="Arial"/>
                <a:cs typeface="Arial"/>
              </a:rPr>
              <a:t>like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-100" dirty="0">
                <a:solidFill>
                  <a:srgbClr val="002452"/>
                </a:solidFill>
                <a:latin typeface="Arial"/>
                <a:cs typeface="Arial"/>
              </a:rPr>
              <a:t>a</a:t>
            </a:r>
            <a:r>
              <a:rPr sz="4950" dirty="0">
                <a:solidFill>
                  <a:srgbClr val="002452"/>
                </a:solidFill>
                <a:latin typeface="Arial"/>
                <a:cs typeface="Arial"/>
              </a:rPr>
              <a:t>	</a:t>
            </a:r>
            <a:r>
              <a:rPr sz="4950" spc="65" dirty="0">
                <a:solidFill>
                  <a:srgbClr val="002452"/>
                </a:solidFill>
                <a:latin typeface="Arial"/>
                <a:cs typeface="Arial"/>
              </a:rPr>
              <a:t>function</a:t>
            </a:r>
            <a:endParaRPr sz="4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3430" y="4243641"/>
            <a:ext cx="655955" cy="3622040"/>
          </a:xfrm>
          <a:prstGeom prst="rect">
            <a:avLst/>
          </a:prstGeom>
        </p:spPr>
        <p:txBody>
          <a:bodyPr vert="horz" wrap="square" lIns="0" tIns="530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75"/>
              </a:spcBef>
            </a:pPr>
            <a:r>
              <a:rPr sz="8400" spc="-505" dirty="0">
                <a:solidFill>
                  <a:srgbClr val="002452"/>
                </a:solidFill>
                <a:latin typeface="Arial"/>
                <a:cs typeface="Arial"/>
              </a:rPr>
              <a:t>1</a:t>
            </a:r>
            <a:endParaRPr sz="8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79"/>
              </a:spcBef>
            </a:pPr>
            <a:r>
              <a:rPr sz="8400" spc="290" dirty="0">
                <a:solidFill>
                  <a:srgbClr val="0365C0"/>
                </a:solidFill>
                <a:latin typeface="Arial"/>
                <a:cs typeface="Arial"/>
              </a:rPr>
              <a:t>2</a:t>
            </a:r>
            <a:endParaRPr sz="8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0503" y="7166033"/>
            <a:ext cx="11358245" cy="19304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560"/>
              </a:spcBef>
              <a:tabLst>
                <a:tab pos="2618105" algn="l"/>
                <a:tab pos="6155690" algn="l"/>
                <a:tab pos="8145145" algn="l"/>
                <a:tab pos="9552940" algn="l"/>
              </a:tabLst>
            </a:pPr>
            <a:r>
              <a:rPr sz="4950" spc="-15" dirty="0">
                <a:solidFill>
                  <a:srgbClr val="0365C0"/>
                </a:solidFill>
                <a:latin typeface="Arial"/>
                <a:cs typeface="Arial"/>
              </a:rPr>
              <a:t>Reactive	</a:t>
            </a:r>
            <a:r>
              <a:rPr sz="4950" spc="45" dirty="0">
                <a:solidFill>
                  <a:srgbClr val="0365C0"/>
                </a:solidFill>
                <a:latin typeface="Arial"/>
                <a:cs typeface="Arial"/>
              </a:rPr>
              <a:t>exp</a:t>
            </a:r>
            <a:r>
              <a:rPr sz="4950" spc="-65" dirty="0">
                <a:solidFill>
                  <a:srgbClr val="0365C0"/>
                </a:solidFill>
                <a:latin typeface="Arial"/>
                <a:cs typeface="Arial"/>
              </a:rPr>
              <a:t>r</a:t>
            </a:r>
            <a:r>
              <a:rPr sz="4950" spc="-5" dirty="0">
                <a:solidFill>
                  <a:srgbClr val="0365C0"/>
                </a:solidFill>
                <a:latin typeface="Arial"/>
                <a:cs typeface="Arial"/>
              </a:rPr>
              <a:t>essions</a:t>
            </a:r>
            <a:r>
              <a:rPr sz="4950" dirty="0">
                <a:solidFill>
                  <a:srgbClr val="0365C0"/>
                </a:solidFill>
                <a:latin typeface="Arial"/>
                <a:cs typeface="Arial"/>
              </a:rPr>
              <a:t>	</a:t>
            </a:r>
            <a:r>
              <a:rPr sz="4950" b="1" spc="50" dirty="0">
                <a:solidFill>
                  <a:srgbClr val="0365C0"/>
                </a:solidFill>
                <a:latin typeface="Arial"/>
                <a:cs typeface="Arial"/>
              </a:rPr>
              <a:t>cache</a:t>
            </a:r>
            <a:r>
              <a:rPr sz="4950" b="1" dirty="0">
                <a:solidFill>
                  <a:srgbClr val="0365C0"/>
                </a:solidFill>
                <a:latin typeface="Arial"/>
                <a:cs typeface="Arial"/>
              </a:rPr>
              <a:t>	</a:t>
            </a:r>
            <a:r>
              <a:rPr sz="4950" spc="15" dirty="0">
                <a:solidFill>
                  <a:srgbClr val="0365C0"/>
                </a:solidFill>
                <a:latin typeface="Arial"/>
                <a:cs typeface="Arial"/>
              </a:rPr>
              <a:t>their</a:t>
            </a:r>
            <a:r>
              <a:rPr sz="4950" dirty="0">
                <a:solidFill>
                  <a:srgbClr val="0365C0"/>
                </a:solidFill>
                <a:latin typeface="Arial"/>
                <a:cs typeface="Arial"/>
              </a:rPr>
              <a:t>	</a:t>
            </a:r>
            <a:r>
              <a:rPr sz="4950" spc="-30" dirty="0">
                <a:solidFill>
                  <a:srgbClr val="0365C0"/>
                </a:solidFill>
                <a:latin typeface="Arial"/>
                <a:cs typeface="Arial"/>
              </a:rPr>
              <a:t>values  </a:t>
            </a:r>
            <a:r>
              <a:rPr sz="4100" spc="-125" dirty="0">
                <a:solidFill>
                  <a:srgbClr val="0365C0"/>
                </a:solidFill>
                <a:latin typeface="Arial"/>
                <a:cs typeface="Arial"/>
              </a:rPr>
              <a:t>(the </a:t>
            </a:r>
            <a:r>
              <a:rPr sz="4100" spc="-75" dirty="0">
                <a:solidFill>
                  <a:srgbClr val="0365C0"/>
                </a:solidFill>
                <a:latin typeface="Arial"/>
                <a:cs typeface="Arial"/>
              </a:rPr>
              <a:t>expression </a:t>
            </a:r>
            <a:r>
              <a:rPr sz="4100" spc="-90" dirty="0">
                <a:solidFill>
                  <a:srgbClr val="0365C0"/>
                </a:solidFill>
                <a:latin typeface="Arial"/>
                <a:cs typeface="Arial"/>
              </a:rPr>
              <a:t>will </a:t>
            </a:r>
            <a:r>
              <a:rPr sz="4100" spc="-60" dirty="0">
                <a:solidFill>
                  <a:srgbClr val="0365C0"/>
                </a:solidFill>
                <a:latin typeface="Arial"/>
                <a:cs typeface="Arial"/>
              </a:rPr>
              <a:t>return </a:t>
            </a:r>
            <a:r>
              <a:rPr sz="4100" spc="-45" dirty="0">
                <a:solidFill>
                  <a:srgbClr val="0365C0"/>
                </a:solidFill>
                <a:latin typeface="Arial"/>
                <a:cs typeface="Arial"/>
              </a:rPr>
              <a:t>its </a:t>
            </a:r>
            <a:r>
              <a:rPr sz="4100" spc="10" dirty="0">
                <a:solidFill>
                  <a:srgbClr val="0365C0"/>
                </a:solidFill>
                <a:latin typeface="Arial"/>
                <a:cs typeface="Arial"/>
              </a:rPr>
              <a:t>most </a:t>
            </a:r>
            <a:r>
              <a:rPr sz="4100" spc="-55" dirty="0">
                <a:solidFill>
                  <a:srgbClr val="0365C0"/>
                </a:solidFill>
                <a:latin typeface="Arial"/>
                <a:cs typeface="Arial"/>
              </a:rPr>
              <a:t>recent </a:t>
            </a:r>
            <a:r>
              <a:rPr sz="4100" spc="-110" dirty="0">
                <a:solidFill>
                  <a:srgbClr val="0365C0"/>
                </a:solidFill>
                <a:latin typeface="Arial"/>
                <a:cs typeface="Arial"/>
              </a:rPr>
              <a:t>value,  </a:t>
            </a:r>
            <a:r>
              <a:rPr sz="4100" spc="-95" dirty="0">
                <a:solidFill>
                  <a:srgbClr val="0365C0"/>
                </a:solidFill>
                <a:latin typeface="Arial"/>
                <a:cs typeface="Arial"/>
              </a:rPr>
              <a:t>unless </a:t>
            </a:r>
            <a:r>
              <a:rPr sz="4100" spc="-35" dirty="0">
                <a:solidFill>
                  <a:srgbClr val="0365C0"/>
                </a:solidFill>
                <a:latin typeface="Arial"/>
                <a:cs typeface="Arial"/>
              </a:rPr>
              <a:t>it </a:t>
            </a:r>
            <a:r>
              <a:rPr sz="4100" spc="-95" dirty="0">
                <a:solidFill>
                  <a:srgbClr val="0365C0"/>
                </a:solidFill>
                <a:latin typeface="Arial"/>
                <a:cs typeface="Arial"/>
              </a:rPr>
              <a:t>has </a:t>
            </a:r>
            <a:r>
              <a:rPr sz="4100" spc="-15" dirty="0">
                <a:solidFill>
                  <a:srgbClr val="0365C0"/>
                </a:solidFill>
                <a:latin typeface="Arial"/>
                <a:cs typeface="Arial"/>
              </a:rPr>
              <a:t>become</a:t>
            </a:r>
            <a:r>
              <a:rPr sz="4100" spc="235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4100" spc="-100" dirty="0">
                <a:solidFill>
                  <a:srgbClr val="0365C0"/>
                </a:solidFill>
                <a:latin typeface="Arial"/>
                <a:cs typeface="Arial"/>
              </a:rPr>
              <a:t>invalidated)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9518" y="3329741"/>
            <a:ext cx="12303760" cy="1057910"/>
          </a:xfrm>
          <a:custGeom>
            <a:avLst/>
            <a:gdLst/>
            <a:ahLst/>
            <a:cxnLst/>
            <a:rect l="l" t="t" r="r" b="b"/>
            <a:pathLst>
              <a:path w="12303760" h="1057910">
                <a:moveTo>
                  <a:pt x="0" y="0"/>
                </a:moveTo>
                <a:lnTo>
                  <a:pt x="12303290" y="0"/>
                </a:lnTo>
                <a:lnTo>
                  <a:pt x="12303290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1290" y="3078440"/>
            <a:ext cx="12303760" cy="1099820"/>
          </a:xfrm>
          <a:custGeom>
            <a:avLst/>
            <a:gdLst/>
            <a:ahLst/>
            <a:cxnLst/>
            <a:rect l="l" t="t" r="r" b="b"/>
            <a:pathLst>
              <a:path w="12303760" h="1099820">
                <a:moveTo>
                  <a:pt x="0" y="0"/>
                </a:moveTo>
                <a:lnTo>
                  <a:pt x="12303290" y="0"/>
                </a:lnTo>
                <a:lnTo>
                  <a:pt x="12303290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31290" y="3329741"/>
            <a:ext cx="12042140" cy="848360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5185"/>
              </a:lnSpc>
            </a:pPr>
            <a:r>
              <a:rPr sz="4950" spc="-5" dirty="0">
                <a:latin typeface="Courier New"/>
                <a:cs typeface="Courier New"/>
              </a:rPr>
              <a:t>data()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2139" y="1438784"/>
            <a:ext cx="78403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</a:tabLst>
            </a:pPr>
            <a:r>
              <a:rPr sz="8250" u="none" spc="-5" dirty="0">
                <a:solidFill>
                  <a:srgbClr val="000000"/>
                </a:solidFill>
              </a:rPr>
              <a:t>Recap:	</a:t>
            </a:r>
            <a:r>
              <a:rPr sz="8250" u="none" spc="-130" dirty="0">
                <a:solidFill>
                  <a:srgbClr val="000000"/>
                </a:solidFill>
              </a:rPr>
              <a:t>reactive()</a:t>
            </a:r>
            <a:endParaRPr sz="8250"/>
          </a:p>
        </p:txBody>
      </p:sp>
      <p:sp>
        <p:nvSpPr>
          <p:cNvPr id="6" name="object 6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1943" y="7290292"/>
            <a:ext cx="1358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70" dirty="0">
                <a:solidFill>
                  <a:srgbClr val="164F86"/>
                </a:solidFill>
                <a:latin typeface="DejaVu Sans Mono"/>
                <a:cs typeface="DejaVu Sans Mono"/>
              </a:rPr>
              <a:t>data()</a:t>
            </a:r>
            <a:endParaRPr sz="33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9258" y="7246576"/>
            <a:ext cx="955611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5" dirty="0">
                <a:latin typeface="Arial"/>
                <a:cs typeface="Arial"/>
              </a:rPr>
              <a:t>Call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5" dirty="0">
                <a:latin typeface="Arial"/>
                <a:cs typeface="Arial"/>
              </a:rPr>
              <a:t>reactive </a:t>
            </a:r>
            <a:r>
              <a:rPr sz="4100" spc="15" dirty="0">
                <a:latin typeface="Arial"/>
                <a:cs typeface="Arial"/>
              </a:rPr>
              <a:t>expression </a:t>
            </a:r>
            <a:r>
              <a:rPr sz="4100" spc="5" dirty="0">
                <a:latin typeface="Arial"/>
                <a:cs typeface="Arial"/>
              </a:rPr>
              <a:t>like </a:t>
            </a:r>
            <a:r>
              <a:rPr sz="4100" spc="-70" dirty="0">
                <a:latin typeface="Arial"/>
                <a:cs typeface="Arial"/>
              </a:rPr>
              <a:t>a</a:t>
            </a:r>
            <a:r>
              <a:rPr sz="4100" spc="95" dirty="0">
                <a:latin typeface="Arial"/>
                <a:cs typeface="Arial"/>
              </a:rPr>
              <a:t> </a:t>
            </a:r>
            <a:r>
              <a:rPr sz="4100" b="1" spc="-10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9269" y="3209903"/>
            <a:ext cx="8627110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spc="-55" dirty="0">
                <a:latin typeface="Arial"/>
                <a:cs typeface="Arial"/>
              </a:rPr>
              <a:t>reactive() </a:t>
            </a:r>
            <a:r>
              <a:rPr sz="4100" spc="10" dirty="0">
                <a:latin typeface="Arial"/>
                <a:cs typeface="Arial"/>
              </a:rPr>
              <a:t>makes </a:t>
            </a:r>
            <a:r>
              <a:rPr sz="4100" spc="-30" dirty="0">
                <a:latin typeface="Arial"/>
                <a:cs typeface="Arial"/>
              </a:rPr>
              <a:t>an </a:t>
            </a:r>
            <a:r>
              <a:rPr sz="4100" b="1" spc="45" dirty="0">
                <a:solidFill>
                  <a:srgbClr val="164F86"/>
                </a:solidFill>
                <a:latin typeface="Arial"/>
                <a:cs typeface="Arial"/>
              </a:rPr>
              <a:t>object </a:t>
            </a:r>
            <a:r>
              <a:rPr sz="4100" b="1" spc="50" dirty="0">
                <a:solidFill>
                  <a:srgbClr val="164F86"/>
                </a:solidFill>
                <a:latin typeface="Arial"/>
                <a:cs typeface="Arial"/>
              </a:rPr>
              <a:t>to </a:t>
            </a:r>
            <a:r>
              <a:rPr sz="4100" b="1" spc="-15" dirty="0">
                <a:solidFill>
                  <a:srgbClr val="164F86"/>
                </a:solidFill>
                <a:latin typeface="Arial"/>
                <a:cs typeface="Arial"/>
              </a:rPr>
              <a:t>use </a:t>
            </a:r>
            <a:r>
              <a:rPr sz="4100" spc="-95" dirty="0">
                <a:latin typeface="Arial"/>
                <a:cs typeface="Arial"/>
              </a:rPr>
              <a:t>(in  </a:t>
            </a:r>
            <a:r>
              <a:rPr sz="4100" spc="45" dirty="0">
                <a:latin typeface="Arial"/>
                <a:cs typeface="Arial"/>
              </a:rPr>
              <a:t>downstream</a:t>
            </a:r>
            <a:r>
              <a:rPr sz="4100" dirty="0">
                <a:latin typeface="Arial"/>
                <a:cs typeface="Arial"/>
              </a:rPr>
              <a:t> </a:t>
            </a:r>
            <a:r>
              <a:rPr sz="4100" spc="10" dirty="0">
                <a:latin typeface="Arial"/>
                <a:cs typeface="Arial"/>
              </a:rPr>
              <a:t>code)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2207" y="3392566"/>
            <a:ext cx="1843405" cy="932180"/>
          </a:xfrm>
          <a:custGeom>
            <a:avLst/>
            <a:gdLst/>
            <a:ahLst/>
            <a:cxnLst/>
            <a:rect l="l" t="t" r="r" b="b"/>
            <a:pathLst>
              <a:path w="1843404" h="932179">
                <a:moveTo>
                  <a:pt x="1648902" y="0"/>
                </a:moveTo>
                <a:lnTo>
                  <a:pt x="192706" y="0"/>
                </a:lnTo>
                <a:lnTo>
                  <a:pt x="149061" y="5204"/>
                </a:lnTo>
                <a:lnTo>
                  <a:pt x="108710" y="19974"/>
                </a:lnTo>
                <a:lnTo>
                  <a:pt x="72900" y="43049"/>
                </a:lnTo>
                <a:lnTo>
                  <a:pt x="42876" y="73165"/>
                </a:lnTo>
                <a:lnTo>
                  <a:pt x="19887" y="109059"/>
                </a:lnTo>
                <a:lnTo>
                  <a:pt x="5179" y="149470"/>
                </a:lnTo>
                <a:lnTo>
                  <a:pt x="0" y="193135"/>
                </a:lnTo>
                <a:lnTo>
                  <a:pt x="3109" y="745003"/>
                </a:lnTo>
                <a:lnTo>
                  <a:pt x="9882" y="795205"/>
                </a:lnTo>
                <a:lnTo>
                  <a:pt x="28995" y="839997"/>
                </a:lnTo>
                <a:lnTo>
                  <a:pt x="58642" y="877721"/>
                </a:lnTo>
                <a:lnTo>
                  <a:pt x="97014" y="906720"/>
                </a:lnTo>
                <a:lnTo>
                  <a:pt x="142304" y="925335"/>
                </a:lnTo>
                <a:lnTo>
                  <a:pt x="192706" y="931908"/>
                </a:lnTo>
                <a:lnTo>
                  <a:pt x="1648902" y="931908"/>
                </a:lnTo>
                <a:lnTo>
                  <a:pt x="1692617" y="927050"/>
                </a:lnTo>
                <a:lnTo>
                  <a:pt x="1733149" y="913171"/>
                </a:lnTo>
                <a:lnTo>
                  <a:pt x="1769207" y="891315"/>
                </a:lnTo>
                <a:lnTo>
                  <a:pt x="1799500" y="862526"/>
                </a:lnTo>
                <a:lnTo>
                  <a:pt x="1822736" y="827848"/>
                </a:lnTo>
                <a:lnTo>
                  <a:pt x="1837625" y="788326"/>
                </a:lnTo>
                <a:lnTo>
                  <a:pt x="1842875" y="745003"/>
                </a:lnTo>
                <a:lnTo>
                  <a:pt x="1842875" y="193135"/>
                </a:lnTo>
                <a:lnTo>
                  <a:pt x="1837625" y="149470"/>
                </a:lnTo>
                <a:lnTo>
                  <a:pt x="1822736" y="109059"/>
                </a:lnTo>
                <a:lnTo>
                  <a:pt x="1799500" y="73165"/>
                </a:lnTo>
                <a:lnTo>
                  <a:pt x="1769207" y="43049"/>
                </a:lnTo>
                <a:lnTo>
                  <a:pt x="1733149" y="19974"/>
                </a:lnTo>
                <a:lnTo>
                  <a:pt x="1692617" y="5204"/>
                </a:lnTo>
                <a:lnTo>
                  <a:pt x="1648902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88738" y="3566154"/>
            <a:ext cx="149606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895" marR="5080" indent="-163830">
              <a:lnSpc>
                <a:spcPct val="111200"/>
              </a:lnSpc>
              <a:spcBef>
                <a:spcPts val="95"/>
              </a:spcBef>
            </a:pP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data 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&lt;-</a:t>
            </a:r>
            <a:r>
              <a:rPr sz="10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reactive({  rnorm(input$num)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9258" y="5075228"/>
            <a:ext cx="10944225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dirty="0">
                <a:latin typeface="Arial"/>
                <a:cs typeface="Arial"/>
              </a:rPr>
              <a:t>Reactive </a:t>
            </a:r>
            <a:r>
              <a:rPr sz="4100" spc="15" dirty="0">
                <a:latin typeface="Arial"/>
                <a:cs typeface="Arial"/>
              </a:rPr>
              <a:t>expressions </a:t>
            </a:r>
            <a:r>
              <a:rPr sz="4100" spc="-70" dirty="0">
                <a:latin typeface="Arial"/>
                <a:cs typeface="Arial"/>
              </a:rPr>
              <a:t>are </a:t>
            </a:r>
            <a:r>
              <a:rPr sz="4100" spc="10" dirty="0">
                <a:latin typeface="Arial"/>
                <a:cs typeface="Arial"/>
              </a:rPr>
              <a:t>themselves </a:t>
            </a:r>
            <a:r>
              <a:rPr sz="4100" b="1" spc="15" dirty="0">
                <a:solidFill>
                  <a:srgbClr val="0365C0"/>
                </a:solidFill>
                <a:latin typeface="Arial"/>
                <a:cs typeface="Arial"/>
              </a:rPr>
              <a:t>reactive</a:t>
            </a:r>
            <a:r>
              <a:rPr sz="4100" spc="15" dirty="0">
                <a:latin typeface="Arial"/>
                <a:cs typeface="Arial"/>
              </a:rPr>
              <a:t>.  </a:t>
            </a:r>
            <a:r>
              <a:rPr sz="4100" spc="-15" dirty="0">
                <a:latin typeface="Arial"/>
                <a:cs typeface="Arial"/>
              </a:rPr>
              <a:t>Use </a:t>
            </a:r>
            <a:r>
              <a:rPr sz="4100" spc="50" dirty="0">
                <a:latin typeface="Arial"/>
                <a:cs typeface="Arial"/>
              </a:rPr>
              <a:t>them </a:t>
            </a:r>
            <a:r>
              <a:rPr sz="4100" spc="120" dirty="0">
                <a:latin typeface="Arial"/>
                <a:cs typeface="Arial"/>
              </a:rPr>
              <a:t>to </a:t>
            </a:r>
            <a:r>
              <a:rPr sz="4100" spc="15" dirty="0">
                <a:latin typeface="Arial"/>
                <a:cs typeface="Arial"/>
              </a:rPr>
              <a:t>modularize </a:t>
            </a:r>
            <a:r>
              <a:rPr sz="4100" spc="25" dirty="0">
                <a:latin typeface="Arial"/>
                <a:cs typeface="Arial"/>
              </a:rPr>
              <a:t>your</a:t>
            </a:r>
            <a:r>
              <a:rPr sz="4100" spc="-155" dirty="0">
                <a:latin typeface="Arial"/>
                <a:cs typeface="Arial"/>
              </a:rPr>
              <a:t> </a:t>
            </a:r>
            <a:r>
              <a:rPr sz="4100" spc="55" dirty="0">
                <a:latin typeface="Arial"/>
                <a:cs typeface="Arial"/>
              </a:rPr>
              <a:t>apps.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5058" y="5193559"/>
            <a:ext cx="304165" cy="115570"/>
          </a:xfrm>
          <a:custGeom>
            <a:avLst/>
            <a:gdLst/>
            <a:ahLst/>
            <a:cxnLst/>
            <a:rect l="l" t="t" r="r" b="b"/>
            <a:pathLst>
              <a:path w="304164" h="115570">
                <a:moveTo>
                  <a:pt x="285331" y="0"/>
                </a:moveTo>
                <a:lnTo>
                  <a:pt x="25402" y="0"/>
                </a:lnTo>
                <a:lnTo>
                  <a:pt x="16441" y="1618"/>
                </a:lnTo>
                <a:lnTo>
                  <a:pt x="8264" y="6065"/>
                </a:lnTo>
                <a:lnTo>
                  <a:pt x="2305" y="12730"/>
                </a:lnTo>
                <a:lnTo>
                  <a:pt x="0" y="21004"/>
                </a:lnTo>
                <a:lnTo>
                  <a:pt x="3978" y="89348"/>
                </a:lnTo>
                <a:lnTo>
                  <a:pt x="5662" y="98375"/>
                </a:lnTo>
                <a:lnTo>
                  <a:pt x="10253" y="106700"/>
                </a:lnTo>
                <a:lnTo>
                  <a:pt x="17063" y="112807"/>
                </a:lnTo>
                <a:lnTo>
                  <a:pt x="25402" y="115179"/>
                </a:lnTo>
                <a:lnTo>
                  <a:pt x="285331" y="115179"/>
                </a:lnTo>
                <a:lnTo>
                  <a:pt x="293186" y="112807"/>
                </a:lnTo>
                <a:lnTo>
                  <a:pt x="298930" y="106700"/>
                </a:lnTo>
                <a:lnTo>
                  <a:pt x="302456" y="98375"/>
                </a:lnTo>
                <a:lnTo>
                  <a:pt x="303655" y="89348"/>
                </a:lnTo>
                <a:lnTo>
                  <a:pt x="303655" y="21004"/>
                </a:lnTo>
                <a:lnTo>
                  <a:pt x="302456" y="12730"/>
                </a:lnTo>
                <a:lnTo>
                  <a:pt x="298930" y="6065"/>
                </a:lnTo>
                <a:lnTo>
                  <a:pt x="293186" y="1618"/>
                </a:lnTo>
                <a:lnTo>
                  <a:pt x="285331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29390" y="5234532"/>
            <a:ext cx="8255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2484" y="5811344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282714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2121" y="5308735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261772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0823" y="5811344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282714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0100" y="6083584"/>
            <a:ext cx="701675" cy="230504"/>
          </a:xfrm>
          <a:custGeom>
            <a:avLst/>
            <a:gdLst/>
            <a:ahLst/>
            <a:cxnLst/>
            <a:rect l="l" t="t" r="r" b="b"/>
            <a:pathLst>
              <a:path w="701675" h="230504">
                <a:moveTo>
                  <a:pt x="646849" y="0"/>
                </a:moveTo>
                <a:lnTo>
                  <a:pt x="54626" y="0"/>
                </a:lnTo>
                <a:lnTo>
                  <a:pt x="33457" y="4127"/>
                </a:lnTo>
                <a:lnTo>
                  <a:pt x="16083" y="15453"/>
                </a:lnTo>
                <a:lnTo>
                  <a:pt x="4324" y="32392"/>
                </a:lnTo>
                <a:lnTo>
                  <a:pt x="0" y="53359"/>
                </a:lnTo>
                <a:lnTo>
                  <a:pt x="408" y="177397"/>
                </a:lnTo>
                <a:lnTo>
                  <a:pt x="4668" y="198302"/>
                </a:lnTo>
                <a:lnTo>
                  <a:pt x="16287" y="215104"/>
                </a:lnTo>
                <a:lnTo>
                  <a:pt x="33521" y="226293"/>
                </a:lnTo>
                <a:lnTo>
                  <a:pt x="54626" y="230359"/>
                </a:lnTo>
                <a:lnTo>
                  <a:pt x="646849" y="230359"/>
                </a:lnTo>
                <a:lnTo>
                  <a:pt x="668025" y="226293"/>
                </a:lnTo>
                <a:lnTo>
                  <a:pt x="685425" y="215104"/>
                </a:lnTo>
                <a:lnTo>
                  <a:pt x="697212" y="198302"/>
                </a:lnTo>
                <a:lnTo>
                  <a:pt x="701549" y="177397"/>
                </a:lnTo>
                <a:lnTo>
                  <a:pt x="701549" y="53359"/>
                </a:lnTo>
                <a:lnTo>
                  <a:pt x="697212" y="32392"/>
                </a:lnTo>
                <a:lnTo>
                  <a:pt x="685425" y="15453"/>
                </a:lnTo>
                <a:lnTo>
                  <a:pt x="668025" y="4127"/>
                </a:lnTo>
                <a:lnTo>
                  <a:pt x="646849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02132" y="6111909"/>
            <a:ext cx="334010" cy="165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515" marR="42545" indent="-44450">
              <a:lnSpc>
                <a:spcPts val="270"/>
              </a:lnSpc>
              <a:spcBef>
                <a:spcPts val="130"/>
              </a:spcBef>
            </a:pPr>
            <a:r>
              <a:rPr sz="2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0">
              <a:latin typeface="Courier New"/>
              <a:cs typeface="Courier New"/>
            </a:endParaRPr>
          </a:p>
          <a:p>
            <a:pPr marL="93980">
              <a:lnSpc>
                <a:spcPts val="245"/>
              </a:lnSpc>
            </a:pPr>
            <a:r>
              <a:rPr sz="250" spc="-5" dirty="0">
                <a:solidFill>
                  <a:srgbClr val="FFFFFF"/>
                </a:solidFill>
                <a:latin typeface="Courier New"/>
                <a:cs typeface="Courier New"/>
              </a:rPr>
              <a:t>hist(data())</a:t>
            </a:r>
            <a:endParaRPr sz="250">
              <a:latin typeface="Courier New"/>
              <a:cs typeface="Courier New"/>
            </a:endParaRPr>
          </a:p>
          <a:p>
            <a:pPr marL="42545">
              <a:lnSpc>
                <a:spcPts val="285"/>
              </a:lnSpc>
            </a:pPr>
            <a:r>
              <a:rPr sz="250" spc="-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00047" y="6083584"/>
            <a:ext cx="705485" cy="230504"/>
          </a:xfrm>
          <a:custGeom>
            <a:avLst/>
            <a:gdLst/>
            <a:ahLst/>
            <a:cxnLst/>
            <a:rect l="l" t="t" r="r" b="b"/>
            <a:pathLst>
              <a:path w="705485" h="230504">
                <a:moveTo>
                  <a:pt x="646441" y="0"/>
                </a:moveTo>
                <a:lnTo>
                  <a:pt x="54218" y="0"/>
                </a:lnTo>
                <a:lnTo>
                  <a:pt x="33657" y="4127"/>
                </a:lnTo>
                <a:lnTo>
                  <a:pt x="17622" y="15453"/>
                </a:lnTo>
                <a:lnTo>
                  <a:pt x="7202" y="32392"/>
                </a:lnTo>
                <a:lnTo>
                  <a:pt x="3486" y="53359"/>
                </a:lnTo>
                <a:lnTo>
                  <a:pt x="0" y="177397"/>
                </a:lnTo>
                <a:lnTo>
                  <a:pt x="4260" y="198302"/>
                </a:lnTo>
                <a:lnTo>
                  <a:pt x="15879" y="215104"/>
                </a:lnTo>
                <a:lnTo>
                  <a:pt x="33112" y="226293"/>
                </a:lnTo>
                <a:lnTo>
                  <a:pt x="54218" y="230359"/>
                </a:lnTo>
                <a:lnTo>
                  <a:pt x="646441" y="230359"/>
                </a:lnTo>
                <a:lnTo>
                  <a:pt x="668225" y="226293"/>
                </a:lnTo>
                <a:lnTo>
                  <a:pt x="686964" y="215104"/>
                </a:lnTo>
                <a:lnTo>
                  <a:pt x="700090" y="198302"/>
                </a:lnTo>
                <a:lnTo>
                  <a:pt x="705036" y="177397"/>
                </a:lnTo>
                <a:lnTo>
                  <a:pt x="705036" y="53359"/>
                </a:lnTo>
                <a:lnTo>
                  <a:pt x="700090" y="32392"/>
                </a:lnTo>
                <a:lnTo>
                  <a:pt x="686964" y="15453"/>
                </a:lnTo>
                <a:lnTo>
                  <a:pt x="668225" y="4127"/>
                </a:lnTo>
                <a:lnTo>
                  <a:pt x="646441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1659" y="6111909"/>
            <a:ext cx="371475" cy="165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515" marR="5080" indent="-44450">
              <a:lnSpc>
                <a:spcPts val="270"/>
              </a:lnSpc>
              <a:spcBef>
                <a:spcPts val="130"/>
              </a:spcBef>
            </a:pPr>
            <a:r>
              <a:rPr sz="250" spc="-5" dirty="0">
                <a:solidFill>
                  <a:srgbClr val="FFFFFF"/>
                </a:solidFill>
                <a:latin typeface="Courier New"/>
                <a:cs typeface="Courier New"/>
              </a:rPr>
              <a:t>output$stats &lt;-  renderPrint({  summary(data())</a:t>
            </a:r>
            <a:endParaRPr sz="250">
              <a:latin typeface="Courier New"/>
              <a:cs typeface="Courier New"/>
            </a:endParaRPr>
          </a:p>
          <a:p>
            <a:pPr marL="42545">
              <a:lnSpc>
                <a:spcPts val="260"/>
              </a:lnSpc>
            </a:pPr>
            <a:r>
              <a:rPr sz="250" spc="-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14624" y="5570511"/>
            <a:ext cx="713740" cy="241300"/>
          </a:xfrm>
          <a:custGeom>
            <a:avLst/>
            <a:gdLst/>
            <a:ahLst/>
            <a:cxnLst/>
            <a:rect l="l" t="t" r="r" b="b"/>
            <a:pathLst>
              <a:path w="713739" h="241300">
                <a:moveTo>
                  <a:pt x="674419" y="0"/>
                </a:moveTo>
                <a:lnTo>
                  <a:pt x="37527" y="0"/>
                </a:lnTo>
                <a:lnTo>
                  <a:pt x="23154" y="3005"/>
                </a:lnTo>
                <a:lnTo>
                  <a:pt x="11736" y="11172"/>
                </a:lnTo>
                <a:lnTo>
                  <a:pt x="4204" y="23226"/>
                </a:lnTo>
                <a:lnTo>
                  <a:pt x="1486" y="37894"/>
                </a:lnTo>
                <a:lnTo>
                  <a:pt x="0" y="208161"/>
                </a:lnTo>
                <a:lnTo>
                  <a:pt x="2949" y="222007"/>
                </a:lnTo>
                <a:lnTo>
                  <a:pt x="10993" y="232266"/>
                </a:lnTo>
                <a:lnTo>
                  <a:pt x="22921" y="238639"/>
                </a:lnTo>
                <a:lnTo>
                  <a:pt x="37527" y="240830"/>
                </a:lnTo>
                <a:lnTo>
                  <a:pt x="674419" y="240830"/>
                </a:lnTo>
                <a:lnTo>
                  <a:pt x="689273" y="238639"/>
                </a:lnTo>
                <a:lnTo>
                  <a:pt x="701737" y="232266"/>
                </a:lnTo>
                <a:lnTo>
                  <a:pt x="710315" y="222007"/>
                </a:lnTo>
                <a:lnTo>
                  <a:pt x="713507" y="208161"/>
                </a:lnTo>
                <a:lnTo>
                  <a:pt x="713507" y="37894"/>
                </a:lnTo>
                <a:lnTo>
                  <a:pt x="710315" y="23226"/>
                </a:lnTo>
                <a:lnTo>
                  <a:pt x="701737" y="11172"/>
                </a:lnTo>
                <a:lnTo>
                  <a:pt x="689273" y="3005"/>
                </a:lnTo>
                <a:lnTo>
                  <a:pt x="674419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43807" y="5593055"/>
            <a:ext cx="591185" cy="1905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4930" marR="5080" indent="-62865">
              <a:lnSpc>
                <a:spcPts val="400"/>
              </a:lnSpc>
              <a:spcBef>
                <a:spcPts val="190"/>
              </a:spcBef>
            </a:pPr>
            <a:r>
              <a:rPr sz="400" spc="5" dirty="0">
                <a:solidFill>
                  <a:srgbClr val="FFFFFF"/>
                </a:solidFill>
                <a:latin typeface="Courier New"/>
                <a:cs typeface="Courier New"/>
              </a:rPr>
              <a:t>data &lt;-</a:t>
            </a:r>
            <a:r>
              <a:rPr sz="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Courier New"/>
                <a:cs typeface="Courier New"/>
              </a:rPr>
              <a:t>reactive({  rnorm(input$num)</a:t>
            </a:r>
            <a:endParaRPr sz="400">
              <a:latin typeface="Courier New"/>
              <a:cs typeface="Courier New"/>
            </a:endParaRPr>
          </a:p>
          <a:p>
            <a:pPr marL="12700">
              <a:lnSpc>
                <a:spcPts val="405"/>
              </a:lnSpc>
            </a:pPr>
            <a:r>
              <a:rPr sz="400" spc="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42373" y="5308738"/>
            <a:ext cx="57150" cy="258445"/>
          </a:xfrm>
          <a:custGeom>
            <a:avLst/>
            <a:gdLst/>
            <a:ahLst/>
            <a:cxnLst/>
            <a:rect l="l" t="t" r="r" b="b"/>
            <a:pathLst>
              <a:path w="57150" h="258445">
                <a:moveTo>
                  <a:pt x="56647" y="209417"/>
                </a:moveTo>
                <a:lnTo>
                  <a:pt x="0" y="209417"/>
                </a:lnTo>
                <a:lnTo>
                  <a:pt x="28323" y="257908"/>
                </a:lnTo>
                <a:lnTo>
                  <a:pt x="56647" y="209417"/>
                </a:lnTo>
                <a:close/>
              </a:path>
              <a:path w="57150" h="258445">
                <a:moveTo>
                  <a:pt x="40218" y="0"/>
                </a:moveTo>
                <a:lnTo>
                  <a:pt x="8806" y="0"/>
                </a:lnTo>
                <a:lnTo>
                  <a:pt x="8806" y="209417"/>
                </a:lnTo>
                <a:lnTo>
                  <a:pt x="40218" y="209417"/>
                </a:lnTo>
                <a:lnTo>
                  <a:pt x="40218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0876" y="5575748"/>
            <a:ext cx="712470" cy="241300"/>
          </a:xfrm>
          <a:custGeom>
            <a:avLst/>
            <a:gdLst/>
            <a:ahLst/>
            <a:cxnLst/>
            <a:rect l="l" t="t" r="r" b="b"/>
            <a:pathLst>
              <a:path w="712470" h="241300">
                <a:moveTo>
                  <a:pt x="0" y="204182"/>
                </a:moveTo>
                <a:lnTo>
                  <a:pt x="0" y="32654"/>
                </a:lnTo>
                <a:lnTo>
                  <a:pt x="3507" y="18806"/>
                </a:lnTo>
                <a:lnTo>
                  <a:pt x="12779" y="8553"/>
                </a:lnTo>
                <a:lnTo>
                  <a:pt x="25937" y="2187"/>
                </a:lnTo>
                <a:lnTo>
                  <a:pt x="41106" y="0"/>
                </a:lnTo>
                <a:lnTo>
                  <a:pt x="677992" y="0"/>
                </a:lnTo>
                <a:lnTo>
                  <a:pt x="692054" y="2187"/>
                </a:lnTo>
                <a:lnTo>
                  <a:pt x="702780" y="8553"/>
                </a:lnTo>
                <a:lnTo>
                  <a:pt x="709618" y="18806"/>
                </a:lnTo>
                <a:lnTo>
                  <a:pt x="712020" y="32654"/>
                </a:lnTo>
                <a:lnTo>
                  <a:pt x="712020" y="202921"/>
                </a:lnTo>
                <a:lnTo>
                  <a:pt x="709618" y="217590"/>
                </a:lnTo>
                <a:lnTo>
                  <a:pt x="702780" y="229649"/>
                </a:lnTo>
                <a:lnTo>
                  <a:pt x="692054" y="237822"/>
                </a:lnTo>
                <a:lnTo>
                  <a:pt x="677992" y="240830"/>
                </a:lnTo>
                <a:lnTo>
                  <a:pt x="41106" y="240830"/>
                </a:lnTo>
                <a:lnTo>
                  <a:pt x="25937" y="238019"/>
                </a:lnTo>
                <a:lnTo>
                  <a:pt x="12779" y="230280"/>
                </a:lnTo>
                <a:lnTo>
                  <a:pt x="3507" y="218654"/>
                </a:lnTo>
                <a:lnTo>
                  <a:pt x="0" y="204182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88569" y="5821812"/>
            <a:ext cx="57150" cy="257810"/>
          </a:xfrm>
          <a:custGeom>
            <a:avLst/>
            <a:gdLst/>
            <a:ahLst/>
            <a:cxnLst/>
            <a:rect l="l" t="t" r="r" b="b"/>
            <a:pathLst>
              <a:path w="57150" h="257810">
                <a:moveTo>
                  <a:pt x="56647" y="209417"/>
                </a:moveTo>
                <a:lnTo>
                  <a:pt x="0" y="209417"/>
                </a:lnTo>
                <a:lnTo>
                  <a:pt x="28323" y="257719"/>
                </a:lnTo>
                <a:lnTo>
                  <a:pt x="56647" y="209417"/>
                </a:lnTo>
                <a:close/>
              </a:path>
              <a:path w="57150" h="257810">
                <a:moveTo>
                  <a:pt x="42721" y="0"/>
                </a:moveTo>
                <a:lnTo>
                  <a:pt x="11308" y="0"/>
                </a:lnTo>
                <a:lnTo>
                  <a:pt x="11308" y="209417"/>
                </a:lnTo>
                <a:lnTo>
                  <a:pt x="42721" y="209417"/>
                </a:lnTo>
                <a:lnTo>
                  <a:pt x="42721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8670" y="5821812"/>
            <a:ext cx="57150" cy="257175"/>
          </a:xfrm>
          <a:custGeom>
            <a:avLst/>
            <a:gdLst/>
            <a:ahLst/>
            <a:cxnLst/>
            <a:rect l="l" t="t" r="r" b="b"/>
            <a:pathLst>
              <a:path w="57150" h="257175">
                <a:moveTo>
                  <a:pt x="56647" y="209417"/>
                </a:moveTo>
                <a:lnTo>
                  <a:pt x="0" y="209417"/>
                </a:lnTo>
                <a:lnTo>
                  <a:pt x="28323" y="257091"/>
                </a:lnTo>
                <a:lnTo>
                  <a:pt x="56647" y="209417"/>
                </a:lnTo>
                <a:close/>
              </a:path>
              <a:path w="57150" h="257175">
                <a:moveTo>
                  <a:pt x="44752" y="0"/>
                </a:moveTo>
                <a:lnTo>
                  <a:pt x="13339" y="0"/>
                </a:lnTo>
                <a:lnTo>
                  <a:pt x="13339" y="209417"/>
                </a:lnTo>
                <a:lnTo>
                  <a:pt x="44752" y="209417"/>
                </a:lnTo>
                <a:lnTo>
                  <a:pt x="44752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5333" y="6078351"/>
            <a:ext cx="691515" cy="241300"/>
          </a:xfrm>
          <a:custGeom>
            <a:avLst/>
            <a:gdLst/>
            <a:ahLst/>
            <a:cxnLst/>
            <a:rect l="l" t="t" r="r" b="b"/>
            <a:pathLst>
              <a:path w="691514" h="241300">
                <a:moveTo>
                  <a:pt x="0" y="183240"/>
                </a:moveTo>
                <a:lnTo>
                  <a:pt x="0" y="58598"/>
                </a:lnTo>
                <a:lnTo>
                  <a:pt x="3531" y="36810"/>
                </a:lnTo>
                <a:lnTo>
                  <a:pt x="13544" y="18071"/>
                </a:lnTo>
                <a:lnTo>
                  <a:pt x="29172" y="4945"/>
                </a:lnTo>
                <a:lnTo>
                  <a:pt x="49545" y="0"/>
                </a:lnTo>
                <a:lnTo>
                  <a:pt x="641455" y="0"/>
                </a:lnTo>
                <a:lnTo>
                  <a:pt x="661840" y="4945"/>
                </a:lnTo>
                <a:lnTo>
                  <a:pt x="677494" y="18071"/>
                </a:lnTo>
                <a:lnTo>
                  <a:pt x="687535" y="36810"/>
                </a:lnTo>
                <a:lnTo>
                  <a:pt x="691078" y="58598"/>
                </a:lnTo>
                <a:lnTo>
                  <a:pt x="691078" y="182627"/>
                </a:lnTo>
                <a:lnTo>
                  <a:pt x="687535" y="204353"/>
                </a:lnTo>
                <a:lnTo>
                  <a:pt x="677494" y="222957"/>
                </a:lnTo>
                <a:lnTo>
                  <a:pt x="661840" y="235946"/>
                </a:lnTo>
                <a:lnTo>
                  <a:pt x="641455" y="240830"/>
                </a:lnTo>
                <a:lnTo>
                  <a:pt x="49545" y="240830"/>
                </a:lnTo>
                <a:lnTo>
                  <a:pt x="29172" y="236042"/>
                </a:lnTo>
                <a:lnTo>
                  <a:pt x="13544" y="223263"/>
                </a:lnTo>
                <a:lnTo>
                  <a:pt x="3531" y="204870"/>
                </a:lnTo>
                <a:lnTo>
                  <a:pt x="0" y="183240"/>
                </a:lnTo>
                <a:close/>
              </a:path>
            </a:pathLst>
          </a:custGeom>
          <a:ln w="3141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297" y="6078351"/>
            <a:ext cx="701675" cy="241300"/>
          </a:xfrm>
          <a:custGeom>
            <a:avLst/>
            <a:gdLst/>
            <a:ahLst/>
            <a:cxnLst/>
            <a:rect l="l" t="t" r="r" b="b"/>
            <a:pathLst>
              <a:path w="701675" h="241300">
                <a:moveTo>
                  <a:pt x="0" y="183240"/>
                </a:moveTo>
                <a:lnTo>
                  <a:pt x="0" y="58598"/>
                </a:lnTo>
                <a:lnTo>
                  <a:pt x="4558" y="36810"/>
                </a:lnTo>
                <a:lnTo>
                  <a:pt x="16831" y="18071"/>
                </a:lnTo>
                <a:lnTo>
                  <a:pt x="34719" y="4945"/>
                </a:lnTo>
                <a:lnTo>
                  <a:pt x="56119" y="0"/>
                </a:lnTo>
                <a:lnTo>
                  <a:pt x="648029" y="0"/>
                </a:lnTo>
                <a:lnTo>
                  <a:pt x="669023" y="4945"/>
                </a:lnTo>
                <a:lnTo>
                  <a:pt x="686017" y="18071"/>
                </a:lnTo>
                <a:lnTo>
                  <a:pt x="697397" y="36810"/>
                </a:lnTo>
                <a:lnTo>
                  <a:pt x="701549" y="58598"/>
                </a:lnTo>
                <a:lnTo>
                  <a:pt x="701549" y="182627"/>
                </a:lnTo>
                <a:lnTo>
                  <a:pt x="697397" y="204353"/>
                </a:lnTo>
                <a:lnTo>
                  <a:pt x="686017" y="222957"/>
                </a:lnTo>
                <a:lnTo>
                  <a:pt x="669023" y="235946"/>
                </a:lnTo>
                <a:lnTo>
                  <a:pt x="648029" y="240830"/>
                </a:lnTo>
                <a:lnTo>
                  <a:pt x="56119" y="240830"/>
                </a:lnTo>
                <a:lnTo>
                  <a:pt x="34719" y="236042"/>
                </a:lnTo>
                <a:lnTo>
                  <a:pt x="16831" y="223263"/>
                </a:lnTo>
                <a:lnTo>
                  <a:pt x="4558" y="204870"/>
                </a:lnTo>
                <a:lnTo>
                  <a:pt x="0" y="183240"/>
                </a:lnTo>
                <a:close/>
              </a:path>
            </a:pathLst>
          </a:custGeom>
          <a:ln w="3141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0298" y="5188319"/>
            <a:ext cx="304165" cy="115570"/>
          </a:xfrm>
          <a:custGeom>
            <a:avLst/>
            <a:gdLst/>
            <a:ahLst/>
            <a:cxnLst/>
            <a:rect l="l" t="t" r="r" b="b"/>
            <a:pathLst>
              <a:path w="304164" h="115570">
                <a:moveTo>
                  <a:pt x="0" y="99473"/>
                </a:moveTo>
                <a:lnTo>
                  <a:pt x="0" y="23077"/>
                </a:lnTo>
                <a:lnTo>
                  <a:pt x="1238" y="15215"/>
                </a:lnTo>
                <a:lnTo>
                  <a:pt x="4719" y="7755"/>
                </a:lnTo>
                <a:lnTo>
                  <a:pt x="10092" y="2187"/>
                </a:lnTo>
                <a:lnTo>
                  <a:pt x="17006" y="0"/>
                </a:lnTo>
                <a:lnTo>
                  <a:pt x="283255" y="0"/>
                </a:lnTo>
                <a:lnTo>
                  <a:pt x="290699" y="2187"/>
                </a:lnTo>
                <a:lnTo>
                  <a:pt x="297238" y="7755"/>
                </a:lnTo>
                <a:lnTo>
                  <a:pt x="301886" y="15215"/>
                </a:lnTo>
                <a:lnTo>
                  <a:pt x="303655" y="23077"/>
                </a:lnTo>
                <a:lnTo>
                  <a:pt x="303655" y="97743"/>
                </a:lnTo>
                <a:lnTo>
                  <a:pt x="301886" y="104723"/>
                </a:lnTo>
                <a:lnTo>
                  <a:pt x="297238" y="110244"/>
                </a:lnTo>
                <a:lnTo>
                  <a:pt x="290699" y="113874"/>
                </a:lnTo>
                <a:lnTo>
                  <a:pt x="283255" y="115179"/>
                </a:lnTo>
                <a:lnTo>
                  <a:pt x="17006" y="115179"/>
                </a:lnTo>
                <a:lnTo>
                  <a:pt x="6917" y="115179"/>
                </a:lnTo>
                <a:lnTo>
                  <a:pt x="0" y="109562"/>
                </a:lnTo>
                <a:lnTo>
                  <a:pt x="0" y="99473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19269" y="8800382"/>
            <a:ext cx="10080625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dirty="0">
                <a:latin typeface="Arial"/>
                <a:cs typeface="Arial"/>
              </a:rPr>
              <a:t>Reactive </a:t>
            </a:r>
            <a:r>
              <a:rPr sz="4100" spc="15" dirty="0">
                <a:latin typeface="Arial"/>
                <a:cs typeface="Arial"/>
              </a:rPr>
              <a:t>expressions </a:t>
            </a:r>
            <a:r>
              <a:rPr sz="4100" b="1" spc="55" dirty="0">
                <a:solidFill>
                  <a:srgbClr val="53585F"/>
                </a:solidFill>
                <a:latin typeface="Arial"/>
                <a:cs typeface="Arial"/>
              </a:rPr>
              <a:t>cache </a:t>
            </a:r>
            <a:r>
              <a:rPr sz="4100" spc="20" dirty="0">
                <a:latin typeface="Arial"/>
                <a:cs typeface="Arial"/>
              </a:rPr>
              <a:t>their </a:t>
            </a:r>
            <a:r>
              <a:rPr sz="4100" spc="-20" dirty="0">
                <a:latin typeface="Arial"/>
                <a:cs typeface="Arial"/>
              </a:rPr>
              <a:t>values</a:t>
            </a:r>
            <a:r>
              <a:rPr sz="4100" spc="-90" dirty="0">
                <a:latin typeface="Arial"/>
                <a:cs typeface="Arial"/>
              </a:rPr>
              <a:t> </a:t>
            </a:r>
            <a:r>
              <a:rPr sz="4100" spc="120" dirty="0">
                <a:latin typeface="Arial"/>
                <a:cs typeface="Arial"/>
              </a:rPr>
              <a:t>to  </a:t>
            </a:r>
            <a:r>
              <a:rPr sz="4100" spc="35" dirty="0">
                <a:latin typeface="Arial"/>
                <a:cs typeface="Arial"/>
              </a:rPr>
              <a:t>avoid </a:t>
            </a:r>
            <a:r>
              <a:rPr sz="4100" dirty="0">
                <a:latin typeface="Arial"/>
                <a:cs typeface="Arial"/>
              </a:rPr>
              <a:t>unnecessary</a:t>
            </a:r>
            <a:r>
              <a:rPr sz="4100" spc="-30" dirty="0">
                <a:latin typeface="Arial"/>
                <a:cs typeface="Arial"/>
              </a:rPr>
              <a:t> </a:t>
            </a:r>
            <a:r>
              <a:rPr sz="4100" spc="80" dirty="0">
                <a:latin typeface="Arial"/>
                <a:cs typeface="Arial"/>
              </a:rPr>
              <a:t>computation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88373" y="8634376"/>
            <a:ext cx="655955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400" spc="290" dirty="0">
                <a:solidFill>
                  <a:srgbClr val="0365C0"/>
                </a:solidFill>
                <a:latin typeface="Arial"/>
                <a:cs typeface="Arial"/>
              </a:rPr>
              <a:t>2</a:t>
            </a:r>
            <a:endParaRPr sz="8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201" y="3385908"/>
            <a:ext cx="15387955" cy="3990340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marL="1832610" marR="5080" indent="-1820545">
              <a:lnSpc>
                <a:spcPts val="14180"/>
              </a:lnSpc>
              <a:spcBef>
                <a:spcPts val="2950"/>
              </a:spcBef>
            </a:pPr>
            <a:r>
              <a:rPr sz="14200" u="none" spc="635" dirty="0">
                <a:solidFill>
                  <a:srgbClr val="FFFFFF"/>
                </a:solidFill>
              </a:rPr>
              <a:t>Prevent</a:t>
            </a:r>
            <a:r>
              <a:rPr sz="14200" u="none" spc="-480" dirty="0">
                <a:solidFill>
                  <a:srgbClr val="FFFFFF"/>
                </a:solidFill>
              </a:rPr>
              <a:t> </a:t>
            </a:r>
            <a:r>
              <a:rPr sz="14200" u="none" spc="710" dirty="0">
                <a:solidFill>
                  <a:srgbClr val="FFFFFF"/>
                </a:solidFill>
              </a:rPr>
              <a:t>reactions  </a:t>
            </a:r>
            <a:r>
              <a:rPr sz="14200" u="none" spc="1585" dirty="0">
                <a:solidFill>
                  <a:srgbClr val="C0C0C0"/>
                </a:solidFill>
              </a:rPr>
              <a:t>with</a:t>
            </a:r>
            <a:r>
              <a:rPr sz="14200" u="none" spc="-415" dirty="0">
                <a:solidFill>
                  <a:srgbClr val="C0C0C0"/>
                </a:solidFill>
              </a:rPr>
              <a:t> </a:t>
            </a:r>
            <a:r>
              <a:rPr sz="14200" u="none" spc="735" dirty="0">
                <a:solidFill>
                  <a:srgbClr val="C0C0C0"/>
                </a:solidFill>
              </a:rPr>
              <a:t>isolate()</a:t>
            </a:r>
            <a:endParaRPr sz="14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70486"/>
            <a:ext cx="271780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350" spc="-5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01-two-inputs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56" y="1475589"/>
            <a:ext cx="253809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356" y="2285869"/>
            <a:ext cx="5410200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26400"/>
              </a:lnSpc>
              <a:spcBef>
                <a:spcPts val="10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23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2350">
              <a:latin typeface="DejaVu Sans Mono"/>
              <a:cs typeface="DejaVu Sans Mono"/>
            </a:endParaRPr>
          </a:p>
          <a:p>
            <a:pPr marL="730250">
              <a:lnSpc>
                <a:spcPct val="100000"/>
              </a:lnSpc>
              <a:spcBef>
                <a:spcPts val="74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</a:t>
            </a:r>
            <a:r>
              <a:rPr sz="23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2338070" indent="358775">
              <a:lnSpc>
                <a:spcPct val="126400"/>
              </a:lnSpc>
              <a:spcBef>
                <a:spcPts val="100"/>
              </a:spcBef>
            </a:pPr>
            <a:r>
              <a:rPr spc="-5" dirty="0"/>
              <a:t>value = 25, min = 1, max = 100),  textInput(inputId =</a:t>
            </a:r>
            <a:r>
              <a:rPr spc="-10" dirty="0"/>
              <a:t> </a:t>
            </a:r>
            <a:r>
              <a:rPr spc="-5" dirty="0"/>
              <a:t>"title",</a:t>
            </a:r>
          </a:p>
          <a:p>
            <a:pPr marL="730250">
              <a:lnSpc>
                <a:spcPct val="100000"/>
              </a:lnSpc>
              <a:spcBef>
                <a:spcPts val="740"/>
              </a:spcBef>
            </a:pPr>
            <a:r>
              <a:rPr spc="-5" dirty="0"/>
              <a:t>label = "Write a</a:t>
            </a:r>
            <a:r>
              <a:rPr spc="-15" dirty="0"/>
              <a:t> </a:t>
            </a:r>
            <a:r>
              <a:rPr spc="-5" dirty="0"/>
              <a:t>title",</a:t>
            </a:r>
          </a:p>
          <a:p>
            <a:pPr marL="371475" marR="5080" indent="358775">
              <a:lnSpc>
                <a:spcPts val="3560"/>
              </a:lnSpc>
              <a:spcBef>
                <a:spcPts val="245"/>
              </a:spcBef>
            </a:pPr>
            <a:r>
              <a:rPr spc="-5" dirty="0"/>
              <a:t>value = "Histogram of Random Normal Values"),  plotOutput("hist")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pc="-5" dirty="0"/>
              <a:t>)</a:t>
            </a: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71475" marR="2517775" indent="-359410">
              <a:lnSpc>
                <a:spcPct val="126400"/>
              </a:lnSpc>
            </a:pPr>
            <a:r>
              <a:rPr spc="-5" dirty="0"/>
              <a:t>server &lt;- function(input, output) {  output$hist &lt;-</a:t>
            </a:r>
            <a:r>
              <a:rPr spc="-10" dirty="0"/>
              <a:t> </a:t>
            </a:r>
            <a:r>
              <a:rPr spc="-5" dirty="0"/>
              <a:t>renderPlot({</a:t>
            </a:r>
          </a:p>
          <a:p>
            <a:pPr marL="1089025" marR="4132579" indent="-359410">
              <a:lnSpc>
                <a:spcPts val="3560"/>
              </a:lnSpc>
              <a:spcBef>
                <a:spcPts val="245"/>
              </a:spcBef>
            </a:pPr>
            <a:r>
              <a:rPr spc="-5" dirty="0"/>
              <a:t>hist(rnorm</a:t>
            </a:r>
            <a:r>
              <a:rPr spc="-10" dirty="0"/>
              <a:t>(</a:t>
            </a:r>
            <a:r>
              <a:rPr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input$nu</a:t>
            </a:r>
            <a:r>
              <a:rPr b="1" spc="-10" dirty="0">
                <a:solidFill>
                  <a:srgbClr val="00882B"/>
                </a:solidFill>
                <a:latin typeface="DejaVu Sans Mono"/>
                <a:cs typeface="DejaVu Sans Mono"/>
              </a:rPr>
              <a:t>m</a:t>
            </a:r>
            <a:r>
              <a:rPr spc="-5" dirty="0"/>
              <a:t>),  main =</a:t>
            </a:r>
            <a:r>
              <a:rPr spc="-40" dirty="0"/>
              <a:t> </a:t>
            </a:r>
            <a:r>
              <a:rPr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input$title</a:t>
            </a:r>
            <a:r>
              <a:rPr spc="-5" dirty="0"/>
              <a:t>)</a:t>
            </a:r>
          </a:p>
          <a:p>
            <a:pPr marL="371475">
              <a:lnSpc>
                <a:spcPct val="100000"/>
              </a:lnSpc>
              <a:spcBef>
                <a:spcPts val="505"/>
              </a:spcBef>
            </a:pPr>
            <a:r>
              <a:rPr spc="-5" dirty="0"/>
              <a:t>})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shinyApp(ui = ui, server =</a:t>
            </a:r>
            <a:r>
              <a:rPr spc="-10" dirty="0"/>
              <a:t> </a:t>
            </a:r>
            <a:r>
              <a:rPr spc="-5" dirty="0"/>
              <a:t>server)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85019" y="998462"/>
            <a:ext cx="400240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u="none" spc="25" dirty="0">
                <a:solidFill>
                  <a:srgbClr val="000000"/>
                </a:solidFill>
                <a:latin typeface="Arial"/>
                <a:cs typeface="Arial"/>
              </a:rPr>
              <a:t>Can </a:t>
            </a:r>
            <a:r>
              <a:rPr sz="4200" b="1" u="none" spc="114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4200" b="1" u="none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b="1" u="none" spc="-10" dirty="0">
                <a:solidFill>
                  <a:srgbClr val="000000"/>
                </a:solidFill>
                <a:latin typeface="Arial"/>
                <a:cs typeface="Arial"/>
              </a:rPr>
              <a:t>prevent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4692" y="1647657"/>
            <a:ext cx="45231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25" dirty="0">
                <a:latin typeface="Arial"/>
                <a:cs typeface="Arial"/>
              </a:rPr>
              <a:t>the </a:t>
            </a:r>
            <a:r>
              <a:rPr sz="4200" b="1" spc="15" dirty="0">
                <a:latin typeface="Arial"/>
                <a:cs typeface="Arial"/>
              </a:rPr>
              <a:t>title </a:t>
            </a:r>
            <a:r>
              <a:rPr sz="4200" b="1" dirty="0">
                <a:latin typeface="Arial"/>
                <a:cs typeface="Arial"/>
              </a:rPr>
              <a:t>field</a:t>
            </a:r>
            <a:r>
              <a:rPr sz="4200" b="1" spc="-12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from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9542" y="2296852"/>
            <a:ext cx="46532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10" dirty="0">
                <a:latin typeface="Arial"/>
                <a:cs typeface="Arial"/>
              </a:rPr>
              <a:t>updating </a:t>
            </a:r>
            <a:r>
              <a:rPr sz="4200" b="1" spc="25" dirty="0">
                <a:latin typeface="Arial"/>
                <a:cs typeface="Arial"/>
              </a:rPr>
              <a:t>the</a:t>
            </a:r>
            <a:r>
              <a:rPr sz="4200" b="1" spc="-50" dirty="0">
                <a:latin typeface="Arial"/>
                <a:cs typeface="Arial"/>
              </a:rPr>
              <a:t> </a:t>
            </a:r>
            <a:r>
              <a:rPr sz="4200" b="1" spc="-45" dirty="0">
                <a:latin typeface="Arial"/>
                <a:cs typeface="Arial"/>
              </a:rPr>
              <a:t>plot?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97894" y="3128139"/>
            <a:ext cx="2874010" cy="929640"/>
          </a:xfrm>
          <a:custGeom>
            <a:avLst/>
            <a:gdLst/>
            <a:ahLst/>
            <a:cxnLst/>
            <a:rect l="l" t="t" r="r" b="b"/>
            <a:pathLst>
              <a:path w="2874009" h="929639">
                <a:moveTo>
                  <a:pt x="0" y="0"/>
                </a:moveTo>
                <a:lnTo>
                  <a:pt x="186" y="48454"/>
                </a:lnTo>
                <a:lnTo>
                  <a:pt x="2885" y="96321"/>
                </a:lnTo>
                <a:lnTo>
                  <a:pt x="8035" y="143535"/>
                </a:lnTo>
                <a:lnTo>
                  <a:pt x="15577" y="190029"/>
                </a:lnTo>
                <a:lnTo>
                  <a:pt x="25447" y="235736"/>
                </a:lnTo>
                <a:lnTo>
                  <a:pt x="37586" y="280590"/>
                </a:lnTo>
                <a:lnTo>
                  <a:pt x="51933" y="324524"/>
                </a:lnTo>
                <a:lnTo>
                  <a:pt x="68425" y="367471"/>
                </a:lnTo>
                <a:lnTo>
                  <a:pt x="87003" y="409365"/>
                </a:lnTo>
                <a:lnTo>
                  <a:pt x="107605" y="450139"/>
                </a:lnTo>
                <a:lnTo>
                  <a:pt x="130169" y="489727"/>
                </a:lnTo>
                <a:lnTo>
                  <a:pt x="154636" y="528062"/>
                </a:lnTo>
                <a:lnTo>
                  <a:pt x="180943" y="565076"/>
                </a:lnTo>
                <a:lnTo>
                  <a:pt x="209031" y="600705"/>
                </a:lnTo>
                <a:lnTo>
                  <a:pt x="238836" y="634880"/>
                </a:lnTo>
                <a:lnTo>
                  <a:pt x="270300" y="667536"/>
                </a:lnTo>
                <a:lnTo>
                  <a:pt x="303360" y="698606"/>
                </a:lnTo>
                <a:lnTo>
                  <a:pt x="337955" y="728023"/>
                </a:lnTo>
                <a:lnTo>
                  <a:pt x="374025" y="755720"/>
                </a:lnTo>
                <a:lnTo>
                  <a:pt x="411507" y="781631"/>
                </a:lnTo>
                <a:lnTo>
                  <a:pt x="450342" y="805689"/>
                </a:lnTo>
                <a:lnTo>
                  <a:pt x="490468" y="827828"/>
                </a:lnTo>
                <a:lnTo>
                  <a:pt x="531824" y="847981"/>
                </a:lnTo>
                <a:lnTo>
                  <a:pt x="574349" y="866082"/>
                </a:lnTo>
                <a:lnTo>
                  <a:pt x="617982" y="882063"/>
                </a:lnTo>
                <a:lnTo>
                  <a:pt x="662662" y="895858"/>
                </a:lnTo>
                <a:lnTo>
                  <a:pt x="708327" y="907401"/>
                </a:lnTo>
                <a:lnTo>
                  <a:pt x="754917" y="916624"/>
                </a:lnTo>
                <a:lnTo>
                  <a:pt x="802370" y="923462"/>
                </a:lnTo>
                <a:lnTo>
                  <a:pt x="850626" y="927847"/>
                </a:lnTo>
                <a:lnTo>
                  <a:pt x="899448" y="929606"/>
                </a:lnTo>
                <a:lnTo>
                  <a:pt x="948000" y="928624"/>
                </a:lnTo>
                <a:lnTo>
                  <a:pt x="996220" y="924982"/>
                </a:lnTo>
                <a:lnTo>
                  <a:pt x="1044045" y="918761"/>
                </a:lnTo>
                <a:lnTo>
                  <a:pt x="1091412" y="910043"/>
                </a:lnTo>
                <a:lnTo>
                  <a:pt x="1138259" y="898908"/>
                </a:lnTo>
                <a:lnTo>
                  <a:pt x="1184523" y="885438"/>
                </a:lnTo>
                <a:lnTo>
                  <a:pt x="1230142" y="869714"/>
                </a:lnTo>
                <a:lnTo>
                  <a:pt x="1275053" y="851816"/>
                </a:lnTo>
                <a:lnTo>
                  <a:pt x="1319193" y="831826"/>
                </a:lnTo>
                <a:lnTo>
                  <a:pt x="1362500" y="809826"/>
                </a:lnTo>
                <a:lnTo>
                  <a:pt x="1404910" y="785896"/>
                </a:lnTo>
                <a:lnTo>
                  <a:pt x="1446362" y="760117"/>
                </a:lnTo>
                <a:lnTo>
                  <a:pt x="1486793" y="732570"/>
                </a:lnTo>
                <a:lnTo>
                  <a:pt x="1526140" y="703337"/>
                </a:lnTo>
                <a:lnTo>
                  <a:pt x="1565810" y="671337"/>
                </a:lnTo>
                <a:lnTo>
                  <a:pt x="1604321" y="638001"/>
                </a:lnTo>
                <a:lnTo>
                  <a:pt x="1641903" y="603597"/>
                </a:lnTo>
                <a:lnTo>
                  <a:pt x="1678785" y="568393"/>
                </a:lnTo>
                <a:lnTo>
                  <a:pt x="1715198" y="532658"/>
                </a:lnTo>
                <a:lnTo>
                  <a:pt x="1751373" y="496661"/>
                </a:lnTo>
                <a:lnTo>
                  <a:pt x="1787539" y="460670"/>
                </a:lnTo>
                <a:lnTo>
                  <a:pt x="1823927" y="424954"/>
                </a:lnTo>
                <a:lnTo>
                  <a:pt x="1860767" y="389780"/>
                </a:lnTo>
                <a:lnTo>
                  <a:pt x="1898288" y="355417"/>
                </a:lnTo>
                <a:lnTo>
                  <a:pt x="1936722" y="322134"/>
                </a:lnTo>
                <a:lnTo>
                  <a:pt x="1976297" y="290200"/>
                </a:lnTo>
                <a:lnTo>
                  <a:pt x="2017246" y="259882"/>
                </a:lnTo>
                <a:lnTo>
                  <a:pt x="2059237" y="231711"/>
                </a:lnTo>
                <a:lnTo>
                  <a:pt x="2102306" y="205650"/>
                </a:lnTo>
                <a:lnTo>
                  <a:pt x="2146373" y="181713"/>
                </a:lnTo>
                <a:lnTo>
                  <a:pt x="2191361" y="159916"/>
                </a:lnTo>
                <a:lnTo>
                  <a:pt x="2237190" y="140276"/>
                </a:lnTo>
                <a:lnTo>
                  <a:pt x="2283782" y="122808"/>
                </a:lnTo>
                <a:lnTo>
                  <a:pt x="2331057" y="107527"/>
                </a:lnTo>
                <a:lnTo>
                  <a:pt x="2378937" y="94450"/>
                </a:lnTo>
                <a:lnTo>
                  <a:pt x="2427344" y="83592"/>
                </a:lnTo>
                <a:lnTo>
                  <a:pt x="2476199" y="74970"/>
                </a:lnTo>
                <a:lnTo>
                  <a:pt x="2525422" y="68598"/>
                </a:lnTo>
                <a:lnTo>
                  <a:pt x="2574936" y="64493"/>
                </a:lnTo>
                <a:lnTo>
                  <a:pt x="2624661" y="62670"/>
                </a:lnTo>
                <a:lnTo>
                  <a:pt x="2674518" y="63145"/>
                </a:lnTo>
                <a:lnTo>
                  <a:pt x="2724430" y="65934"/>
                </a:lnTo>
                <a:lnTo>
                  <a:pt x="2774317" y="71053"/>
                </a:lnTo>
                <a:lnTo>
                  <a:pt x="2824100" y="78518"/>
                </a:lnTo>
                <a:lnTo>
                  <a:pt x="2873701" y="88343"/>
                </a:lnTo>
              </a:path>
            </a:pathLst>
          </a:custGeom>
          <a:ln w="104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11158" y="2895555"/>
            <a:ext cx="594995" cy="592455"/>
          </a:xfrm>
          <a:custGeom>
            <a:avLst/>
            <a:gdLst/>
            <a:ahLst/>
            <a:cxnLst/>
            <a:rect l="l" t="t" r="r" b="b"/>
            <a:pathLst>
              <a:path w="594995" h="592454">
                <a:moveTo>
                  <a:pt x="0" y="0"/>
                </a:moveTo>
                <a:lnTo>
                  <a:pt x="0" y="592421"/>
                </a:lnTo>
                <a:lnTo>
                  <a:pt x="594432" y="296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7412" y="3874227"/>
            <a:ext cx="11308715" cy="1057910"/>
          </a:xfrm>
          <a:custGeom>
            <a:avLst/>
            <a:gdLst/>
            <a:ahLst/>
            <a:cxnLst/>
            <a:rect l="l" t="t" r="r" b="b"/>
            <a:pathLst>
              <a:path w="11308715" h="1057910">
                <a:moveTo>
                  <a:pt x="0" y="0"/>
                </a:moveTo>
                <a:lnTo>
                  <a:pt x="11308556" y="0"/>
                </a:lnTo>
                <a:lnTo>
                  <a:pt x="11308556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9184" y="3612455"/>
            <a:ext cx="11308715" cy="1109980"/>
          </a:xfrm>
          <a:custGeom>
            <a:avLst/>
            <a:gdLst/>
            <a:ahLst/>
            <a:cxnLst/>
            <a:rect l="l" t="t" r="r" b="b"/>
            <a:pathLst>
              <a:path w="11308715" h="1109979">
                <a:moveTo>
                  <a:pt x="0" y="0"/>
                </a:moveTo>
                <a:lnTo>
                  <a:pt x="11308556" y="0"/>
                </a:lnTo>
                <a:lnTo>
                  <a:pt x="11308556" y="1109913"/>
                </a:lnTo>
                <a:lnTo>
                  <a:pt x="0" y="1109913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184" y="3874227"/>
            <a:ext cx="11047095" cy="848360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283210">
              <a:lnSpc>
                <a:spcPts val="5295"/>
              </a:lnSpc>
            </a:pPr>
            <a:r>
              <a:rPr sz="4500" spc="20" dirty="0">
                <a:solidFill>
                  <a:srgbClr val="002452"/>
                </a:solidFill>
                <a:latin typeface="Courier New"/>
                <a:cs typeface="Courier New"/>
              </a:rPr>
              <a:t>isolate(</a:t>
            </a:r>
            <a:r>
              <a:rPr sz="4500" spc="20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500" spc="15" dirty="0">
                <a:solidFill>
                  <a:srgbClr val="0365C0"/>
                </a:solidFill>
                <a:latin typeface="Courier New"/>
                <a:cs typeface="Courier New"/>
              </a:rPr>
              <a:t>rnorm(input$num)</a:t>
            </a:r>
            <a:r>
              <a:rPr sz="4500" spc="-2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500" spc="2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500" spc="2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46210" y="1247345"/>
            <a:ext cx="3611879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u="none" spc="-125" dirty="0">
                <a:solidFill>
                  <a:srgbClr val="000000"/>
                </a:solidFill>
              </a:rPr>
              <a:t>isolate()</a:t>
            </a:r>
            <a:endParaRPr sz="8250"/>
          </a:p>
        </p:txBody>
      </p:sp>
      <p:sp>
        <p:nvSpPr>
          <p:cNvPr id="10" name="object 10"/>
          <p:cNvSpPr txBox="1"/>
          <p:nvPr/>
        </p:nvSpPr>
        <p:spPr>
          <a:xfrm>
            <a:off x="4863099" y="2594445"/>
            <a:ext cx="1025588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-70" dirty="0">
                <a:latin typeface="Arial"/>
                <a:cs typeface="Arial"/>
              </a:rPr>
              <a:t>Returns </a:t>
            </a:r>
            <a:r>
              <a:rPr sz="4500" spc="-45" dirty="0">
                <a:latin typeface="Arial"/>
                <a:cs typeface="Arial"/>
              </a:rPr>
              <a:t>the </a:t>
            </a:r>
            <a:r>
              <a:rPr sz="4500" spc="-85" dirty="0">
                <a:latin typeface="Arial"/>
                <a:cs typeface="Arial"/>
              </a:rPr>
              <a:t>result </a:t>
            </a:r>
            <a:r>
              <a:rPr sz="4500" spc="-110" dirty="0">
                <a:latin typeface="Arial"/>
                <a:cs typeface="Arial"/>
              </a:rPr>
              <a:t>as </a:t>
            </a:r>
            <a:r>
              <a:rPr sz="4500" spc="-150" dirty="0">
                <a:latin typeface="Arial"/>
                <a:cs typeface="Arial"/>
              </a:rPr>
              <a:t>a </a:t>
            </a:r>
            <a:r>
              <a:rPr sz="4500" spc="-55" dirty="0">
                <a:latin typeface="Arial"/>
                <a:cs typeface="Arial"/>
              </a:rPr>
              <a:t>non-reactive</a:t>
            </a:r>
            <a:r>
              <a:rPr sz="4500" spc="470" dirty="0">
                <a:latin typeface="Arial"/>
                <a:cs typeface="Arial"/>
              </a:rPr>
              <a:t> </a:t>
            </a:r>
            <a:r>
              <a:rPr sz="4500" spc="-140" dirty="0">
                <a:latin typeface="Arial"/>
                <a:cs typeface="Arial"/>
              </a:rPr>
              <a:t>value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5503" y="5570856"/>
            <a:ext cx="7413625" cy="3769360"/>
          </a:xfrm>
          <a:custGeom>
            <a:avLst/>
            <a:gdLst/>
            <a:ahLst/>
            <a:cxnLst/>
            <a:rect l="l" t="t" r="r" b="b"/>
            <a:pathLst>
              <a:path w="7413625" h="3769359">
                <a:moveTo>
                  <a:pt x="7243549" y="586024"/>
                </a:moveTo>
                <a:lnTo>
                  <a:pt x="164560" y="586024"/>
                </a:lnTo>
                <a:lnTo>
                  <a:pt x="120612" y="591890"/>
                </a:lnTo>
                <a:lnTo>
                  <a:pt x="81246" y="608460"/>
                </a:lnTo>
                <a:lnTo>
                  <a:pt x="47981" y="634194"/>
                </a:lnTo>
                <a:lnTo>
                  <a:pt x="22338" y="667549"/>
                </a:lnTo>
                <a:lnTo>
                  <a:pt x="5838" y="706985"/>
                </a:lnTo>
                <a:lnTo>
                  <a:pt x="0" y="750961"/>
                </a:lnTo>
                <a:lnTo>
                  <a:pt x="0" y="3607220"/>
                </a:lnTo>
                <a:lnTo>
                  <a:pt x="5838" y="3650974"/>
                </a:lnTo>
                <a:lnTo>
                  <a:pt x="22338" y="3689858"/>
                </a:lnTo>
                <a:lnTo>
                  <a:pt x="47981" y="3722495"/>
                </a:lnTo>
                <a:lnTo>
                  <a:pt x="81246" y="3747510"/>
                </a:lnTo>
                <a:lnTo>
                  <a:pt x="120612" y="3763528"/>
                </a:lnTo>
                <a:lnTo>
                  <a:pt x="164560" y="3769173"/>
                </a:lnTo>
                <a:lnTo>
                  <a:pt x="7243549" y="3769173"/>
                </a:lnTo>
                <a:lnTo>
                  <a:pt x="7287869" y="3763528"/>
                </a:lnTo>
                <a:lnTo>
                  <a:pt x="7328208" y="3747510"/>
                </a:lnTo>
                <a:lnTo>
                  <a:pt x="7362747" y="3722495"/>
                </a:lnTo>
                <a:lnTo>
                  <a:pt x="7389668" y="3689858"/>
                </a:lnTo>
                <a:lnTo>
                  <a:pt x="7407154" y="3650974"/>
                </a:lnTo>
                <a:lnTo>
                  <a:pt x="7413386" y="3607220"/>
                </a:lnTo>
                <a:lnTo>
                  <a:pt x="7413386" y="750961"/>
                </a:lnTo>
                <a:lnTo>
                  <a:pt x="7407154" y="706985"/>
                </a:lnTo>
                <a:lnTo>
                  <a:pt x="7389668" y="667549"/>
                </a:lnTo>
                <a:lnTo>
                  <a:pt x="7362747" y="634194"/>
                </a:lnTo>
                <a:lnTo>
                  <a:pt x="7328208" y="608460"/>
                </a:lnTo>
                <a:lnTo>
                  <a:pt x="7287869" y="591890"/>
                </a:lnTo>
                <a:lnTo>
                  <a:pt x="7243549" y="586024"/>
                </a:lnTo>
                <a:close/>
              </a:path>
              <a:path w="7413625" h="3769359">
                <a:moveTo>
                  <a:pt x="5791687" y="0"/>
                </a:moveTo>
                <a:lnTo>
                  <a:pt x="5687303" y="586024"/>
                </a:lnTo>
                <a:lnTo>
                  <a:pt x="5896396" y="586024"/>
                </a:lnTo>
                <a:lnTo>
                  <a:pt x="5791687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30043" y="6643296"/>
            <a:ext cx="7019290" cy="2153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25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6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46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respond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i="1" spc="-8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4600" i="1" spc="-15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4600" i="1" spc="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600" i="1" spc="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600" i="1" spc="9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68779" y="5582468"/>
            <a:ext cx="6408420" cy="3789045"/>
          </a:xfrm>
          <a:custGeom>
            <a:avLst/>
            <a:gdLst/>
            <a:ahLst/>
            <a:cxnLst/>
            <a:rect l="l" t="t" r="r" b="b"/>
            <a:pathLst>
              <a:path w="6408419" h="3789045">
                <a:moveTo>
                  <a:pt x="6245568" y="553470"/>
                </a:moveTo>
                <a:lnTo>
                  <a:pt x="160728" y="553470"/>
                </a:lnTo>
                <a:lnTo>
                  <a:pt x="117046" y="559080"/>
                </a:lnTo>
                <a:lnTo>
                  <a:pt x="78384" y="575013"/>
                </a:lnTo>
                <a:lnTo>
                  <a:pt x="46045" y="599918"/>
                </a:lnTo>
                <a:lnTo>
                  <a:pt x="21333" y="632446"/>
                </a:lnTo>
                <a:lnTo>
                  <a:pt x="5550" y="671248"/>
                </a:lnTo>
                <a:lnTo>
                  <a:pt x="0" y="714972"/>
                </a:lnTo>
                <a:lnTo>
                  <a:pt x="0" y="3619984"/>
                </a:lnTo>
                <a:lnTo>
                  <a:pt x="5550" y="3664259"/>
                </a:lnTo>
                <a:lnTo>
                  <a:pt x="21333" y="3704446"/>
                </a:lnTo>
                <a:lnTo>
                  <a:pt x="46045" y="3738777"/>
                </a:lnTo>
                <a:lnTo>
                  <a:pt x="78384" y="3765486"/>
                </a:lnTo>
                <a:lnTo>
                  <a:pt x="117046" y="3782807"/>
                </a:lnTo>
                <a:lnTo>
                  <a:pt x="160728" y="3788973"/>
                </a:lnTo>
                <a:lnTo>
                  <a:pt x="6245568" y="3788973"/>
                </a:lnTo>
                <a:lnTo>
                  <a:pt x="6289390" y="3782807"/>
                </a:lnTo>
                <a:lnTo>
                  <a:pt x="6328401" y="3765486"/>
                </a:lnTo>
                <a:lnTo>
                  <a:pt x="6361193" y="3738777"/>
                </a:lnTo>
                <a:lnTo>
                  <a:pt x="6386359" y="3704446"/>
                </a:lnTo>
                <a:lnTo>
                  <a:pt x="6402491" y="3664259"/>
                </a:lnTo>
                <a:lnTo>
                  <a:pt x="6408181" y="3619984"/>
                </a:lnTo>
                <a:lnTo>
                  <a:pt x="6408181" y="714972"/>
                </a:lnTo>
                <a:lnTo>
                  <a:pt x="6402491" y="671248"/>
                </a:lnTo>
                <a:lnTo>
                  <a:pt x="6386359" y="632446"/>
                </a:lnTo>
                <a:lnTo>
                  <a:pt x="6361193" y="599918"/>
                </a:lnTo>
                <a:lnTo>
                  <a:pt x="6328401" y="575013"/>
                </a:lnTo>
                <a:lnTo>
                  <a:pt x="6289390" y="559080"/>
                </a:lnTo>
                <a:lnTo>
                  <a:pt x="6245568" y="553470"/>
                </a:lnTo>
                <a:close/>
              </a:path>
              <a:path w="6408419" h="3789045">
                <a:moveTo>
                  <a:pt x="1992504" y="0"/>
                </a:moveTo>
                <a:lnTo>
                  <a:pt x="1887795" y="553470"/>
                </a:lnTo>
                <a:lnTo>
                  <a:pt x="2097213" y="553470"/>
                </a:lnTo>
                <a:lnTo>
                  <a:pt x="199250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15218" y="7004426"/>
            <a:ext cx="4913630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42110" marR="5080" indent="-1630045">
              <a:lnSpc>
                <a:spcPct val="100000"/>
              </a:lnSpc>
              <a:spcBef>
                <a:spcPts val="114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600" spc="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6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70" dirty="0">
                <a:solidFill>
                  <a:srgbClr val="FFFFFF"/>
                </a:solidFill>
                <a:latin typeface="Arial"/>
                <a:cs typeface="Arial"/>
              </a:rPr>
              <a:t>build  </a:t>
            </a: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70486"/>
            <a:ext cx="8807450" cy="988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01-two-inputs</a:t>
            </a:r>
            <a:endParaRPr sz="2350">
              <a:latin typeface="DejaVu Sans Mono"/>
              <a:cs typeface="DejaVu Sans Mono"/>
            </a:endParaRPr>
          </a:p>
          <a:p>
            <a:pPr marR="5927725">
              <a:lnSpc>
                <a:spcPct val="2527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3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350">
              <a:latin typeface="DejaVu Sans Mono"/>
              <a:cs typeface="DejaVu Sans Mono"/>
            </a:endParaRPr>
          </a:p>
          <a:p>
            <a:pPr marL="717550" marR="3415029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 "num",  label = "Choose a</a:t>
            </a:r>
            <a:r>
              <a:rPr sz="23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350">
              <a:latin typeface="DejaVu Sans Mono"/>
              <a:cs typeface="DejaVu Sans Mono"/>
            </a:endParaRPr>
          </a:p>
          <a:p>
            <a:pPr marL="358775" marR="2338070" indent="358775">
              <a:lnSpc>
                <a:spcPts val="3560"/>
              </a:lnSpc>
              <a:spcBef>
                <a:spcPts val="1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 100),  textInput(inputId =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"title",</a:t>
            </a:r>
            <a:endParaRPr sz="2350">
              <a:latin typeface="DejaVu Sans Mono"/>
              <a:cs typeface="DejaVu Sans Mono"/>
            </a:endParaRPr>
          </a:p>
          <a:p>
            <a:pPr marL="717550"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label = "Write a</a:t>
            </a:r>
            <a:r>
              <a:rPr sz="23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title",</a:t>
            </a:r>
            <a:endParaRPr sz="2350">
              <a:latin typeface="DejaVu Sans Mono"/>
              <a:cs typeface="DejaVu Sans Mono"/>
            </a:endParaRPr>
          </a:p>
          <a:p>
            <a:pPr marL="358775" marR="5080" indent="358775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value = "Histogram of Random Normal Values"),  plotOutput("hist")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358775" marR="2517775" indent="-359410">
              <a:lnSpc>
                <a:spcPct val="1264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renderPlot({</a:t>
            </a:r>
            <a:endParaRPr sz="2350">
              <a:latin typeface="DejaVu Sans Mono"/>
              <a:cs typeface="DejaVu Sans Mono"/>
            </a:endParaRPr>
          </a:p>
          <a:p>
            <a:pPr marL="1076325" marR="4132579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hist(rnorm(input$num),  main =</a:t>
            </a:r>
            <a:r>
              <a:rPr sz="23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input$title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350">
              <a:latin typeface="DejaVu Sans Mono"/>
              <a:cs typeface="DejaVu Sans Mono"/>
            </a:endParaRPr>
          </a:p>
          <a:p>
            <a:pPr marL="358775"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70486"/>
            <a:ext cx="8820150" cy="988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04-isolate</a:t>
            </a:r>
            <a:endParaRPr sz="2350">
              <a:latin typeface="DejaVu Sans Mono"/>
              <a:cs typeface="DejaVu Sans Mono"/>
            </a:endParaRPr>
          </a:p>
          <a:p>
            <a:pPr marL="12700" marR="5927725">
              <a:lnSpc>
                <a:spcPct val="2527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3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350">
              <a:latin typeface="DejaVu Sans Mono"/>
              <a:cs typeface="DejaVu Sans Mono"/>
            </a:endParaRPr>
          </a:p>
          <a:p>
            <a:pPr marL="730250" marR="3415029" indent="-359410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 "num",  label = "Choose a</a:t>
            </a:r>
            <a:r>
              <a:rPr sz="23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350">
              <a:latin typeface="DejaVu Sans Mono"/>
              <a:cs typeface="DejaVu Sans Mono"/>
            </a:endParaRPr>
          </a:p>
          <a:p>
            <a:pPr marL="371475" marR="2338070" indent="358775">
              <a:lnSpc>
                <a:spcPts val="3560"/>
              </a:lnSpc>
              <a:spcBef>
                <a:spcPts val="1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 100),  textInput(inputId =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"title",</a:t>
            </a:r>
            <a:endParaRPr sz="2350">
              <a:latin typeface="DejaVu Sans Mono"/>
              <a:cs typeface="DejaVu Sans Mono"/>
            </a:endParaRPr>
          </a:p>
          <a:p>
            <a:pPr marL="730250"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label = "Write a</a:t>
            </a:r>
            <a:r>
              <a:rPr sz="23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title",</a:t>
            </a:r>
            <a:endParaRPr sz="2350">
              <a:latin typeface="DejaVu Sans Mono"/>
              <a:cs typeface="DejaVu Sans Mono"/>
            </a:endParaRPr>
          </a:p>
          <a:p>
            <a:pPr marL="371475" marR="5080" indent="358775">
              <a:lnSpc>
                <a:spcPts val="3560"/>
              </a:lnSpc>
              <a:spcBef>
                <a:spcPts val="2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value = "Histogram of Random Normal Values"),  plotOutput("hist")</a:t>
            </a:r>
            <a:endParaRPr sz="23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371475" marR="2517775" indent="-359410">
              <a:lnSpc>
                <a:spcPct val="1264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 {  output$hist &lt;-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renderPlot({</a:t>
            </a:r>
            <a:endParaRPr sz="2350">
              <a:latin typeface="DejaVu Sans Mono"/>
              <a:cs typeface="DejaVu Sans Mono"/>
            </a:endParaRPr>
          </a:p>
          <a:p>
            <a:pPr marL="730250">
              <a:lnSpc>
                <a:spcPct val="100000"/>
              </a:lnSpc>
              <a:spcBef>
                <a:spcPts val="74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hist(rnorm(input$num),</a:t>
            </a:r>
            <a:endParaRPr sz="2350">
              <a:latin typeface="DejaVu Sans Mono"/>
              <a:cs typeface="DejaVu Sans Mono"/>
            </a:endParaRPr>
          </a:p>
          <a:p>
            <a:pPr marL="1089025">
              <a:lnSpc>
                <a:spcPct val="100000"/>
              </a:lnSpc>
              <a:spcBef>
                <a:spcPts val="7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main =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b="1" spc="-5" dirty="0">
                <a:latin typeface="DejaVu Sans Mono"/>
                <a:cs typeface="DejaVu Sans Mono"/>
              </a:rPr>
              <a:t>isolate({</a:t>
            </a:r>
            <a:r>
              <a:rPr sz="2350"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input$title</a:t>
            </a:r>
            <a:r>
              <a:rPr sz="2350" b="1" spc="-5" dirty="0">
                <a:latin typeface="DejaVu Sans Mono"/>
                <a:cs typeface="DejaVu Sans Mono"/>
              </a:rPr>
              <a:t>})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350">
              <a:latin typeface="DejaVu Sans Mono"/>
              <a:cs typeface="DejaVu Sans Mono"/>
            </a:endParaRPr>
          </a:p>
          <a:p>
            <a:pPr marL="371475">
              <a:lnSpc>
                <a:spcPct val="100000"/>
              </a:lnSpc>
              <a:spcBef>
                <a:spcPts val="745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3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3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350" spc="-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7149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8324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7634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278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8151" y="67013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2748659" y="0"/>
                </a:moveTo>
                <a:lnTo>
                  <a:pt x="152948" y="0"/>
                </a:lnTo>
                <a:lnTo>
                  <a:pt x="104925" y="8330"/>
                </a:lnTo>
                <a:lnTo>
                  <a:pt x="63703" y="31312"/>
                </a:lnTo>
                <a:lnTo>
                  <a:pt x="31505" y="65928"/>
                </a:lnTo>
                <a:lnTo>
                  <a:pt x="10555" y="109165"/>
                </a:lnTo>
                <a:lnTo>
                  <a:pt x="3078" y="158005"/>
                </a:lnTo>
                <a:lnTo>
                  <a:pt x="0" y="783190"/>
                </a:lnTo>
                <a:lnTo>
                  <a:pt x="7797" y="831093"/>
                </a:lnTo>
                <a:lnTo>
                  <a:pt x="29510" y="872029"/>
                </a:lnTo>
                <a:lnTo>
                  <a:pt x="62619" y="903887"/>
                </a:lnTo>
                <a:lnTo>
                  <a:pt x="104605" y="924551"/>
                </a:lnTo>
                <a:lnTo>
                  <a:pt x="152948" y="931908"/>
                </a:lnTo>
                <a:lnTo>
                  <a:pt x="2748659" y="931908"/>
                </a:lnTo>
                <a:lnTo>
                  <a:pt x="2797200" y="924551"/>
                </a:lnTo>
                <a:lnTo>
                  <a:pt x="2839658" y="903887"/>
                </a:lnTo>
                <a:lnTo>
                  <a:pt x="2873332" y="872029"/>
                </a:lnTo>
                <a:lnTo>
                  <a:pt x="2895517" y="831093"/>
                </a:lnTo>
                <a:lnTo>
                  <a:pt x="2903513" y="783190"/>
                </a:lnTo>
                <a:lnTo>
                  <a:pt x="2903513" y="158005"/>
                </a:lnTo>
                <a:lnTo>
                  <a:pt x="2895517" y="109165"/>
                </a:lnTo>
                <a:lnTo>
                  <a:pt x="2873332" y="65928"/>
                </a:lnTo>
                <a:lnTo>
                  <a:pt x="2839658" y="31312"/>
                </a:lnTo>
                <a:lnTo>
                  <a:pt x="2797200" y="8330"/>
                </a:lnTo>
                <a:lnTo>
                  <a:pt x="2748659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7551" y="873136"/>
            <a:ext cx="25831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input$title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851" y="8083523"/>
            <a:ext cx="7186295" cy="2240915"/>
          </a:xfrm>
          <a:custGeom>
            <a:avLst/>
            <a:gdLst/>
            <a:ahLst/>
            <a:cxnLst/>
            <a:rect l="l" t="t" r="r" b="b"/>
            <a:pathLst>
              <a:path w="7186295" h="2240915">
                <a:moveTo>
                  <a:pt x="6729124" y="0"/>
                </a:moveTo>
                <a:lnTo>
                  <a:pt x="453912" y="0"/>
                </a:lnTo>
                <a:lnTo>
                  <a:pt x="404495" y="2674"/>
                </a:lnTo>
                <a:lnTo>
                  <a:pt x="356692" y="10510"/>
                </a:lnTo>
                <a:lnTo>
                  <a:pt x="310770" y="23229"/>
                </a:lnTo>
                <a:lnTo>
                  <a:pt x="266994" y="40550"/>
                </a:lnTo>
                <a:lnTo>
                  <a:pt x="225631" y="62193"/>
                </a:lnTo>
                <a:lnTo>
                  <a:pt x="186946" y="87879"/>
                </a:lnTo>
                <a:lnTo>
                  <a:pt x="151204" y="117327"/>
                </a:lnTo>
                <a:lnTo>
                  <a:pt x="118672" y="150258"/>
                </a:lnTo>
                <a:lnTo>
                  <a:pt x="89616" y="186392"/>
                </a:lnTo>
                <a:lnTo>
                  <a:pt x="64300" y="225448"/>
                </a:lnTo>
                <a:lnTo>
                  <a:pt x="42991" y="267147"/>
                </a:lnTo>
                <a:lnTo>
                  <a:pt x="25955" y="311208"/>
                </a:lnTo>
                <a:lnTo>
                  <a:pt x="13458" y="357353"/>
                </a:lnTo>
                <a:lnTo>
                  <a:pt x="5764" y="405300"/>
                </a:lnTo>
                <a:lnTo>
                  <a:pt x="3141" y="454771"/>
                </a:lnTo>
                <a:lnTo>
                  <a:pt x="0" y="1786416"/>
                </a:lnTo>
                <a:lnTo>
                  <a:pt x="2343" y="1832830"/>
                </a:lnTo>
                <a:lnTo>
                  <a:pt x="9222" y="1877913"/>
                </a:lnTo>
                <a:lnTo>
                  <a:pt x="20407" y="1921435"/>
                </a:lnTo>
                <a:lnTo>
                  <a:pt x="35671" y="1963166"/>
                </a:lnTo>
                <a:lnTo>
                  <a:pt x="54785" y="2002878"/>
                </a:lnTo>
                <a:lnTo>
                  <a:pt x="77522" y="2040340"/>
                </a:lnTo>
                <a:lnTo>
                  <a:pt x="103653" y="2075324"/>
                </a:lnTo>
                <a:lnTo>
                  <a:pt x="132950" y="2107599"/>
                </a:lnTo>
                <a:lnTo>
                  <a:pt x="165184" y="2136937"/>
                </a:lnTo>
                <a:lnTo>
                  <a:pt x="200128" y="2163107"/>
                </a:lnTo>
                <a:lnTo>
                  <a:pt x="237553" y="2185881"/>
                </a:lnTo>
                <a:lnTo>
                  <a:pt x="277231" y="2205029"/>
                </a:lnTo>
                <a:lnTo>
                  <a:pt x="318935" y="2220321"/>
                </a:lnTo>
                <a:lnTo>
                  <a:pt x="362435" y="2231528"/>
                </a:lnTo>
                <a:lnTo>
                  <a:pt x="407503" y="2238420"/>
                </a:lnTo>
                <a:lnTo>
                  <a:pt x="453912" y="2240769"/>
                </a:lnTo>
                <a:lnTo>
                  <a:pt x="6729124" y="2240769"/>
                </a:lnTo>
                <a:lnTo>
                  <a:pt x="6775569" y="2238420"/>
                </a:lnTo>
                <a:lnTo>
                  <a:pt x="6820737" y="2231528"/>
                </a:lnTo>
                <a:lnTo>
                  <a:pt x="6864391" y="2220321"/>
                </a:lnTo>
                <a:lnTo>
                  <a:pt x="6906295" y="2205029"/>
                </a:lnTo>
                <a:lnTo>
                  <a:pt x="6946210" y="2185881"/>
                </a:lnTo>
                <a:lnTo>
                  <a:pt x="6983900" y="2163107"/>
                </a:lnTo>
                <a:lnTo>
                  <a:pt x="7019126" y="2136937"/>
                </a:lnTo>
                <a:lnTo>
                  <a:pt x="7051653" y="2107599"/>
                </a:lnTo>
                <a:lnTo>
                  <a:pt x="7081241" y="2075324"/>
                </a:lnTo>
                <a:lnTo>
                  <a:pt x="7107655" y="2040340"/>
                </a:lnTo>
                <a:lnTo>
                  <a:pt x="7130656" y="2002878"/>
                </a:lnTo>
                <a:lnTo>
                  <a:pt x="7150007" y="1963166"/>
                </a:lnTo>
                <a:lnTo>
                  <a:pt x="7165472" y="1921435"/>
                </a:lnTo>
                <a:lnTo>
                  <a:pt x="7176811" y="1877913"/>
                </a:lnTo>
                <a:lnTo>
                  <a:pt x="7183789" y="1832830"/>
                </a:lnTo>
                <a:lnTo>
                  <a:pt x="7186168" y="1786416"/>
                </a:lnTo>
                <a:lnTo>
                  <a:pt x="7186168" y="454771"/>
                </a:lnTo>
                <a:lnTo>
                  <a:pt x="7183789" y="408351"/>
                </a:lnTo>
                <a:lnTo>
                  <a:pt x="7176811" y="363253"/>
                </a:lnTo>
                <a:lnTo>
                  <a:pt x="7165472" y="319710"/>
                </a:lnTo>
                <a:lnTo>
                  <a:pt x="7150007" y="277951"/>
                </a:lnTo>
                <a:lnTo>
                  <a:pt x="7130656" y="238208"/>
                </a:lnTo>
                <a:lnTo>
                  <a:pt x="7107655" y="200710"/>
                </a:lnTo>
                <a:lnTo>
                  <a:pt x="7081241" y="165689"/>
                </a:lnTo>
                <a:lnTo>
                  <a:pt x="7051653" y="133375"/>
                </a:lnTo>
                <a:lnTo>
                  <a:pt x="7019126" y="103999"/>
                </a:lnTo>
                <a:lnTo>
                  <a:pt x="6983900" y="77791"/>
                </a:lnTo>
                <a:lnTo>
                  <a:pt x="6946210" y="54983"/>
                </a:lnTo>
                <a:lnTo>
                  <a:pt x="6906295" y="35804"/>
                </a:lnTo>
                <a:lnTo>
                  <a:pt x="6864391" y="20485"/>
                </a:lnTo>
                <a:lnTo>
                  <a:pt x="6820737" y="9258"/>
                </a:lnTo>
                <a:lnTo>
                  <a:pt x="6775569" y="2353"/>
                </a:lnTo>
                <a:lnTo>
                  <a:pt x="672912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25981" y="8184003"/>
            <a:ext cx="686244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marR="1167765" indent="-427355">
              <a:lnSpc>
                <a:spcPct val="112900"/>
              </a:lnSpc>
              <a:spcBef>
                <a:spcPts val="95"/>
              </a:spcBef>
            </a:pPr>
            <a:r>
              <a:rPr sz="2700" spc="5" dirty="0">
                <a:solidFill>
                  <a:srgbClr val="A8D6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A8D6FF"/>
                </a:solidFill>
                <a:latin typeface="Courier New"/>
                <a:cs typeface="Courier New"/>
              </a:rPr>
              <a:t>&lt;- </a:t>
            </a:r>
            <a:r>
              <a:rPr sz="2800" spc="-5" dirty="0">
                <a:solidFill>
                  <a:srgbClr val="A8D6FF"/>
                </a:solidFill>
                <a:latin typeface="Courier New"/>
                <a:cs typeface="Courier New"/>
              </a:rPr>
              <a:t>renderPlot({  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hist(rnorm(input$num),</a:t>
            </a:r>
            <a:endParaRPr sz="28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A8D6FF"/>
                </a:solidFill>
                <a:latin typeface="Courier New"/>
                <a:cs typeface="Courier New"/>
              </a:rPr>
              <a:t>main 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=</a:t>
            </a:r>
            <a:r>
              <a:rPr sz="2800" spc="-45" dirty="0">
                <a:solidFill>
                  <a:srgbClr val="A8D6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isolate(input$title)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00958" y="4253557"/>
            <a:ext cx="7886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1775" dirty="0">
                <a:solidFill>
                  <a:srgbClr val="FF2600"/>
                </a:solidFill>
                <a:latin typeface="Arial"/>
                <a:cs typeface="Arial"/>
              </a:rPr>
              <a:t>○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3" name="object 3"/>
          <p:cNvSpPr/>
          <p:nvPr/>
        </p:nvSpPr>
        <p:spPr>
          <a:xfrm>
            <a:off x="12031047" y="5329680"/>
            <a:ext cx="5580981" cy="3800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2198" y="5901202"/>
            <a:ext cx="4767580" cy="1258570"/>
          </a:xfrm>
          <a:custGeom>
            <a:avLst/>
            <a:gdLst/>
            <a:ahLst/>
            <a:cxnLst/>
            <a:rect l="l" t="t" r="r" b="b"/>
            <a:pathLst>
              <a:path w="4767580" h="1258570">
                <a:moveTo>
                  <a:pt x="809441" y="0"/>
                </a:moveTo>
                <a:lnTo>
                  <a:pt x="0" y="629059"/>
                </a:lnTo>
                <a:lnTo>
                  <a:pt x="809441" y="1258118"/>
                </a:lnTo>
                <a:lnTo>
                  <a:pt x="809441" y="999110"/>
                </a:lnTo>
                <a:lnTo>
                  <a:pt x="4767435" y="999110"/>
                </a:lnTo>
                <a:lnTo>
                  <a:pt x="4767435" y="266148"/>
                </a:lnTo>
                <a:lnTo>
                  <a:pt x="809441" y="266148"/>
                </a:lnTo>
                <a:lnTo>
                  <a:pt x="809441" y="0"/>
                </a:lnTo>
                <a:close/>
              </a:path>
            </a:pathLst>
          </a:custGeom>
          <a:solidFill>
            <a:srgbClr val="00882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2198" y="5901202"/>
            <a:ext cx="4767580" cy="1258570"/>
          </a:xfrm>
          <a:custGeom>
            <a:avLst/>
            <a:gdLst/>
            <a:ahLst/>
            <a:cxnLst/>
            <a:rect l="l" t="t" r="r" b="b"/>
            <a:pathLst>
              <a:path w="4767580" h="1258570">
                <a:moveTo>
                  <a:pt x="809441" y="0"/>
                </a:moveTo>
                <a:lnTo>
                  <a:pt x="0" y="629059"/>
                </a:lnTo>
                <a:lnTo>
                  <a:pt x="809441" y="1258118"/>
                </a:lnTo>
                <a:lnTo>
                  <a:pt x="809441" y="999110"/>
                </a:lnTo>
                <a:lnTo>
                  <a:pt x="4767435" y="999110"/>
                </a:lnTo>
                <a:lnTo>
                  <a:pt x="4767435" y="266148"/>
                </a:lnTo>
                <a:lnTo>
                  <a:pt x="809441" y="266148"/>
                </a:lnTo>
                <a:lnTo>
                  <a:pt x="809441" y="0"/>
                </a:lnTo>
                <a:close/>
              </a:path>
            </a:pathLst>
          </a:custGeom>
          <a:solidFill>
            <a:srgbClr val="00882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5381" y="7172745"/>
            <a:ext cx="4768850" cy="1258570"/>
          </a:xfrm>
          <a:custGeom>
            <a:avLst/>
            <a:gdLst/>
            <a:ahLst/>
            <a:cxnLst/>
            <a:rect l="l" t="t" r="r" b="b"/>
            <a:pathLst>
              <a:path w="4768850" h="1258570">
                <a:moveTo>
                  <a:pt x="3957994" y="0"/>
                </a:moveTo>
                <a:lnTo>
                  <a:pt x="3957994" y="261583"/>
                </a:lnTo>
                <a:lnTo>
                  <a:pt x="0" y="261583"/>
                </a:lnTo>
                <a:lnTo>
                  <a:pt x="0" y="994545"/>
                </a:lnTo>
                <a:lnTo>
                  <a:pt x="3957994" y="994545"/>
                </a:lnTo>
                <a:lnTo>
                  <a:pt x="3957994" y="1258118"/>
                </a:lnTo>
                <a:lnTo>
                  <a:pt x="4768545" y="629059"/>
                </a:lnTo>
                <a:lnTo>
                  <a:pt x="3957994" y="0"/>
                </a:lnTo>
                <a:close/>
              </a:path>
            </a:pathLst>
          </a:custGeom>
          <a:solidFill>
            <a:srgbClr val="00882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6042" y="2675857"/>
            <a:ext cx="13874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70" dirty="0">
                <a:latin typeface="Arial"/>
                <a:cs typeface="Arial"/>
              </a:rPr>
              <a:t>Every </a:t>
            </a:r>
            <a:r>
              <a:rPr sz="4400" spc="-20" dirty="0">
                <a:latin typeface="Arial"/>
                <a:cs typeface="Arial"/>
              </a:rPr>
              <a:t>Shiny </a:t>
            </a:r>
            <a:r>
              <a:rPr sz="4400" spc="75" dirty="0">
                <a:latin typeface="Arial"/>
                <a:cs typeface="Arial"/>
              </a:rPr>
              <a:t>app </a:t>
            </a:r>
            <a:r>
              <a:rPr sz="4400" spc="-5" dirty="0">
                <a:latin typeface="Arial"/>
                <a:cs typeface="Arial"/>
              </a:rPr>
              <a:t>is </a:t>
            </a:r>
            <a:r>
              <a:rPr sz="4400" spc="10" dirty="0">
                <a:latin typeface="Arial"/>
                <a:cs typeface="Arial"/>
              </a:rPr>
              <a:t>maintained </a:t>
            </a:r>
            <a:r>
              <a:rPr sz="4400" spc="75" dirty="0">
                <a:latin typeface="Arial"/>
                <a:cs typeface="Arial"/>
              </a:rPr>
              <a:t>by </a:t>
            </a:r>
            <a:r>
              <a:rPr sz="4400" spc="-90" dirty="0">
                <a:latin typeface="Arial"/>
                <a:cs typeface="Arial"/>
              </a:rPr>
              <a:t>a </a:t>
            </a:r>
            <a:r>
              <a:rPr sz="4400" spc="65" dirty="0">
                <a:latin typeface="Arial"/>
                <a:cs typeface="Arial"/>
              </a:rPr>
              <a:t>computer </a:t>
            </a:r>
            <a:r>
              <a:rPr sz="4400" spc="5" dirty="0">
                <a:latin typeface="Arial"/>
                <a:cs typeface="Arial"/>
              </a:rPr>
              <a:t>running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spc="-170" dirty="0">
                <a:latin typeface="Arial"/>
                <a:cs typeface="Arial"/>
              </a:rPr>
              <a:t>R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5381" y="7172745"/>
            <a:ext cx="4768850" cy="1258570"/>
          </a:xfrm>
          <a:custGeom>
            <a:avLst/>
            <a:gdLst/>
            <a:ahLst/>
            <a:cxnLst/>
            <a:rect l="l" t="t" r="r" b="b"/>
            <a:pathLst>
              <a:path w="4768850" h="1258570">
                <a:moveTo>
                  <a:pt x="3957994" y="0"/>
                </a:moveTo>
                <a:lnTo>
                  <a:pt x="3957994" y="261583"/>
                </a:lnTo>
                <a:lnTo>
                  <a:pt x="0" y="261583"/>
                </a:lnTo>
                <a:lnTo>
                  <a:pt x="0" y="994545"/>
                </a:lnTo>
                <a:lnTo>
                  <a:pt x="3957994" y="994545"/>
                </a:lnTo>
                <a:lnTo>
                  <a:pt x="3957994" y="1258118"/>
                </a:lnTo>
                <a:lnTo>
                  <a:pt x="4768545" y="629059"/>
                </a:lnTo>
                <a:lnTo>
                  <a:pt x="3957994" y="0"/>
                </a:lnTo>
                <a:close/>
              </a:path>
            </a:pathLst>
          </a:custGeom>
          <a:solidFill>
            <a:srgbClr val="00882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5381" y="7172745"/>
            <a:ext cx="4768850" cy="1258570"/>
          </a:xfrm>
          <a:custGeom>
            <a:avLst/>
            <a:gdLst/>
            <a:ahLst/>
            <a:cxnLst/>
            <a:rect l="l" t="t" r="r" b="b"/>
            <a:pathLst>
              <a:path w="4768850" h="1258570">
                <a:moveTo>
                  <a:pt x="3957994" y="0"/>
                </a:moveTo>
                <a:lnTo>
                  <a:pt x="3957994" y="261583"/>
                </a:lnTo>
                <a:lnTo>
                  <a:pt x="0" y="261583"/>
                </a:lnTo>
                <a:lnTo>
                  <a:pt x="0" y="994545"/>
                </a:lnTo>
                <a:lnTo>
                  <a:pt x="3957994" y="994545"/>
                </a:lnTo>
                <a:lnTo>
                  <a:pt x="3957994" y="1258118"/>
                </a:lnTo>
                <a:lnTo>
                  <a:pt x="4768545" y="629059"/>
                </a:lnTo>
                <a:lnTo>
                  <a:pt x="3957994" y="0"/>
                </a:lnTo>
                <a:close/>
              </a:path>
            </a:pathLst>
          </a:custGeom>
          <a:solidFill>
            <a:srgbClr val="00882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8156" y="8826956"/>
            <a:ext cx="5637530" cy="372110"/>
          </a:xfrm>
          <a:custGeom>
            <a:avLst/>
            <a:gdLst/>
            <a:ahLst/>
            <a:cxnLst/>
            <a:rect l="l" t="t" r="r" b="b"/>
            <a:pathLst>
              <a:path w="5637530" h="372109">
                <a:moveTo>
                  <a:pt x="5637419" y="0"/>
                </a:moveTo>
                <a:lnTo>
                  <a:pt x="0" y="0"/>
                </a:lnTo>
                <a:lnTo>
                  <a:pt x="0" y="371747"/>
                </a:lnTo>
                <a:lnTo>
                  <a:pt x="5637419" y="0"/>
                </a:lnTo>
                <a:close/>
              </a:path>
            </a:pathLst>
          </a:custGeom>
          <a:solidFill>
            <a:srgbClr val="D6D6D6">
              <a:alpha val="6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6161" y="4366924"/>
            <a:ext cx="530860" cy="1036319"/>
          </a:xfrm>
          <a:custGeom>
            <a:avLst/>
            <a:gdLst/>
            <a:ahLst/>
            <a:cxnLst/>
            <a:rect l="l" t="t" r="r" b="b"/>
            <a:pathLst>
              <a:path w="530860" h="1036320">
                <a:moveTo>
                  <a:pt x="0" y="0"/>
                </a:moveTo>
                <a:lnTo>
                  <a:pt x="0" y="1036052"/>
                </a:lnTo>
                <a:lnTo>
                  <a:pt x="530716" y="1036052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1736" y="5340151"/>
            <a:ext cx="1008380" cy="3707129"/>
          </a:xfrm>
          <a:custGeom>
            <a:avLst/>
            <a:gdLst/>
            <a:ahLst/>
            <a:cxnLst/>
            <a:rect l="l" t="t" r="r" b="b"/>
            <a:pathLst>
              <a:path w="1008379" h="3707129">
                <a:moveTo>
                  <a:pt x="942159" y="0"/>
                </a:moveTo>
                <a:lnTo>
                  <a:pt x="62919" y="0"/>
                </a:lnTo>
                <a:lnTo>
                  <a:pt x="38858" y="5127"/>
                </a:lnTo>
                <a:lnTo>
                  <a:pt x="19809" y="19013"/>
                </a:lnTo>
                <a:lnTo>
                  <a:pt x="7276" y="39416"/>
                </a:lnTo>
                <a:lnTo>
                  <a:pt x="2764" y="64092"/>
                </a:lnTo>
                <a:lnTo>
                  <a:pt x="0" y="3644946"/>
                </a:lnTo>
                <a:lnTo>
                  <a:pt x="4944" y="3669255"/>
                </a:lnTo>
                <a:lnTo>
                  <a:pt x="18427" y="3688852"/>
                </a:lnTo>
                <a:lnTo>
                  <a:pt x="38427" y="3701932"/>
                </a:lnTo>
                <a:lnTo>
                  <a:pt x="62919" y="3706693"/>
                </a:lnTo>
                <a:lnTo>
                  <a:pt x="942159" y="3706693"/>
                </a:lnTo>
                <a:lnTo>
                  <a:pt x="967103" y="3701932"/>
                </a:lnTo>
                <a:lnTo>
                  <a:pt x="988096" y="3688852"/>
                </a:lnTo>
                <a:lnTo>
                  <a:pt x="1002573" y="3669255"/>
                </a:lnTo>
                <a:lnTo>
                  <a:pt x="1007969" y="3644946"/>
                </a:lnTo>
                <a:lnTo>
                  <a:pt x="1007969" y="64092"/>
                </a:lnTo>
                <a:lnTo>
                  <a:pt x="1002573" y="39416"/>
                </a:lnTo>
                <a:lnTo>
                  <a:pt x="988096" y="19013"/>
                </a:lnTo>
                <a:lnTo>
                  <a:pt x="967103" y="5127"/>
                </a:lnTo>
                <a:lnTo>
                  <a:pt x="94215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6632" y="9025903"/>
            <a:ext cx="510540" cy="173355"/>
          </a:xfrm>
          <a:custGeom>
            <a:avLst/>
            <a:gdLst/>
            <a:ahLst/>
            <a:cxnLst/>
            <a:rect l="l" t="t" r="r" b="b"/>
            <a:pathLst>
              <a:path w="510539" h="173354">
                <a:moveTo>
                  <a:pt x="510193" y="0"/>
                </a:moveTo>
                <a:lnTo>
                  <a:pt x="0" y="0"/>
                </a:lnTo>
                <a:lnTo>
                  <a:pt x="0" y="172801"/>
                </a:lnTo>
                <a:lnTo>
                  <a:pt x="510193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3037" y="4376830"/>
            <a:ext cx="2314575" cy="4827270"/>
          </a:xfrm>
          <a:custGeom>
            <a:avLst/>
            <a:gdLst/>
            <a:ahLst/>
            <a:cxnLst/>
            <a:rect l="l" t="t" r="r" b="b"/>
            <a:pathLst>
              <a:path w="2314575" h="4827270">
                <a:moveTo>
                  <a:pt x="0" y="0"/>
                </a:moveTo>
                <a:lnTo>
                  <a:pt x="2314065" y="0"/>
                </a:lnTo>
                <a:lnTo>
                  <a:pt x="2314065" y="4827078"/>
                </a:lnTo>
                <a:lnTo>
                  <a:pt x="0" y="4827078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3534" y="5413447"/>
            <a:ext cx="1819275" cy="83820"/>
          </a:xfrm>
          <a:custGeom>
            <a:avLst/>
            <a:gdLst/>
            <a:ahLst/>
            <a:cxnLst/>
            <a:rect l="l" t="t" r="r" b="b"/>
            <a:pathLst>
              <a:path w="1819275" h="83820">
                <a:moveTo>
                  <a:pt x="1774008" y="0"/>
                </a:moveTo>
                <a:lnTo>
                  <a:pt x="45202" y="0"/>
                </a:lnTo>
                <a:lnTo>
                  <a:pt x="27608" y="3269"/>
                </a:lnTo>
                <a:lnTo>
                  <a:pt x="13240" y="12334"/>
                </a:lnTo>
                <a:lnTo>
                  <a:pt x="3552" y="26080"/>
                </a:lnTo>
                <a:lnTo>
                  <a:pt x="0" y="43391"/>
                </a:lnTo>
                <a:lnTo>
                  <a:pt x="3552" y="60231"/>
                </a:lnTo>
                <a:lnTo>
                  <a:pt x="13240" y="72940"/>
                </a:lnTo>
                <a:lnTo>
                  <a:pt x="27608" y="80968"/>
                </a:lnTo>
                <a:lnTo>
                  <a:pt x="45202" y="83767"/>
                </a:lnTo>
                <a:lnTo>
                  <a:pt x="1774008" y="83767"/>
                </a:lnTo>
                <a:lnTo>
                  <a:pt x="1791608" y="80968"/>
                </a:lnTo>
                <a:lnTo>
                  <a:pt x="1805980" y="72940"/>
                </a:lnTo>
                <a:lnTo>
                  <a:pt x="1815669" y="60231"/>
                </a:lnTo>
                <a:lnTo>
                  <a:pt x="1819222" y="43391"/>
                </a:lnTo>
                <a:lnTo>
                  <a:pt x="1815669" y="26080"/>
                </a:lnTo>
                <a:lnTo>
                  <a:pt x="1805980" y="12334"/>
                </a:lnTo>
                <a:lnTo>
                  <a:pt x="1791608" y="3269"/>
                </a:lnTo>
                <a:lnTo>
                  <a:pt x="1774008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8577" y="5413447"/>
            <a:ext cx="83820" cy="62865"/>
          </a:xfrm>
          <a:custGeom>
            <a:avLst/>
            <a:gdLst/>
            <a:ahLst/>
            <a:cxnLst/>
            <a:rect l="l" t="t" r="r" b="b"/>
            <a:pathLst>
              <a:path w="83820" h="62864">
                <a:moveTo>
                  <a:pt x="0" y="0"/>
                </a:moveTo>
                <a:lnTo>
                  <a:pt x="83767" y="0"/>
                </a:lnTo>
                <a:lnTo>
                  <a:pt x="83767" y="62825"/>
                </a:ln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8324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7634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278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8151" y="67013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2748659" y="0"/>
                </a:moveTo>
                <a:lnTo>
                  <a:pt x="152948" y="0"/>
                </a:lnTo>
                <a:lnTo>
                  <a:pt x="104925" y="8330"/>
                </a:lnTo>
                <a:lnTo>
                  <a:pt x="63703" y="31312"/>
                </a:lnTo>
                <a:lnTo>
                  <a:pt x="31505" y="65928"/>
                </a:lnTo>
                <a:lnTo>
                  <a:pt x="10555" y="109165"/>
                </a:lnTo>
                <a:lnTo>
                  <a:pt x="3078" y="158005"/>
                </a:lnTo>
                <a:lnTo>
                  <a:pt x="0" y="783190"/>
                </a:lnTo>
                <a:lnTo>
                  <a:pt x="7797" y="831093"/>
                </a:lnTo>
                <a:lnTo>
                  <a:pt x="29510" y="872029"/>
                </a:lnTo>
                <a:lnTo>
                  <a:pt x="62619" y="903887"/>
                </a:lnTo>
                <a:lnTo>
                  <a:pt x="104605" y="924551"/>
                </a:lnTo>
                <a:lnTo>
                  <a:pt x="152948" y="931908"/>
                </a:lnTo>
                <a:lnTo>
                  <a:pt x="2748659" y="931908"/>
                </a:lnTo>
                <a:lnTo>
                  <a:pt x="2797200" y="924551"/>
                </a:lnTo>
                <a:lnTo>
                  <a:pt x="2839658" y="903887"/>
                </a:lnTo>
                <a:lnTo>
                  <a:pt x="2873332" y="872029"/>
                </a:lnTo>
                <a:lnTo>
                  <a:pt x="2895517" y="831093"/>
                </a:lnTo>
                <a:lnTo>
                  <a:pt x="2903513" y="783190"/>
                </a:lnTo>
                <a:lnTo>
                  <a:pt x="2903513" y="158005"/>
                </a:lnTo>
                <a:lnTo>
                  <a:pt x="2895517" y="109165"/>
                </a:lnTo>
                <a:lnTo>
                  <a:pt x="2873332" y="65928"/>
                </a:lnTo>
                <a:lnTo>
                  <a:pt x="2839658" y="31312"/>
                </a:lnTo>
                <a:lnTo>
                  <a:pt x="2797200" y="8330"/>
                </a:lnTo>
                <a:lnTo>
                  <a:pt x="2748659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7551" y="873136"/>
            <a:ext cx="25831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input$title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19523" y="2376890"/>
            <a:ext cx="6795604" cy="1371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851" y="8083523"/>
            <a:ext cx="7186295" cy="2240915"/>
          </a:xfrm>
          <a:custGeom>
            <a:avLst/>
            <a:gdLst/>
            <a:ahLst/>
            <a:cxnLst/>
            <a:rect l="l" t="t" r="r" b="b"/>
            <a:pathLst>
              <a:path w="7186295" h="2240915">
                <a:moveTo>
                  <a:pt x="6729124" y="0"/>
                </a:moveTo>
                <a:lnTo>
                  <a:pt x="453912" y="0"/>
                </a:lnTo>
                <a:lnTo>
                  <a:pt x="404495" y="2674"/>
                </a:lnTo>
                <a:lnTo>
                  <a:pt x="356692" y="10510"/>
                </a:lnTo>
                <a:lnTo>
                  <a:pt x="310770" y="23229"/>
                </a:lnTo>
                <a:lnTo>
                  <a:pt x="266994" y="40550"/>
                </a:lnTo>
                <a:lnTo>
                  <a:pt x="225631" y="62193"/>
                </a:lnTo>
                <a:lnTo>
                  <a:pt x="186946" y="87879"/>
                </a:lnTo>
                <a:lnTo>
                  <a:pt x="151204" y="117327"/>
                </a:lnTo>
                <a:lnTo>
                  <a:pt x="118672" y="150258"/>
                </a:lnTo>
                <a:lnTo>
                  <a:pt x="89616" y="186392"/>
                </a:lnTo>
                <a:lnTo>
                  <a:pt x="64300" y="225448"/>
                </a:lnTo>
                <a:lnTo>
                  <a:pt x="42991" y="267147"/>
                </a:lnTo>
                <a:lnTo>
                  <a:pt x="25955" y="311208"/>
                </a:lnTo>
                <a:lnTo>
                  <a:pt x="13458" y="357353"/>
                </a:lnTo>
                <a:lnTo>
                  <a:pt x="5764" y="405300"/>
                </a:lnTo>
                <a:lnTo>
                  <a:pt x="3141" y="454771"/>
                </a:lnTo>
                <a:lnTo>
                  <a:pt x="0" y="1786416"/>
                </a:lnTo>
                <a:lnTo>
                  <a:pt x="2343" y="1832830"/>
                </a:lnTo>
                <a:lnTo>
                  <a:pt x="9222" y="1877913"/>
                </a:lnTo>
                <a:lnTo>
                  <a:pt x="20407" y="1921435"/>
                </a:lnTo>
                <a:lnTo>
                  <a:pt x="35671" y="1963166"/>
                </a:lnTo>
                <a:lnTo>
                  <a:pt x="54785" y="2002878"/>
                </a:lnTo>
                <a:lnTo>
                  <a:pt x="77522" y="2040340"/>
                </a:lnTo>
                <a:lnTo>
                  <a:pt x="103653" y="2075324"/>
                </a:lnTo>
                <a:lnTo>
                  <a:pt x="132950" y="2107599"/>
                </a:lnTo>
                <a:lnTo>
                  <a:pt x="165184" y="2136937"/>
                </a:lnTo>
                <a:lnTo>
                  <a:pt x="200128" y="2163107"/>
                </a:lnTo>
                <a:lnTo>
                  <a:pt x="237553" y="2185881"/>
                </a:lnTo>
                <a:lnTo>
                  <a:pt x="277231" y="2205029"/>
                </a:lnTo>
                <a:lnTo>
                  <a:pt x="318935" y="2220321"/>
                </a:lnTo>
                <a:lnTo>
                  <a:pt x="362435" y="2231528"/>
                </a:lnTo>
                <a:lnTo>
                  <a:pt x="407503" y="2238420"/>
                </a:lnTo>
                <a:lnTo>
                  <a:pt x="453912" y="2240769"/>
                </a:lnTo>
                <a:lnTo>
                  <a:pt x="6729124" y="2240769"/>
                </a:lnTo>
                <a:lnTo>
                  <a:pt x="6775569" y="2238420"/>
                </a:lnTo>
                <a:lnTo>
                  <a:pt x="6820737" y="2231528"/>
                </a:lnTo>
                <a:lnTo>
                  <a:pt x="6864391" y="2220321"/>
                </a:lnTo>
                <a:lnTo>
                  <a:pt x="6906295" y="2205029"/>
                </a:lnTo>
                <a:lnTo>
                  <a:pt x="6946210" y="2185881"/>
                </a:lnTo>
                <a:lnTo>
                  <a:pt x="6983900" y="2163107"/>
                </a:lnTo>
                <a:lnTo>
                  <a:pt x="7019126" y="2136937"/>
                </a:lnTo>
                <a:lnTo>
                  <a:pt x="7051653" y="2107599"/>
                </a:lnTo>
                <a:lnTo>
                  <a:pt x="7081241" y="2075324"/>
                </a:lnTo>
                <a:lnTo>
                  <a:pt x="7107655" y="2040340"/>
                </a:lnTo>
                <a:lnTo>
                  <a:pt x="7130656" y="2002878"/>
                </a:lnTo>
                <a:lnTo>
                  <a:pt x="7150007" y="1963166"/>
                </a:lnTo>
                <a:lnTo>
                  <a:pt x="7165472" y="1921435"/>
                </a:lnTo>
                <a:lnTo>
                  <a:pt x="7176811" y="1877913"/>
                </a:lnTo>
                <a:lnTo>
                  <a:pt x="7183789" y="1832830"/>
                </a:lnTo>
                <a:lnTo>
                  <a:pt x="7186168" y="1786416"/>
                </a:lnTo>
                <a:lnTo>
                  <a:pt x="7186168" y="454771"/>
                </a:lnTo>
                <a:lnTo>
                  <a:pt x="7183789" y="408351"/>
                </a:lnTo>
                <a:lnTo>
                  <a:pt x="7176811" y="363253"/>
                </a:lnTo>
                <a:lnTo>
                  <a:pt x="7165472" y="319710"/>
                </a:lnTo>
                <a:lnTo>
                  <a:pt x="7150007" y="277951"/>
                </a:lnTo>
                <a:lnTo>
                  <a:pt x="7130656" y="238208"/>
                </a:lnTo>
                <a:lnTo>
                  <a:pt x="7107655" y="200710"/>
                </a:lnTo>
                <a:lnTo>
                  <a:pt x="7081241" y="165689"/>
                </a:lnTo>
                <a:lnTo>
                  <a:pt x="7051653" y="133375"/>
                </a:lnTo>
                <a:lnTo>
                  <a:pt x="7019126" y="103999"/>
                </a:lnTo>
                <a:lnTo>
                  <a:pt x="6983900" y="77791"/>
                </a:lnTo>
                <a:lnTo>
                  <a:pt x="6946210" y="54983"/>
                </a:lnTo>
                <a:lnTo>
                  <a:pt x="6906295" y="35804"/>
                </a:lnTo>
                <a:lnTo>
                  <a:pt x="6864391" y="20485"/>
                </a:lnTo>
                <a:lnTo>
                  <a:pt x="6820737" y="9258"/>
                </a:lnTo>
                <a:lnTo>
                  <a:pt x="6775569" y="2353"/>
                </a:lnTo>
                <a:lnTo>
                  <a:pt x="672912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25981" y="8184003"/>
            <a:ext cx="686244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marR="1167765" indent="-427355">
              <a:lnSpc>
                <a:spcPct val="112900"/>
              </a:lnSpc>
              <a:spcBef>
                <a:spcPts val="95"/>
              </a:spcBef>
            </a:pPr>
            <a:r>
              <a:rPr sz="2700" spc="5" dirty="0">
                <a:solidFill>
                  <a:srgbClr val="A8D6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A8D6FF"/>
                </a:solidFill>
                <a:latin typeface="Courier New"/>
                <a:cs typeface="Courier New"/>
              </a:rPr>
              <a:t>&lt;- </a:t>
            </a:r>
            <a:r>
              <a:rPr sz="2800" spc="-5" dirty="0">
                <a:solidFill>
                  <a:srgbClr val="A8D6FF"/>
                </a:solidFill>
                <a:latin typeface="Courier New"/>
                <a:cs typeface="Courier New"/>
              </a:rPr>
              <a:t>renderPlot({  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hist(rnorm(input$num),</a:t>
            </a:r>
            <a:endParaRPr sz="28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A8D6FF"/>
                </a:solidFill>
                <a:latin typeface="Courier New"/>
                <a:cs typeface="Courier New"/>
              </a:rPr>
              <a:t>main 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=</a:t>
            </a:r>
            <a:r>
              <a:rPr sz="2800" spc="-45" dirty="0">
                <a:solidFill>
                  <a:srgbClr val="A8D6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isolate(input$title)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8151" y="67017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0" y="783188"/>
                </a:moveTo>
                <a:lnTo>
                  <a:pt x="3075" y="158039"/>
                </a:lnTo>
                <a:lnTo>
                  <a:pt x="10552" y="109166"/>
                </a:lnTo>
                <a:lnTo>
                  <a:pt x="31502" y="65917"/>
                </a:lnTo>
                <a:lnTo>
                  <a:pt x="63701" y="31302"/>
                </a:lnTo>
                <a:lnTo>
                  <a:pt x="104924" y="8326"/>
                </a:lnTo>
                <a:lnTo>
                  <a:pt x="152948" y="0"/>
                </a:lnTo>
                <a:lnTo>
                  <a:pt x="2748659" y="0"/>
                </a:lnTo>
                <a:lnTo>
                  <a:pt x="2797200" y="8326"/>
                </a:lnTo>
                <a:lnTo>
                  <a:pt x="2839658" y="31302"/>
                </a:lnTo>
                <a:lnTo>
                  <a:pt x="2873332" y="65917"/>
                </a:lnTo>
                <a:lnTo>
                  <a:pt x="2895517" y="109166"/>
                </a:lnTo>
                <a:lnTo>
                  <a:pt x="2903513" y="158039"/>
                </a:lnTo>
                <a:lnTo>
                  <a:pt x="2903513" y="783188"/>
                </a:lnTo>
                <a:lnTo>
                  <a:pt x="2895517" y="831092"/>
                </a:lnTo>
                <a:lnTo>
                  <a:pt x="2873332" y="872029"/>
                </a:lnTo>
                <a:lnTo>
                  <a:pt x="2839658" y="903887"/>
                </a:lnTo>
                <a:lnTo>
                  <a:pt x="2797200" y="924551"/>
                </a:lnTo>
                <a:lnTo>
                  <a:pt x="2748659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61406" y="973792"/>
            <a:ext cx="6921255" cy="1811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7634" y="67017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0" y="783188"/>
                </a:moveTo>
                <a:lnTo>
                  <a:pt x="3721" y="158039"/>
                </a:lnTo>
                <a:lnTo>
                  <a:pt x="11131" y="109166"/>
                </a:lnTo>
                <a:lnTo>
                  <a:pt x="31921" y="65917"/>
                </a:lnTo>
                <a:lnTo>
                  <a:pt x="63928" y="31302"/>
                </a:lnTo>
                <a:lnTo>
                  <a:pt x="104991" y="8326"/>
                </a:lnTo>
                <a:lnTo>
                  <a:pt x="152948" y="0"/>
                </a:lnTo>
                <a:lnTo>
                  <a:pt x="2382178" y="0"/>
                </a:lnTo>
                <a:lnTo>
                  <a:pt x="2430785" y="8326"/>
                </a:lnTo>
                <a:lnTo>
                  <a:pt x="2473402" y="31302"/>
                </a:lnTo>
                <a:lnTo>
                  <a:pt x="2507264" y="65917"/>
                </a:lnTo>
                <a:lnTo>
                  <a:pt x="2529609" y="109166"/>
                </a:lnTo>
                <a:lnTo>
                  <a:pt x="2537671" y="158039"/>
                </a:lnTo>
                <a:lnTo>
                  <a:pt x="2537671" y="783188"/>
                </a:lnTo>
                <a:lnTo>
                  <a:pt x="2529609" y="831092"/>
                </a:lnTo>
                <a:lnTo>
                  <a:pt x="2507264" y="872029"/>
                </a:lnTo>
                <a:lnTo>
                  <a:pt x="2473402" y="903887"/>
                </a:lnTo>
                <a:lnTo>
                  <a:pt x="2430785" y="92455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8042" y="1664870"/>
            <a:ext cx="474345" cy="6358255"/>
          </a:xfrm>
          <a:custGeom>
            <a:avLst/>
            <a:gdLst/>
            <a:ahLst/>
            <a:cxnLst/>
            <a:rect l="l" t="t" r="r" b="b"/>
            <a:pathLst>
              <a:path w="474345" h="6358255">
                <a:moveTo>
                  <a:pt x="474299" y="5926521"/>
                </a:moveTo>
                <a:lnTo>
                  <a:pt x="0" y="5926521"/>
                </a:lnTo>
                <a:lnTo>
                  <a:pt x="237144" y="6357848"/>
                </a:lnTo>
                <a:lnTo>
                  <a:pt x="474299" y="5926521"/>
                </a:lnTo>
                <a:close/>
              </a:path>
              <a:path w="474345" h="6358255">
                <a:moveTo>
                  <a:pt x="365936" y="0"/>
                </a:moveTo>
                <a:lnTo>
                  <a:pt x="114635" y="0"/>
                </a:lnTo>
                <a:lnTo>
                  <a:pt x="114635" y="5926521"/>
                </a:lnTo>
                <a:lnTo>
                  <a:pt x="365936" y="5926521"/>
                </a:lnTo>
                <a:lnTo>
                  <a:pt x="365936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7851" y="8083522"/>
            <a:ext cx="7186295" cy="2240915"/>
          </a:xfrm>
          <a:custGeom>
            <a:avLst/>
            <a:gdLst/>
            <a:ahLst/>
            <a:cxnLst/>
            <a:rect l="l" t="t" r="r" b="b"/>
            <a:pathLst>
              <a:path w="7186295" h="2240915">
                <a:moveTo>
                  <a:pt x="0" y="1786417"/>
                </a:moveTo>
                <a:lnTo>
                  <a:pt x="3136" y="454769"/>
                </a:lnTo>
                <a:lnTo>
                  <a:pt x="5760" y="405300"/>
                </a:lnTo>
                <a:lnTo>
                  <a:pt x="13453" y="357353"/>
                </a:lnTo>
                <a:lnTo>
                  <a:pt x="25951" y="311209"/>
                </a:lnTo>
                <a:lnTo>
                  <a:pt x="42987" y="267148"/>
                </a:lnTo>
                <a:lnTo>
                  <a:pt x="64295" y="225449"/>
                </a:lnTo>
                <a:lnTo>
                  <a:pt x="89611" y="186393"/>
                </a:lnTo>
                <a:lnTo>
                  <a:pt x="118667" y="150260"/>
                </a:lnTo>
                <a:lnTo>
                  <a:pt x="151199" y="117329"/>
                </a:lnTo>
                <a:lnTo>
                  <a:pt x="186941" y="87880"/>
                </a:lnTo>
                <a:lnTo>
                  <a:pt x="225626" y="62194"/>
                </a:lnTo>
                <a:lnTo>
                  <a:pt x="266990" y="40551"/>
                </a:lnTo>
                <a:lnTo>
                  <a:pt x="310766" y="23230"/>
                </a:lnTo>
                <a:lnTo>
                  <a:pt x="356688" y="10511"/>
                </a:lnTo>
                <a:lnTo>
                  <a:pt x="404492" y="2674"/>
                </a:lnTo>
                <a:lnTo>
                  <a:pt x="453910" y="0"/>
                </a:lnTo>
                <a:lnTo>
                  <a:pt x="6729114" y="0"/>
                </a:lnTo>
                <a:lnTo>
                  <a:pt x="6775560" y="2353"/>
                </a:lnTo>
                <a:lnTo>
                  <a:pt x="6820730" y="9258"/>
                </a:lnTo>
                <a:lnTo>
                  <a:pt x="6864385" y="20486"/>
                </a:lnTo>
                <a:lnTo>
                  <a:pt x="6906290" y="35804"/>
                </a:lnTo>
                <a:lnTo>
                  <a:pt x="6946206" y="54983"/>
                </a:lnTo>
                <a:lnTo>
                  <a:pt x="6983897" y="77792"/>
                </a:lnTo>
                <a:lnTo>
                  <a:pt x="7019124" y="104000"/>
                </a:lnTo>
                <a:lnTo>
                  <a:pt x="7051651" y="133376"/>
                </a:lnTo>
                <a:lnTo>
                  <a:pt x="7081240" y="165691"/>
                </a:lnTo>
                <a:lnTo>
                  <a:pt x="7107654" y="200712"/>
                </a:lnTo>
                <a:lnTo>
                  <a:pt x="7130656" y="238209"/>
                </a:lnTo>
                <a:lnTo>
                  <a:pt x="7150007" y="277953"/>
                </a:lnTo>
                <a:lnTo>
                  <a:pt x="7165472" y="319711"/>
                </a:lnTo>
                <a:lnTo>
                  <a:pt x="7176811" y="363254"/>
                </a:lnTo>
                <a:lnTo>
                  <a:pt x="7183789" y="408350"/>
                </a:lnTo>
                <a:lnTo>
                  <a:pt x="7186168" y="454769"/>
                </a:lnTo>
                <a:lnTo>
                  <a:pt x="7186168" y="1786417"/>
                </a:lnTo>
                <a:lnTo>
                  <a:pt x="7183789" y="1832831"/>
                </a:lnTo>
                <a:lnTo>
                  <a:pt x="7176811" y="1877913"/>
                </a:lnTo>
                <a:lnTo>
                  <a:pt x="7165472" y="1921435"/>
                </a:lnTo>
                <a:lnTo>
                  <a:pt x="7150007" y="1963166"/>
                </a:lnTo>
                <a:lnTo>
                  <a:pt x="7130656" y="2002878"/>
                </a:lnTo>
                <a:lnTo>
                  <a:pt x="7107654" y="2040340"/>
                </a:lnTo>
                <a:lnTo>
                  <a:pt x="7081240" y="2075324"/>
                </a:lnTo>
                <a:lnTo>
                  <a:pt x="7051651" y="2107599"/>
                </a:lnTo>
                <a:lnTo>
                  <a:pt x="7019124" y="2136937"/>
                </a:lnTo>
                <a:lnTo>
                  <a:pt x="6983897" y="2163107"/>
                </a:lnTo>
                <a:lnTo>
                  <a:pt x="6946206" y="2185881"/>
                </a:lnTo>
                <a:lnTo>
                  <a:pt x="6906290" y="2205029"/>
                </a:lnTo>
                <a:lnTo>
                  <a:pt x="6864385" y="2220321"/>
                </a:lnTo>
                <a:lnTo>
                  <a:pt x="6820730" y="2231528"/>
                </a:lnTo>
                <a:lnTo>
                  <a:pt x="6775560" y="2238421"/>
                </a:lnTo>
                <a:lnTo>
                  <a:pt x="6729114" y="2240769"/>
                </a:lnTo>
                <a:lnTo>
                  <a:pt x="453910" y="2240769"/>
                </a:lnTo>
                <a:lnTo>
                  <a:pt x="407501" y="2238421"/>
                </a:lnTo>
                <a:lnTo>
                  <a:pt x="362432" y="2231528"/>
                </a:lnTo>
                <a:lnTo>
                  <a:pt x="318931" y="2220321"/>
                </a:lnTo>
                <a:lnTo>
                  <a:pt x="277228" y="2205029"/>
                </a:lnTo>
                <a:lnTo>
                  <a:pt x="237550" y="2185881"/>
                </a:lnTo>
                <a:lnTo>
                  <a:pt x="200125" y="2163107"/>
                </a:lnTo>
                <a:lnTo>
                  <a:pt x="165181" y="2136937"/>
                </a:lnTo>
                <a:lnTo>
                  <a:pt x="132947" y="2107599"/>
                </a:lnTo>
                <a:lnTo>
                  <a:pt x="103651" y="2075324"/>
                </a:lnTo>
                <a:lnTo>
                  <a:pt x="77520" y="2040340"/>
                </a:lnTo>
                <a:lnTo>
                  <a:pt x="54784" y="2002878"/>
                </a:lnTo>
                <a:lnTo>
                  <a:pt x="35670" y="1963166"/>
                </a:lnTo>
                <a:lnTo>
                  <a:pt x="20406" y="1921435"/>
                </a:lnTo>
                <a:lnTo>
                  <a:pt x="9221" y="1877913"/>
                </a:lnTo>
                <a:lnTo>
                  <a:pt x="2343" y="1832831"/>
                </a:lnTo>
                <a:lnTo>
                  <a:pt x="0" y="17864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7946" y="1746470"/>
            <a:ext cx="474345" cy="6274435"/>
          </a:xfrm>
          <a:custGeom>
            <a:avLst/>
            <a:gdLst/>
            <a:ahLst/>
            <a:cxnLst/>
            <a:rect l="l" t="t" r="r" b="b"/>
            <a:pathLst>
              <a:path w="474345" h="6274434">
                <a:moveTo>
                  <a:pt x="364858" y="431473"/>
                </a:moveTo>
                <a:lnTo>
                  <a:pt x="113556" y="431473"/>
                </a:lnTo>
                <a:lnTo>
                  <a:pt x="113556" y="6274227"/>
                </a:lnTo>
                <a:lnTo>
                  <a:pt x="364858" y="6274227"/>
                </a:lnTo>
                <a:lnTo>
                  <a:pt x="364858" y="431473"/>
                </a:lnTo>
                <a:close/>
              </a:path>
              <a:path w="474345" h="6274434">
                <a:moveTo>
                  <a:pt x="237144" y="0"/>
                </a:moveTo>
                <a:lnTo>
                  <a:pt x="0" y="431473"/>
                </a:lnTo>
                <a:lnTo>
                  <a:pt x="474299" y="431473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8324" y="1528749"/>
            <a:ext cx="0" cy="6628130"/>
          </a:xfrm>
          <a:custGeom>
            <a:avLst/>
            <a:gdLst/>
            <a:ahLst/>
            <a:cxnLst/>
            <a:rect l="l" t="t" r="r" b="b"/>
            <a:pathLst>
              <a:path h="6628130">
                <a:moveTo>
                  <a:pt x="0" y="6628068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7634" y="67013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2382168" y="0"/>
                </a:moveTo>
                <a:lnTo>
                  <a:pt x="152948" y="0"/>
                </a:lnTo>
                <a:lnTo>
                  <a:pt x="104988" y="8330"/>
                </a:lnTo>
                <a:lnTo>
                  <a:pt x="63923" y="31312"/>
                </a:lnTo>
                <a:lnTo>
                  <a:pt x="31916" y="65928"/>
                </a:lnTo>
                <a:lnTo>
                  <a:pt x="11127" y="109165"/>
                </a:lnTo>
                <a:lnTo>
                  <a:pt x="3717" y="158005"/>
                </a:lnTo>
                <a:lnTo>
                  <a:pt x="0" y="783190"/>
                </a:lnTo>
                <a:lnTo>
                  <a:pt x="7796" y="831093"/>
                </a:lnTo>
                <a:lnTo>
                  <a:pt x="29507" y="872029"/>
                </a:lnTo>
                <a:lnTo>
                  <a:pt x="62615" y="903887"/>
                </a:lnTo>
                <a:lnTo>
                  <a:pt x="104601" y="924551"/>
                </a:lnTo>
                <a:lnTo>
                  <a:pt x="152948" y="931908"/>
                </a:lnTo>
                <a:lnTo>
                  <a:pt x="2382168" y="931908"/>
                </a:lnTo>
                <a:lnTo>
                  <a:pt x="2430776" y="924551"/>
                </a:lnTo>
                <a:lnTo>
                  <a:pt x="2473395" y="903887"/>
                </a:lnTo>
                <a:lnTo>
                  <a:pt x="2507261" y="872029"/>
                </a:lnTo>
                <a:lnTo>
                  <a:pt x="2529608" y="831093"/>
                </a:lnTo>
                <a:lnTo>
                  <a:pt x="2537671" y="783190"/>
                </a:lnTo>
                <a:lnTo>
                  <a:pt x="2537671" y="158005"/>
                </a:lnTo>
                <a:lnTo>
                  <a:pt x="2529608" y="109165"/>
                </a:lnTo>
                <a:lnTo>
                  <a:pt x="2507261" y="65928"/>
                </a:lnTo>
                <a:lnTo>
                  <a:pt x="2473395" y="31312"/>
                </a:lnTo>
                <a:lnTo>
                  <a:pt x="2430776" y="8330"/>
                </a:lnTo>
                <a:lnTo>
                  <a:pt x="2382168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6278" y="873136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8042" y="1746470"/>
            <a:ext cx="474345" cy="6274435"/>
          </a:xfrm>
          <a:custGeom>
            <a:avLst/>
            <a:gdLst/>
            <a:ahLst/>
            <a:cxnLst/>
            <a:rect l="l" t="t" r="r" b="b"/>
            <a:pathLst>
              <a:path w="474345" h="6274434">
                <a:moveTo>
                  <a:pt x="365936" y="431473"/>
                </a:moveTo>
                <a:lnTo>
                  <a:pt x="114635" y="431473"/>
                </a:lnTo>
                <a:lnTo>
                  <a:pt x="114635" y="6274227"/>
                </a:lnTo>
                <a:lnTo>
                  <a:pt x="365936" y="6274227"/>
                </a:lnTo>
                <a:lnTo>
                  <a:pt x="365936" y="431473"/>
                </a:lnTo>
                <a:close/>
              </a:path>
              <a:path w="474345" h="6274434">
                <a:moveTo>
                  <a:pt x="237144" y="0"/>
                </a:moveTo>
                <a:lnTo>
                  <a:pt x="0" y="431473"/>
                </a:lnTo>
                <a:lnTo>
                  <a:pt x="474299" y="431473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03290" y="3748577"/>
            <a:ext cx="6659483" cy="7036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8151" y="67013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2748659" y="0"/>
                </a:moveTo>
                <a:lnTo>
                  <a:pt x="152948" y="0"/>
                </a:lnTo>
                <a:lnTo>
                  <a:pt x="104925" y="8330"/>
                </a:lnTo>
                <a:lnTo>
                  <a:pt x="63703" y="31312"/>
                </a:lnTo>
                <a:lnTo>
                  <a:pt x="31505" y="65928"/>
                </a:lnTo>
                <a:lnTo>
                  <a:pt x="10555" y="109165"/>
                </a:lnTo>
                <a:lnTo>
                  <a:pt x="3078" y="158005"/>
                </a:lnTo>
                <a:lnTo>
                  <a:pt x="0" y="783190"/>
                </a:lnTo>
                <a:lnTo>
                  <a:pt x="7797" y="831093"/>
                </a:lnTo>
                <a:lnTo>
                  <a:pt x="29510" y="872029"/>
                </a:lnTo>
                <a:lnTo>
                  <a:pt x="62619" y="903887"/>
                </a:lnTo>
                <a:lnTo>
                  <a:pt x="104605" y="924551"/>
                </a:lnTo>
                <a:lnTo>
                  <a:pt x="152948" y="931908"/>
                </a:lnTo>
                <a:lnTo>
                  <a:pt x="2748659" y="931908"/>
                </a:lnTo>
                <a:lnTo>
                  <a:pt x="2797200" y="924551"/>
                </a:lnTo>
                <a:lnTo>
                  <a:pt x="2839658" y="903887"/>
                </a:lnTo>
                <a:lnTo>
                  <a:pt x="2873332" y="872029"/>
                </a:lnTo>
                <a:lnTo>
                  <a:pt x="2895517" y="831093"/>
                </a:lnTo>
                <a:lnTo>
                  <a:pt x="2903513" y="783190"/>
                </a:lnTo>
                <a:lnTo>
                  <a:pt x="2903513" y="158005"/>
                </a:lnTo>
                <a:lnTo>
                  <a:pt x="2895517" y="109165"/>
                </a:lnTo>
                <a:lnTo>
                  <a:pt x="2873332" y="65928"/>
                </a:lnTo>
                <a:lnTo>
                  <a:pt x="2839658" y="31312"/>
                </a:lnTo>
                <a:lnTo>
                  <a:pt x="2797200" y="8330"/>
                </a:lnTo>
                <a:lnTo>
                  <a:pt x="2748659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7551" y="873136"/>
            <a:ext cx="25831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input$title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8151" y="670176"/>
            <a:ext cx="2903855" cy="932180"/>
          </a:xfrm>
          <a:custGeom>
            <a:avLst/>
            <a:gdLst/>
            <a:ahLst/>
            <a:cxnLst/>
            <a:rect l="l" t="t" r="r" b="b"/>
            <a:pathLst>
              <a:path w="2903854" h="932180">
                <a:moveTo>
                  <a:pt x="0" y="783188"/>
                </a:moveTo>
                <a:lnTo>
                  <a:pt x="3075" y="158039"/>
                </a:lnTo>
                <a:lnTo>
                  <a:pt x="10552" y="109166"/>
                </a:lnTo>
                <a:lnTo>
                  <a:pt x="31502" y="65917"/>
                </a:lnTo>
                <a:lnTo>
                  <a:pt x="63701" y="31302"/>
                </a:lnTo>
                <a:lnTo>
                  <a:pt x="104924" y="8326"/>
                </a:lnTo>
                <a:lnTo>
                  <a:pt x="152948" y="0"/>
                </a:lnTo>
                <a:lnTo>
                  <a:pt x="2748659" y="0"/>
                </a:lnTo>
                <a:lnTo>
                  <a:pt x="2797200" y="8326"/>
                </a:lnTo>
                <a:lnTo>
                  <a:pt x="2839658" y="31302"/>
                </a:lnTo>
                <a:lnTo>
                  <a:pt x="2873332" y="65917"/>
                </a:lnTo>
                <a:lnTo>
                  <a:pt x="2895517" y="109166"/>
                </a:lnTo>
                <a:lnTo>
                  <a:pt x="2903513" y="158039"/>
                </a:lnTo>
                <a:lnTo>
                  <a:pt x="2903513" y="783188"/>
                </a:lnTo>
                <a:lnTo>
                  <a:pt x="2895517" y="831092"/>
                </a:lnTo>
                <a:lnTo>
                  <a:pt x="2873332" y="872029"/>
                </a:lnTo>
                <a:lnTo>
                  <a:pt x="2839658" y="903887"/>
                </a:lnTo>
                <a:lnTo>
                  <a:pt x="2797200" y="924551"/>
                </a:lnTo>
                <a:lnTo>
                  <a:pt x="2748659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7851" y="8083523"/>
            <a:ext cx="7186295" cy="2240915"/>
          </a:xfrm>
          <a:custGeom>
            <a:avLst/>
            <a:gdLst/>
            <a:ahLst/>
            <a:cxnLst/>
            <a:rect l="l" t="t" r="r" b="b"/>
            <a:pathLst>
              <a:path w="7186295" h="2240915">
                <a:moveTo>
                  <a:pt x="6729124" y="0"/>
                </a:moveTo>
                <a:lnTo>
                  <a:pt x="453912" y="0"/>
                </a:lnTo>
                <a:lnTo>
                  <a:pt x="404495" y="2674"/>
                </a:lnTo>
                <a:lnTo>
                  <a:pt x="356692" y="10510"/>
                </a:lnTo>
                <a:lnTo>
                  <a:pt x="310770" y="23229"/>
                </a:lnTo>
                <a:lnTo>
                  <a:pt x="266994" y="40550"/>
                </a:lnTo>
                <a:lnTo>
                  <a:pt x="225631" y="62193"/>
                </a:lnTo>
                <a:lnTo>
                  <a:pt x="186946" y="87879"/>
                </a:lnTo>
                <a:lnTo>
                  <a:pt x="151204" y="117327"/>
                </a:lnTo>
                <a:lnTo>
                  <a:pt x="118672" y="150258"/>
                </a:lnTo>
                <a:lnTo>
                  <a:pt x="89616" y="186392"/>
                </a:lnTo>
                <a:lnTo>
                  <a:pt x="64300" y="225448"/>
                </a:lnTo>
                <a:lnTo>
                  <a:pt x="42991" y="267147"/>
                </a:lnTo>
                <a:lnTo>
                  <a:pt x="25955" y="311208"/>
                </a:lnTo>
                <a:lnTo>
                  <a:pt x="13458" y="357353"/>
                </a:lnTo>
                <a:lnTo>
                  <a:pt x="5764" y="405300"/>
                </a:lnTo>
                <a:lnTo>
                  <a:pt x="3141" y="454771"/>
                </a:lnTo>
                <a:lnTo>
                  <a:pt x="0" y="1786416"/>
                </a:lnTo>
                <a:lnTo>
                  <a:pt x="2343" y="1832830"/>
                </a:lnTo>
                <a:lnTo>
                  <a:pt x="9222" y="1877913"/>
                </a:lnTo>
                <a:lnTo>
                  <a:pt x="20407" y="1921435"/>
                </a:lnTo>
                <a:lnTo>
                  <a:pt x="35671" y="1963166"/>
                </a:lnTo>
                <a:lnTo>
                  <a:pt x="54785" y="2002878"/>
                </a:lnTo>
                <a:lnTo>
                  <a:pt x="77522" y="2040340"/>
                </a:lnTo>
                <a:lnTo>
                  <a:pt x="103653" y="2075324"/>
                </a:lnTo>
                <a:lnTo>
                  <a:pt x="132950" y="2107599"/>
                </a:lnTo>
                <a:lnTo>
                  <a:pt x="165184" y="2136937"/>
                </a:lnTo>
                <a:lnTo>
                  <a:pt x="200128" y="2163107"/>
                </a:lnTo>
                <a:lnTo>
                  <a:pt x="237553" y="2185881"/>
                </a:lnTo>
                <a:lnTo>
                  <a:pt x="277231" y="2205029"/>
                </a:lnTo>
                <a:lnTo>
                  <a:pt x="318935" y="2220321"/>
                </a:lnTo>
                <a:lnTo>
                  <a:pt x="362435" y="2231528"/>
                </a:lnTo>
                <a:lnTo>
                  <a:pt x="407503" y="2238420"/>
                </a:lnTo>
                <a:lnTo>
                  <a:pt x="453912" y="2240769"/>
                </a:lnTo>
                <a:lnTo>
                  <a:pt x="6729124" y="2240769"/>
                </a:lnTo>
                <a:lnTo>
                  <a:pt x="6775569" y="2238420"/>
                </a:lnTo>
                <a:lnTo>
                  <a:pt x="6820737" y="2231528"/>
                </a:lnTo>
                <a:lnTo>
                  <a:pt x="6864391" y="2220321"/>
                </a:lnTo>
                <a:lnTo>
                  <a:pt x="6906295" y="2205029"/>
                </a:lnTo>
                <a:lnTo>
                  <a:pt x="6946210" y="2185881"/>
                </a:lnTo>
                <a:lnTo>
                  <a:pt x="6983900" y="2163107"/>
                </a:lnTo>
                <a:lnTo>
                  <a:pt x="7019126" y="2136937"/>
                </a:lnTo>
                <a:lnTo>
                  <a:pt x="7051653" y="2107599"/>
                </a:lnTo>
                <a:lnTo>
                  <a:pt x="7081241" y="2075324"/>
                </a:lnTo>
                <a:lnTo>
                  <a:pt x="7107655" y="2040340"/>
                </a:lnTo>
                <a:lnTo>
                  <a:pt x="7130656" y="2002878"/>
                </a:lnTo>
                <a:lnTo>
                  <a:pt x="7150007" y="1963166"/>
                </a:lnTo>
                <a:lnTo>
                  <a:pt x="7165472" y="1921435"/>
                </a:lnTo>
                <a:lnTo>
                  <a:pt x="7176811" y="1877913"/>
                </a:lnTo>
                <a:lnTo>
                  <a:pt x="7183789" y="1832830"/>
                </a:lnTo>
                <a:lnTo>
                  <a:pt x="7186168" y="1786416"/>
                </a:lnTo>
                <a:lnTo>
                  <a:pt x="7186168" y="454771"/>
                </a:lnTo>
                <a:lnTo>
                  <a:pt x="7183789" y="408351"/>
                </a:lnTo>
                <a:lnTo>
                  <a:pt x="7176811" y="363253"/>
                </a:lnTo>
                <a:lnTo>
                  <a:pt x="7165472" y="319710"/>
                </a:lnTo>
                <a:lnTo>
                  <a:pt x="7150007" y="277951"/>
                </a:lnTo>
                <a:lnTo>
                  <a:pt x="7130656" y="238208"/>
                </a:lnTo>
                <a:lnTo>
                  <a:pt x="7107655" y="200710"/>
                </a:lnTo>
                <a:lnTo>
                  <a:pt x="7081241" y="165689"/>
                </a:lnTo>
                <a:lnTo>
                  <a:pt x="7051653" y="133375"/>
                </a:lnTo>
                <a:lnTo>
                  <a:pt x="7019126" y="103999"/>
                </a:lnTo>
                <a:lnTo>
                  <a:pt x="6983900" y="77791"/>
                </a:lnTo>
                <a:lnTo>
                  <a:pt x="6946210" y="54983"/>
                </a:lnTo>
                <a:lnTo>
                  <a:pt x="6906295" y="35804"/>
                </a:lnTo>
                <a:lnTo>
                  <a:pt x="6864391" y="20485"/>
                </a:lnTo>
                <a:lnTo>
                  <a:pt x="6820737" y="9258"/>
                </a:lnTo>
                <a:lnTo>
                  <a:pt x="6775569" y="2353"/>
                </a:lnTo>
                <a:lnTo>
                  <a:pt x="6729124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25981" y="8184003"/>
            <a:ext cx="686244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marR="1167765" indent="-427355">
              <a:lnSpc>
                <a:spcPct val="112900"/>
              </a:lnSpc>
              <a:spcBef>
                <a:spcPts val="95"/>
              </a:spcBef>
            </a:pPr>
            <a:r>
              <a:rPr sz="2700" spc="5" dirty="0">
                <a:solidFill>
                  <a:srgbClr val="A8D6FF"/>
                </a:solidFill>
                <a:latin typeface="Courier New"/>
                <a:cs typeface="Courier New"/>
              </a:rPr>
              <a:t>output$hist </a:t>
            </a:r>
            <a:r>
              <a:rPr sz="2700" spc="10" dirty="0">
                <a:solidFill>
                  <a:srgbClr val="A8D6FF"/>
                </a:solidFill>
                <a:latin typeface="Courier New"/>
                <a:cs typeface="Courier New"/>
              </a:rPr>
              <a:t>&lt;- </a:t>
            </a:r>
            <a:r>
              <a:rPr sz="2800" spc="-5" dirty="0">
                <a:solidFill>
                  <a:srgbClr val="A8D6FF"/>
                </a:solidFill>
                <a:latin typeface="Courier New"/>
                <a:cs typeface="Courier New"/>
              </a:rPr>
              <a:t>renderPlot({  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hist(rnorm(input$num),</a:t>
            </a:r>
            <a:endParaRPr sz="28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A8D6FF"/>
                </a:solidFill>
                <a:latin typeface="Courier New"/>
                <a:cs typeface="Courier New"/>
              </a:rPr>
              <a:t>main 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=</a:t>
            </a:r>
            <a:r>
              <a:rPr sz="2800" spc="-45" dirty="0">
                <a:solidFill>
                  <a:srgbClr val="A8D6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isolate(input$title)</a:t>
            </a: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A8D6FF"/>
                </a:solidFill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7851" y="8083522"/>
            <a:ext cx="7186295" cy="2240915"/>
          </a:xfrm>
          <a:custGeom>
            <a:avLst/>
            <a:gdLst/>
            <a:ahLst/>
            <a:cxnLst/>
            <a:rect l="l" t="t" r="r" b="b"/>
            <a:pathLst>
              <a:path w="7186295" h="2240915">
                <a:moveTo>
                  <a:pt x="0" y="1786417"/>
                </a:moveTo>
                <a:lnTo>
                  <a:pt x="3136" y="454769"/>
                </a:lnTo>
                <a:lnTo>
                  <a:pt x="5760" y="405300"/>
                </a:lnTo>
                <a:lnTo>
                  <a:pt x="13453" y="357353"/>
                </a:lnTo>
                <a:lnTo>
                  <a:pt x="25951" y="311209"/>
                </a:lnTo>
                <a:lnTo>
                  <a:pt x="42987" y="267148"/>
                </a:lnTo>
                <a:lnTo>
                  <a:pt x="64295" y="225449"/>
                </a:lnTo>
                <a:lnTo>
                  <a:pt x="89611" y="186393"/>
                </a:lnTo>
                <a:lnTo>
                  <a:pt x="118667" y="150260"/>
                </a:lnTo>
                <a:lnTo>
                  <a:pt x="151199" y="117329"/>
                </a:lnTo>
                <a:lnTo>
                  <a:pt x="186941" y="87880"/>
                </a:lnTo>
                <a:lnTo>
                  <a:pt x="225626" y="62194"/>
                </a:lnTo>
                <a:lnTo>
                  <a:pt x="266990" y="40551"/>
                </a:lnTo>
                <a:lnTo>
                  <a:pt x="310766" y="23230"/>
                </a:lnTo>
                <a:lnTo>
                  <a:pt x="356688" y="10511"/>
                </a:lnTo>
                <a:lnTo>
                  <a:pt x="404492" y="2674"/>
                </a:lnTo>
                <a:lnTo>
                  <a:pt x="453910" y="0"/>
                </a:lnTo>
                <a:lnTo>
                  <a:pt x="6729114" y="0"/>
                </a:lnTo>
                <a:lnTo>
                  <a:pt x="6775560" y="2353"/>
                </a:lnTo>
                <a:lnTo>
                  <a:pt x="6820730" y="9258"/>
                </a:lnTo>
                <a:lnTo>
                  <a:pt x="6864385" y="20486"/>
                </a:lnTo>
                <a:lnTo>
                  <a:pt x="6906290" y="35804"/>
                </a:lnTo>
                <a:lnTo>
                  <a:pt x="6946206" y="54983"/>
                </a:lnTo>
                <a:lnTo>
                  <a:pt x="6983897" y="77792"/>
                </a:lnTo>
                <a:lnTo>
                  <a:pt x="7019124" y="104000"/>
                </a:lnTo>
                <a:lnTo>
                  <a:pt x="7051651" y="133376"/>
                </a:lnTo>
                <a:lnTo>
                  <a:pt x="7081240" y="165691"/>
                </a:lnTo>
                <a:lnTo>
                  <a:pt x="7107654" y="200712"/>
                </a:lnTo>
                <a:lnTo>
                  <a:pt x="7130656" y="238209"/>
                </a:lnTo>
                <a:lnTo>
                  <a:pt x="7150007" y="277953"/>
                </a:lnTo>
                <a:lnTo>
                  <a:pt x="7165472" y="319711"/>
                </a:lnTo>
                <a:lnTo>
                  <a:pt x="7176811" y="363254"/>
                </a:lnTo>
                <a:lnTo>
                  <a:pt x="7183789" y="408350"/>
                </a:lnTo>
                <a:lnTo>
                  <a:pt x="7186168" y="454769"/>
                </a:lnTo>
                <a:lnTo>
                  <a:pt x="7186168" y="1786417"/>
                </a:lnTo>
                <a:lnTo>
                  <a:pt x="7183789" y="1832831"/>
                </a:lnTo>
                <a:lnTo>
                  <a:pt x="7176811" y="1877913"/>
                </a:lnTo>
                <a:lnTo>
                  <a:pt x="7165472" y="1921435"/>
                </a:lnTo>
                <a:lnTo>
                  <a:pt x="7150007" y="1963166"/>
                </a:lnTo>
                <a:lnTo>
                  <a:pt x="7130656" y="2002878"/>
                </a:lnTo>
                <a:lnTo>
                  <a:pt x="7107654" y="2040340"/>
                </a:lnTo>
                <a:lnTo>
                  <a:pt x="7081240" y="2075324"/>
                </a:lnTo>
                <a:lnTo>
                  <a:pt x="7051651" y="2107599"/>
                </a:lnTo>
                <a:lnTo>
                  <a:pt x="7019124" y="2136937"/>
                </a:lnTo>
                <a:lnTo>
                  <a:pt x="6983897" y="2163107"/>
                </a:lnTo>
                <a:lnTo>
                  <a:pt x="6946206" y="2185881"/>
                </a:lnTo>
                <a:lnTo>
                  <a:pt x="6906290" y="2205029"/>
                </a:lnTo>
                <a:lnTo>
                  <a:pt x="6864385" y="2220321"/>
                </a:lnTo>
                <a:lnTo>
                  <a:pt x="6820730" y="2231528"/>
                </a:lnTo>
                <a:lnTo>
                  <a:pt x="6775560" y="2238421"/>
                </a:lnTo>
                <a:lnTo>
                  <a:pt x="6729114" y="2240769"/>
                </a:lnTo>
                <a:lnTo>
                  <a:pt x="453910" y="2240769"/>
                </a:lnTo>
                <a:lnTo>
                  <a:pt x="407501" y="2238421"/>
                </a:lnTo>
                <a:lnTo>
                  <a:pt x="362432" y="2231528"/>
                </a:lnTo>
                <a:lnTo>
                  <a:pt x="318931" y="2220321"/>
                </a:lnTo>
                <a:lnTo>
                  <a:pt x="277228" y="2205029"/>
                </a:lnTo>
                <a:lnTo>
                  <a:pt x="237550" y="2185881"/>
                </a:lnTo>
                <a:lnTo>
                  <a:pt x="200125" y="2163107"/>
                </a:lnTo>
                <a:lnTo>
                  <a:pt x="165181" y="2136937"/>
                </a:lnTo>
                <a:lnTo>
                  <a:pt x="132947" y="2107599"/>
                </a:lnTo>
                <a:lnTo>
                  <a:pt x="103651" y="2075324"/>
                </a:lnTo>
                <a:lnTo>
                  <a:pt x="77520" y="2040340"/>
                </a:lnTo>
                <a:lnTo>
                  <a:pt x="54784" y="2002878"/>
                </a:lnTo>
                <a:lnTo>
                  <a:pt x="35670" y="1963166"/>
                </a:lnTo>
                <a:lnTo>
                  <a:pt x="20406" y="1921435"/>
                </a:lnTo>
                <a:lnTo>
                  <a:pt x="9221" y="1877913"/>
                </a:lnTo>
                <a:lnTo>
                  <a:pt x="2343" y="1832831"/>
                </a:lnTo>
                <a:lnTo>
                  <a:pt x="0" y="17864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61406" y="973792"/>
            <a:ext cx="6921255" cy="1811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634" y="670176"/>
            <a:ext cx="2538095" cy="932180"/>
          </a:xfrm>
          <a:custGeom>
            <a:avLst/>
            <a:gdLst/>
            <a:ahLst/>
            <a:cxnLst/>
            <a:rect l="l" t="t" r="r" b="b"/>
            <a:pathLst>
              <a:path w="2538095" h="932180">
                <a:moveTo>
                  <a:pt x="0" y="783188"/>
                </a:moveTo>
                <a:lnTo>
                  <a:pt x="3721" y="158039"/>
                </a:lnTo>
                <a:lnTo>
                  <a:pt x="11131" y="109166"/>
                </a:lnTo>
                <a:lnTo>
                  <a:pt x="31921" y="65917"/>
                </a:lnTo>
                <a:lnTo>
                  <a:pt x="63928" y="31302"/>
                </a:lnTo>
                <a:lnTo>
                  <a:pt x="104991" y="8326"/>
                </a:lnTo>
                <a:lnTo>
                  <a:pt x="152948" y="0"/>
                </a:lnTo>
                <a:lnTo>
                  <a:pt x="2382178" y="0"/>
                </a:lnTo>
                <a:lnTo>
                  <a:pt x="2430785" y="8326"/>
                </a:lnTo>
                <a:lnTo>
                  <a:pt x="2473402" y="31302"/>
                </a:lnTo>
                <a:lnTo>
                  <a:pt x="2507264" y="65917"/>
                </a:lnTo>
                <a:lnTo>
                  <a:pt x="2529609" y="109166"/>
                </a:lnTo>
                <a:lnTo>
                  <a:pt x="2537671" y="158039"/>
                </a:lnTo>
                <a:lnTo>
                  <a:pt x="2537671" y="783188"/>
                </a:lnTo>
                <a:lnTo>
                  <a:pt x="2529609" y="831092"/>
                </a:lnTo>
                <a:lnTo>
                  <a:pt x="2507264" y="872029"/>
                </a:lnTo>
                <a:lnTo>
                  <a:pt x="2473402" y="903887"/>
                </a:lnTo>
                <a:lnTo>
                  <a:pt x="2430785" y="92455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551"/>
                </a:lnTo>
                <a:lnTo>
                  <a:pt x="62618" y="903887"/>
                </a:lnTo>
                <a:lnTo>
                  <a:pt x="29510" y="872029"/>
                </a:lnTo>
                <a:lnTo>
                  <a:pt x="7797" y="831092"/>
                </a:lnTo>
                <a:lnTo>
                  <a:pt x="0" y="78318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42600" y="1438784"/>
            <a:ext cx="721931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</a:tabLst>
            </a:pPr>
            <a:r>
              <a:rPr sz="8250" u="none" spc="-5" dirty="0">
                <a:solidFill>
                  <a:srgbClr val="000000"/>
                </a:solidFill>
              </a:rPr>
              <a:t>Recap:	</a:t>
            </a:r>
            <a:r>
              <a:rPr sz="8250" u="none" spc="-125" dirty="0">
                <a:solidFill>
                  <a:srgbClr val="000000"/>
                </a:solidFill>
              </a:rPr>
              <a:t>isolate()</a:t>
            </a:r>
            <a:endParaRPr sz="8250"/>
          </a:p>
        </p:txBody>
      </p:sp>
      <p:sp>
        <p:nvSpPr>
          <p:cNvPr id="6" name="object 6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0998" y="3387322"/>
            <a:ext cx="7886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1775" dirty="0">
                <a:solidFill>
                  <a:srgbClr val="FF2600"/>
                </a:solidFill>
                <a:latin typeface="Arial"/>
                <a:cs typeface="Arial"/>
              </a:rPr>
              <a:t>○</a:t>
            </a:r>
            <a:endParaRPr sz="7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7986" y="3193620"/>
            <a:ext cx="474345" cy="1743075"/>
          </a:xfrm>
          <a:custGeom>
            <a:avLst/>
            <a:gdLst/>
            <a:ahLst/>
            <a:cxnLst/>
            <a:rect l="l" t="t" r="r" b="b"/>
            <a:pathLst>
              <a:path w="474345" h="1743075">
                <a:moveTo>
                  <a:pt x="474299" y="1308860"/>
                </a:moveTo>
                <a:lnTo>
                  <a:pt x="0" y="1308860"/>
                </a:lnTo>
                <a:lnTo>
                  <a:pt x="237155" y="1743035"/>
                </a:lnTo>
                <a:lnTo>
                  <a:pt x="474299" y="1308860"/>
                </a:lnTo>
                <a:close/>
              </a:path>
              <a:path w="474345" h="1743075">
                <a:moveTo>
                  <a:pt x="363329" y="0"/>
                </a:moveTo>
                <a:lnTo>
                  <a:pt x="112028" y="0"/>
                </a:lnTo>
                <a:lnTo>
                  <a:pt x="112028" y="1308860"/>
                </a:lnTo>
                <a:lnTo>
                  <a:pt x="363329" y="1308860"/>
                </a:lnTo>
                <a:lnTo>
                  <a:pt x="3633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7986" y="3193620"/>
            <a:ext cx="474345" cy="1743075"/>
          </a:xfrm>
          <a:custGeom>
            <a:avLst/>
            <a:gdLst/>
            <a:ahLst/>
            <a:cxnLst/>
            <a:rect l="l" t="t" r="r" b="b"/>
            <a:pathLst>
              <a:path w="474345" h="1743075">
                <a:moveTo>
                  <a:pt x="474299" y="1308860"/>
                </a:moveTo>
                <a:lnTo>
                  <a:pt x="0" y="1308860"/>
                </a:lnTo>
                <a:lnTo>
                  <a:pt x="237155" y="1743035"/>
                </a:lnTo>
                <a:lnTo>
                  <a:pt x="474299" y="1308860"/>
                </a:lnTo>
                <a:close/>
              </a:path>
              <a:path w="474345" h="1743075">
                <a:moveTo>
                  <a:pt x="363329" y="0"/>
                </a:moveTo>
                <a:lnTo>
                  <a:pt x="112028" y="0"/>
                </a:lnTo>
                <a:lnTo>
                  <a:pt x="112028" y="1308860"/>
                </a:lnTo>
                <a:lnTo>
                  <a:pt x="363329" y="1308860"/>
                </a:lnTo>
                <a:lnTo>
                  <a:pt x="363329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484" y="3717162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449815"/>
                </a:moveTo>
                <a:lnTo>
                  <a:pt x="449815" y="0"/>
                </a:lnTo>
                <a:lnTo>
                  <a:pt x="523855" y="74040"/>
                </a:lnTo>
                <a:lnTo>
                  <a:pt x="74040" y="523855"/>
                </a:lnTo>
                <a:lnTo>
                  <a:pt x="0" y="449815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7176" y="3641481"/>
            <a:ext cx="922782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55" dirty="0">
                <a:latin typeface="Arial"/>
                <a:cs typeface="Arial"/>
              </a:rPr>
              <a:t>isolate() </a:t>
            </a:r>
            <a:r>
              <a:rPr sz="4100" spc="10" dirty="0">
                <a:latin typeface="Arial"/>
                <a:cs typeface="Arial"/>
              </a:rPr>
              <a:t>makes </a:t>
            </a:r>
            <a:r>
              <a:rPr sz="4100" spc="-30" dirty="0">
                <a:latin typeface="Arial"/>
                <a:cs typeface="Arial"/>
              </a:rPr>
              <a:t>an </a:t>
            </a:r>
            <a:r>
              <a:rPr sz="4100" b="1" spc="25" dirty="0">
                <a:solidFill>
                  <a:srgbClr val="164F86"/>
                </a:solidFill>
                <a:latin typeface="Arial"/>
                <a:cs typeface="Arial"/>
              </a:rPr>
              <a:t>non-reactive</a:t>
            </a:r>
            <a:r>
              <a:rPr sz="4100" b="1" spc="130" dirty="0">
                <a:solidFill>
                  <a:srgbClr val="164F86"/>
                </a:solidFill>
                <a:latin typeface="Arial"/>
                <a:cs typeface="Arial"/>
              </a:rPr>
              <a:t> </a:t>
            </a:r>
            <a:r>
              <a:rPr sz="4100" b="1" spc="45" dirty="0">
                <a:solidFill>
                  <a:srgbClr val="164F86"/>
                </a:solidFill>
                <a:latin typeface="Arial"/>
                <a:cs typeface="Arial"/>
              </a:rPr>
              <a:t>object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86871" y="5363440"/>
            <a:ext cx="110299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2970" dirty="0">
                <a:solidFill>
                  <a:srgbClr val="00882B"/>
                </a:solidFill>
                <a:latin typeface="Arial"/>
                <a:cs typeface="Arial"/>
              </a:rPr>
              <a:t>$</a:t>
            </a:r>
            <a:endParaRPr sz="9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7176" y="5538377"/>
            <a:ext cx="92462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4100" spc="-15" dirty="0">
                <a:latin typeface="Arial"/>
                <a:cs typeface="Arial"/>
              </a:rPr>
              <a:t>Use </a:t>
            </a:r>
            <a:r>
              <a:rPr sz="4100" spc="-55" dirty="0">
                <a:latin typeface="Arial"/>
                <a:cs typeface="Arial"/>
              </a:rPr>
              <a:t>isolate() </a:t>
            </a:r>
            <a:r>
              <a:rPr sz="4100" spc="120" dirty="0">
                <a:latin typeface="Arial"/>
                <a:cs typeface="Arial"/>
              </a:rPr>
              <a:t>to </a:t>
            </a:r>
            <a:r>
              <a:rPr sz="4100" spc="20" dirty="0">
                <a:latin typeface="Arial"/>
                <a:cs typeface="Arial"/>
              </a:rPr>
              <a:t>treat </a:t>
            </a:r>
            <a:r>
              <a:rPr sz="4100" spc="5" dirty="0">
                <a:latin typeface="Arial"/>
                <a:cs typeface="Arial"/>
              </a:rPr>
              <a:t>reactive </a:t>
            </a:r>
            <a:r>
              <a:rPr sz="4100" spc="-20" dirty="0">
                <a:latin typeface="Arial"/>
                <a:cs typeface="Arial"/>
              </a:rPr>
              <a:t>values </a:t>
            </a:r>
            <a:r>
              <a:rPr sz="4100" spc="5" dirty="0">
                <a:latin typeface="Arial"/>
                <a:cs typeface="Arial"/>
              </a:rPr>
              <a:t>like  </a:t>
            </a:r>
            <a:r>
              <a:rPr sz="4100" spc="20" dirty="0">
                <a:latin typeface="Arial"/>
                <a:cs typeface="Arial"/>
              </a:rPr>
              <a:t>normal </a:t>
            </a:r>
            <a:r>
              <a:rPr sz="4100" spc="-140" dirty="0">
                <a:latin typeface="Arial"/>
                <a:cs typeface="Arial"/>
              </a:rPr>
              <a:t>R</a:t>
            </a:r>
            <a:r>
              <a:rPr sz="4100" spc="-15" dirty="0">
                <a:latin typeface="Arial"/>
                <a:cs typeface="Arial"/>
              </a:rPr>
              <a:t> </a:t>
            </a:r>
            <a:r>
              <a:rPr sz="4100" spc="-20" dirty="0">
                <a:latin typeface="Arial"/>
                <a:cs typeface="Arial"/>
              </a:rPr>
              <a:t>values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518" y="3226227"/>
            <a:ext cx="15189200" cy="42373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19750"/>
              </a:lnSpc>
              <a:spcBef>
                <a:spcPts val="115"/>
              </a:spcBef>
            </a:pPr>
            <a:r>
              <a:rPr sz="17300" u="none" spc="1125" dirty="0">
                <a:solidFill>
                  <a:srgbClr val="FFFFFF"/>
                </a:solidFill>
              </a:rPr>
              <a:t>Trigger</a:t>
            </a:r>
            <a:r>
              <a:rPr sz="17300" u="none" spc="-505" dirty="0">
                <a:solidFill>
                  <a:srgbClr val="FFFFFF"/>
                </a:solidFill>
              </a:rPr>
              <a:t> </a:t>
            </a:r>
            <a:r>
              <a:rPr sz="17300" u="none" spc="490" dirty="0">
                <a:solidFill>
                  <a:srgbClr val="FFFFFF"/>
                </a:solidFill>
              </a:rPr>
              <a:t>code</a:t>
            </a:r>
            <a:endParaRPr sz="17300"/>
          </a:p>
          <a:p>
            <a:pPr algn="ctr">
              <a:lnSpc>
                <a:spcPts val="13390"/>
              </a:lnSpc>
            </a:pPr>
            <a:r>
              <a:rPr sz="12000" u="none" spc="1360" dirty="0">
                <a:solidFill>
                  <a:srgbClr val="C0C0C0"/>
                </a:solidFill>
              </a:rPr>
              <a:t>with</a:t>
            </a:r>
            <a:r>
              <a:rPr sz="12000" u="none" spc="-375" dirty="0">
                <a:solidFill>
                  <a:srgbClr val="C0C0C0"/>
                </a:solidFill>
              </a:rPr>
              <a:t> </a:t>
            </a:r>
            <a:r>
              <a:rPr sz="12000" u="none" spc="585" dirty="0">
                <a:solidFill>
                  <a:srgbClr val="C0C0C0"/>
                </a:solidFill>
              </a:rPr>
              <a:t>observeEvent()</a:t>
            </a:r>
            <a:endParaRPr sz="1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4467" y="6811217"/>
            <a:ext cx="16973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input$x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6769" y="6886240"/>
            <a:ext cx="4411345" cy="415290"/>
          </a:xfrm>
          <a:custGeom>
            <a:avLst/>
            <a:gdLst/>
            <a:ahLst/>
            <a:cxnLst/>
            <a:rect l="l" t="t" r="r" b="b"/>
            <a:pathLst>
              <a:path w="4411345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069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1001" y="6811217"/>
            <a:ext cx="43408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165" dirty="0">
                <a:latin typeface="Courier New"/>
                <a:cs typeface="Courier New"/>
              </a:rPr>
              <a:t>expression(o)utput$y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49386" y="6886240"/>
            <a:ext cx="4411980" cy="415290"/>
          </a:xfrm>
          <a:custGeom>
            <a:avLst/>
            <a:gdLst/>
            <a:ahLst/>
            <a:cxnLst/>
            <a:rect l="l" t="t" r="r" b="b"/>
            <a:pathLst>
              <a:path w="4411980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802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8654" y="3531359"/>
            <a:ext cx="215328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53585F"/>
                </a:solidFill>
                <a:latin typeface="Courier New"/>
                <a:cs typeface="Courier New"/>
              </a:rPr>
              <a:t>run(this)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0722" y="4836344"/>
            <a:ext cx="2339975" cy="2245995"/>
          </a:xfrm>
          <a:custGeom>
            <a:avLst/>
            <a:gdLst/>
            <a:ahLst/>
            <a:cxnLst/>
            <a:rect l="l" t="t" r="r" b="b"/>
            <a:pathLst>
              <a:path w="2339975" h="2245995">
                <a:moveTo>
                  <a:pt x="0" y="2236581"/>
                </a:moveTo>
                <a:lnTo>
                  <a:pt x="49744" y="2240557"/>
                </a:lnTo>
                <a:lnTo>
                  <a:pt x="99440" y="2243373"/>
                </a:lnTo>
                <a:lnTo>
                  <a:pt x="149068" y="2245033"/>
                </a:lnTo>
                <a:lnTo>
                  <a:pt x="198610" y="2245546"/>
                </a:lnTo>
                <a:lnTo>
                  <a:pt x="248049" y="2244917"/>
                </a:lnTo>
                <a:lnTo>
                  <a:pt x="297365" y="2243154"/>
                </a:lnTo>
                <a:lnTo>
                  <a:pt x="346542" y="2240263"/>
                </a:lnTo>
                <a:lnTo>
                  <a:pt x="395560" y="2236251"/>
                </a:lnTo>
                <a:lnTo>
                  <a:pt x="444403" y="2231124"/>
                </a:lnTo>
                <a:lnTo>
                  <a:pt x="493051" y="2224890"/>
                </a:lnTo>
                <a:lnTo>
                  <a:pt x="541486" y="2217555"/>
                </a:lnTo>
                <a:lnTo>
                  <a:pt x="589691" y="2209125"/>
                </a:lnTo>
                <a:lnTo>
                  <a:pt x="637647" y="2199608"/>
                </a:lnTo>
                <a:lnTo>
                  <a:pt x="685337" y="2189010"/>
                </a:lnTo>
                <a:lnTo>
                  <a:pt x="732741" y="2177338"/>
                </a:lnTo>
                <a:lnTo>
                  <a:pt x="779843" y="2164598"/>
                </a:lnTo>
                <a:lnTo>
                  <a:pt x="826624" y="2150797"/>
                </a:lnTo>
                <a:lnTo>
                  <a:pt x="873065" y="2135943"/>
                </a:lnTo>
                <a:lnTo>
                  <a:pt x="919149" y="2120041"/>
                </a:lnTo>
                <a:lnTo>
                  <a:pt x="964858" y="2103099"/>
                </a:lnTo>
                <a:lnTo>
                  <a:pt x="1010173" y="2085122"/>
                </a:lnTo>
                <a:lnTo>
                  <a:pt x="1055076" y="2066119"/>
                </a:lnTo>
                <a:lnTo>
                  <a:pt x="1099550" y="2046095"/>
                </a:lnTo>
                <a:lnTo>
                  <a:pt x="1143575" y="2025057"/>
                </a:lnTo>
                <a:lnTo>
                  <a:pt x="1187135" y="2003012"/>
                </a:lnTo>
                <a:lnTo>
                  <a:pt x="1230211" y="1979967"/>
                </a:lnTo>
                <a:lnTo>
                  <a:pt x="1272785" y="1955928"/>
                </a:lnTo>
                <a:lnTo>
                  <a:pt x="1314838" y="1930903"/>
                </a:lnTo>
                <a:lnTo>
                  <a:pt x="1356353" y="1904897"/>
                </a:lnTo>
                <a:lnTo>
                  <a:pt x="1397311" y="1877917"/>
                </a:lnTo>
                <a:lnTo>
                  <a:pt x="1437695" y="1849971"/>
                </a:lnTo>
                <a:lnTo>
                  <a:pt x="1477486" y="1821065"/>
                </a:lnTo>
                <a:lnTo>
                  <a:pt x="1516666" y="1791205"/>
                </a:lnTo>
                <a:lnTo>
                  <a:pt x="1555217" y="1760398"/>
                </a:lnTo>
                <a:lnTo>
                  <a:pt x="1593121" y="1728652"/>
                </a:lnTo>
                <a:lnTo>
                  <a:pt x="1630360" y="1695972"/>
                </a:lnTo>
                <a:lnTo>
                  <a:pt x="1666916" y="1662366"/>
                </a:lnTo>
                <a:lnTo>
                  <a:pt x="1702770" y="1627840"/>
                </a:lnTo>
                <a:lnTo>
                  <a:pt x="1737905" y="1592401"/>
                </a:lnTo>
                <a:lnTo>
                  <a:pt x="1772708" y="1555611"/>
                </a:lnTo>
                <a:lnTo>
                  <a:pt x="1806550" y="1518098"/>
                </a:lnTo>
                <a:lnTo>
                  <a:pt x="1839423" y="1479879"/>
                </a:lnTo>
                <a:lnTo>
                  <a:pt x="1871322" y="1440976"/>
                </a:lnTo>
                <a:lnTo>
                  <a:pt x="1902238" y="1401406"/>
                </a:lnTo>
                <a:lnTo>
                  <a:pt x="1932164" y="1361189"/>
                </a:lnTo>
                <a:lnTo>
                  <a:pt x="1961093" y="1320345"/>
                </a:lnTo>
                <a:lnTo>
                  <a:pt x="1989017" y="1278892"/>
                </a:lnTo>
                <a:lnTo>
                  <a:pt x="2015930" y="1236850"/>
                </a:lnTo>
                <a:lnTo>
                  <a:pt x="2041825" y="1194239"/>
                </a:lnTo>
                <a:lnTo>
                  <a:pt x="2066693" y="1151076"/>
                </a:lnTo>
                <a:lnTo>
                  <a:pt x="2090528" y="1107382"/>
                </a:lnTo>
                <a:lnTo>
                  <a:pt x="2113322" y="1063176"/>
                </a:lnTo>
                <a:lnTo>
                  <a:pt x="2135069" y="1018477"/>
                </a:lnTo>
                <a:lnTo>
                  <a:pt x="2155761" y="973305"/>
                </a:lnTo>
                <a:lnTo>
                  <a:pt x="2175391" y="927678"/>
                </a:lnTo>
                <a:lnTo>
                  <a:pt x="2193951" y="881615"/>
                </a:lnTo>
                <a:lnTo>
                  <a:pt x="2211434" y="835137"/>
                </a:lnTo>
                <a:lnTo>
                  <a:pt x="2227834" y="788262"/>
                </a:lnTo>
                <a:lnTo>
                  <a:pt x="2243143" y="741009"/>
                </a:lnTo>
                <a:lnTo>
                  <a:pt x="2257353" y="693398"/>
                </a:lnTo>
                <a:lnTo>
                  <a:pt x="2270457" y="645448"/>
                </a:lnTo>
                <a:lnTo>
                  <a:pt x="2282449" y="597178"/>
                </a:lnTo>
                <a:lnTo>
                  <a:pt x="2293320" y="548608"/>
                </a:lnTo>
                <a:lnTo>
                  <a:pt x="2303065" y="499756"/>
                </a:lnTo>
                <a:lnTo>
                  <a:pt x="2311674" y="450643"/>
                </a:lnTo>
                <a:lnTo>
                  <a:pt x="2319142" y="401286"/>
                </a:lnTo>
                <a:lnTo>
                  <a:pt x="2325461" y="351706"/>
                </a:lnTo>
                <a:lnTo>
                  <a:pt x="2330624" y="301921"/>
                </a:lnTo>
                <a:lnTo>
                  <a:pt x="2334623" y="251952"/>
                </a:lnTo>
                <a:lnTo>
                  <a:pt x="2337451" y="201816"/>
                </a:lnTo>
                <a:lnTo>
                  <a:pt x="2339102" y="151534"/>
                </a:lnTo>
                <a:lnTo>
                  <a:pt x="2339567" y="101124"/>
                </a:lnTo>
                <a:lnTo>
                  <a:pt x="2338840" y="50606"/>
                </a:lnTo>
                <a:lnTo>
                  <a:pt x="2336913" y="0"/>
                </a:lnTo>
              </a:path>
            </a:pathLst>
          </a:custGeom>
          <a:ln w="24083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1381" y="4273524"/>
            <a:ext cx="447675" cy="574675"/>
          </a:xfrm>
          <a:custGeom>
            <a:avLst/>
            <a:gdLst/>
            <a:ahLst/>
            <a:cxnLst/>
            <a:rect l="l" t="t" r="r" b="b"/>
            <a:pathLst>
              <a:path w="447675" h="574675">
                <a:moveTo>
                  <a:pt x="194234" y="0"/>
                </a:moveTo>
                <a:lnTo>
                  <a:pt x="0" y="574349"/>
                </a:lnTo>
                <a:lnTo>
                  <a:pt x="447441" y="550904"/>
                </a:lnTo>
                <a:lnTo>
                  <a:pt x="194234" y="0"/>
                </a:lnTo>
                <a:close/>
              </a:path>
            </a:pathLst>
          </a:custGeom>
          <a:solidFill>
            <a:srgbClr val="0365C0">
              <a:alpha val="50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3877" y="6811217"/>
            <a:ext cx="16973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input$x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1001" y="6811217"/>
            <a:ext cx="28911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expression()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9518" y="6886240"/>
            <a:ext cx="4418330" cy="415290"/>
          </a:xfrm>
          <a:custGeom>
            <a:avLst/>
            <a:gdLst/>
            <a:ahLst/>
            <a:cxnLst/>
            <a:rect l="l" t="t" r="r" b="b"/>
            <a:pathLst>
              <a:path w="4418330" h="415290">
                <a:moveTo>
                  <a:pt x="3916111" y="0"/>
                </a:moveTo>
                <a:lnTo>
                  <a:pt x="3916111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16111" y="328199"/>
                </a:lnTo>
                <a:lnTo>
                  <a:pt x="3916111" y="415202"/>
                </a:lnTo>
                <a:lnTo>
                  <a:pt x="4417718" y="207606"/>
                </a:lnTo>
                <a:lnTo>
                  <a:pt x="3916111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49386" y="6886240"/>
            <a:ext cx="4411980" cy="415290"/>
          </a:xfrm>
          <a:custGeom>
            <a:avLst/>
            <a:gdLst/>
            <a:ahLst/>
            <a:cxnLst/>
            <a:rect l="l" t="t" r="r" b="b"/>
            <a:pathLst>
              <a:path w="4411980" h="415290">
                <a:moveTo>
                  <a:pt x="3905640" y="0"/>
                </a:moveTo>
                <a:lnTo>
                  <a:pt x="3905640" y="87369"/>
                </a:lnTo>
                <a:lnTo>
                  <a:pt x="0" y="87369"/>
                </a:lnTo>
                <a:lnTo>
                  <a:pt x="0" y="328199"/>
                </a:lnTo>
                <a:lnTo>
                  <a:pt x="3905640" y="328199"/>
                </a:lnTo>
                <a:lnTo>
                  <a:pt x="3905640" y="415202"/>
                </a:lnTo>
                <a:lnTo>
                  <a:pt x="4411802" y="207606"/>
                </a:lnTo>
                <a:lnTo>
                  <a:pt x="3905640" y="0"/>
                </a:lnTo>
                <a:close/>
              </a:path>
            </a:pathLst>
          </a:custGeom>
          <a:solidFill>
            <a:srgbClr val="0365C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88275" y="6809479"/>
            <a:ext cx="193611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output$y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95434" y="10976320"/>
            <a:ext cx="262699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15893" y="1037927"/>
            <a:ext cx="687260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9935" algn="l"/>
              </a:tabLst>
            </a:pPr>
            <a:r>
              <a:rPr sz="8250" u="none" spc="95" dirty="0">
                <a:solidFill>
                  <a:srgbClr val="000000"/>
                </a:solidFill>
              </a:rPr>
              <a:t>Action	</a:t>
            </a:r>
            <a:r>
              <a:rPr sz="8250" u="none" spc="145" dirty="0">
                <a:solidFill>
                  <a:srgbClr val="000000"/>
                </a:solidFill>
              </a:rPr>
              <a:t>buttons</a:t>
            </a:r>
            <a:endParaRPr sz="8250"/>
          </a:p>
        </p:txBody>
      </p:sp>
      <p:sp>
        <p:nvSpPr>
          <p:cNvPr id="8" name="object 8"/>
          <p:cNvSpPr/>
          <p:nvPr/>
        </p:nvSpPr>
        <p:spPr>
          <a:xfrm>
            <a:off x="282713" y="3329741"/>
            <a:ext cx="4953000" cy="3539490"/>
          </a:xfrm>
          <a:custGeom>
            <a:avLst/>
            <a:gdLst/>
            <a:ahLst/>
            <a:cxnLst/>
            <a:rect l="l" t="t" r="r" b="b"/>
            <a:pathLst>
              <a:path w="4953000" h="3539490">
                <a:moveTo>
                  <a:pt x="0" y="0"/>
                </a:moveTo>
                <a:lnTo>
                  <a:pt x="4952728" y="0"/>
                </a:lnTo>
                <a:lnTo>
                  <a:pt x="4952728" y="3539159"/>
                </a:lnTo>
                <a:lnTo>
                  <a:pt x="0" y="35391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21" y="3136030"/>
            <a:ext cx="4932045" cy="3539490"/>
          </a:xfrm>
          <a:custGeom>
            <a:avLst/>
            <a:gdLst/>
            <a:ahLst/>
            <a:cxnLst/>
            <a:rect l="l" t="t" r="r" b="b"/>
            <a:pathLst>
              <a:path w="4932045" h="3539490">
                <a:moveTo>
                  <a:pt x="0" y="0"/>
                </a:moveTo>
                <a:lnTo>
                  <a:pt x="4931787" y="0"/>
                </a:lnTo>
                <a:lnTo>
                  <a:pt x="4931787" y="3539159"/>
                </a:lnTo>
                <a:lnTo>
                  <a:pt x="0" y="3539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721" y="3136025"/>
            <a:ext cx="4932045" cy="3539490"/>
          </a:xfrm>
          <a:custGeom>
            <a:avLst/>
            <a:gdLst/>
            <a:ahLst/>
            <a:cxnLst/>
            <a:rect l="l" t="t" r="r" b="b"/>
            <a:pathLst>
              <a:path w="4932045" h="3539490">
                <a:moveTo>
                  <a:pt x="0" y="0"/>
                </a:moveTo>
                <a:lnTo>
                  <a:pt x="4931790" y="0"/>
                </a:lnTo>
                <a:lnTo>
                  <a:pt x="4931790" y="3539163"/>
                </a:lnTo>
                <a:lnTo>
                  <a:pt x="0" y="3539163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34824" y="3057498"/>
            <a:ext cx="3455670" cy="2614930"/>
          </a:xfrm>
          <a:custGeom>
            <a:avLst/>
            <a:gdLst/>
            <a:ahLst/>
            <a:cxnLst/>
            <a:rect l="l" t="t" r="r" b="b"/>
            <a:pathLst>
              <a:path w="3455670" h="2614929">
                <a:moveTo>
                  <a:pt x="1818656" y="2157002"/>
                </a:moveTo>
                <a:lnTo>
                  <a:pt x="1609238" y="2157002"/>
                </a:lnTo>
                <a:lnTo>
                  <a:pt x="1713947" y="2614454"/>
                </a:lnTo>
                <a:lnTo>
                  <a:pt x="1818656" y="2157002"/>
                </a:lnTo>
                <a:close/>
              </a:path>
              <a:path w="3455670" h="2614929">
                <a:moveTo>
                  <a:pt x="3290475" y="0"/>
                </a:moveTo>
                <a:lnTo>
                  <a:pt x="165565" y="0"/>
                </a:lnTo>
                <a:lnTo>
                  <a:pt x="121543" y="4947"/>
                </a:lnTo>
                <a:lnTo>
                  <a:pt x="81990" y="20988"/>
                </a:lnTo>
                <a:lnTo>
                  <a:pt x="48484" y="46482"/>
                </a:lnTo>
                <a:lnTo>
                  <a:pt x="22599" y="79790"/>
                </a:lnTo>
                <a:lnTo>
                  <a:pt x="5912" y="119270"/>
                </a:lnTo>
                <a:lnTo>
                  <a:pt x="0" y="163282"/>
                </a:lnTo>
                <a:lnTo>
                  <a:pt x="0" y="1994379"/>
                </a:lnTo>
                <a:lnTo>
                  <a:pt x="5912" y="2038183"/>
                </a:lnTo>
                <a:lnTo>
                  <a:pt x="22599" y="2077190"/>
                </a:lnTo>
                <a:lnTo>
                  <a:pt x="48484" y="2109989"/>
                </a:lnTo>
                <a:lnTo>
                  <a:pt x="81990" y="2135165"/>
                </a:lnTo>
                <a:lnTo>
                  <a:pt x="121543" y="2151307"/>
                </a:lnTo>
                <a:lnTo>
                  <a:pt x="165565" y="2157002"/>
                </a:lnTo>
                <a:lnTo>
                  <a:pt x="3290475" y="2157002"/>
                </a:lnTo>
                <a:lnTo>
                  <a:pt x="3334467" y="2151307"/>
                </a:lnTo>
                <a:lnTo>
                  <a:pt x="3373905" y="2135165"/>
                </a:lnTo>
                <a:lnTo>
                  <a:pt x="3407252" y="2109989"/>
                </a:lnTo>
                <a:lnTo>
                  <a:pt x="3432972" y="2077190"/>
                </a:lnTo>
                <a:lnTo>
                  <a:pt x="3449531" y="2038183"/>
                </a:lnTo>
                <a:lnTo>
                  <a:pt x="3455392" y="1994379"/>
                </a:lnTo>
                <a:lnTo>
                  <a:pt x="3455392" y="163282"/>
                </a:lnTo>
                <a:lnTo>
                  <a:pt x="3449531" y="119429"/>
                </a:lnTo>
                <a:lnTo>
                  <a:pt x="3432972" y="80300"/>
                </a:lnTo>
                <a:lnTo>
                  <a:pt x="3407252" y="47342"/>
                </a:lnTo>
                <a:lnTo>
                  <a:pt x="3373905" y="22007"/>
                </a:lnTo>
                <a:lnTo>
                  <a:pt x="3334467" y="5743"/>
                </a:lnTo>
                <a:lnTo>
                  <a:pt x="3290475" y="0"/>
                </a:lnTo>
                <a:close/>
              </a:path>
            </a:pathLst>
          </a:custGeom>
          <a:solidFill>
            <a:srgbClr val="78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74381" y="3491612"/>
            <a:ext cx="3176905" cy="12592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4600" spc="7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4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1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4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(for </a:t>
            </a:r>
            <a:r>
              <a:rPr sz="3450" spc="10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75" dirty="0">
                <a:solidFill>
                  <a:srgbClr val="FFFFFF"/>
                </a:solidFill>
                <a:latin typeface="Arial"/>
                <a:cs typeface="Arial"/>
              </a:rPr>
              <a:t>use)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8986" y="3057498"/>
            <a:ext cx="2471420" cy="2614930"/>
          </a:xfrm>
          <a:custGeom>
            <a:avLst/>
            <a:gdLst/>
            <a:ahLst/>
            <a:cxnLst/>
            <a:rect l="l" t="t" r="r" b="b"/>
            <a:pathLst>
              <a:path w="2471420" h="2614929">
                <a:moveTo>
                  <a:pt x="1329184" y="2157002"/>
                </a:moveTo>
                <a:lnTo>
                  <a:pt x="1119766" y="2157002"/>
                </a:lnTo>
                <a:lnTo>
                  <a:pt x="1224475" y="2614454"/>
                </a:lnTo>
                <a:lnTo>
                  <a:pt x="1329184" y="2157002"/>
                </a:lnTo>
                <a:close/>
              </a:path>
              <a:path w="2471420" h="2614929">
                <a:moveTo>
                  <a:pt x="2300683" y="0"/>
                </a:moveTo>
                <a:lnTo>
                  <a:pt x="165607" y="0"/>
                </a:lnTo>
                <a:lnTo>
                  <a:pt x="121582" y="4947"/>
                </a:lnTo>
                <a:lnTo>
                  <a:pt x="82021" y="20988"/>
                </a:lnTo>
                <a:lnTo>
                  <a:pt x="48505" y="46482"/>
                </a:lnTo>
                <a:lnTo>
                  <a:pt x="22610" y="79790"/>
                </a:lnTo>
                <a:lnTo>
                  <a:pt x="5915" y="119270"/>
                </a:lnTo>
                <a:lnTo>
                  <a:pt x="0" y="163282"/>
                </a:lnTo>
                <a:lnTo>
                  <a:pt x="0" y="1994379"/>
                </a:lnTo>
                <a:lnTo>
                  <a:pt x="5915" y="2038183"/>
                </a:lnTo>
                <a:lnTo>
                  <a:pt x="22610" y="2077190"/>
                </a:lnTo>
                <a:lnTo>
                  <a:pt x="48505" y="2109989"/>
                </a:lnTo>
                <a:lnTo>
                  <a:pt x="82021" y="2135165"/>
                </a:lnTo>
                <a:lnTo>
                  <a:pt x="121582" y="2151307"/>
                </a:lnTo>
                <a:lnTo>
                  <a:pt x="165607" y="2157002"/>
                </a:lnTo>
                <a:lnTo>
                  <a:pt x="2300683" y="2157002"/>
                </a:lnTo>
                <a:lnTo>
                  <a:pt x="2345067" y="2151307"/>
                </a:lnTo>
                <a:lnTo>
                  <a:pt x="2385523" y="2135165"/>
                </a:lnTo>
                <a:lnTo>
                  <a:pt x="2420205" y="2109989"/>
                </a:lnTo>
                <a:lnTo>
                  <a:pt x="2447264" y="2077190"/>
                </a:lnTo>
                <a:lnTo>
                  <a:pt x="2464854" y="2038183"/>
                </a:lnTo>
                <a:lnTo>
                  <a:pt x="2471128" y="1994379"/>
                </a:lnTo>
                <a:lnTo>
                  <a:pt x="2471128" y="163282"/>
                </a:lnTo>
                <a:lnTo>
                  <a:pt x="2464854" y="119429"/>
                </a:lnTo>
                <a:lnTo>
                  <a:pt x="2447264" y="80300"/>
                </a:lnTo>
                <a:lnTo>
                  <a:pt x="2420205" y="47342"/>
                </a:lnTo>
                <a:lnTo>
                  <a:pt x="2385523" y="22007"/>
                </a:lnTo>
                <a:lnTo>
                  <a:pt x="2345067" y="5743"/>
                </a:lnTo>
                <a:lnTo>
                  <a:pt x="2300683" y="0"/>
                </a:lnTo>
                <a:close/>
              </a:path>
            </a:pathLst>
          </a:custGeom>
          <a:solidFill>
            <a:srgbClr val="005493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0449" y="3395531"/>
            <a:ext cx="2143760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401320">
              <a:lnSpc>
                <a:spcPct val="100000"/>
              </a:lnSpc>
              <a:spcBef>
                <a:spcPts val="114"/>
              </a:spcBef>
            </a:pPr>
            <a:r>
              <a:rPr sz="4600" spc="75" dirty="0">
                <a:solidFill>
                  <a:srgbClr val="FFFFFF"/>
                </a:solidFill>
                <a:latin typeface="Arial"/>
                <a:cs typeface="Arial"/>
              </a:rPr>
              <a:t>input  </a:t>
            </a:r>
            <a:r>
              <a:rPr sz="4600" spc="7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4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05396" y="3057498"/>
            <a:ext cx="3947795" cy="2614930"/>
          </a:xfrm>
          <a:custGeom>
            <a:avLst/>
            <a:gdLst/>
            <a:ahLst/>
            <a:cxnLst/>
            <a:rect l="l" t="t" r="r" b="b"/>
            <a:pathLst>
              <a:path w="3947794" h="2614929">
                <a:moveTo>
                  <a:pt x="2167159" y="2157002"/>
                </a:moveTo>
                <a:lnTo>
                  <a:pt x="1957322" y="2157002"/>
                </a:lnTo>
                <a:lnTo>
                  <a:pt x="2062031" y="2614454"/>
                </a:lnTo>
                <a:lnTo>
                  <a:pt x="2167159" y="2157002"/>
                </a:lnTo>
                <a:close/>
              </a:path>
              <a:path w="3947794" h="2614929">
                <a:moveTo>
                  <a:pt x="3782607" y="0"/>
                </a:moveTo>
                <a:lnTo>
                  <a:pt x="160623" y="0"/>
                </a:lnTo>
                <a:lnTo>
                  <a:pt x="116985" y="4947"/>
                </a:lnTo>
                <a:lnTo>
                  <a:pt x="78353" y="20988"/>
                </a:lnTo>
                <a:lnTo>
                  <a:pt x="46032" y="46482"/>
                </a:lnTo>
                <a:lnTo>
                  <a:pt x="21329" y="79790"/>
                </a:lnTo>
                <a:lnTo>
                  <a:pt x="5550" y="119270"/>
                </a:lnTo>
                <a:lnTo>
                  <a:pt x="0" y="163282"/>
                </a:lnTo>
                <a:lnTo>
                  <a:pt x="0" y="1994379"/>
                </a:lnTo>
                <a:lnTo>
                  <a:pt x="5550" y="2038183"/>
                </a:lnTo>
                <a:lnTo>
                  <a:pt x="21329" y="2077190"/>
                </a:lnTo>
                <a:lnTo>
                  <a:pt x="46032" y="2109989"/>
                </a:lnTo>
                <a:lnTo>
                  <a:pt x="78353" y="2135165"/>
                </a:lnTo>
                <a:lnTo>
                  <a:pt x="116985" y="2151307"/>
                </a:lnTo>
                <a:lnTo>
                  <a:pt x="160623" y="2157002"/>
                </a:lnTo>
                <a:lnTo>
                  <a:pt x="3782607" y="2157002"/>
                </a:lnTo>
                <a:lnTo>
                  <a:pt x="3826563" y="2151307"/>
                </a:lnTo>
                <a:lnTo>
                  <a:pt x="3865990" y="2135165"/>
                </a:lnTo>
                <a:lnTo>
                  <a:pt x="3899344" y="2109989"/>
                </a:lnTo>
                <a:lnTo>
                  <a:pt x="3925081" y="2077190"/>
                </a:lnTo>
                <a:lnTo>
                  <a:pt x="3941655" y="2038183"/>
                </a:lnTo>
                <a:lnTo>
                  <a:pt x="3947523" y="1994379"/>
                </a:lnTo>
                <a:lnTo>
                  <a:pt x="3947523" y="163282"/>
                </a:lnTo>
                <a:lnTo>
                  <a:pt x="3941655" y="119429"/>
                </a:lnTo>
                <a:lnTo>
                  <a:pt x="3925081" y="80300"/>
                </a:lnTo>
                <a:lnTo>
                  <a:pt x="3899344" y="47342"/>
                </a:lnTo>
                <a:lnTo>
                  <a:pt x="3865990" y="22007"/>
                </a:lnTo>
                <a:lnTo>
                  <a:pt x="3826563" y="5743"/>
                </a:lnTo>
                <a:lnTo>
                  <a:pt x="3782607" y="0"/>
                </a:lnTo>
                <a:close/>
              </a:path>
            </a:pathLst>
          </a:custGeom>
          <a:solidFill>
            <a:srgbClr val="797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903346" y="3395531"/>
            <a:ext cx="194754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085" marR="5080" indent="-33020">
              <a:lnSpc>
                <a:spcPct val="100000"/>
              </a:lnSpc>
              <a:spcBef>
                <a:spcPts val="114"/>
              </a:spcBef>
            </a:pP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endParaRPr sz="4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61538" y="7232910"/>
            <a:ext cx="3456304" cy="2729230"/>
          </a:xfrm>
          <a:custGeom>
            <a:avLst/>
            <a:gdLst/>
            <a:ahLst/>
            <a:cxnLst/>
            <a:rect l="l" t="t" r="r" b="b"/>
            <a:pathLst>
              <a:path w="3456304" h="2729229">
                <a:moveTo>
                  <a:pt x="1733538" y="566412"/>
                </a:moveTo>
                <a:lnTo>
                  <a:pt x="1728020" y="566412"/>
                </a:lnTo>
                <a:lnTo>
                  <a:pt x="1669822" y="567013"/>
                </a:lnTo>
                <a:lnTo>
                  <a:pt x="1612106" y="568805"/>
                </a:lnTo>
                <a:lnTo>
                  <a:pt x="1554901" y="571769"/>
                </a:lnTo>
                <a:lnTo>
                  <a:pt x="1498239" y="575886"/>
                </a:lnTo>
                <a:lnTo>
                  <a:pt x="1442149" y="581136"/>
                </a:lnTo>
                <a:lnTo>
                  <a:pt x="1386662" y="587501"/>
                </a:lnTo>
                <a:lnTo>
                  <a:pt x="1331808" y="594963"/>
                </a:lnTo>
                <a:lnTo>
                  <a:pt x="1277617" y="603501"/>
                </a:lnTo>
                <a:lnTo>
                  <a:pt x="1224119" y="613098"/>
                </a:lnTo>
                <a:lnTo>
                  <a:pt x="1171345" y="623734"/>
                </a:lnTo>
                <a:lnTo>
                  <a:pt x="1119325" y="635390"/>
                </a:lnTo>
                <a:lnTo>
                  <a:pt x="1068089" y="648047"/>
                </a:lnTo>
                <a:lnTo>
                  <a:pt x="1017667" y="661687"/>
                </a:lnTo>
                <a:lnTo>
                  <a:pt x="968090" y="676291"/>
                </a:lnTo>
                <a:lnTo>
                  <a:pt x="919388" y="691840"/>
                </a:lnTo>
                <a:lnTo>
                  <a:pt x="871591" y="708314"/>
                </a:lnTo>
                <a:lnTo>
                  <a:pt x="824729" y="725695"/>
                </a:lnTo>
                <a:lnTo>
                  <a:pt x="778833" y="743964"/>
                </a:lnTo>
                <a:lnTo>
                  <a:pt x="733933" y="763102"/>
                </a:lnTo>
                <a:lnTo>
                  <a:pt x="690059" y="783090"/>
                </a:lnTo>
                <a:lnTo>
                  <a:pt x="647241" y="803909"/>
                </a:lnTo>
                <a:lnTo>
                  <a:pt x="605509" y="825541"/>
                </a:lnTo>
                <a:lnTo>
                  <a:pt x="564895" y="847966"/>
                </a:lnTo>
                <a:lnTo>
                  <a:pt x="525427" y="871166"/>
                </a:lnTo>
                <a:lnTo>
                  <a:pt x="487137" y="895121"/>
                </a:lnTo>
                <a:lnTo>
                  <a:pt x="450055" y="919812"/>
                </a:lnTo>
                <a:lnTo>
                  <a:pt x="414210" y="945222"/>
                </a:lnTo>
                <a:lnTo>
                  <a:pt x="379633" y="971330"/>
                </a:lnTo>
                <a:lnTo>
                  <a:pt x="346355" y="998118"/>
                </a:lnTo>
                <a:lnTo>
                  <a:pt x="314405" y="1025567"/>
                </a:lnTo>
                <a:lnTo>
                  <a:pt x="283814" y="1053658"/>
                </a:lnTo>
                <a:lnTo>
                  <a:pt x="254611" y="1082373"/>
                </a:lnTo>
                <a:lnTo>
                  <a:pt x="226828" y="1111691"/>
                </a:lnTo>
                <a:lnTo>
                  <a:pt x="200495" y="1141595"/>
                </a:lnTo>
                <a:lnTo>
                  <a:pt x="175641" y="1172065"/>
                </a:lnTo>
                <a:lnTo>
                  <a:pt x="152298" y="1203083"/>
                </a:lnTo>
                <a:lnTo>
                  <a:pt x="130494" y="1234629"/>
                </a:lnTo>
                <a:lnTo>
                  <a:pt x="91629" y="1299232"/>
                </a:lnTo>
                <a:lnTo>
                  <a:pt x="59288" y="1365722"/>
                </a:lnTo>
                <a:lnTo>
                  <a:pt x="33712" y="1433949"/>
                </a:lnTo>
                <a:lnTo>
                  <a:pt x="15144" y="1503760"/>
                </a:lnTo>
                <a:lnTo>
                  <a:pt x="3826" y="1575004"/>
                </a:lnTo>
                <a:lnTo>
                  <a:pt x="0" y="1647530"/>
                </a:lnTo>
                <a:lnTo>
                  <a:pt x="961" y="1683945"/>
                </a:lnTo>
                <a:lnTo>
                  <a:pt x="8564" y="1755849"/>
                </a:lnTo>
                <a:lnTo>
                  <a:pt x="23537" y="1826395"/>
                </a:lnTo>
                <a:lnTo>
                  <a:pt x="45639" y="1895433"/>
                </a:lnTo>
                <a:lnTo>
                  <a:pt x="74628" y="1962810"/>
                </a:lnTo>
                <a:lnTo>
                  <a:pt x="110261" y="2028376"/>
                </a:lnTo>
                <a:lnTo>
                  <a:pt x="152298" y="2091978"/>
                </a:lnTo>
                <a:lnTo>
                  <a:pt x="175641" y="2122996"/>
                </a:lnTo>
                <a:lnTo>
                  <a:pt x="200495" y="2153466"/>
                </a:lnTo>
                <a:lnTo>
                  <a:pt x="226828" y="2183370"/>
                </a:lnTo>
                <a:lnTo>
                  <a:pt x="254611" y="2212688"/>
                </a:lnTo>
                <a:lnTo>
                  <a:pt x="283814" y="2241403"/>
                </a:lnTo>
                <a:lnTo>
                  <a:pt x="314405" y="2269494"/>
                </a:lnTo>
                <a:lnTo>
                  <a:pt x="346355" y="2296943"/>
                </a:lnTo>
                <a:lnTo>
                  <a:pt x="379633" y="2323731"/>
                </a:lnTo>
                <a:lnTo>
                  <a:pt x="414210" y="2349839"/>
                </a:lnTo>
                <a:lnTo>
                  <a:pt x="450055" y="2375249"/>
                </a:lnTo>
                <a:lnTo>
                  <a:pt x="487137" y="2399940"/>
                </a:lnTo>
                <a:lnTo>
                  <a:pt x="525427" y="2423895"/>
                </a:lnTo>
                <a:lnTo>
                  <a:pt x="564895" y="2447095"/>
                </a:lnTo>
                <a:lnTo>
                  <a:pt x="605509" y="2469520"/>
                </a:lnTo>
                <a:lnTo>
                  <a:pt x="647241" y="2491152"/>
                </a:lnTo>
                <a:lnTo>
                  <a:pt x="690059" y="2511971"/>
                </a:lnTo>
                <a:lnTo>
                  <a:pt x="733933" y="2531959"/>
                </a:lnTo>
                <a:lnTo>
                  <a:pt x="778833" y="2551097"/>
                </a:lnTo>
                <a:lnTo>
                  <a:pt x="824729" y="2569366"/>
                </a:lnTo>
                <a:lnTo>
                  <a:pt x="871591" y="2586747"/>
                </a:lnTo>
                <a:lnTo>
                  <a:pt x="919388" y="2603221"/>
                </a:lnTo>
                <a:lnTo>
                  <a:pt x="968090" y="2618770"/>
                </a:lnTo>
                <a:lnTo>
                  <a:pt x="1017667" y="2633374"/>
                </a:lnTo>
                <a:lnTo>
                  <a:pt x="1068089" y="2647014"/>
                </a:lnTo>
                <a:lnTo>
                  <a:pt x="1119325" y="2659671"/>
                </a:lnTo>
                <a:lnTo>
                  <a:pt x="1171345" y="2671327"/>
                </a:lnTo>
                <a:lnTo>
                  <a:pt x="1224119" y="2681963"/>
                </a:lnTo>
                <a:lnTo>
                  <a:pt x="1277617" y="2691560"/>
                </a:lnTo>
                <a:lnTo>
                  <a:pt x="1331808" y="2700098"/>
                </a:lnTo>
                <a:lnTo>
                  <a:pt x="1386662" y="2707560"/>
                </a:lnTo>
                <a:lnTo>
                  <a:pt x="1442149" y="2713925"/>
                </a:lnTo>
                <a:lnTo>
                  <a:pt x="1498239" y="2719175"/>
                </a:lnTo>
                <a:lnTo>
                  <a:pt x="1554901" y="2723292"/>
                </a:lnTo>
                <a:lnTo>
                  <a:pt x="1612106" y="2726256"/>
                </a:lnTo>
                <a:lnTo>
                  <a:pt x="1669822" y="2728048"/>
                </a:lnTo>
                <a:lnTo>
                  <a:pt x="1728020" y="2728649"/>
                </a:lnTo>
                <a:lnTo>
                  <a:pt x="1786216" y="2728048"/>
                </a:lnTo>
                <a:lnTo>
                  <a:pt x="1843931" y="2726256"/>
                </a:lnTo>
                <a:lnTo>
                  <a:pt x="1901134" y="2723292"/>
                </a:lnTo>
                <a:lnTo>
                  <a:pt x="1957794" y="2719175"/>
                </a:lnTo>
                <a:lnTo>
                  <a:pt x="2013883" y="2713925"/>
                </a:lnTo>
                <a:lnTo>
                  <a:pt x="2069369" y="2707560"/>
                </a:lnTo>
                <a:lnTo>
                  <a:pt x="2124221" y="2700098"/>
                </a:lnTo>
                <a:lnTo>
                  <a:pt x="2178411" y="2691560"/>
                </a:lnTo>
                <a:lnTo>
                  <a:pt x="2231908" y="2681963"/>
                </a:lnTo>
                <a:lnTo>
                  <a:pt x="2284681" y="2671327"/>
                </a:lnTo>
                <a:lnTo>
                  <a:pt x="2336700" y="2659671"/>
                </a:lnTo>
                <a:lnTo>
                  <a:pt x="2387935" y="2647014"/>
                </a:lnTo>
                <a:lnTo>
                  <a:pt x="2438356" y="2633374"/>
                </a:lnTo>
                <a:lnTo>
                  <a:pt x="2487932" y="2618770"/>
                </a:lnTo>
                <a:lnTo>
                  <a:pt x="2536634" y="2603221"/>
                </a:lnTo>
                <a:lnTo>
                  <a:pt x="2584430" y="2586747"/>
                </a:lnTo>
                <a:lnTo>
                  <a:pt x="2631291" y="2569366"/>
                </a:lnTo>
                <a:lnTo>
                  <a:pt x="2677187" y="2551097"/>
                </a:lnTo>
                <a:lnTo>
                  <a:pt x="2722087" y="2531959"/>
                </a:lnTo>
                <a:lnTo>
                  <a:pt x="2765961" y="2511971"/>
                </a:lnTo>
                <a:lnTo>
                  <a:pt x="2808778" y="2491152"/>
                </a:lnTo>
                <a:lnTo>
                  <a:pt x="2850509" y="2469520"/>
                </a:lnTo>
                <a:lnTo>
                  <a:pt x="2891124" y="2447095"/>
                </a:lnTo>
                <a:lnTo>
                  <a:pt x="2930591" y="2423895"/>
                </a:lnTo>
                <a:lnTo>
                  <a:pt x="2968881" y="2399940"/>
                </a:lnTo>
                <a:lnTo>
                  <a:pt x="3005963" y="2375249"/>
                </a:lnTo>
                <a:lnTo>
                  <a:pt x="3041808" y="2349839"/>
                </a:lnTo>
                <a:lnTo>
                  <a:pt x="3076385" y="2323731"/>
                </a:lnTo>
                <a:lnTo>
                  <a:pt x="3109663" y="2296943"/>
                </a:lnTo>
                <a:lnTo>
                  <a:pt x="3141613" y="2269494"/>
                </a:lnTo>
                <a:lnTo>
                  <a:pt x="3172204" y="2241403"/>
                </a:lnTo>
                <a:lnTo>
                  <a:pt x="3201406" y="2212688"/>
                </a:lnTo>
                <a:lnTo>
                  <a:pt x="3229189" y="2183370"/>
                </a:lnTo>
                <a:lnTo>
                  <a:pt x="3255523" y="2153466"/>
                </a:lnTo>
                <a:lnTo>
                  <a:pt x="3280377" y="2122996"/>
                </a:lnTo>
                <a:lnTo>
                  <a:pt x="3303721" y="2091978"/>
                </a:lnTo>
                <a:lnTo>
                  <a:pt x="3325524" y="2060432"/>
                </a:lnTo>
                <a:lnTo>
                  <a:pt x="3364390" y="1995829"/>
                </a:lnTo>
                <a:lnTo>
                  <a:pt x="3396731" y="1929339"/>
                </a:lnTo>
                <a:lnTo>
                  <a:pt x="3422307" y="1861112"/>
                </a:lnTo>
                <a:lnTo>
                  <a:pt x="3440875" y="1791301"/>
                </a:lnTo>
                <a:lnTo>
                  <a:pt x="3452193" y="1720057"/>
                </a:lnTo>
                <a:lnTo>
                  <a:pt x="3456020" y="1647530"/>
                </a:lnTo>
                <a:lnTo>
                  <a:pt x="3454964" y="1609395"/>
                </a:lnTo>
                <a:lnTo>
                  <a:pt x="3446622" y="1534154"/>
                </a:lnTo>
                <a:lnTo>
                  <a:pt x="3430205" y="1460428"/>
                </a:lnTo>
                <a:lnTo>
                  <a:pt x="3405991" y="1388389"/>
                </a:lnTo>
                <a:lnTo>
                  <a:pt x="3391048" y="1353057"/>
                </a:lnTo>
                <a:lnTo>
                  <a:pt x="3374261" y="1318211"/>
                </a:lnTo>
                <a:lnTo>
                  <a:pt x="3355663" y="1283873"/>
                </a:lnTo>
                <a:lnTo>
                  <a:pt x="3335291" y="1250065"/>
                </a:lnTo>
                <a:lnTo>
                  <a:pt x="3313179" y="1216808"/>
                </a:lnTo>
                <a:lnTo>
                  <a:pt x="3289361" y="1184124"/>
                </a:lnTo>
                <a:lnTo>
                  <a:pt x="3263874" y="1152034"/>
                </a:lnTo>
                <a:lnTo>
                  <a:pt x="3236751" y="1120560"/>
                </a:lnTo>
                <a:lnTo>
                  <a:pt x="3208027" y="1089724"/>
                </a:lnTo>
                <a:lnTo>
                  <a:pt x="3177737" y="1059547"/>
                </a:lnTo>
                <a:lnTo>
                  <a:pt x="3145917" y="1030050"/>
                </a:lnTo>
                <a:lnTo>
                  <a:pt x="3112600" y="1001256"/>
                </a:lnTo>
                <a:lnTo>
                  <a:pt x="3077823" y="973185"/>
                </a:lnTo>
                <a:lnTo>
                  <a:pt x="3041619" y="945859"/>
                </a:lnTo>
                <a:lnTo>
                  <a:pt x="3004023" y="919301"/>
                </a:lnTo>
                <a:lnTo>
                  <a:pt x="2965071" y="893530"/>
                </a:lnTo>
                <a:lnTo>
                  <a:pt x="2924796" y="868570"/>
                </a:lnTo>
                <a:lnTo>
                  <a:pt x="2883235" y="844441"/>
                </a:lnTo>
                <a:lnTo>
                  <a:pt x="2840422" y="821165"/>
                </a:lnTo>
                <a:lnTo>
                  <a:pt x="2796391" y="798764"/>
                </a:lnTo>
                <a:lnTo>
                  <a:pt x="2751178" y="777259"/>
                </a:lnTo>
                <a:lnTo>
                  <a:pt x="2704817" y="756672"/>
                </a:lnTo>
                <a:lnTo>
                  <a:pt x="2657343" y="737024"/>
                </a:lnTo>
                <a:lnTo>
                  <a:pt x="2608792" y="718337"/>
                </a:lnTo>
                <a:lnTo>
                  <a:pt x="2559197" y="700632"/>
                </a:lnTo>
                <a:lnTo>
                  <a:pt x="2508594" y="683931"/>
                </a:lnTo>
                <a:lnTo>
                  <a:pt x="2457018" y="668256"/>
                </a:lnTo>
                <a:lnTo>
                  <a:pt x="2404503" y="653627"/>
                </a:lnTo>
                <a:lnTo>
                  <a:pt x="2351085" y="640068"/>
                </a:lnTo>
                <a:lnTo>
                  <a:pt x="2296797" y="627598"/>
                </a:lnTo>
                <a:lnTo>
                  <a:pt x="2241676" y="616241"/>
                </a:lnTo>
                <a:lnTo>
                  <a:pt x="2185755" y="606016"/>
                </a:lnTo>
                <a:lnTo>
                  <a:pt x="2129070" y="596947"/>
                </a:lnTo>
                <a:lnTo>
                  <a:pt x="2071656" y="589053"/>
                </a:lnTo>
                <a:lnTo>
                  <a:pt x="2013547" y="582358"/>
                </a:lnTo>
                <a:lnTo>
                  <a:pt x="1954778" y="576882"/>
                </a:lnTo>
                <a:lnTo>
                  <a:pt x="1952969" y="567071"/>
                </a:lnTo>
                <a:lnTo>
                  <a:pt x="1744376" y="567071"/>
                </a:lnTo>
                <a:lnTo>
                  <a:pt x="1738868" y="567040"/>
                </a:lnTo>
                <a:lnTo>
                  <a:pt x="1733538" y="566412"/>
                </a:lnTo>
                <a:close/>
              </a:path>
              <a:path w="3456304" h="2729229">
                <a:moveTo>
                  <a:pt x="1848435" y="0"/>
                </a:moveTo>
                <a:lnTo>
                  <a:pt x="1744376" y="567071"/>
                </a:lnTo>
                <a:lnTo>
                  <a:pt x="1952969" y="567071"/>
                </a:lnTo>
                <a:lnTo>
                  <a:pt x="1848435" y="0"/>
                </a:lnTo>
                <a:close/>
              </a:path>
            </a:pathLst>
          </a:custGeom>
          <a:solidFill>
            <a:srgbClr val="78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29122" y="6199089"/>
            <a:ext cx="13881100" cy="3378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dirty="0">
                <a:solidFill>
                  <a:srgbClr val="0365C0"/>
                </a:solidFill>
                <a:latin typeface="Courier New"/>
                <a:cs typeface="Courier New"/>
              </a:rPr>
              <a:t>actionButton</a:t>
            </a:r>
            <a:r>
              <a:rPr sz="3700" dirty="0">
                <a:latin typeface="Courier New"/>
                <a:cs typeface="Courier New"/>
              </a:rPr>
              <a:t>(</a:t>
            </a:r>
            <a:r>
              <a:rPr sz="3700" dirty="0">
                <a:solidFill>
                  <a:srgbClr val="00882B"/>
                </a:solidFill>
                <a:latin typeface="Courier New"/>
                <a:cs typeface="Courier New"/>
              </a:rPr>
              <a:t>inputId </a:t>
            </a:r>
            <a:r>
              <a:rPr sz="3700" spc="5" dirty="0">
                <a:solidFill>
                  <a:srgbClr val="00882B"/>
                </a:solidFill>
                <a:latin typeface="Courier New"/>
                <a:cs typeface="Courier New"/>
              </a:rPr>
              <a:t>= "go"</a:t>
            </a:r>
            <a:r>
              <a:rPr sz="3700" spc="5" dirty="0">
                <a:latin typeface="Courier New"/>
                <a:cs typeface="Courier New"/>
              </a:rPr>
              <a:t>, </a:t>
            </a:r>
            <a:r>
              <a:rPr sz="3700" dirty="0">
                <a:solidFill>
                  <a:srgbClr val="773F9B"/>
                </a:solidFill>
                <a:latin typeface="Courier New"/>
                <a:cs typeface="Courier New"/>
              </a:rPr>
              <a:t>label </a:t>
            </a:r>
            <a:r>
              <a:rPr sz="3700" spc="5" dirty="0">
                <a:solidFill>
                  <a:srgbClr val="773F9B"/>
                </a:solidFill>
                <a:latin typeface="Courier New"/>
                <a:cs typeface="Courier New"/>
              </a:rPr>
              <a:t>= </a:t>
            </a:r>
            <a:r>
              <a:rPr sz="3700" dirty="0">
                <a:solidFill>
                  <a:srgbClr val="773F9B"/>
                </a:solidFill>
                <a:latin typeface="Courier New"/>
                <a:cs typeface="Courier New"/>
              </a:rPr>
              <a:t>"Click</a:t>
            </a:r>
            <a:r>
              <a:rPr sz="3700" spc="35" dirty="0">
                <a:solidFill>
                  <a:srgbClr val="773F9B"/>
                </a:solidFill>
                <a:latin typeface="Courier New"/>
                <a:cs typeface="Courier New"/>
              </a:rPr>
              <a:t> </a:t>
            </a:r>
            <a:r>
              <a:rPr sz="3700" spc="5" dirty="0">
                <a:solidFill>
                  <a:srgbClr val="773F9B"/>
                </a:solidFill>
                <a:latin typeface="Courier New"/>
                <a:cs typeface="Courier New"/>
              </a:rPr>
              <a:t>Me!"</a:t>
            </a:r>
            <a:r>
              <a:rPr sz="3700" spc="5" dirty="0">
                <a:latin typeface="Courier New"/>
                <a:cs typeface="Courier New"/>
              </a:rPr>
              <a:t>)</a:t>
            </a:r>
            <a:endParaRPr sz="3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2741295" marR="8893175" indent="184785">
              <a:lnSpc>
                <a:spcPct val="100000"/>
              </a:lnSpc>
            </a:pPr>
            <a:r>
              <a:rPr sz="4600" spc="55" dirty="0">
                <a:solidFill>
                  <a:srgbClr val="FFFFFF"/>
                </a:solidFill>
                <a:latin typeface="Arial"/>
                <a:cs typeface="Arial"/>
              </a:rPr>
              <a:t>Notice: 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Id </a:t>
            </a: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46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4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549" y="3225032"/>
            <a:ext cx="4617660" cy="2041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056" y="559868"/>
            <a:ext cx="41922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3200" u="none" spc="-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05-actionButton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056" y="1795433"/>
            <a:ext cx="8618220" cy="4839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3200">
              <a:latin typeface="DejaVu Sans Mono"/>
              <a:cs typeface="DejaVu Sans Mono"/>
            </a:endParaRPr>
          </a:p>
          <a:p>
            <a:pPr marL="982980" marR="250825" indent="-492125">
              <a:lnSpc>
                <a:spcPct val="126699"/>
              </a:lnSpc>
            </a:pP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actionButton(inputId = "clicks",  label = "Click</a:t>
            </a:r>
            <a:r>
              <a:rPr sz="3200"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 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me")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3200" spc="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056" y="8591038"/>
            <a:ext cx="8372475" cy="1751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0880" y="3863756"/>
            <a:ext cx="15706725" cy="1057910"/>
          </a:xfrm>
          <a:custGeom>
            <a:avLst/>
            <a:gdLst/>
            <a:ahLst/>
            <a:cxnLst/>
            <a:rect l="l" t="t" r="r" b="b"/>
            <a:pathLst>
              <a:path w="15706725" h="1057910">
                <a:moveTo>
                  <a:pt x="0" y="0"/>
                </a:moveTo>
                <a:lnTo>
                  <a:pt x="15706328" y="0"/>
                </a:lnTo>
                <a:lnTo>
                  <a:pt x="15706328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2652" y="3601984"/>
            <a:ext cx="15706725" cy="1109980"/>
          </a:xfrm>
          <a:custGeom>
            <a:avLst/>
            <a:gdLst/>
            <a:ahLst/>
            <a:cxnLst/>
            <a:rect l="l" t="t" r="r" b="b"/>
            <a:pathLst>
              <a:path w="15706725" h="1109979">
                <a:moveTo>
                  <a:pt x="0" y="0"/>
                </a:moveTo>
                <a:lnTo>
                  <a:pt x="15706328" y="0"/>
                </a:lnTo>
                <a:lnTo>
                  <a:pt x="15706328" y="1109913"/>
                </a:lnTo>
                <a:lnTo>
                  <a:pt x="0" y="1109913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78198" y="1247345"/>
            <a:ext cx="69481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u="none" spc="-105" dirty="0">
                <a:solidFill>
                  <a:srgbClr val="000000"/>
                </a:solidFill>
              </a:rPr>
              <a:t>observeEvent()</a:t>
            </a:r>
            <a:endParaRPr sz="8250"/>
          </a:p>
        </p:txBody>
      </p:sp>
      <p:sp>
        <p:nvSpPr>
          <p:cNvPr id="9" name="object 9"/>
          <p:cNvSpPr/>
          <p:nvPr/>
        </p:nvSpPr>
        <p:spPr>
          <a:xfrm>
            <a:off x="6418652" y="4541505"/>
            <a:ext cx="7863840" cy="3678554"/>
          </a:xfrm>
          <a:custGeom>
            <a:avLst/>
            <a:gdLst/>
            <a:ahLst/>
            <a:cxnLst/>
            <a:rect l="l" t="t" r="r" b="b"/>
            <a:pathLst>
              <a:path w="7863840" h="3678554">
                <a:moveTo>
                  <a:pt x="7693797" y="1510666"/>
                </a:moveTo>
                <a:lnTo>
                  <a:pt x="167199" y="1510666"/>
                </a:lnTo>
                <a:lnTo>
                  <a:pt x="123052" y="1516924"/>
                </a:lnTo>
                <a:lnTo>
                  <a:pt x="83196" y="1534476"/>
                </a:lnTo>
                <a:lnTo>
                  <a:pt x="49296" y="1561485"/>
                </a:lnTo>
                <a:lnTo>
                  <a:pt x="23020" y="1596116"/>
                </a:lnTo>
                <a:lnTo>
                  <a:pt x="6032" y="1636533"/>
                </a:lnTo>
                <a:lnTo>
                  <a:pt x="0" y="1680901"/>
                </a:lnTo>
                <a:lnTo>
                  <a:pt x="0" y="3511997"/>
                </a:lnTo>
                <a:lnTo>
                  <a:pt x="6032" y="3556062"/>
                </a:lnTo>
                <a:lnTo>
                  <a:pt x="23020" y="3595721"/>
                </a:lnTo>
                <a:lnTo>
                  <a:pt x="49296" y="3629367"/>
                </a:lnTo>
                <a:lnTo>
                  <a:pt x="83196" y="3655390"/>
                </a:lnTo>
                <a:lnTo>
                  <a:pt x="123052" y="3672184"/>
                </a:lnTo>
                <a:lnTo>
                  <a:pt x="167199" y="3678139"/>
                </a:lnTo>
                <a:lnTo>
                  <a:pt x="7693797" y="3678139"/>
                </a:lnTo>
                <a:lnTo>
                  <a:pt x="7738153" y="3672184"/>
                </a:lnTo>
                <a:lnTo>
                  <a:pt x="7778502" y="3655390"/>
                </a:lnTo>
                <a:lnTo>
                  <a:pt x="7813034" y="3629367"/>
                </a:lnTo>
                <a:lnTo>
                  <a:pt x="7839939" y="3595721"/>
                </a:lnTo>
                <a:lnTo>
                  <a:pt x="7857409" y="3556062"/>
                </a:lnTo>
                <a:lnTo>
                  <a:pt x="7863634" y="3511997"/>
                </a:lnTo>
                <a:lnTo>
                  <a:pt x="7863634" y="1680901"/>
                </a:lnTo>
                <a:lnTo>
                  <a:pt x="7857409" y="1636533"/>
                </a:lnTo>
                <a:lnTo>
                  <a:pt x="7839939" y="1596116"/>
                </a:lnTo>
                <a:lnTo>
                  <a:pt x="7813034" y="1561485"/>
                </a:lnTo>
                <a:lnTo>
                  <a:pt x="7778502" y="1534476"/>
                </a:lnTo>
                <a:lnTo>
                  <a:pt x="7738153" y="1516924"/>
                </a:lnTo>
                <a:lnTo>
                  <a:pt x="7693797" y="1510666"/>
                </a:lnTo>
                <a:close/>
              </a:path>
              <a:path w="7863840" h="3678554">
                <a:moveTo>
                  <a:pt x="5977514" y="0"/>
                </a:moveTo>
                <a:lnTo>
                  <a:pt x="5872805" y="1510666"/>
                </a:lnTo>
                <a:lnTo>
                  <a:pt x="6082223" y="1510666"/>
                </a:lnTo>
                <a:lnTo>
                  <a:pt x="597751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7473" y="6397167"/>
            <a:ext cx="732345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23900" marR="5080" indent="-711835">
              <a:lnSpc>
                <a:spcPct val="100000"/>
              </a:lnSpc>
              <a:spcBef>
                <a:spcPts val="114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600" spc="110" dirty="0">
                <a:solidFill>
                  <a:srgbClr val="FFFFFF"/>
                </a:solidFill>
                <a:latin typeface="Arial"/>
                <a:cs typeface="Arial"/>
              </a:rPr>
              <a:t>block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sz="46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whenever  </a:t>
            </a:r>
            <a:r>
              <a:rPr sz="4600" spc="15" dirty="0">
                <a:solidFill>
                  <a:srgbClr val="FFFFFF"/>
                </a:solidFill>
                <a:latin typeface="Arial"/>
                <a:cs typeface="Arial"/>
              </a:rPr>
              <a:t>observer </a:t>
            </a: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25" dirty="0">
                <a:solidFill>
                  <a:srgbClr val="FFFFFF"/>
                </a:solidFill>
                <a:latin typeface="Arial"/>
                <a:cs typeface="Arial"/>
              </a:rPr>
              <a:t>invalidated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2652" y="2670987"/>
            <a:ext cx="15697835" cy="1722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55745">
              <a:lnSpc>
                <a:spcPct val="100000"/>
              </a:lnSpc>
              <a:spcBef>
                <a:spcPts val="135"/>
              </a:spcBef>
            </a:pPr>
            <a:r>
              <a:rPr sz="4500" spc="-145" dirty="0">
                <a:latin typeface="Arial"/>
                <a:cs typeface="Arial"/>
              </a:rPr>
              <a:t>Triggers </a:t>
            </a:r>
            <a:r>
              <a:rPr sz="4500" spc="15" dirty="0">
                <a:latin typeface="Arial"/>
                <a:cs typeface="Arial"/>
              </a:rPr>
              <a:t>code </a:t>
            </a:r>
            <a:r>
              <a:rPr sz="4500" spc="55" dirty="0">
                <a:latin typeface="Arial"/>
                <a:cs typeface="Arial"/>
              </a:rPr>
              <a:t>to </a:t>
            </a:r>
            <a:r>
              <a:rPr sz="4500" spc="-70" dirty="0">
                <a:latin typeface="Arial"/>
                <a:cs typeface="Arial"/>
              </a:rPr>
              <a:t>run </a:t>
            </a:r>
            <a:r>
              <a:rPr sz="4500" spc="-25" dirty="0">
                <a:latin typeface="Arial"/>
                <a:cs typeface="Arial"/>
              </a:rPr>
              <a:t>on</a:t>
            </a:r>
            <a:r>
              <a:rPr sz="4500" spc="185" dirty="0">
                <a:latin typeface="Arial"/>
                <a:cs typeface="Arial"/>
              </a:rPr>
              <a:t> </a:t>
            </a:r>
            <a:r>
              <a:rPr sz="4500" spc="-110" dirty="0">
                <a:latin typeface="Arial"/>
                <a:cs typeface="Arial"/>
              </a:rPr>
              <a:t>server</a:t>
            </a:r>
            <a:endParaRPr sz="45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3125"/>
              </a:spcBef>
            </a:pPr>
            <a:r>
              <a:rPr sz="4000" dirty="0">
                <a:solidFill>
                  <a:srgbClr val="002452"/>
                </a:solidFill>
                <a:latin typeface="Courier New"/>
                <a:cs typeface="Courier New"/>
              </a:rPr>
              <a:t>observeEvent(</a:t>
            </a:r>
            <a:r>
              <a:rPr sz="4000" dirty="0">
                <a:solidFill>
                  <a:srgbClr val="164F86"/>
                </a:solidFill>
                <a:latin typeface="Courier New"/>
                <a:cs typeface="Courier New"/>
              </a:rPr>
              <a:t>input$clicks</a:t>
            </a:r>
            <a:r>
              <a:rPr sz="4000" dirty="0">
                <a:latin typeface="Courier New"/>
                <a:cs typeface="Courier New"/>
              </a:rPr>
              <a:t>, 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</a:rPr>
              <a:t>print(input$clicks)</a:t>
            </a:r>
            <a:r>
              <a:rPr sz="4000" spc="8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000" spc="5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000" spc="5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5000" y="4541463"/>
            <a:ext cx="5340350" cy="3678554"/>
          </a:xfrm>
          <a:custGeom>
            <a:avLst/>
            <a:gdLst/>
            <a:ahLst/>
            <a:cxnLst/>
            <a:rect l="l" t="t" r="r" b="b"/>
            <a:pathLst>
              <a:path w="5340350" h="3678554">
                <a:moveTo>
                  <a:pt x="5169580" y="1521178"/>
                </a:moveTo>
                <a:lnTo>
                  <a:pt x="162194" y="1521178"/>
                </a:lnTo>
                <a:lnTo>
                  <a:pt x="118439" y="1526876"/>
                </a:lnTo>
                <a:lnTo>
                  <a:pt x="79516" y="1543026"/>
                </a:lnTo>
                <a:lnTo>
                  <a:pt x="46817" y="1568214"/>
                </a:lnTo>
                <a:lnTo>
                  <a:pt x="21736" y="1601024"/>
                </a:lnTo>
                <a:lnTo>
                  <a:pt x="5666" y="1640042"/>
                </a:lnTo>
                <a:lnTo>
                  <a:pt x="0" y="1683854"/>
                </a:lnTo>
                <a:lnTo>
                  <a:pt x="0" y="3514950"/>
                </a:lnTo>
                <a:lnTo>
                  <a:pt x="5666" y="3558799"/>
                </a:lnTo>
                <a:lnTo>
                  <a:pt x="21736" y="3597919"/>
                </a:lnTo>
                <a:lnTo>
                  <a:pt x="46817" y="3630864"/>
                </a:lnTo>
                <a:lnTo>
                  <a:pt x="79516" y="3656187"/>
                </a:lnTo>
                <a:lnTo>
                  <a:pt x="118439" y="3672441"/>
                </a:lnTo>
                <a:lnTo>
                  <a:pt x="162194" y="3678181"/>
                </a:lnTo>
                <a:lnTo>
                  <a:pt x="5169580" y="3678181"/>
                </a:lnTo>
                <a:lnTo>
                  <a:pt x="5213991" y="3672441"/>
                </a:lnTo>
                <a:lnTo>
                  <a:pt x="5254476" y="3656187"/>
                </a:lnTo>
                <a:lnTo>
                  <a:pt x="5289184" y="3630864"/>
                </a:lnTo>
                <a:lnTo>
                  <a:pt x="5316266" y="3597919"/>
                </a:lnTo>
                <a:lnTo>
                  <a:pt x="5333871" y="3558799"/>
                </a:lnTo>
                <a:lnTo>
                  <a:pt x="5340151" y="3514950"/>
                </a:lnTo>
                <a:lnTo>
                  <a:pt x="5340151" y="1683854"/>
                </a:lnTo>
                <a:lnTo>
                  <a:pt x="5333871" y="1640042"/>
                </a:lnTo>
                <a:lnTo>
                  <a:pt x="5316266" y="1601024"/>
                </a:lnTo>
                <a:lnTo>
                  <a:pt x="5289184" y="1568214"/>
                </a:lnTo>
                <a:lnTo>
                  <a:pt x="5254476" y="1543026"/>
                </a:lnTo>
                <a:lnTo>
                  <a:pt x="5213991" y="1526876"/>
                </a:lnTo>
                <a:lnTo>
                  <a:pt x="5169580" y="1521178"/>
                </a:lnTo>
                <a:close/>
              </a:path>
              <a:path w="5340350" h="3678554">
                <a:moveTo>
                  <a:pt x="539145" y="0"/>
                </a:moveTo>
                <a:lnTo>
                  <a:pt x="434437" y="1521178"/>
                </a:lnTo>
                <a:lnTo>
                  <a:pt x="643854" y="1521178"/>
                </a:lnTo>
                <a:lnTo>
                  <a:pt x="53914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949253" y="6385073"/>
            <a:ext cx="4563745" cy="14789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3790"/>
              </a:lnSpc>
              <a:spcBef>
                <a:spcPts val="280"/>
              </a:spcBef>
            </a:pP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observer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treats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been 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isolated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isolate()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184" y="4594509"/>
            <a:ext cx="7533005" cy="3625215"/>
          </a:xfrm>
          <a:custGeom>
            <a:avLst/>
            <a:gdLst/>
            <a:ahLst/>
            <a:cxnLst/>
            <a:rect l="l" t="t" r="r" b="b"/>
            <a:pathLst>
              <a:path w="7533005" h="3625215">
                <a:moveTo>
                  <a:pt x="5677900" y="1457662"/>
                </a:moveTo>
                <a:lnTo>
                  <a:pt x="169555" y="1457662"/>
                </a:lnTo>
                <a:lnTo>
                  <a:pt x="125237" y="1463920"/>
                </a:lnTo>
                <a:lnTo>
                  <a:pt x="84945" y="1481472"/>
                </a:lnTo>
                <a:lnTo>
                  <a:pt x="50478" y="1508481"/>
                </a:lnTo>
                <a:lnTo>
                  <a:pt x="23633" y="1543112"/>
                </a:lnTo>
                <a:lnTo>
                  <a:pt x="6207" y="1583529"/>
                </a:lnTo>
                <a:lnTo>
                  <a:pt x="0" y="1627898"/>
                </a:lnTo>
                <a:lnTo>
                  <a:pt x="0" y="3458994"/>
                </a:lnTo>
                <a:lnTo>
                  <a:pt x="6207" y="3503058"/>
                </a:lnTo>
                <a:lnTo>
                  <a:pt x="23633" y="3542718"/>
                </a:lnTo>
                <a:lnTo>
                  <a:pt x="50478" y="3576363"/>
                </a:lnTo>
                <a:lnTo>
                  <a:pt x="84945" y="3602387"/>
                </a:lnTo>
                <a:lnTo>
                  <a:pt x="125237" y="3619180"/>
                </a:lnTo>
                <a:lnTo>
                  <a:pt x="169555" y="3625135"/>
                </a:lnTo>
                <a:lnTo>
                  <a:pt x="5677900" y="3625135"/>
                </a:lnTo>
                <a:lnTo>
                  <a:pt x="5721869" y="3619180"/>
                </a:lnTo>
                <a:lnTo>
                  <a:pt x="5761290" y="3602387"/>
                </a:lnTo>
                <a:lnTo>
                  <a:pt x="5794625" y="3576363"/>
                </a:lnTo>
                <a:lnTo>
                  <a:pt x="5820339" y="3542718"/>
                </a:lnTo>
                <a:lnTo>
                  <a:pt x="5836894" y="3503058"/>
                </a:lnTo>
                <a:lnTo>
                  <a:pt x="5842754" y="3458994"/>
                </a:lnTo>
                <a:lnTo>
                  <a:pt x="5842754" y="1626777"/>
                </a:lnTo>
                <a:lnTo>
                  <a:pt x="5843162" y="1625741"/>
                </a:lnTo>
                <a:lnTo>
                  <a:pt x="5843141" y="1624631"/>
                </a:lnTo>
                <a:lnTo>
                  <a:pt x="6009570" y="1464615"/>
                </a:lnTo>
                <a:lnTo>
                  <a:pt x="5702433" y="1464615"/>
                </a:lnTo>
                <a:lnTo>
                  <a:pt x="5696379" y="1463020"/>
                </a:lnTo>
                <a:lnTo>
                  <a:pt x="5690292" y="1460687"/>
                </a:lnTo>
                <a:lnTo>
                  <a:pt x="5684142" y="1458579"/>
                </a:lnTo>
                <a:lnTo>
                  <a:pt x="5677900" y="1457662"/>
                </a:lnTo>
                <a:close/>
              </a:path>
              <a:path w="7533005" h="3625215">
                <a:moveTo>
                  <a:pt x="7532880" y="0"/>
                </a:moveTo>
                <a:lnTo>
                  <a:pt x="5702433" y="1464615"/>
                </a:lnTo>
                <a:lnTo>
                  <a:pt x="6009570" y="1464615"/>
                </a:lnTo>
                <a:lnTo>
                  <a:pt x="7532880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6378" y="6397167"/>
            <a:ext cx="490156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32510" marR="5080" indent="-1020444">
              <a:lnSpc>
                <a:spcPct val="100000"/>
              </a:lnSpc>
              <a:spcBef>
                <a:spcPts val="114"/>
              </a:spcBef>
            </a:pP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4600" spc="-105" dirty="0">
                <a:solidFill>
                  <a:srgbClr val="FFFFFF"/>
                </a:solidFill>
                <a:latin typeface="Arial"/>
                <a:cs typeface="Arial"/>
              </a:rPr>
              <a:t>value(s)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respond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4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206" y="8475094"/>
            <a:ext cx="50679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 marR="5080" indent="-167005">
              <a:lnSpc>
                <a:spcPct val="100000"/>
              </a:lnSpc>
              <a:spcBef>
                <a:spcPts val="95"/>
              </a:spcBef>
            </a:pPr>
            <a:r>
              <a:rPr sz="3300" spc="-25" dirty="0">
                <a:solidFill>
                  <a:srgbClr val="002452"/>
                </a:solidFill>
                <a:latin typeface="Arial"/>
                <a:cs typeface="Arial"/>
              </a:rPr>
              <a:t>(observer </a:t>
            </a:r>
            <a:r>
              <a:rPr sz="3300" dirty="0">
                <a:solidFill>
                  <a:srgbClr val="002452"/>
                </a:solidFill>
                <a:latin typeface="Arial"/>
                <a:cs typeface="Arial"/>
              </a:rPr>
              <a:t>invalidates </a:t>
            </a:r>
            <a:r>
              <a:rPr sz="3300" spc="-125" dirty="0">
                <a:solidFill>
                  <a:srgbClr val="002452"/>
                </a:solidFill>
                <a:latin typeface="Arial"/>
                <a:cs typeface="Arial"/>
              </a:rPr>
              <a:t>ONLY  </a:t>
            </a:r>
            <a:r>
              <a:rPr sz="3300" spc="10" dirty="0">
                <a:solidFill>
                  <a:srgbClr val="002452"/>
                </a:solidFill>
                <a:latin typeface="Arial"/>
                <a:cs typeface="Arial"/>
              </a:rPr>
              <a:t>when </a:t>
            </a:r>
            <a:r>
              <a:rPr sz="3300" spc="25" dirty="0">
                <a:solidFill>
                  <a:srgbClr val="002452"/>
                </a:solidFill>
                <a:latin typeface="Arial"/>
                <a:cs typeface="Arial"/>
              </a:rPr>
              <a:t>this </a:t>
            </a:r>
            <a:r>
              <a:rPr sz="3300" spc="-30" dirty="0">
                <a:solidFill>
                  <a:srgbClr val="002452"/>
                </a:solidFill>
                <a:latin typeface="Arial"/>
                <a:cs typeface="Arial"/>
              </a:rPr>
              <a:t>value</a:t>
            </a:r>
            <a:r>
              <a:rPr sz="3300" spc="-75" dirty="0">
                <a:solidFill>
                  <a:srgbClr val="002452"/>
                </a:solidFill>
                <a:latin typeface="Arial"/>
                <a:cs typeface="Arial"/>
              </a:rPr>
              <a:t> </a:t>
            </a:r>
            <a:r>
              <a:rPr sz="3300" spc="-25" dirty="0">
                <a:solidFill>
                  <a:srgbClr val="002452"/>
                </a:solidFill>
                <a:latin typeface="Arial"/>
                <a:cs typeface="Arial"/>
              </a:rPr>
              <a:t>changes)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614" y="0"/>
            <a:ext cx="8816485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356" y="559868"/>
            <a:ext cx="42049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3200" u="none" spc="-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u="none" spc="5" dirty="0">
                <a:solidFill>
                  <a:srgbClr val="A6AAA9"/>
                </a:solidFill>
                <a:latin typeface="DejaVu Sans Mono"/>
                <a:cs typeface="DejaVu Sans Mono"/>
              </a:rPr>
              <a:t>05-actionButton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9356" y="1795433"/>
            <a:ext cx="8630920" cy="8547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ui &lt;-</a:t>
            </a:r>
            <a:r>
              <a:rPr sz="320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3200">
              <a:latin typeface="DejaVu Sans Mono"/>
              <a:cs typeface="DejaVu Sans Mono"/>
            </a:endParaRPr>
          </a:p>
          <a:p>
            <a:pPr marL="995680" marR="250825" indent="-492125">
              <a:lnSpc>
                <a:spcPct val="126699"/>
              </a:lnSpc>
            </a:pP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actionButton(inputId = "clicks",  label = "Click</a:t>
            </a:r>
            <a:r>
              <a:rPr sz="3200" b="1" spc="-5" dirty="0">
                <a:solidFill>
                  <a:srgbClr val="00882B"/>
                </a:solidFill>
                <a:latin typeface="DejaVu Sans Mono"/>
                <a:cs typeface="DejaVu Sans Mono"/>
              </a:rPr>
              <a:t> </a:t>
            </a:r>
            <a:r>
              <a:rPr sz="3200" b="1" spc="5" dirty="0">
                <a:solidFill>
                  <a:srgbClr val="00882B"/>
                </a:solidFill>
                <a:latin typeface="DejaVu Sans Mono"/>
                <a:cs typeface="DejaVu Sans Mono"/>
              </a:rPr>
              <a:t>me")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3200" spc="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3200">
              <a:latin typeface="DejaVu Sans Mono"/>
              <a:cs typeface="DejaVu Sans Mono"/>
            </a:endParaRPr>
          </a:p>
          <a:p>
            <a:pPr marL="995680" marR="5080" indent="-492125">
              <a:lnSpc>
                <a:spcPct val="126699"/>
              </a:lnSpc>
            </a:pPr>
            <a:r>
              <a:rPr sz="3200" b="1" spc="5" dirty="0">
                <a:solidFill>
                  <a:srgbClr val="0365C0"/>
                </a:solidFill>
                <a:latin typeface="DejaVu Sans Mono"/>
                <a:cs typeface="DejaVu Sans Mono"/>
              </a:rPr>
              <a:t>observeEvent(input$clicks, {  print(as.numeric(input$clicks))</a:t>
            </a:r>
            <a:endParaRPr sz="3200">
              <a:latin typeface="DejaVu Sans Mono"/>
              <a:cs typeface="DejaVu Sans Mono"/>
            </a:endParaRPr>
          </a:p>
          <a:p>
            <a:pPr marL="504190">
              <a:lnSpc>
                <a:spcPct val="100000"/>
              </a:lnSpc>
              <a:spcBef>
                <a:spcPts val="1025"/>
              </a:spcBef>
            </a:pPr>
            <a:r>
              <a:rPr sz="3200" b="1" spc="5" dirty="0">
                <a:solidFill>
                  <a:srgbClr val="0365C0"/>
                </a:solidFill>
                <a:latin typeface="DejaVu Sans Mono"/>
                <a:cs typeface="DejaVu Sans Mono"/>
              </a:rPr>
              <a:t>})</a:t>
            </a:r>
            <a:endParaRPr sz="3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3200" spc="5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3533" y="3601984"/>
            <a:ext cx="10963275" cy="7266940"/>
          </a:xfrm>
          <a:custGeom>
            <a:avLst/>
            <a:gdLst/>
            <a:ahLst/>
            <a:cxnLst/>
            <a:rect l="l" t="t" r="r" b="b"/>
            <a:pathLst>
              <a:path w="10963275" h="7266940">
                <a:moveTo>
                  <a:pt x="0" y="0"/>
                </a:moveTo>
                <a:lnTo>
                  <a:pt x="10963016" y="0"/>
                </a:lnTo>
                <a:lnTo>
                  <a:pt x="10963016" y="7266794"/>
                </a:lnTo>
                <a:lnTo>
                  <a:pt x="0" y="7266794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5305" y="3350683"/>
            <a:ext cx="10963275" cy="7266940"/>
          </a:xfrm>
          <a:custGeom>
            <a:avLst/>
            <a:gdLst/>
            <a:ahLst/>
            <a:cxnLst/>
            <a:rect l="l" t="t" r="r" b="b"/>
            <a:pathLst>
              <a:path w="10963275" h="7266940">
                <a:moveTo>
                  <a:pt x="0" y="0"/>
                </a:moveTo>
                <a:lnTo>
                  <a:pt x="10963016" y="0"/>
                </a:lnTo>
                <a:lnTo>
                  <a:pt x="10963016" y="7266794"/>
                </a:lnTo>
                <a:lnTo>
                  <a:pt x="0" y="7266794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01398" y="936799"/>
            <a:ext cx="7465059" cy="1508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700" u="none" spc="190" dirty="0">
                <a:solidFill>
                  <a:srgbClr val="000000"/>
                </a:solidFill>
              </a:rPr>
              <a:t>App</a:t>
            </a:r>
            <a:r>
              <a:rPr sz="9700" u="none" spc="-55" dirty="0">
                <a:solidFill>
                  <a:srgbClr val="000000"/>
                </a:solidFill>
              </a:rPr>
              <a:t> </a:t>
            </a:r>
            <a:r>
              <a:rPr sz="9700" u="none" spc="100" dirty="0">
                <a:solidFill>
                  <a:srgbClr val="000000"/>
                </a:solidFill>
              </a:rPr>
              <a:t>template</a:t>
            </a:r>
            <a:endParaRPr sz="9700"/>
          </a:p>
        </p:txBody>
      </p:sp>
      <p:sp>
        <p:nvSpPr>
          <p:cNvPr id="9" name="object 9"/>
          <p:cNvSpPr txBox="1"/>
          <p:nvPr/>
        </p:nvSpPr>
        <p:spPr>
          <a:xfrm>
            <a:off x="4843140" y="2416586"/>
            <a:ext cx="10417175" cy="67665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1280">
              <a:lnSpc>
                <a:spcPct val="100000"/>
              </a:lnSpc>
              <a:spcBef>
                <a:spcPts val="130"/>
              </a:spcBef>
            </a:pPr>
            <a:r>
              <a:rPr sz="4750" spc="-75" dirty="0">
                <a:latin typeface="Arial"/>
                <a:cs typeface="Arial"/>
              </a:rPr>
              <a:t>The </a:t>
            </a:r>
            <a:r>
              <a:rPr sz="4750" spc="55" dirty="0">
                <a:latin typeface="Arial"/>
                <a:cs typeface="Arial"/>
              </a:rPr>
              <a:t>shortest </a:t>
            </a:r>
            <a:r>
              <a:rPr sz="4750" spc="10" dirty="0">
                <a:latin typeface="Arial"/>
                <a:cs typeface="Arial"/>
              </a:rPr>
              <a:t>viable shiny</a:t>
            </a:r>
            <a:r>
              <a:rPr sz="4750" spc="20" dirty="0">
                <a:latin typeface="Arial"/>
                <a:cs typeface="Arial"/>
              </a:rPr>
              <a:t> </a:t>
            </a:r>
            <a:r>
              <a:rPr sz="4750" spc="100" dirty="0">
                <a:latin typeface="Arial"/>
                <a:cs typeface="Arial"/>
              </a:rPr>
              <a:t>app</a:t>
            </a:r>
            <a:endParaRPr sz="4750">
              <a:latin typeface="Arial"/>
              <a:cs typeface="Arial"/>
            </a:endParaRPr>
          </a:p>
          <a:p>
            <a:pPr marR="5495290">
              <a:lnSpc>
                <a:spcPct val="155500"/>
              </a:lnSpc>
              <a:spcBef>
                <a:spcPts val="4800"/>
              </a:spcBef>
            </a:pPr>
            <a:r>
              <a:rPr sz="3800" spc="-5" dirty="0">
                <a:solidFill>
                  <a:srgbClr val="A6AAA9"/>
                </a:solidFill>
                <a:latin typeface="Courier New"/>
                <a:cs typeface="Courier New"/>
              </a:rPr>
              <a:t>library(shiny) </a:t>
            </a:r>
            <a:r>
              <a:rPr sz="3800" spc="-5" dirty="0">
                <a:latin typeface="Courier New"/>
                <a:cs typeface="Courier New"/>
              </a:rPr>
              <a:t> </a:t>
            </a:r>
            <a:r>
              <a:rPr sz="3800" spc="-10" dirty="0">
                <a:latin typeface="Courier New"/>
                <a:cs typeface="Courier New"/>
              </a:rPr>
              <a:t>ui &lt;-</a:t>
            </a:r>
            <a:r>
              <a:rPr sz="3800" spc="-85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fluidPage()</a:t>
            </a:r>
            <a:endParaRPr sz="3800">
              <a:latin typeface="Courier New"/>
              <a:cs typeface="Courier New"/>
            </a:endParaRPr>
          </a:p>
          <a:p>
            <a:pPr marR="5080">
              <a:lnSpc>
                <a:spcPct val="311000"/>
              </a:lnSpc>
            </a:pPr>
            <a:r>
              <a:rPr sz="3800" spc="-10" dirty="0">
                <a:latin typeface="Courier New"/>
                <a:cs typeface="Courier New"/>
              </a:rPr>
              <a:t>server &lt;- function(input, output) </a:t>
            </a:r>
            <a:r>
              <a:rPr sz="3800" spc="-5" dirty="0">
                <a:latin typeface="Courier New"/>
                <a:cs typeface="Courier New"/>
              </a:rPr>
              <a:t>{}  </a:t>
            </a:r>
            <a:r>
              <a:rPr sz="3800" spc="-10" dirty="0">
                <a:latin typeface="Courier New"/>
                <a:cs typeface="Courier New"/>
              </a:rPr>
              <a:t>shinyApp(ui </a:t>
            </a:r>
            <a:r>
              <a:rPr sz="3800" spc="-5" dirty="0">
                <a:latin typeface="Courier New"/>
                <a:cs typeface="Courier New"/>
              </a:rPr>
              <a:t>= </a:t>
            </a:r>
            <a:r>
              <a:rPr sz="3800" spc="-10" dirty="0">
                <a:latin typeface="Courier New"/>
                <a:cs typeface="Courier New"/>
              </a:rPr>
              <a:t>ui, server </a:t>
            </a:r>
            <a:r>
              <a:rPr sz="3800" spc="-5" dirty="0">
                <a:latin typeface="Courier New"/>
                <a:cs typeface="Courier New"/>
              </a:rPr>
              <a:t>=</a:t>
            </a:r>
            <a:r>
              <a:rPr sz="3800" spc="-40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server)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918" y="4471319"/>
            <a:ext cx="2499395" cy="17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9521" y="4575776"/>
            <a:ext cx="1493472" cy="1492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7783" y="4932880"/>
            <a:ext cx="772380" cy="773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7361" y="7612333"/>
            <a:ext cx="1736725" cy="113030"/>
          </a:xfrm>
          <a:custGeom>
            <a:avLst/>
            <a:gdLst/>
            <a:ahLst/>
            <a:cxnLst/>
            <a:rect l="l" t="t" r="r" b="b"/>
            <a:pathLst>
              <a:path w="1736725" h="113029">
                <a:moveTo>
                  <a:pt x="1736397" y="0"/>
                </a:moveTo>
                <a:lnTo>
                  <a:pt x="0" y="0"/>
                </a:lnTo>
                <a:lnTo>
                  <a:pt x="0" y="112771"/>
                </a:lnTo>
                <a:lnTo>
                  <a:pt x="1736397" y="0"/>
                </a:lnTo>
                <a:close/>
              </a:path>
            </a:pathLst>
          </a:custGeom>
          <a:solidFill>
            <a:srgbClr val="D6D6D6">
              <a:alpha val="6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9716" y="6239401"/>
            <a:ext cx="168910" cy="315595"/>
          </a:xfrm>
          <a:custGeom>
            <a:avLst/>
            <a:gdLst/>
            <a:ahLst/>
            <a:cxnLst/>
            <a:rect l="l" t="t" r="r" b="b"/>
            <a:pathLst>
              <a:path w="168910" h="315595">
                <a:moveTo>
                  <a:pt x="0" y="0"/>
                </a:moveTo>
                <a:lnTo>
                  <a:pt x="0" y="315372"/>
                </a:lnTo>
                <a:lnTo>
                  <a:pt x="168539" y="315372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3123" y="6544303"/>
            <a:ext cx="314325" cy="1130935"/>
          </a:xfrm>
          <a:custGeom>
            <a:avLst/>
            <a:gdLst/>
            <a:ahLst/>
            <a:cxnLst/>
            <a:rect l="l" t="t" r="r" b="b"/>
            <a:pathLst>
              <a:path w="314325" h="1130934">
                <a:moveTo>
                  <a:pt x="292692" y="0"/>
                </a:moveTo>
                <a:lnTo>
                  <a:pt x="22344" y="0"/>
                </a:lnTo>
                <a:lnTo>
                  <a:pt x="14343" y="693"/>
                </a:lnTo>
                <a:lnTo>
                  <a:pt x="7163" y="3022"/>
                </a:lnTo>
                <a:lnTo>
                  <a:pt x="1987" y="7354"/>
                </a:lnTo>
                <a:lnTo>
                  <a:pt x="0" y="14062"/>
                </a:lnTo>
                <a:lnTo>
                  <a:pt x="2994" y="1115117"/>
                </a:lnTo>
                <a:lnTo>
                  <a:pt x="2994" y="1125808"/>
                </a:lnTo>
                <a:lnTo>
                  <a:pt x="11654" y="1130855"/>
                </a:lnTo>
                <a:lnTo>
                  <a:pt x="292692" y="1130855"/>
                </a:lnTo>
                <a:lnTo>
                  <a:pt x="300551" y="1129899"/>
                </a:lnTo>
                <a:lnTo>
                  <a:pt x="307418" y="1126995"/>
                </a:lnTo>
                <a:lnTo>
                  <a:pt x="312280" y="1122087"/>
                </a:lnTo>
                <a:lnTo>
                  <a:pt x="314126" y="1115117"/>
                </a:lnTo>
                <a:lnTo>
                  <a:pt x="314126" y="14062"/>
                </a:lnTo>
                <a:lnTo>
                  <a:pt x="312280" y="7354"/>
                </a:lnTo>
                <a:lnTo>
                  <a:pt x="307418" y="3022"/>
                </a:lnTo>
                <a:lnTo>
                  <a:pt x="300551" y="693"/>
                </a:lnTo>
                <a:lnTo>
                  <a:pt x="292692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0187" y="7675158"/>
            <a:ext cx="155575" cy="50165"/>
          </a:xfrm>
          <a:custGeom>
            <a:avLst/>
            <a:gdLst/>
            <a:ahLst/>
            <a:cxnLst/>
            <a:rect l="l" t="t" r="r" b="b"/>
            <a:pathLst>
              <a:path w="155575" h="50165">
                <a:moveTo>
                  <a:pt x="154979" y="0"/>
                </a:moveTo>
                <a:lnTo>
                  <a:pt x="0" y="0"/>
                </a:lnTo>
                <a:lnTo>
                  <a:pt x="0" y="49946"/>
                </a:lnTo>
                <a:lnTo>
                  <a:pt x="15497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166" y="6240647"/>
            <a:ext cx="712470" cy="1487170"/>
          </a:xfrm>
          <a:custGeom>
            <a:avLst/>
            <a:gdLst/>
            <a:ahLst/>
            <a:cxnLst/>
            <a:rect l="l" t="t" r="r" b="b"/>
            <a:pathLst>
              <a:path w="712469" h="1487170">
                <a:moveTo>
                  <a:pt x="0" y="0"/>
                </a:moveTo>
                <a:lnTo>
                  <a:pt x="712020" y="0"/>
                </a:lnTo>
                <a:lnTo>
                  <a:pt x="712020" y="1486865"/>
                </a:lnTo>
                <a:lnTo>
                  <a:pt x="0" y="1486865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8542" y="6575715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>
                <a:moveTo>
                  <a:pt x="0" y="0"/>
                </a:moveTo>
                <a:lnTo>
                  <a:pt x="559386" y="0"/>
                </a:lnTo>
              </a:path>
            </a:pathLst>
          </a:custGeom>
          <a:ln w="20941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2875" y="6565245"/>
            <a:ext cx="31750" cy="20955"/>
          </a:xfrm>
          <a:custGeom>
            <a:avLst/>
            <a:gdLst/>
            <a:ahLst/>
            <a:cxnLst/>
            <a:rect l="l" t="t" r="r" b="b"/>
            <a:pathLst>
              <a:path w="31750" h="20954">
                <a:moveTo>
                  <a:pt x="0" y="0"/>
                </a:moveTo>
                <a:lnTo>
                  <a:pt x="31412" y="0"/>
                </a:lnTo>
                <a:lnTo>
                  <a:pt x="31412" y="20941"/>
                </a:lnTo>
                <a:lnTo>
                  <a:pt x="0" y="20941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7721" y="6193444"/>
            <a:ext cx="1576150" cy="1575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6" name="object 6"/>
          <p:cNvSpPr/>
          <p:nvPr/>
        </p:nvSpPr>
        <p:spPr>
          <a:xfrm>
            <a:off x="2261711" y="3015614"/>
            <a:ext cx="15580677" cy="8292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72534" y="1344808"/>
            <a:ext cx="9759315" cy="160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 algn="ctr">
              <a:lnSpc>
                <a:spcPts val="8400"/>
              </a:lnSpc>
              <a:spcBef>
                <a:spcPts val="90"/>
              </a:spcBef>
            </a:pPr>
            <a:r>
              <a:rPr sz="7100" spc="80" dirty="0">
                <a:latin typeface="Arial"/>
                <a:cs typeface="Arial"/>
              </a:rPr>
              <a:t>Action </a:t>
            </a:r>
            <a:r>
              <a:rPr sz="7100" spc="125" dirty="0">
                <a:latin typeface="Arial"/>
                <a:cs typeface="Arial"/>
              </a:rPr>
              <a:t>buttons</a:t>
            </a:r>
            <a:r>
              <a:rPr sz="7100" spc="-125" dirty="0">
                <a:latin typeface="Arial"/>
                <a:cs typeface="Arial"/>
              </a:rPr>
              <a:t> </a:t>
            </a:r>
            <a:r>
              <a:rPr sz="7100" spc="30" dirty="0">
                <a:latin typeface="Arial"/>
                <a:cs typeface="Arial"/>
              </a:rPr>
              <a:t>article</a:t>
            </a:r>
            <a:endParaRPr sz="7100">
              <a:latin typeface="Arial"/>
              <a:cs typeface="Arial"/>
            </a:endParaRPr>
          </a:p>
          <a:p>
            <a:pPr algn="ctr">
              <a:lnSpc>
                <a:spcPts val="4020"/>
              </a:lnSpc>
            </a:pPr>
            <a:r>
              <a:rPr sz="345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http://shiny.rstudio.com/articles/action-buttons.html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68779" y="5582468"/>
            <a:ext cx="6408420" cy="3789045"/>
          </a:xfrm>
          <a:custGeom>
            <a:avLst/>
            <a:gdLst/>
            <a:ahLst/>
            <a:cxnLst/>
            <a:rect l="l" t="t" r="r" b="b"/>
            <a:pathLst>
              <a:path w="6408419" h="3789045">
                <a:moveTo>
                  <a:pt x="6245568" y="553470"/>
                </a:moveTo>
                <a:lnTo>
                  <a:pt x="160728" y="553470"/>
                </a:lnTo>
                <a:lnTo>
                  <a:pt x="117046" y="559080"/>
                </a:lnTo>
                <a:lnTo>
                  <a:pt x="78384" y="575013"/>
                </a:lnTo>
                <a:lnTo>
                  <a:pt x="46045" y="599918"/>
                </a:lnTo>
                <a:lnTo>
                  <a:pt x="21333" y="632446"/>
                </a:lnTo>
                <a:lnTo>
                  <a:pt x="5550" y="671248"/>
                </a:lnTo>
                <a:lnTo>
                  <a:pt x="0" y="714972"/>
                </a:lnTo>
                <a:lnTo>
                  <a:pt x="0" y="3619984"/>
                </a:lnTo>
                <a:lnTo>
                  <a:pt x="5550" y="3664259"/>
                </a:lnTo>
                <a:lnTo>
                  <a:pt x="21333" y="3704446"/>
                </a:lnTo>
                <a:lnTo>
                  <a:pt x="46045" y="3738777"/>
                </a:lnTo>
                <a:lnTo>
                  <a:pt x="78384" y="3765486"/>
                </a:lnTo>
                <a:lnTo>
                  <a:pt x="117046" y="3782807"/>
                </a:lnTo>
                <a:lnTo>
                  <a:pt x="160728" y="3788973"/>
                </a:lnTo>
                <a:lnTo>
                  <a:pt x="6245568" y="3788973"/>
                </a:lnTo>
                <a:lnTo>
                  <a:pt x="6289390" y="3782807"/>
                </a:lnTo>
                <a:lnTo>
                  <a:pt x="6328401" y="3765486"/>
                </a:lnTo>
                <a:lnTo>
                  <a:pt x="6361193" y="3738777"/>
                </a:lnTo>
                <a:lnTo>
                  <a:pt x="6386359" y="3704446"/>
                </a:lnTo>
                <a:lnTo>
                  <a:pt x="6402491" y="3664259"/>
                </a:lnTo>
                <a:lnTo>
                  <a:pt x="6408181" y="3619984"/>
                </a:lnTo>
                <a:lnTo>
                  <a:pt x="6408181" y="714972"/>
                </a:lnTo>
                <a:lnTo>
                  <a:pt x="6402491" y="671248"/>
                </a:lnTo>
                <a:lnTo>
                  <a:pt x="6386359" y="632446"/>
                </a:lnTo>
                <a:lnTo>
                  <a:pt x="6361193" y="599918"/>
                </a:lnTo>
                <a:lnTo>
                  <a:pt x="6328401" y="575013"/>
                </a:lnTo>
                <a:lnTo>
                  <a:pt x="6289390" y="559080"/>
                </a:lnTo>
                <a:lnTo>
                  <a:pt x="6245568" y="553470"/>
                </a:lnTo>
                <a:close/>
              </a:path>
              <a:path w="6408419" h="3789045">
                <a:moveTo>
                  <a:pt x="1992504" y="0"/>
                </a:moveTo>
                <a:lnTo>
                  <a:pt x="1887795" y="553470"/>
                </a:lnTo>
                <a:lnTo>
                  <a:pt x="2097213" y="553470"/>
                </a:lnTo>
                <a:lnTo>
                  <a:pt x="199250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4181" y="6663432"/>
            <a:ext cx="5595620" cy="2132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4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600" spc="110" dirty="0">
                <a:solidFill>
                  <a:srgbClr val="FFFFFF"/>
                </a:solidFill>
                <a:latin typeface="Arial"/>
                <a:cs typeface="Arial"/>
              </a:rPr>
              <a:t>block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run  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whenever</a:t>
            </a:r>
            <a:r>
              <a:rPr sz="4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15" dirty="0">
                <a:solidFill>
                  <a:srgbClr val="FFFFFF"/>
                </a:solidFill>
                <a:latin typeface="Arial"/>
                <a:cs typeface="Arial"/>
              </a:rPr>
              <a:t>observer</a:t>
            </a:r>
            <a:r>
              <a:rPr sz="4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25" dirty="0">
                <a:solidFill>
                  <a:srgbClr val="FFFFFF"/>
                </a:solidFill>
                <a:latin typeface="Arial"/>
                <a:cs typeface="Arial"/>
              </a:rPr>
              <a:t>invalidated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2764" y="4314004"/>
            <a:ext cx="15706725" cy="1057910"/>
          </a:xfrm>
          <a:custGeom>
            <a:avLst/>
            <a:gdLst/>
            <a:ahLst/>
            <a:cxnLst/>
            <a:rect l="l" t="t" r="r" b="b"/>
            <a:pathLst>
              <a:path w="15706725" h="1057910">
                <a:moveTo>
                  <a:pt x="0" y="0"/>
                </a:moveTo>
                <a:lnTo>
                  <a:pt x="15706328" y="0"/>
                </a:lnTo>
                <a:lnTo>
                  <a:pt x="15706328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5007" y="4062703"/>
            <a:ext cx="15706725" cy="1099820"/>
          </a:xfrm>
          <a:custGeom>
            <a:avLst/>
            <a:gdLst/>
            <a:ahLst/>
            <a:cxnLst/>
            <a:rect l="l" t="t" r="r" b="b"/>
            <a:pathLst>
              <a:path w="15706725" h="1099820">
                <a:moveTo>
                  <a:pt x="0" y="0"/>
                </a:moveTo>
                <a:lnTo>
                  <a:pt x="15706328" y="0"/>
                </a:lnTo>
                <a:lnTo>
                  <a:pt x="15706328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35007" y="4314004"/>
            <a:ext cx="15434310" cy="848360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1806575">
              <a:lnSpc>
                <a:spcPts val="4410"/>
              </a:lnSpc>
            </a:pPr>
            <a:r>
              <a:rPr sz="4950" spc="-5" dirty="0">
                <a:solidFill>
                  <a:srgbClr val="002452"/>
                </a:solidFill>
                <a:latin typeface="Courier New"/>
                <a:cs typeface="Courier New"/>
              </a:rPr>
              <a:t>observe(</a:t>
            </a:r>
            <a:r>
              <a:rPr sz="4950" spc="-5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950" spc="-10" dirty="0">
                <a:solidFill>
                  <a:srgbClr val="0365C0"/>
                </a:solidFill>
                <a:latin typeface="Courier New"/>
                <a:cs typeface="Courier New"/>
              </a:rPr>
              <a:t>print(input$clicks) </a:t>
            </a:r>
            <a:r>
              <a:rPr sz="495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95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97007" y="1247345"/>
            <a:ext cx="43103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u="none" spc="-125" dirty="0">
                <a:solidFill>
                  <a:srgbClr val="000000"/>
                </a:solidFill>
              </a:rPr>
              <a:t>observe()</a:t>
            </a:r>
            <a:endParaRPr sz="8250"/>
          </a:p>
        </p:txBody>
      </p:sp>
      <p:sp>
        <p:nvSpPr>
          <p:cNvPr id="12" name="object 12"/>
          <p:cNvSpPr txBox="1"/>
          <p:nvPr/>
        </p:nvSpPr>
        <p:spPr>
          <a:xfrm>
            <a:off x="4664592" y="2541452"/>
            <a:ext cx="10775315" cy="12439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3650" spc="-75" dirty="0">
                <a:latin typeface="Arial"/>
                <a:cs typeface="Arial"/>
              </a:rPr>
              <a:t>Also </a:t>
            </a:r>
            <a:r>
              <a:rPr sz="3650" spc="-45" dirty="0">
                <a:latin typeface="Arial"/>
                <a:cs typeface="Arial"/>
              </a:rPr>
              <a:t>triggers </a:t>
            </a:r>
            <a:r>
              <a:rPr sz="3650" spc="10" dirty="0">
                <a:latin typeface="Arial"/>
                <a:cs typeface="Arial"/>
              </a:rPr>
              <a:t>code </a:t>
            </a:r>
            <a:r>
              <a:rPr sz="3650" spc="40" dirty="0">
                <a:latin typeface="Arial"/>
                <a:cs typeface="Arial"/>
              </a:rPr>
              <a:t>to </a:t>
            </a:r>
            <a:r>
              <a:rPr sz="3650" spc="-60" dirty="0">
                <a:latin typeface="Arial"/>
                <a:cs typeface="Arial"/>
              </a:rPr>
              <a:t>run </a:t>
            </a:r>
            <a:r>
              <a:rPr sz="3650" spc="-25" dirty="0">
                <a:latin typeface="Arial"/>
                <a:cs typeface="Arial"/>
              </a:rPr>
              <a:t>on</a:t>
            </a:r>
            <a:r>
              <a:rPr sz="3650" spc="155" dirty="0">
                <a:latin typeface="Arial"/>
                <a:cs typeface="Arial"/>
              </a:rPr>
              <a:t> </a:t>
            </a:r>
            <a:r>
              <a:rPr sz="3650" spc="-130" dirty="0">
                <a:latin typeface="Arial"/>
                <a:cs typeface="Arial"/>
              </a:rPr>
              <a:t>server.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3650" spc="-90" dirty="0">
                <a:latin typeface="Arial"/>
                <a:cs typeface="Arial"/>
              </a:rPr>
              <a:t>Uses </a:t>
            </a:r>
            <a:r>
              <a:rPr sz="3650" spc="-75" dirty="0">
                <a:latin typeface="Arial"/>
                <a:cs typeface="Arial"/>
              </a:rPr>
              <a:t>same </a:t>
            </a:r>
            <a:r>
              <a:rPr sz="3650" spc="-60" dirty="0">
                <a:latin typeface="Arial"/>
                <a:cs typeface="Arial"/>
              </a:rPr>
              <a:t>syntax </a:t>
            </a:r>
            <a:r>
              <a:rPr sz="3650" spc="-95" dirty="0">
                <a:latin typeface="Arial"/>
                <a:cs typeface="Arial"/>
              </a:rPr>
              <a:t>as </a:t>
            </a:r>
            <a:r>
              <a:rPr sz="3650" spc="-120" dirty="0">
                <a:latin typeface="Arial"/>
                <a:cs typeface="Arial"/>
              </a:rPr>
              <a:t>render*(), </a:t>
            </a:r>
            <a:r>
              <a:rPr sz="3650" spc="-114" dirty="0">
                <a:latin typeface="Arial"/>
                <a:cs typeface="Arial"/>
              </a:rPr>
              <a:t>reactive(), </a:t>
            </a:r>
            <a:r>
              <a:rPr sz="3650" spc="-35" dirty="0">
                <a:latin typeface="Arial"/>
                <a:cs typeface="Arial"/>
              </a:rPr>
              <a:t>and</a:t>
            </a:r>
            <a:r>
              <a:rPr sz="3650" spc="565" dirty="0">
                <a:latin typeface="Arial"/>
                <a:cs typeface="Arial"/>
              </a:rPr>
              <a:t> </a:t>
            </a:r>
            <a:r>
              <a:rPr sz="3650" spc="-130" dirty="0">
                <a:latin typeface="Arial"/>
                <a:cs typeface="Arial"/>
              </a:rPr>
              <a:t>isolate()</a:t>
            </a:r>
            <a:endParaRPr sz="3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5503" y="5570856"/>
            <a:ext cx="7413625" cy="3769360"/>
          </a:xfrm>
          <a:custGeom>
            <a:avLst/>
            <a:gdLst/>
            <a:ahLst/>
            <a:cxnLst/>
            <a:rect l="l" t="t" r="r" b="b"/>
            <a:pathLst>
              <a:path w="7413625" h="3769359">
                <a:moveTo>
                  <a:pt x="7243549" y="586024"/>
                </a:moveTo>
                <a:lnTo>
                  <a:pt x="164560" y="586024"/>
                </a:lnTo>
                <a:lnTo>
                  <a:pt x="120612" y="591890"/>
                </a:lnTo>
                <a:lnTo>
                  <a:pt x="81246" y="608460"/>
                </a:lnTo>
                <a:lnTo>
                  <a:pt x="47981" y="634194"/>
                </a:lnTo>
                <a:lnTo>
                  <a:pt x="22338" y="667549"/>
                </a:lnTo>
                <a:lnTo>
                  <a:pt x="5838" y="706985"/>
                </a:lnTo>
                <a:lnTo>
                  <a:pt x="0" y="750961"/>
                </a:lnTo>
                <a:lnTo>
                  <a:pt x="0" y="3607220"/>
                </a:lnTo>
                <a:lnTo>
                  <a:pt x="5838" y="3650974"/>
                </a:lnTo>
                <a:lnTo>
                  <a:pt x="22338" y="3689858"/>
                </a:lnTo>
                <a:lnTo>
                  <a:pt x="47981" y="3722495"/>
                </a:lnTo>
                <a:lnTo>
                  <a:pt x="81246" y="3747510"/>
                </a:lnTo>
                <a:lnTo>
                  <a:pt x="120612" y="3763528"/>
                </a:lnTo>
                <a:lnTo>
                  <a:pt x="164560" y="3769173"/>
                </a:lnTo>
                <a:lnTo>
                  <a:pt x="7243549" y="3769173"/>
                </a:lnTo>
                <a:lnTo>
                  <a:pt x="7287869" y="3763528"/>
                </a:lnTo>
                <a:lnTo>
                  <a:pt x="7328208" y="3747510"/>
                </a:lnTo>
                <a:lnTo>
                  <a:pt x="7362747" y="3722495"/>
                </a:lnTo>
                <a:lnTo>
                  <a:pt x="7389668" y="3689858"/>
                </a:lnTo>
                <a:lnTo>
                  <a:pt x="7407154" y="3650974"/>
                </a:lnTo>
                <a:lnTo>
                  <a:pt x="7413386" y="3607220"/>
                </a:lnTo>
                <a:lnTo>
                  <a:pt x="7413386" y="750961"/>
                </a:lnTo>
                <a:lnTo>
                  <a:pt x="7407154" y="706985"/>
                </a:lnTo>
                <a:lnTo>
                  <a:pt x="7389668" y="667549"/>
                </a:lnTo>
                <a:lnTo>
                  <a:pt x="7362747" y="634194"/>
                </a:lnTo>
                <a:lnTo>
                  <a:pt x="7328208" y="608460"/>
                </a:lnTo>
                <a:lnTo>
                  <a:pt x="7287869" y="591890"/>
                </a:lnTo>
                <a:lnTo>
                  <a:pt x="7243549" y="586024"/>
                </a:lnTo>
                <a:close/>
              </a:path>
              <a:path w="7413625" h="3769359">
                <a:moveTo>
                  <a:pt x="5791687" y="0"/>
                </a:moveTo>
                <a:lnTo>
                  <a:pt x="5687303" y="586024"/>
                </a:lnTo>
                <a:lnTo>
                  <a:pt x="5896396" y="586024"/>
                </a:lnTo>
                <a:lnTo>
                  <a:pt x="5791687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1358" y="6643296"/>
            <a:ext cx="6736715" cy="2153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25"/>
              </a:spcBef>
            </a:pPr>
            <a:r>
              <a:rPr sz="4600" spc="15" dirty="0">
                <a:solidFill>
                  <a:srgbClr val="FFFFFF"/>
                </a:solidFill>
                <a:latin typeface="Arial"/>
                <a:cs typeface="Arial"/>
              </a:rPr>
              <a:t>observer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respond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4600" i="1" spc="-15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4600" i="1" spc="-6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4600" i="1" spc="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600" i="1" spc="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600" i="1" spc="9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4588" y="1438784"/>
            <a:ext cx="105549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</a:tabLst>
            </a:pPr>
            <a:r>
              <a:rPr sz="8250" spc="-5" dirty="0">
                <a:latin typeface="Arial"/>
                <a:cs typeface="Arial"/>
              </a:rPr>
              <a:t>Recap:	</a:t>
            </a:r>
            <a:r>
              <a:rPr sz="8250" spc="-105" dirty="0">
                <a:latin typeface="Arial"/>
                <a:cs typeface="Arial"/>
              </a:rPr>
              <a:t>observeEvent()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/>
          <p:nvPr/>
        </p:nvSpPr>
        <p:spPr>
          <a:xfrm>
            <a:off x="5643807" y="5088850"/>
            <a:ext cx="684530" cy="135255"/>
          </a:xfrm>
          <a:custGeom>
            <a:avLst/>
            <a:gdLst/>
            <a:ahLst/>
            <a:cxnLst/>
            <a:rect l="l" t="t" r="r" b="b"/>
            <a:pathLst>
              <a:path w="684529" h="135254">
                <a:moveTo>
                  <a:pt x="684125" y="0"/>
                </a:moveTo>
                <a:lnTo>
                  <a:pt x="0" y="0"/>
                </a:lnTo>
                <a:lnTo>
                  <a:pt x="0" y="135116"/>
                </a:lnTo>
                <a:lnTo>
                  <a:pt x="684125" y="0"/>
                </a:lnTo>
                <a:close/>
              </a:path>
            </a:pathLst>
          </a:custGeom>
          <a:solidFill>
            <a:srgbClr val="D6D6D6">
              <a:alpha val="6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6161" y="3683992"/>
            <a:ext cx="174625" cy="326390"/>
          </a:xfrm>
          <a:custGeom>
            <a:avLst/>
            <a:gdLst/>
            <a:ahLst/>
            <a:cxnLst/>
            <a:rect l="l" t="t" r="r" b="b"/>
            <a:pathLst>
              <a:path w="174625" h="326389">
                <a:moveTo>
                  <a:pt x="0" y="0"/>
                </a:moveTo>
                <a:lnTo>
                  <a:pt x="0" y="326356"/>
                </a:lnTo>
                <a:lnTo>
                  <a:pt x="174193" y="326356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6815" y="3999878"/>
            <a:ext cx="317500" cy="1172845"/>
          </a:xfrm>
          <a:custGeom>
            <a:avLst/>
            <a:gdLst/>
            <a:ahLst/>
            <a:cxnLst/>
            <a:rect l="l" t="t" r="r" b="b"/>
            <a:pathLst>
              <a:path w="317500" h="1172845">
                <a:moveTo>
                  <a:pt x="311351" y="0"/>
                </a:moveTo>
                <a:lnTo>
                  <a:pt x="8973" y="0"/>
                </a:lnTo>
                <a:lnTo>
                  <a:pt x="2753" y="3654"/>
                </a:lnTo>
                <a:lnTo>
                  <a:pt x="2753" y="14732"/>
                </a:lnTo>
                <a:lnTo>
                  <a:pt x="0" y="1156017"/>
                </a:lnTo>
                <a:lnTo>
                  <a:pt x="1575" y="1163299"/>
                </a:lnTo>
                <a:lnTo>
                  <a:pt x="5871" y="1168528"/>
                </a:lnTo>
                <a:lnTo>
                  <a:pt x="12245" y="1171682"/>
                </a:lnTo>
                <a:lnTo>
                  <a:pt x="20051" y="1172739"/>
                </a:lnTo>
                <a:lnTo>
                  <a:pt x="311351" y="1172739"/>
                </a:lnTo>
                <a:lnTo>
                  <a:pt x="316880" y="1167084"/>
                </a:lnTo>
                <a:lnTo>
                  <a:pt x="316880" y="3654"/>
                </a:lnTo>
                <a:lnTo>
                  <a:pt x="311351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6632" y="5172617"/>
            <a:ext cx="160655" cy="51435"/>
          </a:xfrm>
          <a:custGeom>
            <a:avLst/>
            <a:gdLst/>
            <a:ahLst/>
            <a:cxnLst/>
            <a:rect l="l" t="t" r="r" b="b"/>
            <a:pathLst>
              <a:path w="160654" h="51435">
                <a:moveTo>
                  <a:pt x="160518" y="0"/>
                </a:moveTo>
                <a:lnTo>
                  <a:pt x="0" y="0"/>
                </a:lnTo>
                <a:lnTo>
                  <a:pt x="0" y="51349"/>
                </a:lnTo>
                <a:lnTo>
                  <a:pt x="160518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3670" y="3685751"/>
            <a:ext cx="733425" cy="1539240"/>
          </a:xfrm>
          <a:custGeom>
            <a:avLst/>
            <a:gdLst/>
            <a:ahLst/>
            <a:cxnLst/>
            <a:rect l="l" t="t" r="r" b="b"/>
            <a:pathLst>
              <a:path w="733425" h="1539239">
                <a:moveTo>
                  <a:pt x="0" y="0"/>
                </a:moveTo>
                <a:lnTo>
                  <a:pt x="732961" y="0"/>
                </a:lnTo>
                <a:lnTo>
                  <a:pt x="732961" y="1539220"/>
                </a:lnTo>
                <a:lnTo>
                  <a:pt x="0" y="153922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1061" y="403129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0" y="0"/>
                </a:moveTo>
                <a:lnTo>
                  <a:pt x="579814" y="0"/>
                </a:lnTo>
              </a:path>
            </a:pathLst>
          </a:custGeom>
          <a:ln w="20941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00667" y="3784744"/>
            <a:ext cx="10206355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spc="-40" dirty="0">
                <a:latin typeface="Arial"/>
                <a:cs typeface="Arial"/>
              </a:rPr>
              <a:t>observeEvent() </a:t>
            </a:r>
            <a:r>
              <a:rPr sz="4100" b="1" spc="5" dirty="0">
                <a:solidFill>
                  <a:srgbClr val="164F86"/>
                </a:solidFill>
                <a:latin typeface="Arial"/>
                <a:cs typeface="Arial"/>
              </a:rPr>
              <a:t>triggers </a:t>
            </a:r>
            <a:r>
              <a:rPr sz="4100" b="1" spc="50" dirty="0">
                <a:solidFill>
                  <a:srgbClr val="164F86"/>
                </a:solidFill>
                <a:latin typeface="Arial"/>
                <a:cs typeface="Arial"/>
              </a:rPr>
              <a:t>code to </a:t>
            </a:r>
            <a:r>
              <a:rPr sz="4100" b="1" spc="-40" dirty="0">
                <a:solidFill>
                  <a:srgbClr val="164F86"/>
                </a:solidFill>
                <a:latin typeface="Arial"/>
                <a:cs typeface="Arial"/>
              </a:rPr>
              <a:t>run </a:t>
            </a:r>
            <a:r>
              <a:rPr sz="4100" spc="45" dirty="0">
                <a:latin typeface="Arial"/>
                <a:cs typeface="Arial"/>
              </a:rPr>
              <a:t>on</a:t>
            </a:r>
            <a:r>
              <a:rPr sz="4100" spc="-20" dirty="0">
                <a:latin typeface="Arial"/>
                <a:cs typeface="Arial"/>
              </a:rPr>
              <a:t> </a:t>
            </a:r>
            <a:r>
              <a:rPr sz="4100" spc="30" dirty="0">
                <a:latin typeface="Arial"/>
                <a:cs typeface="Arial"/>
              </a:rPr>
              <a:t>the  </a:t>
            </a:r>
            <a:r>
              <a:rPr sz="4100" spc="-20" dirty="0">
                <a:latin typeface="Arial"/>
                <a:cs typeface="Arial"/>
              </a:rPr>
              <a:t>server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0667" y="6003619"/>
            <a:ext cx="9293225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spc="40" dirty="0">
                <a:latin typeface="Arial"/>
                <a:cs typeface="Arial"/>
              </a:rPr>
              <a:t>Specify </a:t>
            </a:r>
            <a:r>
              <a:rPr sz="4100" b="1" spc="-20" dirty="0">
                <a:solidFill>
                  <a:srgbClr val="53585F"/>
                </a:solidFill>
                <a:latin typeface="Arial"/>
                <a:cs typeface="Arial"/>
              </a:rPr>
              <a:t>precisely </a:t>
            </a:r>
            <a:r>
              <a:rPr sz="4100" spc="70" dirty="0">
                <a:latin typeface="Arial"/>
                <a:cs typeface="Arial"/>
              </a:rPr>
              <a:t>which </a:t>
            </a:r>
            <a:r>
              <a:rPr sz="4100" spc="5" dirty="0">
                <a:latin typeface="Arial"/>
                <a:cs typeface="Arial"/>
              </a:rPr>
              <a:t>reactive</a:t>
            </a:r>
            <a:r>
              <a:rPr sz="4100" spc="-70" dirty="0">
                <a:latin typeface="Arial"/>
                <a:cs typeface="Arial"/>
              </a:rPr>
              <a:t> </a:t>
            </a:r>
            <a:r>
              <a:rPr sz="4100" spc="-20" dirty="0">
                <a:latin typeface="Arial"/>
                <a:cs typeface="Arial"/>
              </a:rPr>
              <a:t>values  </a:t>
            </a:r>
            <a:r>
              <a:rPr sz="4100" spc="45" dirty="0">
                <a:latin typeface="Arial"/>
                <a:cs typeface="Arial"/>
              </a:rPr>
              <a:t>should </a:t>
            </a:r>
            <a:r>
              <a:rPr sz="4100" spc="15" dirty="0">
                <a:latin typeface="Arial"/>
                <a:cs typeface="Arial"/>
              </a:rPr>
              <a:t>invalidate </a:t>
            </a:r>
            <a:r>
              <a:rPr sz="4100" spc="30" dirty="0">
                <a:latin typeface="Arial"/>
                <a:cs typeface="Arial"/>
              </a:rPr>
              <a:t>the</a:t>
            </a:r>
            <a:r>
              <a:rPr sz="4100" spc="-50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observer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88911" y="6313944"/>
            <a:ext cx="3173095" cy="241300"/>
          </a:xfrm>
          <a:custGeom>
            <a:avLst/>
            <a:gdLst/>
            <a:ahLst/>
            <a:cxnLst/>
            <a:rect l="l" t="t" r="r" b="b"/>
            <a:pathLst>
              <a:path w="3173095" h="241300">
                <a:moveTo>
                  <a:pt x="0" y="0"/>
                </a:moveTo>
                <a:lnTo>
                  <a:pt x="3172678" y="0"/>
                </a:lnTo>
                <a:lnTo>
                  <a:pt x="3172678" y="240830"/>
                </a:lnTo>
                <a:lnTo>
                  <a:pt x="0" y="24083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1265" y="6261589"/>
            <a:ext cx="3173095" cy="251460"/>
          </a:xfrm>
          <a:custGeom>
            <a:avLst/>
            <a:gdLst/>
            <a:ahLst/>
            <a:cxnLst/>
            <a:rect l="l" t="t" r="r" b="b"/>
            <a:pathLst>
              <a:path w="3173095" h="251459">
                <a:moveTo>
                  <a:pt x="0" y="0"/>
                </a:moveTo>
                <a:lnTo>
                  <a:pt x="3172678" y="0"/>
                </a:lnTo>
                <a:lnTo>
                  <a:pt x="3172678" y="251301"/>
                </a:lnTo>
                <a:lnTo>
                  <a:pt x="0" y="2513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02699" y="6325400"/>
            <a:ext cx="303784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5" dirty="0">
                <a:solidFill>
                  <a:srgbClr val="002452"/>
                </a:solidFill>
                <a:latin typeface="Courier New"/>
                <a:cs typeface="Courier New"/>
              </a:rPr>
              <a:t>observeEvent(</a:t>
            </a:r>
            <a:r>
              <a:rPr sz="750" spc="15" dirty="0">
                <a:solidFill>
                  <a:srgbClr val="164F86"/>
                </a:solidFill>
                <a:latin typeface="Courier New"/>
                <a:cs typeface="Courier New"/>
              </a:rPr>
              <a:t>input$clicks</a:t>
            </a:r>
            <a:r>
              <a:rPr sz="750" spc="15" dirty="0">
                <a:latin typeface="Courier New"/>
                <a:cs typeface="Courier New"/>
              </a:rPr>
              <a:t>, </a:t>
            </a:r>
            <a:r>
              <a:rPr sz="750" spc="15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750" spc="10" dirty="0">
                <a:solidFill>
                  <a:srgbClr val="0365C0"/>
                </a:solidFill>
                <a:latin typeface="Courier New"/>
                <a:cs typeface="Courier New"/>
              </a:rPr>
              <a:t>print(input$clicks)</a:t>
            </a:r>
            <a:r>
              <a:rPr sz="750" spc="-8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750" spc="15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750" spc="15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27139" y="6477006"/>
            <a:ext cx="1371600" cy="580390"/>
          </a:xfrm>
          <a:custGeom>
            <a:avLst/>
            <a:gdLst/>
            <a:ahLst/>
            <a:cxnLst/>
            <a:rect l="l" t="t" r="r" b="b"/>
            <a:pathLst>
              <a:path w="1371600" h="580390">
                <a:moveTo>
                  <a:pt x="1143912" y="140592"/>
                </a:moveTo>
                <a:lnTo>
                  <a:pt x="29831" y="140592"/>
                </a:lnTo>
                <a:lnTo>
                  <a:pt x="17382" y="143840"/>
                </a:lnTo>
                <a:lnTo>
                  <a:pt x="7993" y="152372"/>
                </a:lnTo>
                <a:lnTo>
                  <a:pt x="2065" y="164367"/>
                </a:lnTo>
                <a:lnTo>
                  <a:pt x="0" y="178005"/>
                </a:lnTo>
                <a:lnTo>
                  <a:pt x="0" y="547752"/>
                </a:lnTo>
                <a:lnTo>
                  <a:pt x="2065" y="560637"/>
                </a:lnTo>
                <a:lnTo>
                  <a:pt x="7993" y="570983"/>
                </a:lnTo>
                <a:lnTo>
                  <a:pt x="17382" y="577869"/>
                </a:lnTo>
                <a:lnTo>
                  <a:pt x="29831" y="580369"/>
                </a:lnTo>
                <a:lnTo>
                  <a:pt x="1141713" y="580369"/>
                </a:lnTo>
                <a:lnTo>
                  <a:pt x="1154349" y="577869"/>
                </a:lnTo>
                <a:lnTo>
                  <a:pt x="1164149" y="570983"/>
                </a:lnTo>
                <a:lnTo>
                  <a:pt x="1170487" y="560637"/>
                </a:lnTo>
                <a:lnTo>
                  <a:pt x="1172739" y="547752"/>
                </a:lnTo>
                <a:lnTo>
                  <a:pt x="1172739" y="179638"/>
                </a:lnTo>
                <a:lnTo>
                  <a:pt x="1209955" y="145932"/>
                </a:lnTo>
                <a:lnTo>
                  <a:pt x="1147933" y="145932"/>
                </a:lnTo>
                <a:lnTo>
                  <a:pt x="1145849" y="145524"/>
                </a:lnTo>
                <a:lnTo>
                  <a:pt x="1143912" y="140592"/>
                </a:lnTo>
                <a:close/>
              </a:path>
              <a:path w="1371600" h="580390">
                <a:moveTo>
                  <a:pt x="1371089" y="0"/>
                </a:moveTo>
                <a:lnTo>
                  <a:pt x="1147933" y="145932"/>
                </a:lnTo>
                <a:lnTo>
                  <a:pt x="1209955" y="145932"/>
                </a:lnTo>
                <a:lnTo>
                  <a:pt x="1371089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3797" y="6655966"/>
            <a:ext cx="998855" cy="3460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170" marR="5080" indent="-78105">
              <a:lnSpc>
                <a:spcPts val="1240"/>
              </a:lnSpc>
              <a:spcBef>
                <a:spcPts val="180"/>
              </a:spcBef>
            </a:pP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reactive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value(s)  </a:t>
            </a:r>
            <a:r>
              <a:rPr sz="10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respond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00667" y="8458309"/>
            <a:ext cx="943165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5" dirty="0">
                <a:latin typeface="Arial"/>
                <a:cs typeface="Arial"/>
              </a:rPr>
              <a:t>Use </a:t>
            </a:r>
            <a:r>
              <a:rPr sz="4100" b="1" spc="-35" dirty="0">
                <a:solidFill>
                  <a:srgbClr val="53585F"/>
                </a:solidFill>
                <a:latin typeface="Arial"/>
                <a:cs typeface="Arial"/>
              </a:rPr>
              <a:t>observe() </a:t>
            </a:r>
            <a:r>
              <a:rPr sz="4100" spc="55" dirty="0">
                <a:latin typeface="Arial"/>
                <a:cs typeface="Arial"/>
              </a:rPr>
              <a:t>for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10" dirty="0">
                <a:latin typeface="Arial"/>
                <a:cs typeface="Arial"/>
              </a:rPr>
              <a:t>more </a:t>
            </a:r>
            <a:r>
              <a:rPr sz="4100" spc="75" dirty="0">
                <a:latin typeface="Arial"/>
                <a:cs typeface="Arial"/>
              </a:rPr>
              <a:t>implicit</a:t>
            </a:r>
            <a:r>
              <a:rPr sz="4100" spc="55" dirty="0">
                <a:latin typeface="Arial"/>
                <a:cs typeface="Arial"/>
              </a:rPr>
              <a:t> </a:t>
            </a:r>
            <a:r>
              <a:rPr sz="4100" spc="35" dirty="0">
                <a:latin typeface="Arial"/>
                <a:cs typeface="Arial"/>
              </a:rPr>
              <a:t>syntax</a:t>
            </a:r>
            <a:endParaRPr sz="4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3221" y="8506433"/>
            <a:ext cx="20148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70" dirty="0">
                <a:solidFill>
                  <a:srgbClr val="164F86"/>
                </a:solidFill>
                <a:latin typeface="DejaVu Sans Mono"/>
                <a:cs typeface="DejaVu Sans Mono"/>
              </a:rPr>
              <a:t>observe()</a:t>
            </a:r>
            <a:endParaRPr sz="33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9812" y="3414703"/>
            <a:ext cx="15264765" cy="38976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8135"/>
              </a:lnSpc>
              <a:spcBef>
                <a:spcPts val="125"/>
              </a:spcBef>
            </a:pPr>
            <a:r>
              <a:rPr sz="15900" u="none" spc="705" dirty="0">
                <a:solidFill>
                  <a:srgbClr val="FFFFFF"/>
                </a:solidFill>
              </a:rPr>
              <a:t>Delay</a:t>
            </a:r>
            <a:r>
              <a:rPr sz="15900" u="none" spc="-509" dirty="0">
                <a:solidFill>
                  <a:srgbClr val="FFFFFF"/>
                </a:solidFill>
              </a:rPr>
              <a:t> </a:t>
            </a:r>
            <a:r>
              <a:rPr sz="15900" u="none" spc="810" dirty="0">
                <a:solidFill>
                  <a:srgbClr val="FFFFFF"/>
                </a:solidFill>
              </a:rPr>
              <a:t>reactions</a:t>
            </a:r>
            <a:endParaRPr sz="15900"/>
          </a:p>
          <a:p>
            <a:pPr algn="ctr">
              <a:lnSpc>
                <a:spcPts val="12315"/>
              </a:lnSpc>
            </a:pPr>
            <a:r>
              <a:rPr sz="11050" u="none" spc="1250" dirty="0">
                <a:solidFill>
                  <a:srgbClr val="C0C0C0"/>
                </a:solidFill>
              </a:rPr>
              <a:t>with</a:t>
            </a:r>
            <a:r>
              <a:rPr sz="11050" u="none" spc="-340" dirty="0">
                <a:solidFill>
                  <a:srgbClr val="C0C0C0"/>
                </a:solidFill>
              </a:rPr>
              <a:t> </a:t>
            </a:r>
            <a:r>
              <a:rPr sz="11050" u="none" spc="555" dirty="0">
                <a:solidFill>
                  <a:srgbClr val="C0C0C0"/>
                </a:solidFill>
              </a:rPr>
              <a:t>eventReactive()</a:t>
            </a:r>
            <a:endParaRPr sz="1105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69345"/>
            <a:ext cx="5942965" cy="324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  <a:p>
            <a:pPr marR="3299460">
              <a:lnSpc>
                <a:spcPct val="2517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1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150">
              <a:latin typeface="DejaVu Sans Mono"/>
              <a:cs typeface="DejaVu Sans Mono"/>
            </a:endParaRPr>
          </a:p>
          <a:p>
            <a:pPr marL="658495" marR="9931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658495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056" y="4608761"/>
            <a:ext cx="5778500" cy="16751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7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056" y="7495164"/>
            <a:ext cx="561340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828675" indent="-329565">
              <a:lnSpc>
                <a:spcPct val="125800"/>
              </a:lnSpc>
              <a:spcBef>
                <a:spcPts val="10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hist(rnorm(input$num))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356" y="569345"/>
            <a:ext cx="299085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56" y="1394031"/>
            <a:ext cx="23317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356" y="2134700"/>
            <a:ext cx="5955665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993140" indent="-329565">
              <a:lnSpc>
                <a:spcPct val="125800"/>
              </a:lnSpc>
              <a:spcBef>
                <a:spcPts val="10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ui &lt;- fluidPage(  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</a:t>
            </a:r>
            <a:endParaRPr sz="2150">
              <a:latin typeface="DejaVu Sans Mono"/>
              <a:cs typeface="DejaVu Sans Mono"/>
            </a:endParaRPr>
          </a:p>
          <a:p>
            <a:pPr marL="671195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671195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</a:t>
            </a:r>
            <a:endParaRPr sz="2150">
              <a:latin typeface="DejaVu Sans Mono"/>
              <a:cs typeface="DejaVu Sans Mono"/>
            </a:endParaRPr>
          </a:p>
          <a:p>
            <a:pPr marL="671195" marR="993140" indent="-329565">
              <a:lnSpc>
                <a:spcPct val="125800"/>
              </a:lnSpc>
              <a:spcBef>
                <a:spcPts val="5"/>
              </a:spcBef>
            </a:pP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actionButton(inputId =</a:t>
            </a:r>
            <a:r>
              <a:rPr sz="2150" b="1" spc="-40" dirty="0">
                <a:solidFill>
                  <a:srgbClr val="00882B"/>
                </a:solidFill>
                <a:latin typeface="DejaVu Sans Mono"/>
                <a:cs typeface="DejaVu Sans Mono"/>
              </a:rPr>
              <a:t> 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"go",  label =</a:t>
            </a:r>
            <a:r>
              <a:rPr sz="2150" b="1" spc="-15" dirty="0">
                <a:solidFill>
                  <a:srgbClr val="00882B"/>
                </a:solidFill>
                <a:latin typeface="DejaVu Sans Mono"/>
                <a:cs typeface="DejaVu Sans Mono"/>
              </a:rPr>
              <a:t> 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"Update")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,</a:t>
            </a:r>
            <a:endParaRPr sz="2150">
              <a:latin typeface="DejaVu Sans Mono"/>
              <a:cs typeface="DejaVu Sans Mono"/>
            </a:endParaRPr>
          </a:p>
          <a:p>
            <a:pPr marL="34163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plotOutput("hist")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56" y="5105123"/>
            <a:ext cx="5791200" cy="117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356" y="7495164"/>
            <a:ext cx="562610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195" marR="828675" indent="-329565">
              <a:lnSpc>
                <a:spcPct val="125800"/>
              </a:lnSpc>
              <a:spcBef>
                <a:spcPts val="10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hist(rnorm(input$num))</a:t>
            </a:r>
            <a:endParaRPr sz="2150">
              <a:latin typeface="DejaVu Sans Mono"/>
              <a:cs typeface="DejaVu Sans Mono"/>
            </a:endParaRPr>
          </a:p>
          <a:p>
            <a:pPr marL="34163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84389" y="372419"/>
            <a:ext cx="49618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u="none" spc="25" dirty="0">
                <a:solidFill>
                  <a:srgbClr val="000000"/>
                </a:solidFill>
                <a:latin typeface="Arial"/>
                <a:cs typeface="Arial"/>
              </a:rPr>
              <a:t>Can </a:t>
            </a:r>
            <a:r>
              <a:rPr sz="4200" b="1" u="none" spc="114" dirty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sz="4200" b="1" u="none" spc="-10" dirty="0">
                <a:solidFill>
                  <a:srgbClr val="000000"/>
                </a:solidFill>
                <a:latin typeface="Arial"/>
                <a:cs typeface="Arial"/>
              </a:rPr>
              <a:t>prevent</a:t>
            </a:r>
            <a:r>
              <a:rPr sz="4200" b="1" u="none" spc="-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b="1" u="none" spc="2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147" y="1021613"/>
            <a:ext cx="52368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dirty="0">
                <a:latin typeface="Arial"/>
                <a:cs typeface="Arial"/>
              </a:rPr>
              <a:t>graph from</a:t>
            </a:r>
            <a:r>
              <a:rPr sz="4200" b="1" spc="-60" dirty="0">
                <a:latin typeface="Arial"/>
                <a:cs typeface="Arial"/>
              </a:rPr>
              <a:t> </a:t>
            </a:r>
            <a:r>
              <a:rPr sz="4200" b="1" spc="-10" dirty="0">
                <a:latin typeface="Arial"/>
                <a:cs typeface="Arial"/>
              </a:rPr>
              <a:t>updating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0476" y="1670809"/>
            <a:ext cx="58699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50" dirty="0">
                <a:latin typeface="Arial"/>
                <a:cs typeface="Arial"/>
              </a:rPr>
              <a:t>until </a:t>
            </a:r>
            <a:r>
              <a:rPr sz="4200" b="1" spc="114" dirty="0">
                <a:latin typeface="Arial"/>
                <a:cs typeface="Arial"/>
              </a:rPr>
              <a:t>we </a:t>
            </a:r>
            <a:r>
              <a:rPr sz="4200" b="1" spc="-25" dirty="0">
                <a:latin typeface="Arial"/>
                <a:cs typeface="Arial"/>
              </a:rPr>
              <a:t>hit </a:t>
            </a:r>
            <a:r>
              <a:rPr sz="4200" b="1" spc="25" dirty="0">
                <a:latin typeface="Arial"/>
                <a:cs typeface="Arial"/>
              </a:rPr>
              <a:t>the</a:t>
            </a:r>
            <a:r>
              <a:rPr sz="4200" b="1" spc="-90" dirty="0">
                <a:latin typeface="Arial"/>
                <a:cs typeface="Arial"/>
              </a:rPr>
              <a:t> </a:t>
            </a:r>
            <a:r>
              <a:rPr sz="4200" b="1" spc="-30" dirty="0">
                <a:latin typeface="Arial"/>
                <a:cs typeface="Arial"/>
              </a:rPr>
              <a:t>button?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6570" y="2795353"/>
            <a:ext cx="2874010" cy="929640"/>
          </a:xfrm>
          <a:custGeom>
            <a:avLst/>
            <a:gdLst/>
            <a:ahLst/>
            <a:cxnLst/>
            <a:rect l="l" t="t" r="r" b="b"/>
            <a:pathLst>
              <a:path w="2874009" h="929639">
                <a:moveTo>
                  <a:pt x="0" y="0"/>
                </a:moveTo>
                <a:lnTo>
                  <a:pt x="186" y="48454"/>
                </a:lnTo>
                <a:lnTo>
                  <a:pt x="2885" y="96321"/>
                </a:lnTo>
                <a:lnTo>
                  <a:pt x="8035" y="143535"/>
                </a:lnTo>
                <a:lnTo>
                  <a:pt x="15577" y="190029"/>
                </a:lnTo>
                <a:lnTo>
                  <a:pt x="25447" y="235736"/>
                </a:lnTo>
                <a:lnTo>
                  <a:pt x="37586" y="280590"/>
                </a:lnTo>
                <a:lnTo>
                  <a:pt x="51933" y="324524"/>
                </a:lnTo>
                <a:lnTo>
                  <a:pt x="68425" y="367471"/>
                </a:lnTo>
                <a:lnTo>
                  <a:pt x="87003" y="409365"/>
                </a:lnTo>
                <a:lnTo>
                  <a:pt x="107605" y="450139"/>
                </a:lnTo>
                <a:lnTo>
                  <a:pt x="130169" y="489727"/>
                </a:lnTo>
                <a:lnTo>
                  <a:pt x="154636" y="528062"/>
                </a:lnTo>
                <a:lnTo>
                  <a:pt x="180943" y="565076"/>
                </a:lnTo>
                <a:lnTo>
                  <a:pt x="209031" y="600705"/>
                </a:lnTo>
                <a:lnTo>
                  <a:pt x="238836" y="634880"/>
                </a:lnTo>
                <a:lnTo>
                  <a:pt x="270300" y="667536"/>
                </a:lnTo>
                <a:lnTo>
                  <a:pt x="303360" y="698606"/>
                </a:lnTo>
                <a:lnTo>
                  <a:pt x="337955" y="728023"/>
                </a:lnTo>
                <a:lnTo>
                  <a:pt x="374025" y="755720"/>
                </a:lnTo>
                <a:lnTo>
                  <a:pt x="411507" y="781631"/>
                </a:lnTo>
                <a:lnTo>
                  <a:pt x="450342" y="805689"/>
                </a:lnTo>
                <a:lnTo>
                  <a:pt x="490468" y="827828"/>
                </a:lnTo>
                <a:lnTo>
                  <a:pt x="531824" y="847981"/>
                </a:lnTo>
                <a:lnTo>
                  <a:pt x="574349" y="866082"/>
                </a:lnTo>
                <a:lnTo>
                  <a:pt x="617982" y="882063"/>
                </a:lnTo>
                <a:lnTo>
                  <a:pt x="662662" y="895858"/>
                </a:lnTo>
                <a:lnTo>
                  <a:pt x="708327" y="907401"/>
                </a:lnTo>
                <a:lnTo>
                  <a:pt x="754917" y="916624"/>
                </a:lnTo>
                <a:lnTo>
                  <a:pt x="802370" y="923462"/>
                </a:lnTo>
                <a:lnTo>
                  <a:pt x="850626" y="927847"/>
                </a:lnTo>
                <a:lnTo>
                  <a:pt x="899448" y="929606"/>
                </a:lnTo>
                <a:lnTo>
                  <a:pt x="948000" y="928624"/>
                </a:lnTo>
                <a:lnTo>
                  <a:pt x="996220" y="924982"/>
                </a:lnTo>
                <a:lnTo>
                  <a:pt x="1044045" y="918761"/>
                </a:lnTo>
                <a:lnTo>
                  <a:pt x="1091412" y="910043"/>
                </a:lnTo>
                <a:lnTo>
                  <a:pt x="1138259" y="898908"/>
                </a:lnTo>
                <a:lnTo>
                  <a:pt x="1184523" y="885438"/>
                </a:lnTo>
                <a:lnTo>
                  <a:pt x="1230142" y="869714"/>
                </a:lnTo>
                <a:lnTo>
                  <a:pt x="1275053" y="851816"/>
                </a:lnTo>
                <a:lnTo>
                  <a:pt x="1319193" y="831826"/>
                </a:lnTo>
                <a:lnTo>
                  <a:pt x="1362500" y="809826"/>
                </a:lnTo>
                <a:lnTo>
                  <a:pt x="1404910" y="785896"/>
                </a:lnTo>
                <a:lnTo>
                  <a:pt x="1446362" y="760117"/>
                </a:lnTo>
                <a:lnTo>
                  <a:pt x="1486793" y="732570"/>
                </a:lnTo>
                <a:lnTo>
                  <a:pt x="1526140" y="703337"/>
                </a:lnTo>
                <a:lnTo>
                  <a:pt x="1565810" y="671337"/>
                </a:lnTo>
                <a:lnTo>
                  <a:pt x="1604321" y="638001"/>
                </a:lnTo>
                <a:lnTo>
                  <a:pt x="1641903" y="603597"/>
                </a:lnTo>
                <a:lnTo>
                  <a:pt x="1678785" y="568393"/>
                </a:lnTo>
                <a:lnTo>
                  <a:pt x="1715198" y="532658"/>
                </a:lnTo>
                <a:lnTo>
                  <a:pt x="1751373" y="496661"/>
                </a:lnTo>
                <a:lnTo>
                  <a:pt x="1787539" y="460670"/>
                </a:lnTo>
                <a:lnTo>
                  <a:pt x="1823927" y="424954"/>
                </a:lnTo>
                <a:lnTo>
                  <a:pt x="1860767" y="389780"/>
                </a:lnTo>
                <a:lnTo>
                  <a:pt x="1898288" y="355417"/>
                </a:lnTo>
                <a:lnTo>
                  <a:pt x="1936722" y="322134"/>
                </a:lnTo>
                <a:lnTo>
                  <a:pt x="1976297" y="290200"/>
                </a:lnTo>
                <a:lnTo>
                  <a:pt x="2017246" y="259882"/>
                </a:lnTo>
                <a:lnTo>
                  <a:pt x="2059237" y="231711"/>
                </a:lnTo>
                <a:lnTo>
                  <a:pt x="2102306" y="205650"/>
                </a:lnTo>
                <a:lnTo>
                  <a:pt x="2146373" y="181713"/>
                </a:lnTo>
                <a:lnTo>
                  <a:pt x="2191361" y="159916"/>
                </a:lnTo>
                <a:lnTo>
                  <a:pt x="2237190" y="140276"/>
                </a:lnTo>
                <a:lnTo>
                  <a:pt x="2283782" y="122808"/>
                </a:lnTo>
                <a:lnTo>
                  <a:pt x="2331057" y="107527"/>
                </a:lnTo>
                <a:lnTo>
                  <a:pt x="2378937" y="94450"/>
                </a:lnTo>
                <a:lnTo>
                  <a:pt x="2427344" y="83592"/>
                </a:lnTo>
                <a:lnTo>
                  <a:pt x="2476199" y="74970"/>
                </a:lnTo>
                <a:lnTo>
                  <a:pt x="2525422" y="68598"/>
                </a:lnTo>
                <a:lnTo>
                  <a:pt x="2574936" y="64493"/>
                </a:lnTo>
                <a:lnTo>
                  <a:pt x="2624661" y="62670"/>
                </a:lnTo>
                <a:lnTo>
                  <a:pt x="2674518" y="63145"/>
                </a:lnTo>
                <a:lnTo>
                  <a:pt x="2724430" y="65934"/>
                </a:lnTo>
                <a:lnTo>
                  <a:pt x="2774317" y="71053"/>
                </a:lnTo>
                <a:lnTo>
                  <a:pt x="2824100" y="78518"/>
                </a:lnTo>
                <a:lnTo>
                  <a:pt x="2873701" y="88343"/>
                </a:lnTo>
              </a:path>
            </a:pathLst>
          </a:custGeom>
          <a:ln w="104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52546" y="2562770"/>
            <a:ext cx="591820" cy="592455"/>
          </a:xfrm>
          <a:custGeom>
            <a:avLst/>
            <a:gdLst/>
            <a:ahLst/>
            <a:cxnLst/>
            <a:rect l="l" t="t" r="r" b="b"/>
            <a:pathLst>
              <a:path w="591820" h="592455">
                <a:moveTo>
                  <a:pt x="0" y="0"/>
                </a:moveTo>
                <a:lnTo>
                  <a:pt x="0" y="592421"/>
                </a:lnTo>
                <a:lnTo>
                  <a:pt x="591709" y="296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777" y="3853285"/>
            <a:ext cx="18848070" cy="1057910"/>
          </a:xfrm>
          <a:custGeom>
            <a:avLst/>
            <a:gdLst/>
            <a:ahLst/>
            <a:cxnLst/>
            <a:rect l="l" t="t" r="r" b="b"/>
            <a:pathLst>
              <a:path w="18848070" h="1057910">
                <a:moveTo>
                  <a:pt x="0" y="0"/>
                </a:moveTo>
                <a:lnTo>
                  <a:pt x="18847593" y="0"/>
                </a:lnTo>
                <a:lnTo>
                  <a:pt x="18847593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549" y="3601984"/>
            <a:ext cx="18848070" cy="1099820"/>
          </a:xfrm>
          <a:custGeom>
            <a:avLst/>
            <a:gdLst/>
            <a:ahLst/>
            <a:cxnLst/>
            <a:rect l="l" t="t" r="r" b="b"/>
            <a:pathLst>
              <a:path w="18848070" h="1099820">
                <a:moveTo>
                  <a:pt x="0" y="0"/>
                </a:moveTo>
                <a:lnTo>
                  <a:pt x="18847593" y="0"/>
                </a:lnTo>
                <a:lnTo>
                  <a:pt x="18847593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61971" y="1247345"/>
            <a:ext cx="71805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u="none" spc="-100" dirty="0">
                <a:solidFill>
                  <a:srgbClr val="000000"/>
                </a:solidFill>
              </a:rPr>
              <a:t>eventReactive()</a:t>
            </a:r>
            <a:endParaRPr sz="8250"/>
          </a:p>
        </p:txBody>
      </p:sp>
      <p:sp>
        <p:nvSpPr>
          <p:cNvPr id="9" name="object 9"/>
          <p:cNvSpPr txBox="1"/>
          <p:nvPr/>
        </p:nvSpPr>
        <p:spPr>
          <a:xfrm>
            <a:off x="793658" y="2594445"/>
            <a:ext cx="18688050" cy="1949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96439">
              <a:lnSpc>
                <a:spcPct val="100000"/>
              </a:lnSpc>
              <a:spcBef>
                <a:spcPts val="135"/>
              </a:spcBef>
            </a:pPr>
            <a:r>
              <a:rPr sz="4500" spc="-145" dirty="0">
                <a:latin typeface="Arial"/>
                <a:cs typeface="Arial"/>
              </a:rPr>
              <a:t>A </a:t>
            </a:r>
            <a:r>
              <a:rPr sz="4500" spc="-90" dirty="0">
                <a:latin typeface="Arial"/>
                <a:cs typeface="Arial"/>
              </a:rPr>
              <a:t>reactive </a:t>
            </a:r>
            <a:r>
              <a:rPr sz="4500" spc="-80" dirty="0">
                <a:latin typeface="Arial"/>
                <a:cs typeface="Arial"/>
              </a:rPr>
              <a:t>expression </a:t>
            </a:r>
            <a:r>
              <a:rPr sz="4500" spc="-10" dirty="0">
                <a:latin typeface="Arial"/>
                <a:cs typeface="Arial"/>
              </a:rPr>
              <a:t>that </a:t>
            </a:r>
            <a:r>
              <a:rPr sz="4500" spc="-95" dirty="0">
                <a:latin typeface="Arial"/>
                <a:cs typeface="Arial"/>
              </a:rPr>
              <a:t>only </a:t>
            </a:r>
            <a:r>
              <a:rPr sz="4500" spc="-40" dirty="0">
                <a:latin typeface="Arial"/>
                <a:cs typeface="Arial"/>
              </a:rPr>
              <a:t>responds </a:t>
            </a:r>
            <a:r>
              <a:rPr sz="4500" spc="55" dirty="0">
                <a:latin typeface="Arial"/>
                <a:cs typeface="Arial"/>
              </a:rPr>
              <a:t>to </a:t>
            </a:r>
            <a:r>
              <a:rPr sz="4500" spc="-40" dirty="0">
                <a:latin typeface="Arial"/>
                <a:cs typeface="Arial"/>
              </a:rPr>
              <a:t>specific</a:t>
            </a:r>
            <a:r>
              <a:rPr sz="4500" spc="484" dirty="0">
                <a:latin typeface="Arial"/>
                <a:cs typeface="Arial"/>
              </a:rPr>
              <a:t> </a:t>
            </a:r>
            <a:r>
              <a:rPr sz="4500" spc="-125" dirty="0">
                <a:latin typeface="Arial"/>
                <a:cs typeface="Arial"/>
              </a:rPr>
              <a:t>values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5"/>
              </a:spcBef>
              <a:tabLst>
                <a:tab pos="11417300" algn="l"/>
              </a:tabLst>
            </a:pPr>
            <a:r>
              <a:rPr sz="4500" spc="15" dirty="0">
                <a:latin typeface="Courier New"/>
                <a:cs typeface="Courier New"/>
              </a:rPr>
              <a:t>data</a:t>
            </a:r>
            <a:r>
              <a:rPr sz="4500" spc="25" dirty="0">
                <a:latin typeface="Courier New"/>
                <a:cs typeface="Courier New"/>
              </a:rPr>
              <a:t> </a:t>
            </a:r>
            <a:r>
              <a:rPr sz="4500" spc="15" dirty="0">
                <a:latin typeface="Courier New"/>
                <a:cs typeface="Courier New"/>
              </a:rPr>
              <a:t>&lt;-</a:t>
            </a:r>
            <a:r>
              <a:rPr sz="4500" spc="30" dirty="0">
                <a:latin typeface="Courier New"/>
                <a:cs typeface="Courier New"/>
              </a:rPr>
              <a:t> </a:t>
            </a:r>
            <a:r>
              <a:rPr sz="4500" spc="20" dirty="0">
                <a:solidFill>
                  <a:srgbClr val="002452"/>
                </a:solidFill>
                <a:latin typeface="Courier New"/>
                <a:cs typeface="Courier New"/>
              </a:rPr>
              <a:t>eventReactive(</a:t>
            </a:r>
            <a:r>
              <a:rPr sz="4500" spc="20" dirty="0">
                <a:solidFill>
                  <a:srgbClr val="164F86"/>
                </a:solidFill>
                <a:latin typeface="Courier New"/>
                <a:cs typeface="Courier New"/>
              </a:rPr>
              <a:t>input$go</a:t>
            </a:r>
            <a:r>
              <a:rPr sz="4500" spc="20" dirty="0">
                <a:solidFill>
                  <a:srgbClr val="002452"/>
                </a:solidFill>
                <a:latin typeface="Courier New"/>
                <a:cs typeface="Courier New"/>
              </a:rPr>
              <a:t>,	</a:t>
            </a:r>
            <a:r>
              <a:rPr sz="4500" spc="20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4500" spc="15" dirty="0">
                <a:solidFill>
                  <a:srgbClr val="0365C0"/>
                </a:solidFill>
                <a:latin typeface="Courier New"/>
                <a:cs typeface="Courier New"/>
              </a:rPr>
              <a:t>rnorm(input$num)</a:t>
            </a:r>
            <a:r>
              <a:rPr sz="4500" spc="-5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500" spc="20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4500" spc="20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8652" y="4635743"/>
            <a:ext cx="7863840" cy="3583940"/>
          </a:xfrm>
          <a:custGeom>
            <a:avLst/>
            <a:gdLst/>
            <a:ahLst/>
            <a:cxnLst/>
            <a:rect l="l" t="t" r="r" b="b"/>
            <a:pathLst>
              <a:path w="7863840" h="3583940">
                <a:moveTo>
                  <a:pt x="7693797" y="1416428"/>
                </a:moveTo>
                <a:lnTo>
                  <a:pt x="167199" y="1416428"/>
                </a:lnTo>
                <a:lnTo>
                  <a:pt x="123052" y="1422686"/>
                </a:lnTo>
                <a:lnTo>
                  <a:pt x="83196" y="1440238"/>
                </a:lnTo>
                <a:lnTo>
                  <a:pt x="49296" y="1467247"/>
                </a:lnTo>
                <a:lnTo>
                  <a:pt x="23020" y="1501878"/>
                </a:lnTo>
                <a:lnTo>
                  <a:pt x="6032" y="1542295"/>
                </a:lnTo>
                <a:lnTo>
                  <a:pt x="0" y="1586663"/>
                </a:lnTo>
                <a:lnTo>
                  <a:pt x="0" y="3417759"/>
                </a:lnTo>
                <a:lnTo>
                  <a:pt x="6032" y="3461824"/>
                </a:lnTo>
                <a:lnTo>
                  <a:pt x="23020" y="3501483"/>
                </a:lnTo>
                <a:lnTo>
                  <a:pt x="49296" y="3535129"/>
                </a:lnTo>
                <a:lnTo>
                  <a:pt x="83196" y="3561152"/>
                </a:lnTo>
                <a:lnTo>
                  <a:pt x="123052" y="3577946"/>
                </a:lnTo>
                <a:lnTo>
                  <a:pt x="167199" y="3583901"/>
                </a:lnTo>
                <a:lnTo>
                  <a:pt x="7693797" y="3583901"/>
                </a:lnTo>
                <a:lnTo>
                  <a:pt x="7738153" y="3577946"/>
                </a:lnTo>
                <a:lnTo>
                  <a:pt x="7778502" y="3561152"/>
                </a:lnTo>
                <a:lnTo>
                  <a:pt x="7813034" y="3535129"/>
                </a:lnTo>
                <a:lnTo>
                  <a:pt x="7839939" y="3501483"/>
                </a:lnTo>
                <a:lnTo>
                  <a:pt x="7857409" y="3461824"/>
                </a:lnTo>
                <a:lnTo>
                  <a:pt x="7863634" y="3417759"/>
                </a:lnTo>
                <a:lnTo>
                  <a:pt x="7863634" y="1586663"/>
                </a:lnTo>
                <a:lnTo>
                  <a:pt x="7857409" y="1542295"/>
                </a:lnTo>
                <a:lnTo>
                  <a:pt x="7839939" y="1501878"/>
                </a:lnTo>
                <a:lnTo>
                  <a:pt x="7813034" y="1467247"/>
                </a:lnTo>
                <a:lnTo>
                  <a:pt x="7778502" y="1440238"/>
                </a:lnTo>
                <a:lnTo>
                  <a:pt x="7738153" y="1422686"/>
                </a:lnTo>
                <a:lnTo>
                  <a:pt x="7693797" y="1416428"/>
                </a:lnTo>
                <a:close/>
              </a:path>
              <a:path w="7863840" h="3583940">
                <a:moveTo>
                  <a:pt x="6885235" y="0"/>
                </a:moveTo>
                <a:lnTo>
                  <a:pt x="6780526" y="1416428"/>
                </a:lnTo>
                <a:lnTo>
                  <a:pt x="6989944" y="1416428"/>
                </a:lnTo>
                <a:lnTo>
                  <a:pt x="6885235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40713" y="6397167"/>
            <a:ext cx="621728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45235" marR="5080" indent="-1233170">
              <a:lnSpc>
                <a:spcPct val="100000"/>
              </a:lnSpc>
              <a:spcBef>
                <a:spcPts val="114"/>
              </a:spcBef>
            </a:pP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600" spc="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7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4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60" dirty="0">
                <a:solidFill>
                  <a:srgbClr val="FFFFFF"/>
                </a:solidFill>
                <a:latin typeface="Arial"/>
                <a:cs typeface="Arial"/>
              </a:rPr>
              <a:t>(and  </a:t>
            </a:r>
            <a:r>
              <a:rPr sz="4600" spc="-15" dirty="0">
                <a:solidFill>
                  <a:srgbClr val="FFFFFF"/>
                </a:solidFill>
                <a:latin typeface="Arial"/>
                <a:cs typeface="Arial"/>
              </a:rPr>
              <a:t>rebuild)</a:t>
            </a: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5000" y="4541463"/>
            <a:ext cx="5340350" cy="3678554"/>
          </a:xfrm>
          <a:custGeom>
            <a:avLst/>
            <a:gdLst/>
            <a:ahLst/>
            <a:cxnLst/>
            <a:rect l="l" t="t" r="r" b="b"/>
            <a:pathLst>
              <a:path w="5340350" h="3678554">
                <a:moveTo>
                  <a:pt x="5169580" y="1521178"/>
                </a:moveTo>
                <a:lnTo>
                  <a:pt x="162194" y="1521178"/>
                </a:lnTo>
                <a:lnTo>
                  <a:pt x="118439" y="1526876"/>
                </a:lnTo>
                <a:lnTo>
                  <a:pt x="79516" y="1543026"/>
                </a:lnTo>
                <a:lnTo>
                  <a:pt x="46817" y="1568214"/>
                </a:lnTo>
                <a:lnTo>
                  <a:pt x="21736" y="1601024"/>
                </a:lnTo>
                <a:lnTo>
                  <a:pt x="5666" y="1640042"/>
                </a:lnTo>
                <a:lnTo>
                  <a:pt x="0" y="1683854"/>
                </a:lnTo>
                <a:lnTo>
                  <a:pt x="0" y="3514950"/>
                </a:lnTo>
                <a:lnTo>
                  <a:pt x="5666" y="3558799"/>
                </a:lnTo>
                <a:lnTo>
                  <a:pt x="21736" y="3597919"/>
                </a:lnTo>
                <a:lnTo>
                  <a:pt x="46817" y="3630864"/>
                </a:lnTo>
                <a:lnTo>
                  <a:pt x="79516" y="3656187"/>
                </a:lnTo>
                <a:lnTo>
                  <a:pt x="118439" y="3672441"/>
                </a:lnTo>
                <a:lnTo>
                  <a:pt x="162194" y="3678181"/>
                </a:lnTo>
                <a:lnTo>
                  <a:pt x="5169580" y="3678181"/>
                </a:lnTo>
                <a:lnTo>
                  <a:pt x="5213991" y="3672441"/>
                </a:lnTo>
                <a:lnTo>
                  <a:pt x="5254476" y="3656187"/>
                </a:lnTo>
                <a:lnTo>
                  <a:pt x="5289184" y="3630864"/>
                </a:lnTo>
                <a:lnTo>
                  <a:pt x="5316266" y="3597919"/>
                </a:lnTo>
                <a:lnTo>
                  <a:pt x="5333871" y="3558799"/>
                </a:lnTo>
                <a:lnTo>
                  <a:pt x="5340151" y="3514950"/>
                </a:lnTo>
                <a:lnTo>
                  <a:pt x="5340151" y="1683854"/>
                </a:lnTo>
                <a:lnTo>
                  <a:pt x="5333871" y="1640042"/>
                </a:lnTo>
                <a:lnTo>
                  <a:pt x="5316266" y="1601024"/>
                </a:lnTo>
                <a:lnTo>
                  <a:pt x="5289184" y="1568214"/>
                </a:lnTo>
                <a:lnTo>
                  <a:pt x="5254476" y="1543026"/>
                </a:lnTo>
                <a:lnTo>
                  <a:pt x="5213991" y="1526876"/>
                </a:lnTo>
                <a:lnTo>
                  <a:pt x="5169580" y="1521178"/>
                </a:lnTo>
                <a:close/>
              </a:path>
              <a:path w="5340350" h="3678554">
                <a:moveTo>
                  <a:pt x="539145" y="0"/>
                </a:moveTo>
                <a:lnTo>
                  <a:pt x="434437" y="1521178"/>
                </a:lnTo>
                <a:lnTo>
                  <a:pt x="643854" y="1521178"/>
                </a:lnTo>
                <a:lnTo>
                  <a:pt x="53914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756274" y="6385073"/>
            <a:ext cx="4949825" cy="14789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3790"/>
              </a:lnSpc>
              <a:spcBef>
                <a:spcPts val="280"/>
              </a:spcBef>
            </a:pP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treats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been 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isolated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isolate()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184" y="4594509"/>
            <a:ext cx="8938260" cy="3625215"/>
          </a:xfrm>
          <a:custGeom>
            <a:avLst/>
            <a:gdLst/>
            <a:ahLst/>
            <a:cxnLst/>
            <a:rect l="l" t="t" r="r" b="b"/>
            <a:pathLst>
              <a:path w="8938260" h="3625215">
                <a:moveTo>
                  <a:pt x="5677900" y="1457662"/>
                </a:moveTo>
                <a:lnTo>
                  <a:pt x="169555" y="1457662"/>
                </a:lnTo>
                <a:lnTo>
                  <a:pt x="125237" y="1463920"/>
                </a:lnTo>
                <a:lnTo>
                  <a:pt x="84945" y="1481472"/>
                </a:lnTo>
                <a:lnTo>
                  <a:pt x="50478" y="1508481"/>
                </a:lnTo>
                <a:lnTo>
                  <a:pt x="23633" y="1543112"/>
                </a:lnTo>
                <a:lnTo>
                  <a:pt x="6207" y="1583529"/>
                </a:lnTo>
                <a:lnTo>
                  <a:pt x="0" y="1627898"/>
                </a:lnTo>
                <a:lnTo>
                  <a:pt x="0" y="3458994"/>
                </a:lnTo>
                <a:lnTo>
                  <a:pt x="6207" y="3503058"/>
                </a:lnTo>
                <a:lnTo>
                  <a:pt x="23633" y="3542718"/>
                </a:lnTo>
                <a:lnTo>
                  <a:pt x="50478" y="3576363"/>
                </a:lnTo>
                <a:lnTo>
                  <a:pt x="84945" y="3602387"/>
                </a:lnTo>
                <a:lnTo>
                  <a:pt x="125237" y="3619180"/>
                </a:lnTo>
                <a:lnTo>
                  <a:pt x="169555" y="3625135"/>
                </a:lnTo>
                <a:lnTo>
                  <a:pt x="5677900" y="3625135"/>
                </a:lnTo>
                <a:lnTo>
                  <a:pt x="5721869" y="3619180"/>
                </a:lnTo>
                <a:lnTo>
                  <a:pt x="5761290" y="3602387"/>
                </a:lnTo>
                <a:lnTo>
                  <a:pt x="5794625" y="3576363"/>
                </a:lnTo>
                <a:lnTo>
                  <a:pt x="5820339" y="3542718"/>
                </a:lnTo>
                <a:lnTo>
                  <a:pt x="5836894" y="3503058"/>
                </a:lnTo>
                <a:lnTo>
                  <a:pt x="5842754" y="3458994"/>
                </a:lnTo>
                <a:lnTo>
                  <a:pt x="5842754" y="1663561"/>
                </a:lnTo>
                <a:lnTo>
                  <a:pt x="6191029" y="1476394"/>
                </a:lnTo>
                <a:lnTo>
                  <a:pt x="5744317" y="1476394"/>
                </a:lnTo>
                <a:lnTo>
                  <a:pt x="5728677" y="1469699"/>
                </a:lnTo>
                <a:lnTo>
                  <a:pt x="5712341" y="1463679"/>
                </a:lnTo>
                <a:lnTo>
                  <a:pt x="5695390" y="1459333"/>
                </a:lnTo>
                <a:lnTo>
                  <a:pt x="5677900" y="1457662"/>
                </a:lnTo>
                <a:close/>
              </a:path>
              <a:path w="8938260" h="3625215">
                <a:moveTo>
                  <a:pt x="8938261" y="0"/>
                </a:moveTo>
                <a:lnTo>
                  <a:pt x="5744317" y="1476394"/>
                </a:lnTo>
                <a:lnTo>
                  <a:pt x="6191029" y="1476394"/>
                </a:lnTo>
                <a:lnTo>
                  <a:pt x="8938261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6378" y="6397167"/>
            <a:ext cx="4901565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32510" marR="5080" indent="-1020444">
              <a:lnSpc>
                <a:spcPct val="100000"/>
              </a:lnSpc>
              <a:spcBef>
                <a:spcPts val="114"/>
              </a:spcBef>
            </a:pP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reactive </a:t>
            </a:r>
            <a:r>
              <a:rPr sz="4600" spc="-105" dirty="0">
                <a:solidFill>
                  <a:srgbClr val="FFFFFF"/>
                </a:solidFill>
                <a:latin typeface="Arial"/>
                <a:cs typeface="Arial"/>
              </a:rPr>
              <a:t>value(s)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600" spc="40" dirty="0">
                <a:solidFill>
                  <a:srgbClr val="FFFFFF"/>
                </a:solidFill>
                <a:latin typeface="Arial"/>
                <a:cs typeface="Arial"/>
              </a:rPr>
              <a:t>respond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4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0307" y="8475094"/>
            <a:ext cx="54635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 marR="5080" indent="-365125">
              <a:lnSpc>
                <a:spcPct val="100000"/>
              </a:lnSpc>
              <a:spcBef>
                <a:spcPts val="95"/>
              </a:spcBef>
            </a:pPr>
            <a:r>
              <a:rPr sz="3300" spc="-20" dirty="0">
                <a:solidFill>
                  <a:srgbClr val="002452"/>
                </a:solidFill>
                <a:latin typeface="Arial"/>
                <a:cs typeface="Arial"/>
              </a:rPr>
              <a:t>(expression </a:t>
            </a:r>
            <a:r>
              <a:rPr sz="3300" dirty="0">
                <a:solidFill>
                  <a:srgbClr val="002452"/>
                </a:solidFill>
                <a:latin typeface="Arial"/>
                <a:cs typeface="Arial"/>
              </a:rPr>
              <a:t>invalidates</a:t>
            </a:r>
            <a:r>
              <a:rPr sz="3300" spc="-20" dirty="0">
                <a:solidFill>
                  <a:srgbClr val="002452"/>
                </a:solidFill>
                <a:latin typeface="Arial"/>
                <a:cs typeface="Arial"/>
              </a:rPr>
              <a:t> </a:t>
            </a:r>
            <a:r>
              <a:rPr sz="3300" spc="-125" dirty="0">
                <a:solidFill>
                  <a:srgbClr val="002452"/>
                </a:solidFill>
                <a:latin typeface="Arial"/>
                <a:cs typeface="Arial"/>
              </a:rPr>
              <a:t>ONLY  </a:t>
            </a:r>
            <a:r>
              <a:rPr sz="3300" spc="10" dirty="0">
                <a:solidFill>
                  <a:srgbClr val="002452"/>
                </a:solidFill>
                <a:latin typeface="Arial"/>
                <a:cs typeface="Arial"/>
              </a:rPr>
              <a:t>when </a:t>
            </a:r>
            <a:r>
              <a:rPr sz="3300" spc="25" dirty="0">
                <a:solidFill>
                  <a:srgbClr val="002452"/>
                </a:solidFill>
                <a:latin typeface="Arial"/>
                <a:cs typeface="Arial"/>
              </a:rPr>
              <a:t>this </a:t>
            </a:r>
            <a:r>
              <a:rPr sz="3300" spc="-30" dirty="0">
                <a:solidFill>
                  <a:srgbClr val="002452"/>
                </a:solidFill>
                <a:latin typeface="Arial"/>
                <a:cs typeface="Arial"/>
              </a:rPr>
              <a:t>value</a:t>
            </a:r>
            <a:r>
              <a:rPr sz="3300" spc="-65" dirty="0">
                <a:solidFill>
                  <a:srgbClr val="002452"/>
                </a:solidFill>
                <a:latin typeface="Arial"/>
                <a:cs typeface="Arial"/>
              </a:rPr>
              <a:t> </a:t>
            </a:r>
            <a:r>
              <a:rPr sz="3300" spc="-25" dirty="0">
                <a:solidFill>
                  <a:srgbClr val="002452"/>
                </a:solidFill>
                <a:latin typeface="Arial"/>
                <a:cs typeface="Arial"/>
              </a:rPr>
              <a:t>changes)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69345"/>
            <a:ext cx="5942965" cy="571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  <a:p>
            <a:pPr marR="3299460">
              <a:lnSpc>
                <a:spcPct val="2517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1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150">
              <a:latin typeface="DejaVu Sans Mono"/>
              <a:cs typeface="DejaVu Sans Mono"/>
            </a:endParaRPr>
          </a:p>
          <a:p>
            <a:pPr marL="658495" marR="9931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328930" marR="5080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  actionButton(inputId =</a:t>
            </a:r>
            <a:r>
              <a:rPr sz="21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go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",</a:t>
            </a:r>
            <a:endParaRPr sz="2150">
              <a:latin typeface="DejaVu Sans Mono"/>
              <a:cs typeface="DejaVu Sans Mono"/>
            </a:endParaRPr>
          </a:p>
          <a:p>
            <a:pPr marL="328930" marR="2310765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label =</a:t>
            </a:r>
            <a:r>
              <a:rPr sz="21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"Update"),  plotOutput("hist")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056" y="7495164"/>
            <a:ext cx="561340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828675" indent="-329565">
              <a:lnSpc>
                <a:spcPct val="125800"/>
              </a:lnSpc>
              <a:spcBef>
                <a:spcPts val="10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69345"/>
            <a:ext cx="5942965" cy="942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  <a:p>
            <a:pPr marR="3299460">
              <a:lnSpc>
                <a:spcPct val="2517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1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150">
              <a:latin typeface="DejaVu Sans Mono"/>
              <a:cs typeface="DejaVu Sans Mono"/>
            </a:endParaRPr>
          </a:p>
          <a:p>
            <a:pPr marL="658495" marR="9931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328930" marR="5080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  actionButton(inputId =</a:t>
            </a:r>
            <a:r>
              <a:rPr sz="21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go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",</a:t>
            </a:r>
            <a:endParaRPr sz="2150">
              <a:latin typeface="DejaVu Sans Mono"/>
              <a:cs typeface="DejaVu Sans Mono"/>
            </a:endParaRPr>
          </a:p>
          <a:p>
            <a:pPr marL="328930" marR="2310765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label =</a:t>
            </a:r>
            <a:r>
              <a:rPr sz="21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"Update"),  plotOutput("hist")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70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data &lt;- eventReactive(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input$go</a:t>
            </a: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,</a:t>
            </a:r>
            <a:r>
              <a:rPr sz="2150" b="1" spc="-35" dirty="0">
                <a:solidFill>
                  <a:srgbClr val="164F86"/>
                </a:solidFill>
                <a:latin typeface="DejaVu Sans Mono"/>
                <a:cs typeface="DejaVu Sans Mono"/>
              </a:rPr>
              <a:t> </a:t>
            </a: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  <a:spcBef>
                <a:spcPts val="5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 marL="658495" marR="11582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hist(rnorm(input$num))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69345"/>
            <a:ext cx="5942965" cy="942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  <a:p>
            <a:pPr marR="3299460">
              <a:lnSpc>
                <a:spcPct val="2517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1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150">
              <a:latin typeface="DejaVu Sans Mono"/>
              <a:cs typeface="DejaVu Sans Mono"/>
            </a:endParaRPr>
          </a:p>
          <a:p>
            <a:pPr marL="658495" marR="9931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328930" marR="5080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  actionButton(inputId =</a:t>
            </a:r>
            <a:r>
              <a:rPr sz="21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"go",</a:t>
            </a:r>
            <a:endParaRPr sz="2150">
              <a:latin typeface="DejaVu Sans Mono"/>
              <a:cs typeface="DejaVu Sans Mono"/>
            </a:endParaRPr>
          </a:p>
          <a:p>
            <a:pPr marL="328930" marR="2310765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label =</a:t>
            </a:r>
            <a:r>
              <a:rPr sz="21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"Update"),  plotOutput("hist")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70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data &lt;- eventReactive(input$go,</a:t>
            </a:r>
            <a:r>
              <a:rPr sz="2150" b="1" spc="-30" dirty="0">
                <a:solidFill>
                  <a:srgbClr val="164F86"/>
                </a:solidFill>
                <a:latin typeface="DejaVu Sans Mono"/>
                <a:cs typeface="DejaVu Sans Mono"/>
              </a:rPr>
              <a:t> </a:t>
            </a: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  <a:spcBef>
                <a:spcPts val="5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 marL="658495" marR="11582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632" y="0"/>
            <a:ext cx="10261467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59868"/>
            <a:ext cx="3946525" cy="1751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latin typeface="DejaVu Sans Mono"/>
                <a:cs typeface="DejaVu Sans Mono"/>
              </a:rPr>
              <a:t>library(shiny)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latin typeface="DejaVu Sans Mono"/>
                <a:cs typeface="DejaVu Sans Mono"/>
              </a:rPr>
              <a:t>ui &lt;-</a:t>
            </a:r>
            <a:r>
              <a:rPr sz="3200" spc="-35" dirty="0">
                <a:latin typeface="DejaVu Sans Mono"/>
                <a:cs typeface="DejaVu Sans Mono"/>
              </a:rPr>
              <a:t> </a:t>
            </a:r>
            <a:r>
              <a:rPr sz="3200" spc="5" dirty="0">
                <a:latin typeface="DejaVu Sans Mono"/>
                <a:cs typeface="DejaVu Sans Mono"/>
              </a:rPr>
              <a:t>fluidPage(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056" y="4884344"/>
            <a:ext cx="8618220" cy="1751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latin typeface="DejaVu Sans Mono"/>
                <a:cs typeface="DejaVu Sans Mono"/>
              </a:rPr>
              <a:t>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latin typeface="DejaVu Sans Mono"/>
                <a:cs typeface="DejaVu Sans Mono"/>
              </a:rPr>
              <a:t>server &lt;- function(input, output)</a:t>
            </a:r>
            <a:r>
              <a:rPr sz="3200" spc="35" dirty="0">
                <a:latin typeface="DejaVu Sans Mono"/>
                <a:cs typeface="DejaVu Sans Mono"/>
              </a:rPr>
              <a:t> </a:t>
            </a:r>
            <a:r>
              <a:rPr sz="3200" spc="5" dirty="0">
                <a:latin typeface="DejaVu Sans Mono"/>
                <a:cs typeface="DejaVu Sans Mono"/>
              </a:rPr>
              <a:t>{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056" y="8591038"/>
            <a:ext cx="8372475" cy="1751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200" spc="5" dirty="0">
                <a:latin typeface="DejaVu Sans Mono"/>
                <a:cs typeface="DejaVu Sans Mono"/>
              </a:rPr>
              <a:t>}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latin typeface="DejaVu Sans Mono"/>
                <a:cs typeface="DejaVu Sans Mono"/>
              </a:rPr>
              <a:t>shinyApp(ui = ui, server =</a:t>
            </a:r>
            <a:r>
              <a:rPr sz="3200" spc="25" dirty="0">
                <a:latin typeface="DejaVu Sans Mono"/>
                <a:cs typeface="DejaVu Sans Mono"/>
              </a:rPr>
              <a:t> </a:t>
            </a:r>
            <a:r>
              <a:rPr sz="3200" spc="5" dirty="0">
                <a:latin typeface="DejaVu Sans Mono"/>
                <a:cs typeface="DejaVu Sans Mono"/>
              </a:rPr>
              <a:t>server)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15371" y="1172739"/>
            <a:ext cx="8083550" cy="9497695"/>
          </a:xfrm>
          <a:custGeom>
            <a:avLst/>
            <a:gdLst/>
            <a:ahLst/>
            <a:cxnLst/>
            <a:rect l="l" t="t" r="r" b="b"/>
            <a:pathLst>
              <a:path w="8083550" h="9497695">
                <a:moveTo>
                  <a:pt x="0" y="0"/>
                </a:moveTo>
                <a:lnTo>
                  <a:pt x="8083523" y="0"/>
                </a:lnTo>
                <a:lnTo>
                  <a:pt x="8083523" y="9497093"/>
                </a:lnTo>
                <a:lnTo>
                  <a:pt x="0" y="94970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69345"/>
            <a:ext cx="5942965" cy="942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  <a:p>
            <a:pPr marR="3299460">
              <a:lnSpc>
                <a:spcPct val="2517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1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150">
              <a:latin typeface="DejaVu Sans Mono"/>
              <a:cs typeface="DejaVu Sans Mono"/>
            </a:endParaRPr>
          </a:p>
          <a:p>
            <a:pPr marL="658495" marR="9931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328930" marR="5080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  actionButton(inputId =</a:t>
            </a:r>
            <a:r>
              <a:rPr sz="21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"go",</a:t>
            </a:r>
            <a:endParaRPr sz="2150">
              <a:latin typeface="DejaVu Sans Mono"/>
              <a:cs typeface="DejaVu Sans Mono"/>
            </a:endParaRPr>
          </a:p>
          <a:p>
            <a:pPr marL="328930" marR="2310765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label =</a:t>
            </a:r>
            <a:r>
              <a:rPr sz="21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"Update"),  plotOutput("hist")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  <a:p>
            <a:pPr marL="658495" marR="169545" indent="-329565">
              <a:lnSpc>
                <a:spcPct val="125800"/>
              </a:lnSpc>
              <a:spcBef>
                <a:spcPts val="5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data &lt;- eventReactive(input$go,</a:t>
            </a:r>
            <a:r>
              <a:rPr sz="2150" b="1" spc="-30" dirty="0">
                <a:solidFill>
                  <a:srgbClr val="164F86"/>
                </a:solidFill>
                <a:latin typeface="DejaVu Sans Mono"/>
                <a:cs typeface="DejaVu Sans Mono"/>
              </a:rPr>
              <a:t> </a:t>
            </a: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{  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65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 marL="658495" marR="11582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150" b="1" dirty="0">
                <a:solidFill>
                  <a:srgbClr val="00882B"/>
                </a:solidFill>
                <a:latin typeface="DejaVu Sans Mono"/>
                <a:cs typeface="DejaVu Sans Mono"/>
              </a:rPr>
              <a:t>rnorm(input$num)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056" y="569345"/>
            <a:ext cx="5942965" cy="942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#</a:t>
            </a:r>
            <a:r>
              <a:rPr sz="2150" spc="-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07-eventReactive</a:t>
            </a:r>
            <a:endParaRPr sz="2150">
              <a:latin typeface="DejaVu Sans Mono"/>
              <a:cs typeface="DejaVu Sans Mono"/>
            </a:endParaRPr>
          </a:p>
          <a:p>
            <a:pPr marR="3299460">
              <a:lnSpc>
                <a:spcPct val="2517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library(shiny)  ui &lt;-</a:t>
            </a:r>
            <a:r>
              <a:rPr sz="2150" spc="-6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fluidPage(</a:t>
            </a:r>
            <a:endParaRPr sz="2150">
              <a:latin typeface="DejaVu Sans Mono"/>
              <a:cs typeface="DejaVu Sans Mono"/>
            </a:endParaRPr>
          </a:p>
          <a:p>
            <a:pPr marL="658495" marR="9931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sliderInput(inputId =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"num",  label = "Choose a</a:t>
            </a:r>
            <a:r>
              <a:rPr sz="2150" spc="-4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number",</a:t>
            </a:r>
            <a:endParaRPr sz="2150">
              <a:latin typeface="DejaVu Sans Mono"/>
              <a:cs typeface="DejaVu Sans Mono"/>
            </a:endParaRPr>
          </a:p>
          <a:p>
            <a:pPr marL="328930" marR="5080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value = 25, min = 1, max =</a:t>
            </a:r>
            <a:r>
              <a:rPr sz="2150" spc="-4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100),  actionButton(inputId =</a:t>
            </a:r>
            <a:r>
              <a:rPr sz="2150" spc="-1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"go",</a:t>
            </a:r>
            <a:endParaRPr sz="2150">
              <a:latin typeface="DejaVu Sans Mono"/>
              <a:cs typeface="DejaVu Sans Mono"/>
            </a:endParaRPr>
          </a:p>
          <a:p>
            <a:pPr marL="328930" marR="2310765" indent="328930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label =</a:t>
            </a:r>
            <a:r>
              <a:rPr sz="2150" spc="-6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"Update"),  plotOutput("hist")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 &lt;- function(input, output)</a:t>
            </a:r>
            <a:r>
              <a:rPr sz="2150" spc="-1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{</a:t>
            </a:r>
            <a:endParaRPr sz="2150">
              <a:latin typeface="DejaVu Sans Mono"/>
              <a:cs typeface="DejaVu Sans Mono"/>
            </a:endParaRPr>
          </a:p>
          <a:p>
            <a:pPr marL="658495" marR="169545" indent="-329565">
              <a:lnSpc>
                <a:spcPct val="125800"/>
              </a:lnSpc>
              <a:spcBef>
                <a:spcPts val="5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data &lt;- eventReactive(input$go,</a:t>
            </a:r>
            <a:r>
              <a:rPr sz="2150" b="1" spc="-30" dirty="0">
                <a:solidFill>
                  <a:srgbClr val="164F86"/>
                </a:solidFill>
                <a:latin typeface="DejaVu Sans Mono"/>
                <a:cs typeface="DejaVu Sans Mono"/>
              </a:rPr>
              <a:t> </a:t>
            </a: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{  rnorm(input$num)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65"/>
              </a:spcBef>
            </a:pP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 marL="658495" marR="1158240" indent="-329565">
              <a:lnSpc>
                <a:spcPct val="1258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output$hist &lt;-</a:t>
            </a:r>
            <a:r>
              <a:rPr sz="2150" spc="-35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renderPlot({  hist(</a:t>
            </a:r>
            <a:r>
              <a:rPr sz="2150" b="1" dirty="0">
                <a:solidFill>
                  <a:srgbClr val="164F86"/>
                </a:solidFill>
                <a:latin typeface="DejaVu Sans Mono"/>
                <a:cs typeface="DejaVu Sans Mono"/>
              </a:rPr>
              <a:t>data()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)</a:t>
            </a:r>
            <a:endParaRPr sz="2150">
              <a:latin typeface="DejaVu Sans Mono"/>
              <a:cs typeface="DejaVu Sans Mono"/>
            </a:endParaRPr>
          </a:p>
          <a:p>
            <a:pPr marL="328930">
              <a:lnSpc>
                <a:spcPct val="100000"/>
              </a:lnSpc>
              <a:spcBef>
                <a:spcPts val="670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})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}</a:t>
            </a:r>
            <a:endParaRPr sz="21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shinyApp(ui = ui, server =</a:t>
            </a:r>
            <a:r>
              <a:rPr sz="2150" spc="-20" dirty="0">
                <a:solidFill>
                  <a:srgbClr val="A6AAA9"/>
                </a:solidFill>
                <a:latin typeface="DejaVu Sans Mono"/>
                <a:cs typeface="DejaVu Sans Mono"/>
              </a:rPr>
              <a:t> </a:t>
            </a:r>
            <a:r>
              <a:rPr sz="2150" dirty="0">
                <a:solidFill>
                  <a:srgbClr val="A6AAA9"/>
                </a:solidFill>
                <a:latin typeface="DejaVu Sans Mono"/>
                <a:cs typeface="DejaVu Sans Mono"/>
              </a:rPr>
              <a:t>server)</a:t>
            </a:r>
            <a:endParaRPr sz="21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4719" y="5821812"/>
            <a:ext cx="0" cy="2523490"/>
          </a:xfrm>
          <a:custGeom>
            <a:avLst/>
            <a:gdLst/>
            <a:ahLst/>
            <a:cxnLst/>
            <a:rect l="l" t="t" r="r" b="b"/>
            <a:pathLst>
              <a:path h="2523490">
                <a:moveTo>
                  <a:pt x="0" y="2523486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8645" y="8292941"/>
            <a:ext cx="3811904" cy="1948180"/>
          </a:xfrm>
          <a:custGeom>
            <a:avLst/>
            <a:gdLst/>
            <a:ahLst/>
            <a:cxnLst/>
            <a:rect l="l" t="t" r="r" b="b"/>
            <a:pathLst>
              <a:path w="3811904" h="1948179">
                <a:moveTo>
                  <a:pt x="3360243" y="0"/>
                </a:moveTo>
                <a:lnTo>
                  <a:pt x="453912" y="0"/>
                </a:lnTo>
                <a:lnTo>
                  <a:pt x="407508" y="2383"/>
                </a:lnTo>
                <a:lnTo>
                  <a:pt x="362451" y="9373"/>
                </a:lnTo>
                <a:lnTo>
                  <a:pt x="318969" y="20732"/>
                </a:lnTo>
                <a:lnTo>
                  <a:pt x="277290" y="36221"/>
                </a:lnTo>
                <a:lnTo>
                  <a:pt x="237640" y="55602"/>
                </a:lnTo>
                <a:lnTo>
                  <a:pt x="200247" y="78636"/>
                </a:lnTo>
                <a:lnTo>
                  <a:pt x="165337" y="105085"/>
                </a:lnTo>
                <a:lnTo>
                  <a:pt x="133138" y="134710"/>
                </a:lnTo>
                <a:lnTo>
                  <a:pt x="103877" y="167273"/>
                </a:lnTo>
                <a:lnTo>
                  <a:pt x="77780" y="202535"/>
                </a:lnTo>
                <a:lnTo>
                  <a:pt x="55075" y="240259"/>
                </a:lnTo>
                <a:lnTo>
                  <a:pt x="35989" y="280204"/>
                </a:lnTo>
                <a:lnTo>
                  <a:pt x="20749" y="322134"/>
                </a:lnTo>
                <a:lnTo>
                  <a:pt x="9582" y="365809"/>
                </a:lnTo>
                <a:lnTo>
                  <a:pt x="2716" y="410991"/>
                </a:lnTo>
                <a:lnTo>
                  <a:pt x="376" y="457441"/>
                </a:lnTo>
                <a:lnTo>
                  <a:pt x="0" y="1495902"/>
                </a:lnTo>
                <a:lnTo>
                  <a:pt x="2663" y="1545331"/>
                </a:lnTo>
                <a:lnTo>
                  <a:pt x="10469" y="1593166"/>
                </a:lnTo>
                <a:lnTo>
                  <a:pt x="23141" y="1639139"/>
                </a:lnTo>
                <a:lnTo>
                  <a:pt x="40401" y="1682980"/>
                </a:lnTo>
                <a:lnTo>
                  <a:pt x="61973" y="1724419"/>
                </a:lnTo>
                <a:lnTo>
                  <a:pt x="87580" y="1763189"/>
                </a:lnTo>
                <a:lnTo>
                  <a:pt x="116945" y="1799020"/>
                </a:lnTo>
                <a:lnTo>
                  <a:pt x="149790" y="1831643"/>
                </a:lnTo>
                <a:lnTo>
                  <a:pt x="185840" y="1860789"/>
                </a:lnTo>
                <a:lnTo>
                  <a:pt x="224816" y="1886189"/>
                </a:lnTo>
                <a:lnTo>
                  <a:pt x="266443" y="1907574"/>
                </a:lnTo>
                <a:lnTo>
                  <a:pt x="310443" y="1924675"/>
                </a:lnTo>
                <a:lnTo>
                  <a:pt x="356539" y="1937223"/>
                </a:lnTo>
                <a:lnTo>
                  <a:pt x="404455" y="1944949"/>
                </a:lnTo>
                <a:lnTo>
                  <a:pt x="453912" y="1947584"/>
                </a:lnTo>
                <a:lnTo>
                  <a:pt x="3360243" y="1947584"/>
                </a:lnTo>
                <a:lnTo>
                  <a:pt x="3409670" y="1944949"/>
                </a:lnTo>
                <a:lnTo>
                  <a:pt x="3457500" y="1937223"/>
                </a:lnTo>
                <a:lnTo>
                  <a:pt x="3503465" y="1924675"/>
                </a:lnTo>
                <a:lnTo>
                  <a:pt x="3547295" y="1907574"/>
                </a:lnTo>
                <a:lnTo>
                  <a:pt x="3588722" y="1886189"/>
                </a:lnTo>
                <a:lnTo>
                  <a:pt x="3627479" y="1860789"/>
                </a:lnTo>
                <a:lnTo>
                  <a:pt x="3663295" y="1831643"/>
                </a:lnTo>
                <a:lnTo>
                  <a:pt x="3695903" y="1799020"/>
                </a:lnTo>
                <a:lnTo>
                  <a:pt x="3725035" y="1763189"/>
                </a:lnTo>
                <a:lnTo>
                  <a:pt x="3750421" y="1724419"/>
                </a:lnTo>
                <a:lnTo>
                  <a:pt x="3771794" y="1682980"/>
                </a:lnTo>
                <a:lnTo>
                  <a:pt x="3788885" y="1639139"/>
                </a:lnTo>
                <a:lnTo>
                  <a:pt x="3801425" y="1593166"/>
                </a:lnTo>
                <a:lnTo>
                  <a:pt x="3809145" y="1545331"/>
                </a:lnTo>
                <a:lnTo>
                  <a:pt x="3811779" y="1495902"/>
                </a:lnTo>
                <a:lnTo>
                  <a:pt x="3811779" y="457441"/>
                </a:lnTo>
                <a:lnTo>
                  <a:pt x="3809462" y="410991"/>
                </a:lnTo>
                <a:lnTo>
                  <a:pt x="3802659" y="365809"/>
                </a:lnTo>
                <a:lnTo>
                  <a:pt x="3791591" y="322134"/>
                </a:lnTo>
                <a:lnTo>
                  <a:pt x="3776479" y="280204"/>
                </a:lnTo>
                <a:lnTo>
                  <a:pt x="3757544" y="240259"/>
                </a:lnTo>
                <a:lnTo>
                  <a:pt x="3735008" y="202535"/>
                </a:lnTo>
                <a:lnTo>
                  <a:pt x="3709092" y="167273"/>
                </a:lnTo>
                <a:lnTo>
                  <a:pt x="3680017" y="134710"/>
                </a:lnTo>
                <a:lnTo>
                  <a:pt x="3648004" y="105085"/>
                </a:lnTo>
                <a:lnTo>
                  <a:pt x="3613275" y="78636"/>
                </a:lnTo>
                <a:lnTo>
                  <a:pt x="3576051" y="55602"/>
                </a:lnTo>
                <a:lnTo>
                  <a:pt x="3536552" y="36221"/>
                </a:lnTo>
                <a:lnTo>
                  <a:pt x="3495001" y="20732"/>
                </a:lnTo>
                <a:lnTo>
                  <a:pt x="3451618" y="9373"/>
                </a:lnTo>
                <a:lnTo>
                  <a:pt x="3406625" y="2383"/>
                </a:lnTo>
                <a:lnTo>
                  <a:pt x="3360243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8188" y="8333276"/>
            <a:ext cx="3141980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394335" indent="-389890">
              <a:lnSpc>
                <a:spcPct val="113199"/>
              </a:lnSpc>
              <a:spcBef>
                <a:spcPts val="9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5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40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hist(data())</a:t>
            </a:r>
            <a:endParaRPr sz="255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21755" y="1455453"/>
            <a:ext cx="0" cy="2733040"/>
          </a:xfrm>
          <a:custGeom>
            <a:avLst/>
            <a:gdLst/>
            <a:ahLst/>
            <a:cxnLst/>
            <a:rect l="l" t="t" r="r" b="b"/>
            <a:pathLst>
              <a:path h="2733040">
                <a:moveTo>
                  <a:pt x="0" y="2732900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400" y="586369"/>
            <a:ext cx="2538730" cy="932180"/>
          </a:xfrm>
          <a:custGeom>
            <a:avLst/>
            <a:gdLst/>
            <a:ahLst/>
            <a:cxnLst/>
            <a:rect l="l" t="t" r="r" b="b"/>
            <a:pathLst>
              <a:path w="2538729" h="932180">
                <a:moveTo>
                  <a:pt x="2382174" y="0"/>
                </a:moveTo>
                <a:lnTo>
                  <a:pt x="152947" y="0"/>
                </a:lnTo>
                <a:lnTo>
                  <a:pt x="105078" y="8266"/>
                </a:lnTo>
                <a:lnTo>
                  <a:pt x="64223" y="31097"/>
                </a:lnTo>
                <a:lnTo>
                  <a:pt x="32465" y="65544"/>
                </a:lnTo>
                <a:lnTo>
                  <a:pt x="11884" y="108655"/>
                </a:lnTo>
                <a:lnTo>
                  <a:pt x="4561" y="157482"/>
                </a:lnTo>
                <a:lnTo>
                  <a:pt x="0" y="782604"/>
                </a:lnTo>
                <a:lnTo>
                  <a:pt x="7797" y="830568"/>
                </a:lnTo>
                <a:lnTo>
                  <a:pt x="29509" y="871650"/>
                </a:lnTo>
                <a:lnTo>
                  <a:pt x="62618" y="903680"/>
                </a:lnTo>
                <a:lnTo>
                  <a:pt x="104603" y="924490"/>
                </a:lnTo>
                <a:lnTo>
                  <a:pt x="152947" y="931908"/>
                </a:lnTo>
                <a:lnTo>
                  <a:pt x="2382174" y="931908"/>
                </a:lnTo>
                <a:lnTo>
                  <a:pt x="2430869" y="924490"/>
                </a:lnTo>
                <a:lnTo>
                  <a:pt x="2473696" y="903680"/>
                </a:lnTo>
                <a:lnTo>
                  <a:pt x="2507810" y="871650"/>
                </a:lnTo>
                <a:lnTo>
                  <a:pt x="2530364" y="830568"/>
                </a:lnTo>
                <a:lnTo>
                  <a:pt x="2538515" y="782604"/>
                </a:lnTo>
                <a:lnTo>
                  <a:pt x="2538515" y="157482"/>
                </a:lnTo>
                <a:lnTo>
                  <a:pt x="2530364" y="108655"/>
                </a:lnTo>
                <a:lnTo>
                  <a:pt x="2507810" y="65544"/>
                </a:lnTo>
                <a:lnTo>
                  <a:pt x="2473696" y="31097"/>
                </a:lnTo>
                <a:lnTo>
                  <a:pt x="2430869" y="8266"/>
                </a:lnTo>
                <a:lnTo>
                  <a:pt x="2382174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050" y="788783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250" y="4156941"/>
            <a:ext cx="8128634" cy="1675764"/>
          </a:xfrm>
          <a:custGeom>
            <a:avLst/>
            <a:gdLst/>
            <a:ahLst/>
            <a:cxnLst/>
            <a:rect l="l" t="t" r="r" b="b"/>
            <a:pathLst>
              <a:path w="8128634" h="1675764">
                <a:moveTo>
                  <a:pt x="7928936" y="0"/>
                </a:moveTo>
                <a:lnTo>
                  <a:pt x="201268" y="0"/>
                </a:lnTo>
                <a:lnTo>
                  <a:pt x="155272" y="5489"/>
                </a:lnTo>
                <a:lnTo>
                  <a:pt x="113304" y="21080"/>
                </a:lnTo>
                <a:lnTo>
                  <a:pt x="76475" y="45453"/>
                </a:lnTo>
                <a:lnTo>
                  <a:pt x="45896" y="77291"/>
                </a:lnTo>
                <a:lnTo>
                  <a:pt x="22677" y="115275"/>
                </a:lnTo>
                <a:lnTo>
                  <a:pt x="7931" y="158088"/>
                </a:lnTo>
                <a:lnTo>
                  <a:pt x="2769" y="204412"/>
                </a:lnTo>
                <a:lnTo>
                  <a:pt x="0" y="1473860"/>
                </a:lnTo>
                <a:lnTo>
                  <a:pt x="5315" y="1520022"/>
                </a:lnTo>
                <a:lnTo>
                  <a:pt x="20457" y="1562416"/>
                </a:lnTo>
                <a:lnTo>
                  <a:pt x="44216" y="1599828"/>
                </a:lnTo>
                <a:lnTo>
                  <a:pt x="75385" y="1631042"/>
                </a:lnTo>
                <a:lnTo>
                  <a:pt x="112755" y="1654842"/>
                </a:lnTo>
                <a:lnTo>
                  <a:pt x="155119" y="1670014"/>
                </a:lnTo>
                <a:lnTo>
                  <a:pt x="201268" y="1675341"/>
                </a:lnTo>
                <a:lnTo>
                  <a:pt x="7928936" y="1675341"/>
                </a:lnTo>
                <a:lnTo>
                  <a:pt x="7974970" y="1670014"/>
                </a:lnTo>
                <a:lnTo>
                  <a:pt x="8017043" y="1654842"/>
                </a:lnTo>
                <a:lnTo>
                  <a:pt x="8054017" y="1631042"/>
                </a:lnTo>
                <a:lnTo>
                  <a:pt x="8084755" y="1599828"/>
                </a:lnTo>
                <a:lnTo>
                  <a:pt x="8108119" y="1562416"/>
                </a:lnTo>
                <a:lnTo>
                  <a:pt x="8122972" y="1520022"/>
                </a:lnTo>
                <a:lnTo>
                  <a:pt x="8128176" y="1473860"/>
                </a:lnTo>
                <a:lnTo>
                  <a:pt x="8128176" y="204412"/>
                </a:lnTo>
                <a:lnTo>
                  <a:pt x="8122972" y="158088"/>
                </a:lnTo>
                <a:lnTo>
                  <a:pt x="8108119" y="115275"/>
                </a:lnTo>
                <a:lnTo>
                  <a:pt x="8084755" y="77291"/>
                </a:lnTo>
                <a:lnTo>
                  <a:pt x="8054017" y="45453"/>
                </a:lnTo>
                <a:lnTo>
                  <a:pt x="8017043" y="21080"/>
                </a:lnTo>
                <a:lnTo>
                  <a:pt x="7974970" y="5489"/>
                </a:lnTo>
                <a:lnTo>
                  <a:pt x="7928936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8139" y="4162418"/>
            <a:ext cx="773557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7515" marR="5080" indent="-386715">
              <a:lnSpc>
                <a:spcPct val="110400"/>
              </a:lnSpc>
              <a:spcBef>
                <a:spcPts val="100"/>
              </a:spcBef>
              <a:tabLst>
                <a:tab pos="1213485" algn="l"/>
                <a:tab pos="1910714" algn="l"/>
                <a:tab pos="7489825" algn="l"/>
              </a:tabLst>
            </a:pP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dat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-	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eventReactive(input$go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,	{  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rnorm(input$num)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6779" y="534015"/>
            <a:ext cx="2235835" cy="932180"/>
          </a:xfrm>
          <a:custGeom>
            <a:avLst/>
            <a:gdLst/>
            <a:ahLst/>
            <a:cxnLst/>
            <a:rect l="l" t="t" r="r" b="b"/>
            <a:pathLst>
              <a:path w="2235834" h="932180">
                <a:moveTo>
                  <a:pt x="2079224" y="0"/>
                </a:moveTo>
                <a:lnTo>
                  <a:pt x="152948" y="0"/>
                </a:lnTo>
                <a:lnTo>
                  <a:pt x="105131" y="7863"/>
                </a:lnTo>
                <a:lnTo>
                  <a:pt x="64400" y="29733"/>
                </a:lnTo>
                <a:lnTo>
                  <a:pt x="32788" y="63033"/>
                </a:lnTo>
                <a:lnTo>
                  <a:pt x="12329" y="105184"/>
                </a:lnTo>
                <a:lnTo>
                  <a:pt x="5057" y="153607"/>
                </a:lnTo>
                <a:lnTo>
                  <a:pt x="0" y="778719"/>
                </a:lnTo>
                <a:lnTo>
                  <a:pt x="7797" y="827091"/>
                </a:lnTo>
                <a:lnTo>
                  <a:pt x="29510" y="869137"/>
                </a:lnTo>
                <a:lnTo>
                  <a:pt x="62619" y="902316"/>
                </a:lnTo>
                <a:lnTo>
                  <a:pt x="104605" y="924087"/>
                </a:lnTo>
                <a:lnTo>
                  <a:pt x="152948" y="931908"/>
                </a:lnTo>
                <a:lnTo>
                  <a:pt x="2079224" y="931908"/>
                </a:lnTo>
                <a:lnTo>
                  <a:pt x="2127898" y="924087"/>
                </a:lnTo>
                <a:lnTo>
                  <a:pt x="2170673" y="902316"/>
                </a:lnTo>
                <a:lnTo>
                  <a:pt x="2204724" y="869137"/>
                </a:lnTo>
                <a:lnTo>
                  <a:pt x="2227227" y="827091"/>
                </a:lnTo>
                <a:lnTo>
                  <a:pt x="2235356" y="778719"/>
                </a:lnTo>
                <a:lnTo>
                  <a:pt x="2235356" y="153607"/>
                </a:lnTo>
                <a:lnTo>
                  <a:pt x="2227227" y="105184"/>
                </a:lnTo>
                <a:lnTo>
                  <a:pt x="2204724" y="63033"/>
                </a:lnTo>
                <a:lnTo>
                  <a:pt x="2170673" y="29733"/>
                </a:lnTo>
                <a:lnTo>
                  <a:pt x="2127898" y="7863"/>
                </a:lnTo>
                <a:lnTo>
                  <a:pt x="2079224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0200" y="732544"/>
            <a:ext cx="188595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input$go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6779" y="534018"/>
            <a:ext cx="2235835" cy="932180"/>
          </a:xfrm>
          <a:custGeom>
            <a:avLst/>
            <a:gdLst/>
            <a:ahLst/>
            <a:cxnLst/>
            <a:rect l="l" t="t" r="r" b="b"/>
            <a:pathLst>
              <a:path w="2235834" h="932180">
                <a:moveTo>
                  <a:pt x="0" y="778722"/>
                </a:moveTo>
                <a:lnTo>
                  <a:pt x="5057" y="153572"/>
                </a:lnTo>
                <a:lnTo>
                  <a:pt x="12328" y="105164"/>
                </a:lnTo>
                <a:lnTo>
                  <a:pt x="32787" y="63023"/>
                </a:lnTo>
                <a:lnTo>
                  <a:pt x="64399" y="29729"/>
                </a:lnTo>
                <a:lnTo>
                  <a:pt x="105130" y="7862"/>
                </a:lnTo>
                <a:lnTo>
                  <a:pt x="152948" y="0"/>
                </a:lnTo>
                <a:lnTo>
                  <a:pt x="2079224" y="0"/>
                </a:lnTo>
                <a:lnTo>
                  <a:pt x="2127898" y="7862"/>
                </a:lnTo>
                <a:lnTo>
                  <a:pt x="2170673" y="29729"/>
                </a:lnTo>
                <a:lnTo>
                  <a:pt x="2204724" y="63023"/>
                </a:lnTo>
                <a:lnTo>
                  <a:pt x="2227227" y="105164"/>
                </a:lnTo>
                <a:lnTo>
                  <a:pt x="2235356" y="153572"/>
                </a:lnTo>
                <a:lnTo>
                  <a:pt x="2235356" y="778722"/>
                </a:lnTo>
                <a:lnTo>
                  <a:pt x="2227227" y="827090"/>
                </a:lnTo>
                <a:lnTo>
                  <a:pt x="2204724" y="869135"/>
                </a:lnTo>
                <a:lnTo>
                  <a:pt x="2170673" y="902315"/>
                </a:lnTo>
                <a:lnTo>
                  <a:pt x="2127898" y="924086"/>
                </a:lnTo>
                <a:lnTo>
                  <a:pt x="2079224" y="931909"/>
                </a:lnTo>
                <a:lnTo>
                  <a:pt x="152948" y="931909"/>
                </a:lnTo>
                <a:lnTo>
                  <a:pt x="104604" y="924086"/>
                </a:lnTo>
                <a:lnTo>
                  <a:pt x="62618" y="902315"/>
                </a:lnTo>
                <a:lnTo>
                  <a:pt x="29510" y="869135"/>
                </a:lnTo>
                <a:lnTo>
                  <a:pt x="7797" y="827090"/>
                </a:lnTo>
                <a:lnTo>
                  <a:pt x="0" y="778722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85716" y="1528749"/>
            <a:ext cx="474345" cy="2588260"/>
          </a:xfrm>
          <a:custGeom>
            <a:avLst/>
            <a:gdLst/>
            <a:ahLst/>
            <a:cxnLst/>
            <a:rect l="l" t="t" r="r" b="b"/>
            <a:pathLst>
              <a:path w="474345" h="2588260">
                <a:moveTo>
                  <a:pt x="474299" y="2157002"/>
                </a:moveTo>
                <a:lnTo>
                  <a:pt x="0" y="2157002"/>
                </a:lnTo>
                <a:lnTo>
                  <a:pt x="237155" y="2587764"/>
                </a:lnTo>
                <a:lnTo>
                  <a:pt x="474299" y="2157002"/>
                </a:lnTo>
                <a:close/>
              </a:path>
              <a:path w="474345" h="2588260">
                <a:moveTo>
                  <a:pt x="361685" y="0"/>
                </a:moveTo>
                <a:lnTo>
                  <a:pt x="110384" y="0"/>
                </a:lnTo>
                <a:lnTo>
                  <a:pt x="110384" y="2157002"/>
                </a:lnTo>
                <a:lnTo>
                  <a:pt x="361685" y="2157002"/>
                </a:lnTo>
                <a:lnTo>
                  <a:pt x="361685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647" y="4156942"/>
            <a:ext cx="8126095" cy="1675764"/>
          </a:xfrm>
          <a:custGeom>
            <a:avLst/>
            <a:gdLst/>
            <a:ahLst/>
            <a:cxnLst/>
            <a:rect l="l" t="t" r="r" b="b"/>
            <a:pathLst>
              <a:path w="8126095" h="1675764">
                <a:moveTo>
                  <a:pt x="0" y="1473860"/>
                </a:moveTo>
                <a:lnTo>
                  <a:pt x="372" y="204407"/>
                </a:lnTo>
                <a:lnTo>
                  <a:pt x="5667" y="158085"/>
                </a:lnTo>
                <a:lnTo>
                  <a:pt x="20756" y="115272"/>
                </a:lnTo>
                <a:lnTo>
                  <a:pt x="44442" y="77289"/>
                </a:lnTo>
                <a:lnTo>
                  <a:pt x="75531" y="45452"/>
                </a:lnTo>
                <a:lnTo>
                  <a:pt x="112828" y="21079"/>
                </a:lnTo>
                <a:lnTo>
                  <a:pt x="155139" y="5489"/>
                </a:lnTo>
                <a:lnTo>
                  <a:pt x="201267" y="0"/>
                </a:lnTo>
                <a:lnTo>
                  <a:pt x="7924135" y="0"/>
                </a:lnTo>
                <a:lnTo>
                  <a:pt x="7970306" y="5489"/>
                </a:lnTo>
                <a:lnTo>
                  <a:pt x="8012724" y="21079"/>
                </a:lnTo>
                <a:lnTo>
                  <a:pt x="8050168" y="45452"/>
                </a:lnTo>
                <a:lnTo>
                  <a:pt x="8081418" y="77289"/>
                </a:lnTo>
                <a:lnTo>
                  <a:pt x="8105251" y="115272"/>
                </a:lnTo>
                <a:lnTo>
                  <a:pt x="8120447" y="158085"/>
                </a:lnTo>
                <a:lnTo>
                  <a:pt x="8125783" y="204407"/>
                </a:lnTo>
                <a:lnTo>
                  <a:pt x="8125783" y="1473860"/>
                </a:lnTo>
                <a:lnTo>
                  <a:pt x="8120447" y="1520021"/>
                </a:lnTo>
                <a:lnTo>
                  <a:pt x="8105251" y="1562415"/>
                </a:lnTo>
                <a:lnTo>
                  <a:pt x="8081418" y="1599827"/>
                </a:lnTo>
                <a:lnTo>
                  <a:pt x="8050168" y="1631041"/>
                </a:lnTo>
                <a:lnTo>
                  <a:pt x="8012724" y="1654841"/>
                </a:lnTo>
                <a:lnTo>
                  <a:pt x="7970306" y="1670013"/>
                </a:lnTo>
                <a:lnTo>
                  <a:pt x="7924135" y="1675340"/>
                </a:lnTo>
                <a:lnTo>
                  <a:pt x="201267" y="1675340"/>
                </a:lnTo>
                <a:lnTo>
                  <a:pt x="155118" y="1670013"/>
                </a:lnTo>
                <a:lnTo>
                  <a:pt x="112754" y="1654841"/>
                </a:lnTo>
                <a:lnTo>
                  <a:pt x="75384" y="1631041"/>
                </a:lnTo>
                <a:lnTo>
                  <a:pt x="44216" y="1599827"/>
                </a:lnTo>
                <a:lnTo>
                  <a:pt x="20457" y="1562415"/>
                </a:lnTo>
                <a:lnTo>
                  <a:pt x="5315" y="1520021"/>
                </a:lnTo>
                <a:lnTo>
                  <a:pt x="0" y="1473860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6731" y="5895108"/>
            <a:ext cx="474345" cy="2345055"/>
          </a:xfrm>
          <a:custGeom>
            <a:avLst/>
            <a:gdLst/>
            <a:ahLst/>
            <a:cxnLst/>
            <a:rect l="l" t="t" r="r" b="b"/>
            <a:pathLst>
              <a:path w="474345" h="2345054">
                <a:moveTo>
                  <a:pt x="474299" y="1916172"/>
                </a:moveTo>
                <a:lnTo>
                  <a:pt x="0" y="1916172"/>
                </a:lnTo>
                <a:lnTo>
                  <a:pt x="237144" y="2344923"/>
                </a:lnTo>
                <a:lnTo>
                  <a:pt x="474299" y="1916172"/>
                </a:lnTo>
                <a:close/>
              </a:path>
              <a:path w="474345" h="2345054">
                <a:moveTo>
                  <a:pt x="363172" y="0"/>
                </a:moveTo>
                <a:lnTo>
                  <a:pt x="111870" y="0"/>
                </a:lnTo>
                <a:lnTo>
                  <a:pt x="111870" y="1916172"/>
                </a:lnTo>
                <a:lnTo>
                  <a:pt x="363172" y="1916172"/>
                </a:lnTo>
                <a:lnTo>
                  <a:pt x="363172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8645" y="8292944"/>
            <a:ext cx="3811904" cy="1948180"/>
          </a:xfrm>
          <a:custGeom>
            <a:avLst/>
            <a:gdLst/>
            <a:ahLst/>
            <a:cxnLst/>
            <a:rect l="l" t="t" r="r" b="b"/>
            <a:pathLst>
              <a:path w="3811904" h="1948179">
                <a:moveTo>
                  <a:pt x="0" y="1495898"/>
                </a:moveTo>
                <a:lnTo>
                  <a:pt x="372" y="457435"/>
                </a:lnTo>
                <a:lnTo>
                  <a:pt x="2712" y="410986"/>
                </a:lnTo>
                <a:lnTo>
                  <a:pt x="9578" y="365805"/>
                </a:lnTo>
                <a:lnTo>
                  <a:pt x="20745" y="322131"/>
                </a:lnTo>
                <a:lnTo>
                  <a:pt x="35985" y="280202"/>
                </a:lnTo>
                <a:lnTo>
                  <a:pt x="55071" y="240257"/>
                </a:lnTo>
                <a:lnTo>
                  <a:pt x="77775" y="202534"/>
                </a:lnTo>
                <a:lnTo>
                  <a:pt x="103872" y="167272"/>
                </a:lnTo>
                <a:lnTo>
                  <a:pt x="133133" y="134709"/>
                </a:lnTo>
                <a:lnTo>
                  <a:pt x="165333" y="105084"/>
                </a:lnTo>
                <a:lnTo>
                  <a:pt x="200243" y="78636"/>
                </a:lnTo>
                <a:lnTo>
                  <a:pt x="237636" y="55602"/>
                </a:lnTo>
                <a:lnTo>
                  <a:pt x="277286" y="36221"/>
                </a:lnTo>
                <a:lnTo>
                  <a:pt x="318966" y="20732"/>
                </a:lnTo>
                <a:lnTo>
                  <a:pt x="362448" y="9373"/>
                </a:lnTo>
                <a:lnTo>
                  <a:pt x="407505" y="2383"/>
                </a:lnTo>
                <a:lnTo>
                  <a:pt x="453910" y="0"/>
                </a:lnTo>
                <a:lnTo>
                  <a:pt x="3357489" y="0"/>
                </a:lnTo>
                <a:lnTo>
                  <a:pt x="3403904" y="2383"/>
                </a:lnTo>
                <a:lnTo>
                  <a:pt x="3448986" y="9373"/>
                </a:lnTo>
                <a:lnTo>
                  <a:pt x="3492505" y="20732"/>
                </a:lnTo>
                <a:lnTo>
                  <a:pt x="3534233" y="36221"/>
                </a:lnTo>
                <a:lnTo>
                  <a:pt x="3573940" y="55602"/>
                </a:lnTo>
                <a:lnTo>
                  <a:pt x="3611397" y="78636"/>
                </a:lnTo>
                <a:lnTo>
                  <a:pt x="3646375" y="105084"/>
                </a:lnTo>
                <a:lnTo>
                  <a:pt x="3678644" y="134709"/>
                </a:lnTo>
                <a:lnTo>
                  <a:pt x="3707975" y="167272"/>
                </a:lnTo>
                <a:lnTo>
                  <a:pt x="3734140" y="202534"/>
                </a:lnTo>
                <a:lnTo>
                  <a:pt x="3756907" y="240257"/>
                </a:lnTo>
                <a:lnTo>
                  <a:pt x="3776050" y="280202"/>
                </a:lnTo>
                <a:lnTo>
                  <a:pt x="3791337" y="322131"/>
                </a:lnTo>
                <a:lnTo>
                  <a:pt x="3802541" y="365805"/>
                </a:lnTo>
                <a:lnTo>
                  <a:pt x="3809431" y="410986"/>
                </a:lnTo>
                <a:lnTo>
                  <a:pt x="3811779" y="457435"/>
                </a:lnTo>
                <a:lnTo>
                  <a:pt x="3811779" y="1495898"/>
                </a:lnTo>
                <a:lnTo>
                  <a:pt x="3809431" y="1542281"/>
                </a:lnTo>
                <a:lnTo>
                  <a:pt x="3802541" y="1587279"/>
                </a:lnTo>
                <a:lnTo>
                  <a:pt x="3791337" y="1630669"/>
                </a:lnTo>
                <a:lnTo>
                  <a:pt x="3776050" y="1672230"/>
                </a:lnTo>
                <a:lnTo>
                  <a:pt x="3756907" y="1711740"/>
                </a:lnTo>
                <a:lnTo>
                  <a:pt x="3734140" y="1748976"/>
                </a:lnTo>
                <a:lnTo>
                  <a:pt x="3707975" y="1783719"/>
                </a:lnTo>
                <a:lnTo>
                  <a:pt x="3678644" y="1815745"/>
                </a:lnTo>
                <a:lnTo>
                  <a:pt x="3646375" y="1844834"/>
                </a:lnTo>
                <a:lnTo>
                  <a:pt x="3611397" y="1870763"/>
                </a:lnTo>
                <a:lnTo>
                  <a:pt x="3573940" y="1893311"/>
                </a:lnTo>
                <a:lnTo>
                  <a:pt x="3534233" y="1912257"/>
                </a:lnTo>
                <a:lnTo>
                  <a:pt x="3492505" y="1927378"/>
                </a:lnTo>
                <a:lnTo>
                  <a:pt x="3448986" y="1938454"/>
                </a:lnTo>
                <a:lnTo>
                  <a:pt x="3403904" y="1945262"/>
                </a:lnTo>
                <a:lnTo>
                  <a:pt x="3357489" y="1947580"/>
                </a:lnTo>
                <a:lnTo>
                  <a:pt x="453910" y="1947580"/>
                </a:lnTo>
                <a:lnTo>
                  <a:pt x="404452" y="1944945"/>
                </a:lnTo>
                <a:lnTo>
                  <a:pt x="356536" y="1937219"/>
                </a:lnTo>
                <a:lnTo>
                  <a:pt x="310440" y="1924671"/>
                </a:lnTo>
                <a:lnTo>
                  <a:pt x="266440" y="1907570"/>
                </a:lnTo>
                <a:lnTo>
                  <a:pt x="224813" y="1886185"/>
                </a:lnTo>
                <a:lnTo>
                  <a:pt x="185837" y="1860785"/>
                </a:lnTo>
                <a:lnTo>
                  <a:pt x="149787" y="1831639"/>
                </a:lnTo>
                <a:lnTo>
                  <a:pt x="116942" y="1799016"/>
                </a:lnTo>
                <a:lnTo>
                  <a:pt x="87578" y="1763185"/>
                </a:lnTo>
                <a:lnTo>
                  <a:pt x="61972" y="1724415"/>
                </a:lnTo>
                <a:lnTo>
                  <a:pt x="40400" y="1682976"/>
                </a:lnTo>
                <a:lnTo>
                  <a:pt x="23140" y="1639135"/>
                </a:lnTo>
                <a:lnTo>
                  <a:pt x="10469" y="1593162"/>
                </a:lnTo>
                <a:lnTo>
                  <a:pt x="2663" y="1545327"/>
                </a:lnTo>
                <a:lnTo>
                  <a:pt x="0" y="1495898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2961" y="586369"/>
            <a:ext cx="2534285" cy="932180"/>
          </a:xfrm>
          <a:custGeom>
            <a:avLst/>
            <a:gdLst/>
            <a:ahLst/>
            <a:cxnLst/>
            <a:rect l="l" t="t" r="r" b="b"/>
            <a:pathLst>
              <a:path w="2534285" h="932180">
                <a:moveTo>
                  <a:pt x="0" y="778097"/>
                </a:moveTo>
                <a:lnTo>
                  <a:pt x="0" y="152948"/>
                </a:lnTo>
                <a:lnTo>
                  <a:pt x="7797" y="104604"/>
                </a:lnTo>
                <a:lnTo>
                  <a:pt x="29510" y="62618"/>
                </a:lnTo>
                <a:lnTo>
                  <a:pt x="62618" y="29510"/>
                </a:lnTo>
                <a:lnTo>
                  <a:pt x="104604" y="7797"/>
                </a:lnTo>
                <a:lnTo>
                  <a:pt x="152948" y="0"/>
                </a:lnTo>
                <a:lnTo>
                  <a:pt x="2382178" y="0"/>
                </a:lnTo>
                <a:lnTo>
                  <a:pt x="2430399" y="7797"/>
                </a:lnTo>
                <a:lnTo>
                  <a:pt x="2472094" y="29510"/>
                </a:lnTo>
                <a:lnTo>
                  <a:pt x="2504856" y="62618"/>
                </a:lnTo>
                <a:lnTo>
                  <a:pt x="2526278" y="104604"/>
                </a:lnTo>
                <a:lnTo>
                  <a:pt x="2533954" y="152948"/>
                </a:lnTo>
                <a:lnTo>
                  <a:pt x="2533954" y="778097"/>
                </a:lnTo>
                <a:lnTo>
                  <a:pt x="2526278" y="826530"/>
                </a:lnTo>
                <a:lnTo>
                  <a:pt x="2504856" y="868730"/>
                </a:lnTo>
                <a:lnTo>
                  <a:pt x="2472094" y="902094"/>
                </a:lnTo>
                <a:lnTo>
                  <a:pt x="2430399" y="92402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021"/>
                </a:lnTo>
                <a:lnTo>
                  <a:pt x="62618" y="902094"/>
                </a:lnTo>
                <a:lnTo>
                  <a:pt x="29510" y="868730"/>
                </a:lnTo>
                <a:lnTo>
                  <a:pt x="7797" y="826530"/>
                </a:lnTo>
                <a:lnTo>
                  <a:pt x="0" y="778097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91270" y="994734"/>
            <a:ext cx="6743250" cy="1507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80799" y="2418774"/>
            <a:ext cx="1455453" cy="963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95434" y="11010034"/>
            <a:ext cx="26269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8815" y="1555324"/>
            <a:ext cx="474345" cy="2633345"/>
          </a:xfrm>
          <a:custGeom>
            <a:avLst/>
            <a:gdLst/>
            <a:ahLst/>
            <a:cxnLst/>
            <a:rect l="l" t="t" r="r" b="b"/>
            <a:pathLst>
              <a:path w="474344" h="2633345">
                <a:moveTo>
                  <a:pt x="366774" y="434143"/>
                </a:moveTo>
                <a:lnTo>
                  <a:pt x="115472" y="434143"/>
                </a:lnTo>
                <a:lnTo>
                  <a:pt x="115472" y="2633029"/>
                </a:lnTo>
                <a:lnTo>
                  <a:pt x="366774" y="2633029"/>
                </a:lnTo>
                <a:lnTo>
                  <a:pt x="366774" y="434143"/>
                </a:lnTo>
                <a:close/>
              </a:path>
              <a:path w="474344" h="2633345">
                <a:moveTo>
                  <a:pt x="237144" y="0"/>
                </a:moveTo>
                <a:lnTo>
                  <a:pt x="0" y="434143"/>
                </a:lnTo>
                <a:lnTo>
                  <a:pt x="474299" y="434143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86065" y="0"/>
            <a:ext cx="875366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1755" y="1403098"/>
            <a:ext cx="0" cy="2774950"/>
          </a:xfrm>
          <a:custGeom>
            <a:avLst/>
            <a:gdLst/>
            <a:ahLst/>
            <a:cxnLst/>
            <a:rect l="l" t="t" r="r" b="b"/>
            <a:pathLst>
              <a:path h="2774950">
                <a:moveTo>
                  <a:pt x="0" y="2774783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719" y="5821812"/>
            <a:ext cx="0" cy="2523490"/>
          </a:xfrm>
          <a:custGeom>
            <a:avLst/>
            <a:gdLst/>
            <a:ahLst/>
            <a:cxnLst/>
            <a:rect l="l" t="t" r="r" b="b"/>
            <a:pathLst>
              <a:path h="2523490">
                <a:moveTo>
                  <a:pt x="0" y="2523486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8645" y="8292941"/>
            <a:ext cx="3811904" cy="1948180"/>
          </a:xfrm>
          <a:custGeom>
            <a:avLst/>
            <a:gdLst/>
            <a:ahLst/>
            <a:cxnLst/>
            <a:rect l="l" t="t" r="r" b="b"/>
            <a:pathLst>
              <a:path w="3811904" h="1948179">
                <a:moveTo>
                  <a:pt x="3360243" y="0"/>
                </a:moveTo>
                <a:lnTo>
                  <a:pt x="453912" y="0"/>
                </a:lnTo>
                <a:lnTo>
                  <a:pt x="407508" y="2383"/>
                </a:lnTo>
                <a:lnTo>
                  <a:pt x="362451" y="9373"/>
                </a:lnTo>
                <a:lnTo>
                  <a:pt x="318969" y="20732"/>
                </a:lnTo>
                <a:lnTo>
                  <a:pt x="277290" y="36221"/>
                </a:lnTo>
                <a:lnTo>
                  <a:pt x="237640" y="55602"/>
                </a:lnTo>
                <a:lnTo>
                  <a:pt x="200247" y="78636"/>
                </a:lnTo>
                <a:lnTo>
                  <a:pt x="165337" y="105085"/>
                </a:lnTo>
                <a:lnTo>
                  <a:pt x="133138" y="134710"/>
                </a:lnTo>
                <a:lnTo>
                  <a:pt x="103877" y="167273"/>
                </a:lnTo>
                <a:lnTo>
                  <a:pt x="77780" y="202535"/>
                </a:lnTo>
                <a:lnTo>
                  <a:pt x="55075" y="240259"/>
                </a:lnTo>
                <a:lnTo>
                  <a:pt x="35989" y="280204"/>
                </a:lnTo>
                <a:lnTo>
                  <a:pt x="20749" y="322134"/>
                </a:lnTo>
                <a:lnTo>
                  <a:pt x="9582" y="365809"/>
                </a:lnTo>
                <a:lnTo>
                  <a:pt x="2716" y="410991"/>
                </a:lnTo>
                <a:lnTo>
                  <a:pt x="376" y="457441"/>
                </a:lnTo>
                <a:lnTo>
                  <a:pt x="0" y="1495902"/>
                </a:lnTo>
                <a:lnTo>
                  <a:pt x="2663" y="1545331"/>
                </a:lnTo>
                <a:lnTo>
                  <a:pt x="10469" y="1593166"/>
                </a:lnTo>
                <a:lnTo>
                  <a:pt x="23141" y="1639139"/>
                </a:lnTo>
                <a:lnTo>
                  <a:pt x="40401" y="1682980"/>
                </a:lnTo>
                <a:lnTo>
                  <a:pt x="61973" y="1724419"/>
                </a:lnTo>
                <a:lnTo>
                  <a:pt x="87580" y="1763189"/>
                </a:lnTo>
                <a:lnTo>
                  <a:pt x="116945" y="1799020"/>
                </a:lnTo>
                <a:lnTo>
                  <a:pt x="149790" y="1831643"/>
                </a:lnTo>
                <a:lnTo>
                  <a:pt x="185840" y="1860789"/>
                </a:lnTo>
                <a:lnTo>
                  <a:pt x="224816" y="1886189"/>
                </a:lnTo>
                <a:lnTo>
                  <a:pt x="266443" y="1907574"/>
                </a:lnTo>
                <a:lnTo>
                  <a:pt x="310443" y="1924675"/>
                </a:lnTo>
                <a:lnTo>
                  <a:pt x="356539" y="1937223"/>
                </a:lnTo>
                <a:lnTo>
                  <a:pt x="404455" y="1944949"/>
                </a:lnTo>
                <a:lnTo>
                  <a:pt x="453912" y="1947584"/>
                </a:lnTo>
                <a:lnTo>
                  <a:pt x="3360243" y="1947584"/>
                </a:lnTo>
                <a:lnTo>
                  <a:pt x="3409670" y="1944949"/>
                </a:lnTo>
                <a:lnTo>
                  <a:pt x="3457500" y="1937223"/>
                </a:lnTo>
                <a:lnTo>
                  <a:pt x="3503465" y="1924675"/>
                </a:lnTo>
                <a:lnTo>
                  <a:pt x="3547295" y="1907574"/>
                </a:lnTo>
                <a:lnTo>
                  <a:pt x="3588722" y="1886189"/>
                </a:lnTo>
                <a:lnTo>
                  <a:pt x="3627479" y="1860789"/>
                </a:lnTo>
                <a:lnTo>
                  <a:pt x="3663295" y="1831643"/>
                </a:lnTo>
                <a:lnTo>
                  <a:pt x="3695903" y="1799020"/>
                </a:lnTo>
                <a:lnTo>
                  <a:pt x="3725035" y="1763189"/>
                </a:lnTo>
                <a:lnTo>
                  <a:pt x="3750421" y="1724419"/>
                </a:lnTo>
                <a:lnTo>
                  <a:pt x="3771794" y="1682980"/>
                </a:lnTo>
                <a:lnTo>
                  <a:pt x="3788885" y="1639139"/>
                </a:lnTo>
                <a:lnTo>
                  <a:pt x="3801425" y="1593166"/>
                </a:lnTo>
                <a:lnTo>
                  <a:pt x="3809145" y="1545331"/>
                </a:lnTo>
                <a:lnTo>
                  <a:pt x="3811779" y="1495902"/>
                </a:lnTo>
                <a:lnTo>
                  <a:pt x="3811779" y="457441"/>
                </a:lnTo>
                <a:lnTo>
                  <a:pt x="3809462" y="410991"/>
                </a:lnTo>
                <a:lnTo>
                  <a:pt x="3802659" y="365809"/>
                </a:lnTo>
                <a:lnTo>
                  <a:pt x="3791591" y="322134"/>
                </a:lnTo>
                <a:lnTo>
                  <a:pt x="3776479" y="280204"/>
                </a:lnTo>
                <a:lnTo>
                  <a:pt x="3757544" y="240259"/>
                </a:lnTo>
                <a:lnTo>
                  <a:pt x="3735008" y="202535"/>
                </a:lnTo>
                <a:lnTo>
                  <a:pt x="3709092" y="167273"/>
                </a:lnTo>
                <a:lnTo>
                  <a:pt x="3680017" y="134710"/>
                </a:lnTo>
                <a:lnTo>
                  <a:pt x="3648004" y="105085"/>
                </a:lnTo>
                <a:lnTo>
                  <a:pt x="3613275" y="78636"/>
                </a:lnTo>
                <a:lnTo>
                  <a:pt x="3576051" y="55602"/>
                </a:lnTo>
                <a:lnTo>
                  <a:pt x="3536552" y="36221"/>
                </a:lnTo>
                <a:lnTo>
                  <a:pt x="3495001" y="20732"/>
                </a:lnTo>
                <a:lnTo>
                  <a:pt x="3451618" y="9373"/>
                </a:lnTo>
                <a:lnTo>
                  <a:pt x="3406625" y="2383"/>
                </a:lnTo>
                <a:lnTo>
                  <a:pt x="3360243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8188" y="8333276"/>
            <a:ext cx="3141980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394335" indent="-389890">
              <a:lnSpc>
                <a:spcPct val="113199"/>
              </a:lnSpc>
              <a:spcBef>
                <a:spcPts val="9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5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40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hist(data())</a:t>
            </a:r>
            <a:endParaRPr sz="255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400" y="586369"/>
            <a:ext cx="2538730" cy="932180"/>
          </a:xfrm>
          <a:custGeom>
            <a:avLst/>
            <a:gdLst/>
            <a:ahLst/>
            <a:cxnLst/>
            <a:rect l="l" t="t" r="r" b="b"/>
            <a:pathLst>
              <a:path w="2538729" h="932180">
                <a:moveTo>
                  <a:pt x="2382174" y="0"/>
                </a:moveTo>
                <a:lnTo>
                  <a:pt x="152947" y="0"/>
                </a:lnTo>
                <a:lnTo>
                  <a:pt x="105078" y="8266"/>
                </a:lnTo>
                <a:lnTo>
                  <a:pt x="64223" y="31097"/>
                </a:lnTo>
                <a:lnTo>
                  <a:pt x="32465" y="65544"/>
                </a:lnTo>
                <a:lnTo>
                  <a:pt x="11884" y="108655"/>
                </a:lnTo>
                <a:lnTo>
                  <a:pt x="4561" y="157482"/>
                </a:lnTo>
                <a:lnTo>
                  <a:pt x="0" y="782604"/>
                </a:lnTo>
                <a:lnTo>
                  <a:pt x="7797" y="830568"/>
                </a:lnTo>
                <a:lnTo>
                  <a:pt x="29509" y="871650"/>
                </a:lnTo>
                <a:lnTo>
                  <a:pt x="62618" y="903680"/>
                </a:lnTo>
                <a:lnTo>
                  <a:pt x="104603" y="924490"/>
                </a:lnTo>
                <a:lnTo>
                  <a:pt x="152947" y="931908"/>
                </a:lnTo>
                <a:lnTo>
                  <a:pt x="2382174" y="931908"/>
                </a:lnTo>
                <a:lnTo>
                  <a:pt x="2430869" y="924490"/>
                </a:lnTo>
                <a:lnTo>
                  <a:pt x="2473696" y="903680"/>
                </a:lnTo>
                <a:lnTo>
                  <a:pt x="2507810" y="871650"/>
                </a:lnTo>
                <a:lnTo>
                  <a:pt x="2530364" y="830568"/>
                </a:lnTo>
                <a:lnTo>
                  <a:pt x="2538515" y="782604"/>
                </a:lnTo>
                <a:lnTo>
                  <a:pt x="2538515" y="157482"/>
                </a:lnTo>
                <a:lnTo>
                  <a:pt x="2530364" y="108655"/>
                </a:lnTo>
                <a:lnTo>
                  <a:pt x="2507810" y="65544"/>
                </a:lnTo>
                <a:lnTo>
                  <a:pt x="2473696" y="31097"/>
                </a:lnTo>
                <a:lnTo>
                  <a:pt x="2430869" y="8266"/>
                </a:lnTo>
                <a:lnTo>
                  <a:pt x="2382174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7050" y="788783"/>
            <a:ext cx="21183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input$num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250" y="4156941"/>
            <a:ext cx="8128634" cy="1675764"/>
          </a:xfrm>
          <a:custGeom>
            <a:avLst/>
            <a:gdLst/>
            <a:ahLst/>
            <a:cxnLst/>
            <a:rect l="l" t="t" r="r" b="b"/>
            <a:pathLst>
              <a:path w="8128634" h="1675764">
                <a:moveTo>
                  <a:pt x="7928936" y="0"/>
                </a:moveTo>
                <a:lnTo>
                  <a:pt x="201268" y="0"/>
                </a:lnTo>
                <a:lnTo>
                  <a:pt x="155272" y="5489"/>
                </a:lnTo>
                <a:lnTo>
                  <a:pt x="113304" y="21080"/>
                </a:lnTo>
                <a:lnTo>
                  <a:pt x="76475" y="45453"/>
                </a:lnTo>
                <a:lnTo>
                  <a:pt x="45896" y="77291"/>
                </a:lnTo>
                <a:lnTo>
                  <a:pt x="22677" y="115275"/>
                </a:lnTo>
                <a:lnTo>
                  <a:pt x="7931" y="158088"/>
                </a:lnTo>
                <a:lnTo>
                  <a:pt x="2769" y="204412"/>
                </a:lnTo>
                <a:lnTo>
                  <a:pt x="0" y="1473860"/>
                </a:lnTo>
                <a:lnTo>
                  <a:pt x="5315" y="1520022"/>
                </a:lnTo>
                <a:lnTo>
                  <a:pt x="20457" y="1562416"/>
                </a:lnTo>
                <a:lnTo>
                  <a:pt x="44216" y="1599828"/>
                </a:lnTo>
                <a:lnTo>
                  <a:pt x="75385" y="1631042"/>
                </a:lnTo>
                <a:lnTo>
                  <a:pt x="112755" y="1654842"/>
                </a:lnTo>
                <a:lnTo>
                  <a:pt x="155119" y="1670014"/>
                </a:lnTo>
                <a:lnTo>
                  <a:pt x="201268" y="1675341"/>
                </a:lnTo>
                <a:lnTo>
                  <a:pt x="7928936" y="1675341"/>
                </a:lnTo>
                <a:lnTo>
                  <a:pt x="7974970" y="1670014"/>
                </a:lnTo>
                <a:lnTo>
                  <a:pt x="8017043" y="1654842"/>
                </a:lnTo>
                <a:lnTo>
                  <a:pt x="8054017" y="1631042"/>
                </a:lnTo>
                <a:lnTo>
                  <a:pt x="8084755" y="1599828"/>
                </a:lnTo>
                <a:lnTo>
                  <a:pt x="8108119" y="1562416"/>
                </a:lnTo>
                <a:lnTo>
                  <a:pt x="8122972" y="1520022"/>
                </a:lnTo>
                <a:lnTo>
                  <a:pt x="8128176" y="1473860"/>
                </a:lnTo>
                <a:lnTo>
                  <a:pt x="8128176" y="204412"/>
                </a:lnTo>
                <a:lnTo>
                  <a:pt x="8122972" y="158088"/>
                </a:lnTo>
                <a:lnTo>
                  <a:pt x="8108119" y="115275"/>
                </a:lnTo>
                <a:lnTo>
                  <a:pt x="8084755" y="77291"/>
                </a:lnTo>
                <a:lnTo>
                  <a:pt x="8054017" y="45453"/>
                </a:lnTo>
                <a:lnTo>
                  <a:pt x="8017043" y="21080"/>
                </a:lnTo>
                <a:lnTo>
                  <a:pt x="7974970" y="5489"/>
                </a:lnTo>
                <a:lnTo>
                  <a:pt x="7928936" y="0"/>
                </a:lnTo>
                <a:close/>
              </a:path>
            </a:pathLst>
          </a:custGeom>
          <a:solidFill>
            <a:srgbClr val="00447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8139" y="4162418"/>
            <a:ext cx="773557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7515" marR="5080" indent="-386715">
              <a:lnSpc>
                <a:spcPct val="110400"/>
              </a:lnSpc>
              <a:spcBef>
                <a:spcPts val="100"/>
              </a:spcBef>
              <a:tabLst>
                <a:tab pos="1213485" algn="l"/>
                <a:tab pos="1910714" algn="l"/>
                <a:tab pos="7489825" algn="l"/>
              </a:tabLst>
            </a:pP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dat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-	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eventReactive(input$go</a:t>
            </a: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,	{  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rnorm(input$num)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6779" y="534015"/>
            <a:ext cx="2235835" cy="932180"/>
          </a:xfrm>
          <a:custGeom>
            <a:avLst/>
            <a:gdLst/>
            <a:ahLst/>
            <a:cxnLst/>
            <a:rect l="l" t="t" r="r" b="b"/>
            <a:pathLst>
              <a:path w="2235834" h="932180">
                <a:moveTo>
                  <a:pt x="2079224" y="0"/>
                </a:moveTo>
                <a:lnTo>
                  <a:pt x="152948" y="0"/>
                </a:lnTo>
                <a:lnTo>
                  <a:pt x="105131" y="7863"/>
                </a:lnTo>
                <a:lnTo>
                  <a:pt x="64400" y="29733"/>
                </a:lnTo>
                <a:lnTo>
                  <a:pt x="32788" y="63033"/>
                </a:lnTo>
                <a:lnTo>
                  <a:pt x="12329" y="105184"/>
                </a:lnTo>
                <a:lnTo>
                  <a:pt x="5057" y="153607"/>
                </a:lnTo>
                <a:lnTo>
                  <a:pt x="0" y="778719"/>
                </a:lnTo>
                <a:lnTo>
                  <a:pt x="7797" y="827091"/>
                </a:lnTo>
                <a:lnTo>
                  <a:pt x="29510" y="869137"/>
                </a:lnTo>
                <a:lnTo>
                  <a:pt x="62619" y="902316"/>
                </a:lnTo>
                <a:lnTo>
                  <a:pt x="104605" y="924087"/>
                </a:lnTo>
                <a:lnTo>
                  <a:pt x="152948" y="931908"/>
                </a:lnTo>
                <a:lnTo>
                  <a:pt x="2079224" y="931908"/>
                </a:lnTo>
                <a:lnTo>
                  <a:pt x="2127898" y="924087"/>
                </a:lnTo>
                <a:lnTo>
                  <a:pt x="2170673" y="902316"/>
                </a:lnTo>
                <a:lnTo>
                  <a:pt x="2204724" y="869137"/>
                </a:lnTo>
                <a:lnTo>
                  <a:pt x="2227227" y="827091"/>
                </a:lnTo>
                <a:lnTo>
                  <a:pt x="2235356" y="778719"/>
                </a:lnTo>
                <a:lnTo>
                  <a:pt x="2235356" y="153607"/>
                </a:lnTo>
                <a:lnTo>
                  <a:pt x="2227227" y="105184"/>
                </a:lnTo>
                <a:lnTo>
                  <a:pt x="2204724" y="63033"/>
                </a:lnTo>
                <a:lnTo>
                  <a:pt x="2170673" y="29733"/>
                </a:lnTo>
                <a:lnTo>
                  <a:pt x="2127898" y="7863"/>
                </a:lnTo>
                <a:lnTo>
                  <a:pt x="2079224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0200" y="732544"/>
            <a:ext cx="188595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input$go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2961" y="586369"/>
            <a:ext cx="2534285" cy="932180"/>
          </a:xfrm>
          <a:custGeom>
            <a:avLst/>
            <a:gdLst/>
            <a:ahLst/>
            <a:cxnLst/>
            <a:rect l="l" t="t" r="r" b="b"/>
            <a:pathLst>
              <a:path w="2534285" h="932180">
                <a:moveTo>
                  <a:pt x="0" y="778097"/>
                </a:moveTo>
                <a:lnTo>
                  <a:pt x="0" y="152948"/>
                </a:lnTo>
                <a:lnTo>
                  <a:pt x="7797" y="104604"/>
                </a:lnTo>
                <a:lnTo>
                  <a:pt x="29510" y="62618"/>
                </a:lnTo>
                <a:lnTo>
                  <a:pt x="62618" y="29510"/>
                </a:lnTo>
                <a:lnTo>
                  <a:pt x="104604" y="7797"/>
                </a:lnTo>
                <a:lnTo>
                  <a:pt x="152948" y="0"/>
                </a:lnTo>
                <a:lnTo>
                  <a:pt x="2382178" y="0"/>
                </a:lnTo>
                <a:lnTo>
                  <a:pt x="2430399" y="7797"/>
                </a:lnTo>
                <a:lnTo>
                  <a:pt x="2472094" y="29510"/>
                </a:lnTo>
                <a:lnTo>
                  <a:pt x="2504856" y="62618"/>
                </a:lnTo>
                <a:lnTo>
                  <a:pt x="2526278" y="104604"/>
                </a:lnTo>
                <a:lnTo>
                  <a:pt x="2533954" y="152948"/>
                </a:lnTo>
                <a:lnTo>
                  <a:pt x="2533954" y="778097"/>
                </a:lnTo>
                <a:lnTo>
                  <a:pt x="2526278" y="826530"/>
                </a:lnTo>
                <a:lnTo>
                  <a:pt x="2504856" y="868730"/>
                </a:lnTo>
                <a:lnTo>
                  <a:pt x="2472094" y="902094"/>
                </a:lnTo>
                <a:lnTo>
                  <a:pt x="2430399" y="924021"/>
                </a:lnTo>
                <a:lnTo>
                  <a:pt x="2382178" y="931908"/>
                </a:lnTo>
                <a:lnTo>
                  <a:pt x="152948" y="931908"/>
                </a:lnTo>
                <a:lnTo>
                  <a:pt x="104604" y="924021"/>
                </a:lnTo>
                <a:lnTo>
                  <a:pt x="62618" y="902094"/>
                </a:lnTo>
                <a:lnTo>
                  <a:pt x="29510" y="868730"/>
                </a:lnTo>
                <a:lnTo>
                  <a:pt x="7797" y="826530"/>
                </a:lnTo>
                <a:lnTo>
                  <a:pt x="0" y="778097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6779" y="534018"/>
            <a:ext cx="2235835" cy="932180"/>
          </a:xfrm>
          <a:custGeom>
            <a:avLst/>
            <a:gdLst/>
            <a:ahLst/>
            <a:cxnLst/>
            <a:rect l="l" t="t" r="r" b="b"/>
            <a:pathLst>
              <a:path w="2235834" h="932180">
                <a:moveTo>
                  <a:pt x="0" y="778722"/>
                </a:moveTo>
                <a:lnTo>
                  <a:pt x="5057" y="153572"/>
                </a:lnTo>
                <a:lnTo>
                  <a:pt x="12328" y="105164"/>
                </a:lnTo>
                <a:lnTo>
                  <a:pt x="32787" y="63023"/>
                </a:lnTo>
                <a:lnTo>
                  <a:pt x="64399" y="29729"/>
                </a:lnTo>
                <a:lnTo>
                  <a:pt x="105130" y="7862"/>
                </a:lnTo>
                <a:lnTo>
                  <a:pt x="152948" y="0"/>
                </a:lnTo>
                <a:lnTo>
                  <a:pt x="2079224" y="0"/>
                </a:lnTo>
                <a:lnTo>
                  <a:pt x="2127898" y="7862"/>
                </a:lnTo>
                <a:lnTo>
                  <a:pt x="2170673" y="29729"/>
                </a:lnTo>
                <a:lnTo>
                  <a:pt x="2204724" y="63023"/>
                </a:lnTo>
                <a:lnTo>
                  <a:pt x="2227227" y="105164"/>
                </a:lnTo>
                <a:lnTo>
                  <a:pt x="2235356" y="153572"/>
                </a:lnTo>
                <a:lnTo>
                  <a:pt x="2235356" y="778722"/>
                </a:lnTo>
                <a:lnTo>
                  <a:pt x="2227227" y="827090"/>
                </a:lnTo>
                <a:lnTo>
                  <a:pt x="2204724" y="869135"/>
                </a:lnTo>
                <a:lnTo>
                  <a:pt x="2170673" y="902315"/>
                </a:lnTo>
                <a:lnTo>
                  <a:pt x="2127898" y="924086"/>
                </a:lnTo>
                <a:lnTo>
                  <a:pt x="2079224" y="931909"/>
                </a:lnTo>
                <a:lnTo>
                  <a:pt x="152948" y="931909"/>
                </a:lnTo>
                <a:lnTo>
                  <a:pt x="104604" y="924086"/>
                </a:lnTo>
                <a:lnTo>
                  <a:pt x="62618" y="902315"/>
                </a:lnTo>
                <a:lnTo>
                  <a:pt x="29510" y="869135"/>
                </a:lnTo>
                <a:lnTo>
                  <a:pt x="7797" y="827090"/>
                </a:lnTo>
                <a:lnTo>
                  <a:pt x="0" y="778722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647" y="4156942"/>
            <a:ext cx="8126095" cy="1675764"/>
          </a:xfrm>
          <a:custGeom>
            <a:avLst/>
            <a:gdLst/>
            <a:ahLst/>
            <a:cxnLst/>
            <a:rect l="l" t="t" r="r" b="b"/>
            <a:pathLst>
              <a:path w="8126095" h="1675764">
                <a:moveTo>
                  <a:pt x="0" y="1473860"/>
                </a:moveTo>
                <a:lnTo>
                  <a:pt x="372" y="204407"/>
                </a:lnTo>
                <a:lnTo>
                  <a:pt x="5667" y="158085"/>
                </a:lnTo>
                <a:lnTo>
                  <a:pt x="20756" y="115272"/>
                </a:lnTo>
                <a:lnTo>
                  <a:pt x="44442" y="77289"/>
                </a:lnTo>
                <a:lnTo>
                  <a:pt x="75531" y="45452"/>
                </a:lnTo>
                <a:lnTo>
                  <a:pt x="112828" y="21079"/>
                </a:lnTo>
                <a:lnTo>
                  <a:pt x="155139" y="5489"/>
                </a:lnTo>
                <a:lnTo>
                  <a:pt x="201267" y="0"/>
                </a:lnTo>
                <a:lnTo>
                  <a:pt x="7924135" y="0"/>
                </a:lnTo>
                <a:lnTo>
                  <a:pt x="7970306" y="5489"/>
                </a:lnTo>
                <a:lnTo>
                  <a:pt x="8012724" y="21079"/>
                </a:lnTo>
                <a:lnTo>
                  <a:pt x="8050168" y="45452"/>
                </a:lnTo>
                <a:lnTo>
                  <a:pt x="8081418" y="77289"/>
                </a:lnTo>
                <a:lnTo>
                  <a:pt x="8105251" y="115272"/>
                </a:lnTo>
                <a:lnTo>
                  <a:pt x="8120447" y="158085"/>
                </a:lnTo>
                <a:lnTo>
                  <a:pt x="8125783" y="204407"/>
                </a:lnTo>
                <a:lnTo>
                  <a:pt x="8125783" y="1473860"/>
                </a:lnTo>
                <a:lnTo>
                  <a:pt x="8120447" y="1520021"/>
                </a:lnTo>
                <a:lnTo>
                  <a:pt x="8105251" y="1562415"/>
                </a:lnTo>
                <a:lnTo>
                  <a:pt x="8081418" y="1599827"/>
                </a:lnTo>
                <a:lnTo>
                  <a:pt x="8050168" y="1631041"/>
                </a:lnTo>
                <a:lnTo>
                  <a:pt x="8012724" y="1654841"/>
                </a:lnTo>
                <a:lnTo>
                  <a:pt x="7970306" y="1670013"/>
                </a:lnTo>
                <a:lnTo>
                  <a:pt x="7924135" y="1675340"/>
                </a:lnTo>
                <a:lnTo>
                  <a:pt x="201267" y="1675340"/>
                </a:lnTo>
                <a:lnTo>
                  <a:pt x="155118" y="1670013"/>
                </a:lnTo>
                <a:lnTo>
                  <a:pt x="112754" y="1654841"/>
                </a:lnTo>
                <a:lnTo>
                  <a:pt x="75384" y="1631041"/>
                </a:lnTo>
                <a:lnTo>
                  <a:pt x="44216" y="1599827"/>
                </a:lnTo>
                <a:lnTo>
                  <a:pt x="20457" y="1562415"/>
                </a:lnTo>
                <a:lnTo>
                  <a:pt x="5315" y="1520021"/>
                </a:lnTo>
                <a:lnTo>
                  <a:pt x="0" y="1473860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8645" y="8292944"/>
            <a:ext cx="3811904" cy="1948180"/>
          </a:xfrm>
          <a:custGeom>
            <a:avLst/>
            <a:gdLst/>
            <a:ahLst/>
            <a:cxnLst/>
            <a:rect l="l" t="t" r="r" b="b"/>
            <a:pathLst>
              <a:path w="3811904" h="1948179">
                <a:moveTo>
                  <a:pt x="0" y="1495898"/>
                </a:moveTo>
                <a:lnTo>
                  <a:pt x="372" y="457435"/>
                </a:lnTo>
                <a:lnTo>
                  <a:pt x="2712" y="410986"/>
                </a:lnTo>
                <a:lnTo>
                  <a:pt x="9578" y="365805"/>
                </a:lnTo>
                <a:lnTo>
                  <a:pt x="20745" y="322131"/>
                </a:lnTo>
                <a:lnTo>
                  <a:pt x="35985" y="280202"/>
                </a:lnTo>
                <a:lnTo>
                  <a:pt x="55071" y="240257"/>
                </a:lnTo>
                <a:lnTo>
                  <a:pt x="77775" y="202534"/>
                </a:lnTo>
                <a:lnTo>
                  <a:pt x="103872" y="167272"/>
                </a:lnTo>
                <a:lnTo>
                  <a:pt x="133133" y="134709"/>
                </a:lnTo>
                <a:lnTo>
                  <a:pt x="165333" y="105084"/>
                </a:lnTo>
                <a:lnTo>
                  <a:pt x="200243" y="78636"/>
                </a:lnTo>
                <a:lnTo>
                  <a:pt x="237636" y="55602"/>
                </a:lnTo>
                <a:lnTo>
                  <a:pt x="277286" y="36221"/>
                </a:lnTo>
                <a:lnTo>
                  <a:pt x="318966" y="20732"/>
                </a:lnTo>
                <a:lnTo>
                  <a:pt x="362448" y="9373"/>
                </a:lnTo>
                <a:lnTo>
                  <a:pt x="407505" y="2383"/>
                </a:lnTo>
                <a:lnTo>
                  <a:pt x="453910" y="0"/>
                </a:lnTo>
                <a:lnTo>
                  <a:pt x="3357489" y="0"/>
                </a:lnTo>
                <a:lnTo>
                  <a:pt x="3403904" y="2383"/>
                </a:lnTo>
                <a:lnTo>
                  <a:pt x="3448986" y="9373"/>
                </a:lnTo>
                <a:lnTo>
                  <a:pt x="3492505" y="20732"/>
                </a:lnTo>
                <a:lnTo>
                  <a:pt x="3534233" y="36221"/>
                </a:lnTo>
                <a:lnTo>
                  <a:pt x="3573940" y="55602"/>
                </a:lnTo>
                <a:lnTo>
                  <a:pt x="3611397" y="78636"/>
                </a:lnTo>
                <a:lnTo>
                  <a:pt x="3646375" y="105084"/>
                </a:lnTo>
                <a:lnTo>
                  <a:pt x="3678644" y="134709"/>
                </a:lnTo>
                <a:lnTo>
                  <a:pt x="3707975" y="167272"/>
                </a:lnTo>
                <a:lnTo>
                  <a:pt x="3734140" y="202534"/>
                </a:lnTo>
                <a:lnTo>
                  <a:pt x="3756907" y="240257"/>
                </a:lnTo>
                <a:lnTo>
                  <a:pt x="3776050" y="280202"/>
                </a:lnTo>
                <a:lnTo>
                  <a:pt x="3791337" y="322131"/>
                </a:lnTo>
                <a:lnTo>
                  <a:pt x="3802541" y="365805"/>
                </a:lnTo>
                <a:lnTo>
                  <a:pt x="3809431" y="410986"/>
                </a:lnTo>
                <a:lnTo>
                  <a:pt x="3811779" y="457435"/>
                </a:lnTo>
                <a:lnTo>
                  <a:pt x="3811779" y="1495898"/>
                </a:lnTo>
                <a:lnTo>
                  <a:pt x="3809431" y="1542281"/>
                </a:lnTo>
                <a:lnTo>
                  <a:pt x="3802541" y="1587279"/>
                </a:lnTo>
                <a:lnTo>
                  <a:pt x="3791337" y="1630669"/>
                </a:lnTo>
                <a:lnTo>
                  <a:pt x="3776050" y="1672230"/>
                </a:lnTo>
                <a:lnTo>
                  <a:pt x="3756907" y="1711740"/>
                </a:lnTo>
                <a:lnTo>
                  <a:pt x="3734140" y="1748976"/>
                </a:lnTo>
                <a:lnTo>
                  <a:pt x="3707975" y="1783719"/>
                </a:lnTo>
                <a:lnTo>
                  <a:pt x="3678644" y="1815745"/>
                </a:lnTo>
                <a:lnTo>
                  <a:pt x="3646375" y="1844834"/>
                </a:lnTo>
                <a:lnTo>
                  <a:pt x="3611397" y="1870763"/>
                </a:lnTo>
                <a:lnTo>
                  <a:pt x="3573940" y="1893311"/>
                </a:lnTo>
                <a:lnTo>
                  <a:pt x="3534233" y="1912257"/>
                </a:lnTo>
                <a:lnTo>
                  <a:pt x="3492505" y="1927378"/>
                </a:lnTo>
                <a:lnTo>
                  <a:pt x="3448986" y="1938454"/>
                </a:lnTo>
                <a:lnTo>
                  <a:pt x="3403904" y="1945262"/>
                </a:lnTo>
                <a:lnTo>
                  <a:pt x="3357489" y="1947580"/>
                </a:lnTo>
                <a:lnTo>
                  <a:pt x="453910" y="1947580"/>
                </a:lnTo>
                <a:lnTo>
                  <a:pt x="404452" y="1944945"/>
                </a:lnTo>
                <a:lnTo>
                  <a:pt x="356536" y="1937219"/>
                </a:lnTo>
                <a:lnTo>
                  <a:pt x="310440" y="1924671"/>
                </a:lnTo>
                <a:lnTo>
                  <a:pt x="266440" y="1907570"/>
                </a:lnTo>
                <a:lnTo>
                  <a:pt x="224813" y="1886185"/>
                </a:lnTo>
                <a:lnTo>
                  <a:pt x="185837" y="1860785"/>
                </a:lnTo>
                <a:lnTo>
                  <a:pt x="149787" y="1831639"/>
                </a:lnTo>
                <a:lnTo>
                  <a:pt x="116942" y="1799016"/>
                </a:lnTo>
                <a:lnTo>
                  <a:pt x="87578" y="1763185"/>
                </a:lnTo>
                <a:lnTo>
                  <a:pt x="61972" y="1724415"/>
                </a:lnTo>
                <a:lnTo>
                  <a:pt x="40400" y="1682976"/>
                </a:lnTo>
                <a:lnTo>
                  <a:pt x="23140" y="1639135"/>
                </a:lnTo>
                <a:lnTo>
                  <a:pt x="10469" y="1593162"/>
                </a:lnTo>
                <a:lnTo>
                  <a:pt x="2663" y="1545327"/>
                </a:lnTo>
                <a:lnTo>
                  <a:pt x="0" y="1495898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7202" y="5898364"/>
            <a:ext cx="474345" cy="2332355"/>
          </a:xfrm>
          <a:custGeom>
            <a:avLst/>
            <a:gdLst/>
            <a:ahLst/>
            <a:cxnLst/>
            <a:rect l="l" t="t" r="r" b="b"/>
            <a:pathLst>
              <a:path w="474345" h="2332354">
                <a:moveTo>
                  <a:pt x="363172" y="436520"/>
                </a:moveTo>
                <a:lnTo>
                  <a:pt x="111870" y="436520"/>
                </a:lnTo>
                <a:lnTo>
                  <a:pt x="111870" y="2331750"/>
                </a:lnTo>
                <a:lnTo>
                  <a:pt x="363172" y="2331750"/>
                </a:lnTo>
                <a:lnTo>
                  <a:pt x="363172" y="436520"/>
                </a:lnTo>
                <a:close/>
              </a:path>
              <a:path w="474345" h="2332354">
                <a:moveTo>
                  <a:pt x="237144" y="0"/>
                </a:moveTo>
                <a:lnTo>
                  <a:pt x="0" y="436520"/>
                </a:lnTo>
                <a:lnTo>
                  <a:pt x="474299" y="436520"/>
                </a:lnTo>
                <a:lnTo>
                  <a:pt x="237144" y="0"/>
                </a:lnTo>
                <a:close/>
              </a:path>
            </a:pathLst>
          </a:custGeom>
          <a:solidFill>
            <a:srgbClr val="53585F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91270" y="994734"/>
            <a:ext cx="6743250" cy="1507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647" y="4156942"/>
            <a:ext cx="8126095" cy="1675764"/>
          </a:xfrm>
          <a:custGeom>
            <a:avLst/>
            <a:gdLst/>
            <a:ahLst/>
            <a:cxnLst/>
            <a:rect l="l" t="t" r="r" b="b"/>
            <a:pathLst>
              <a:path w="8126095" h="1675764">
                <a:moveTo>
                  <a:pt x="0" y="1473860"/>
                </a:moveTo>
                <a:lnTo>
                  <a:pt x="372" y="204407"/>
                </a:lnTo>
                <a:lnTo>
                  <a:pt x="5667" y="158085"/>
                </a:lnTo>
                <a:lnTo>
                  <a:pt x="20756" y="115272"/>
                </a:lnTo>
                <a:lnTo>
                  <a:pt x="44442" y="77289"/>
                </a:lnTo>
                <a:lnTo>
                  <a:pt x="75531" y="45452"/>
                </a:lnTo>
                <a:lnTo>
                  <a:pt x="112828" y="21079"/>
                </a:lnTo>
                <a:lnTo>
                  <a:pt x="155139" y="5489"/>
                </a:lnTo>
                <a:lnTo>
                  <a:pt x="201267" y="0"/>
                </a:lnTo>
                <a:lnTo>
                  <a:pt x="7924135" y="0"/>
                </a:lnTo>
                <a:lnTo>
                  <a:pt x="7970306" y="5489"/>
                </a:lnTo>
                <a:lnTo>
                  <a:pt x="8012724" y="21079"/>
                </a:lnTo>
                <a:lnTo>
                  <a:pt x="8050168" y="45452"/>
                </a:lnTo>
                <a:lnTo>
                  <a:pt x="8081418" y="77289"/>
                </a:lnTo>
                <a:lnTo>
                  <a:pt x="8105251" y="115272"/>
                </a:lnTo>
                <a:lnTo>
                  <a:pt x="8120447" y="158085"/>
                </a:lnTo>
                <a:lnTo>
                  <a:pt x="8125783" y="204407"/>
                </a:lnTo>
                <a:lnTo>
                  <a:pt x="8125783" y="1473860"/>
                </a:lnTo>
                <a:lnTo>
                  <a:pt x="8120447" y="1520021"/>
                </a:lnTo>
                <a:lnTo>
                  <a:pt x="8105251" y="1562415"/>
                </a:lnTo>
                <a:lnTo>
                  <a:pt x="8081418" y="1599827"/>
                </a:lnTo>
                <a:lnTo>
                  <a:pt x="8050168" y="1631041"/>
                </a:lnTo>
                <a:lnTo>
                  <a:pt x="8012724" y="1654841"/>
                </a:lnTo>
                <a:lnTo>
                  <a:pt x="7970306" y="1670013"/>
                </a:lnTo>
                <a:lnTo>
                  <a:pt x="7924135" y="1675340"/>
                </a:lnTo>
                <a:lnTo>
                  <a:pt x="201267" y="1675340"/>
                </a:lnTo>
                <a:lnTo>
                  <a:pt x="155118" y="1670013"/>
                </a:lnTo>
                <a:lnTo>
                  <a:pt x="112754" y="1654841"/>
                </a:lnTo>
                <a:lnTo>
                  <a:pt x="75384" y="1631041"/>
                </a:lnTo>
                <a:lnTo>
                  <a:pt x="44216" y="1599827"/>
                </a:lnTo>
                <a:lnTo>
                  <a:pt x="20457" y="1562415"/>
                </a:lnTo>
                <a:lnTo>
                  <a:pt x="5315" y="1520021"/>
                </a:lnTo>
                <a:lnTo>
                  <a:pt x="0" y="1473860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12212" y="3319270"/>
            <a:ext cx="6586186" cy="7371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795434" y="11010034"/>
            <a:ext cx="26269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8362" y="1438784"/>
            <a:ext cx="107873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0" algn="l"/>
              </a:tabLst>
            </a:pPr>
            <a:r>
              <a:rPr sz="8250" spc="-5" dirty="0">
                <a:latin typeface="Arial"/>
                <a:cs typeface="Arial"/>
              </a:rPr>
              <a:t>Recap:	</a:t>
            </a:r>
            <a:r>
              <a:rPr sz="8250" spc="-100" dirty="0">
                <a:latin typeface="Arial"/>
                <a:cs typeface="Arial"/>
              </a:rPr>
              <a:t>eventReactive()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4243" y="10976320"/>
            <a:ext cx="16332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u="sng" dirty="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Arial"/>
                <a:cs typeface="Arial"/>
              </a:rPr>
              <a:t>CC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 2015 RStudio,</a:t>
            </a:r>
            <a:r>
              <a:rPr sz="1150" spc="-65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Inc.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8" name="object 8"/>
          <p:cNvSpPr/>
          <p:nvPr/>
        </p:nvSpPr>
        <p:spPr>
          <a:xfrm>
            <a:off x="3078440" y="8156819"/>
            <a:ext cx="3173095" cy="251460"/>
          </a:xfrm>
          <a:custGeom>
            <a:avLst/>
            <a:gdLst/>
            <a:ahLst/>
            <a:cxnLst/>
            <a:rect l="l" t="t" r="r" b="b"/>
            <a:pathLst>
              <a:path w="3173095" h="251459">
                <a:moveTo>
                  <a:pt x="0" y="0"/>
                </a:moveTo>
                <a:lnTo>
                  <a:pt x="3172678" y="0"/>
                </a:lnTo>
                <a:lnTo>
                  <a:pt x="3172678" y="251301"/>
                </a:lnTo>
                <a:lnTo>
                  <a:pt x="0" y="25130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0794" y="8104465"/>
            <a:ext cx="3173095" cy="251460"/>
          </a:xfrm>
          <a:custGeom>
            <a:avLst/>
            <a:gdLst/>
            <a:ahLst/>
            <a:cxnLst/>
            <a:rect l="l" t="t" r="r" b="b"/>
            <a:pathLst>
              <a:path w="3173095" h="251459">
                <a:moveTo>
                  <a:pt x="0" y="0"/>
                </a:moveTo>
                <a:lnTo>
                  <a:pt x="3172678" y="0"/>
                </a:lnTo>
                <a:lnTo>
                  <a:pt x="3172678" y="251301"/>
                </a:lnTo>
                <a:lnTo>
                  <a:pt x="0" y="2513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1883" y="8170223"/>
            <a:ext cx="268351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5" dirty="0">
                <a:solidFill>
                  <a:srgbClr val="002452"/>
                </a:solidFill>
                <a:latin typeface="Courier New"/>
                <a:cs typeface="Courier New"/>
              </a:rPr>
              <a:t>eventReactive(</a:t>
            </a:r>
            <a:r>
              <a:rPr sz="750" spc="15" dirty="0">
                <a:solidFill>
                  <a:srgbClr val="164F86"/>
                </a:solidFill>
                <a:latin typeface="Courier New"/>
                <a:cs typeface="Courier New"/>
              </a:rPr>
              <a:t>input$go</a:t>
            </a:r>
            <a:r>
              <a:rPr sz="750" spc="15" dirty="0">
                <a:latin typeface="Courier New"/>
                <a:cs typeface="Courier New"/>
              </a:rPr>
              <a:t>, </a:t>
            </a:r>
            <a:r>
              <a:rPr sz="750" spc="15" dirty="0">
                <a:solidFill>
                  <a:srgbClr val="0365C0"/>
                </a:solidFill>
                <a:latin typeface="Courier New"/>
                <a:cs typeface="Courier New"/>
              </a:rPr>
              <a:t>{ </a:t>
            </a:r>
            <a:r>
              <a:rPr sz="750" spc="10" dirty="0">
                <a:solidFill>
                  <a:srgbClr val="0365C0"/>
                </a:solidFill>
                <a:latin typeface="Courier New"/>
                <a:cs typeface="Courier New"/>
              </a:rPr>
              <a:t>rnorm(input$num)</a:t>
            </a:r>
            <a:r>
              <a:rPr sz="750" spc="-8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750" spc="15" dirty="0">
                <a:solidFill>
                  <a:srgbClr val="0365C0"/>
                </a:solidFill>
                <a:latin typeface="Courier New"/>
                <a:cs typeface="Courier New"/>
              </a:rPr>
              <a:t>}</a:t>
            </a:r>
            <a:r>
              <a:rPr sz="750" spc="15" dirty="0">
                <a:solidFill>
                  <a:srgbClr val="002452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6668" y="8321819"/>
            <a:ext cx="1370965" cy="578485"/>
          </a:xfrm>
          <a:custGeom>
            <a:avLst/>
            <a:gdLst/>
            <a:ahLst/>
            <a:cxnLst/>
            <a:rect l="l" t="t" r="r" b="b"/>
            <a:pathLst>
              <a:path w="1370964" h="578484">
                <a:moveTo>
                  <a:pt x="1145493" y="145534"/>
                </a:moveTo>
                <a:lnTo>
                  <a:pt x="1143556" y="149126"/>
                </a:lnTo>
                <a:lnTo>
                  <a:pt x="29486" y="149126"/>
                </a:lnTo>
                <a:lnTo>
                  <a:pt x="17086" y="151042"/>
                </a:lnTo>
                <a:lnTo>
                  <a:pt x="7816" y="156643"/>
                </a:lnTo>
                <a:lnTo>
                  <a:pt x="2009" y="165704"/>
                </a:lnTo>
                <a:lnTo>
                  <a:pt x="0" y="178005"/>
                </a:lnTo>
                <a:lnTo>
                  <a:pt x="0" y="547763"/>
                </a:lnTo>
                <a:lnTo>
                  <a:pt x="2009" y="560343"/>
                </a:lnTo>
                <a:lnTo>
                  <a:pt x="7816" y="570020"/>
                </a:lnTo>
                <a:lnTo>
                  <a:pt x="17086" y="576236"/>
                </a:lnTo>
                <a:lnTo>
                  <a:pt x="29486" y="578432"/>
                </a:lnTo>
                <a:lnTo>
                  <a:pt x="1141357" y="578432"/>
                </a:lnTo>
                <a:lnTo>
                  <a:pt x="1154053" y="576236"/>
                </a:lnTo>
                <a:lnTo>
                  <a:pt x="1163975" y="570020"/>
                </a:lnTo>
                <a:lnTo>
                  <a:pt x="1170433" y="560343"/>
                </a:lnTo>
                <a:lnTo>
                  <a:pt x="1172739" y="547763"/>
                </a:lnTo>
                <a:lnTo>
                  <a:pt x="1172739" y="179648"/>
                </a:lnTo>
                <a:lnTo>
                  <a:pt x="1209886" y="145943"/>
                </a:lnTo>
                <a:lnTo>
                  <a:pt x="1147577" y="145943"/>
                </a:lnTo>
                <a:lnTo>
                  <a:pt x="1145493" y="145534"/>
                </a:lnTo>
                <a:close/>
              </a:path>
              <a:path w="1370964" h="578484">
                <a:moveTo>
                  <a:pt x="1370733" y="0"/>
                </a:moveTo>
                <a:lnTo>
                  <a:pt x="1147577" y="145943"/>
                </a:lnTo>
                <a:lnTo>
                  <a:pt x="1209886" y="145943"/>
                </a:lnTo>
                <a:lnTo>
                  <a:pt x="1370733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02980" y="8500789"/>
            <a:ext cx="998855" cy="3460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170" marR="5080" indent="-78105">
              <a:lnSpc>
                <a:spcPts val="1240"/>
              </a:lnSpc>
              <a:spcBef>
                <a:spcPts val="180"/>
              </a:spcBef>
            </a:pP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reactive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value(s)  </a:t>
            </a:r>
            <a:r>
              <a:rPr sz="10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respond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9850" y="7854222"/>
            <a:ext cx="9594215" cy="1284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100" spc="-145" dirty="0">
                <a:latin typeface="Arial"/>
                <a:cs typeface="Arial"/>
              </a:rPr>
              <a:t>You </a:t>
            </a:r>
            <a:r>
              <a:rPr sz="4100" spc="35" dirty="0">
                <a:latin typeface="Arial"/>
                <a:cs typeface="Arial"/>
              </a:rPr>
              <a:t>can </a:t>
            </a:r>
            <a:r>
              <a:rPr sz="4100" spc="50" dirty="0">
                <a:latin typeface="Arial"/>
                <a:cs typeface="Arial"/>
              </a:rPr>
              <a:t>specify </a:t>
            </a:r>
            <a:r>
              <a:rPr sz="4100" b="1" spc="-20" dirty="0">
                <a:solidFill>
                  <a:srgbClr val="53585F"/>
                </a:solidFill>
                <a:latin typeface="Arial"/>
                <a:cs typeface="Arial"/>
              </a:rPr>
              <a:t>precisely </a:t>
            </a:r>
            <a:r>
              <a:rPr sz="4100" spc="70" dirty="0">
                <a:latin typeface="Arial"/>
                <a:cs typeface="Arial"/>
              </a:rPr>
              <a:t>which </a:t>
            </a:r>
            <a:r>
              <a:rPr sz="4100" spc="5" dirty="0">
                <a:latin typeface="Arial"/>
                <a:cs typeface="Arial"/>
              </a:rPr>
              <a:t>reactive  </a:t>
            </a:r>
            <a:r>
              <a:rPr sz="4100" spc="-20" dirty="0">
                <a:latin typeface="Arial"/>
                <a:cs typeface="Arial"/>
              </a:rPr>
              <a:t>values </a:t>
            </a:r>
            <a:r>
              <a:rPr sz="4100" spc="45" dirty="0">
                <a:latin typeface="Arial"/>
                <a:cs typeface="Arial"/>
              </a:rPr>
              <a:t>should </a:t>
            </a:r>
            <a:r>
              <a:rPr sz="4100" spc="15" dirty="0">
                <a:latin typeface="Arial"/>
                <a:cs typeface="Arial"/>
              </a:rPr>
              <a:t>invalidate </a:t>
            </a:r>
            <a:r>
              <a:rPr sz="4100" spc="30" dirty="0">
                <a:latin typeface="Arial"/>
                <a:cs typeface="Arial"/>
              </a:rPr>
              <a:t>the</a:t>
            </a:r>
            <a:r>
              <a:rPr sz="4100" spc="-2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expression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9850" y="5986907"/>
            <a:ext cx="1089469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0" dirty="0">
                <a:latin typeface="Arial"/>
                <a:cs typeface="Arial"/>
              </a:rPr>
              <a:t>eventReactive() </a:t>
            </a:r>
            <a:r>
              <a:rPr sz="4100" spc="5" dirty="0">
                <a:latin typeface="Arial"/>
                <a:cs typeface="Arial"/>
              </a:rPr>
              <a:t>creates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b="1" spc="15" dirty="0">
                <a:solidFill>
                  <a:srgbClr val="0365C0"/>
                </a:solidFill>
                <a:latin typeface="Arial"/>
                <a:cs typeface="Arial"/>
              </a:rPr>
              <a:t>reactive</a:t>
            </a:r>
            <a:r>
              <a:rPr sz="4100" b="1" spc="190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4100" b="1" spc="-25" dirty="0">
                <a:solidFill>
                  <a:srgbClr val="0365C0"/>
                </a:solidFill>
                <a:latin typeface="Arial"/>
                <a:cs typeface="Arial"/>
              </a:rPr>
              <a:t>expression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8353" y="6036749"/>
            <a:ext cx="1358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70" dirty="0">
                <a:solidFill>
                  <a:srgbClr val="164F86"/>
                </a:solidFill>
                <a:latin typeface="DejaVu Sans Mono"/>
                <a:cs typeface="DejaVu Sans Mono"/>
              </a:rPr>
              <a:t>data()</a:t>
            </a:r>
            <a:endParaRPr sz="33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9850" y="3808911"/>
            <a:ext cx="922591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5" dirty="0">
                <a:latin typeface="Arial"/>
                <a:cs typeface="Arial"/>
              </a:rPr>
              <a:t>Use </a:t>
            </a:r>
            <a:r>
              <a:rPr sz="4100" spc="-40" dirty="0">
                <a:latin typeface="Arial"/>
                <a:cs typeface="Arial"/>
              </a:rPr>
              <a:t>eventReactive() </a:t>
            </a:r>
            <a:r>
              <a:rPr sz="4100" spc="120" dirty="0">
                <a:latin typeface="Arial"/>
                <a:cs typeface="Arial"/>
              </a:rPr>
              <a:t>to </a:t>
            </a:r>
            <a:r>
              <a:rPr sz="4100" b="1" spc="-10" dirty="0">
                <a:solidFill>
                  <a:srgbClr val="164F86"/>
                </a:solidFill>
                <a:latin typeface="Arial"/>
                <a:cs typeface="Arial"/>
              </a:rPr>
              <a:t>delay</a:t>
            </a:r>
            <a:r>
              <a:rPr sz="4100" b="1" spc="-15" dirty="0">
                <a:solidFill>
                  <a:srgbClr val="164F86"/>
                </a:solidFill>
                <a:latin typeface="Arial"/>
                <a:cs typeface="Arial"/>
              </a:rPr>
              <a:t> </a:t>
            </a:r>
            <a:r>
              <a:rPr sz="4100" b="1" spc="5" dirty="0">
                <a:solidFill>
                  <a:srgbClr val="164F86"/>
                </a:solidFill>
                <a:latin typeface="Arial"/>
                <a:cs typeface="Arial"/>
              </a:rPr>
              <a:t>reactions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46566" y="3790460"/>
            <a:ext cx="1856906" cy="81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6566" y="3790463"/>
            <a:ext cx="1857375" cy="817244"/>
          </a:xfrm>
          <a:custGeom>
            <a:avLst/>
            <a:gdLst/>
            <a:ahLst/>
            <a:cxnLst/>
            <a:rect l="l" t="t" r="r" b="b"/>
            <a:pathLst>
              <a:path w="1857375" h="817245">
                <a:moveTo>
                  <a:pt x="0" y="663835"/>
                </a:moveTo>
                <a:lnTo>
                  <a:pt x="3561" y="162033"/>
                </a:lnTo>
                <a:lnTo>
                  <a:pt x="11198" y="111872"/>
                </a:lnTo>
                <a:lnTo>
                  <a:pt x="32611" y="67524"/>
                </a:lnTo>
                <a:lnTo>
                  <a:pt x="65557" y="32053"/>
                </a:lnTo>
                <a:lnTo>
                  <a:pt x="107789" y="8524"/>
                </a:lnTo>
                <a:lnTo>
                  <a:pt x="157063" y="0"/>
                </a:lnTo>
                <a:lnTo>
                  <a:pt x="1703005" y="0"/>
                </a:lnTo>
                <a:lnTo>
                  <a:pt x="1752323" y="8524"/>
                </a:lnTo>
                <a:lnTo>
                  <a:pt x="1794655" y="32053"/>
                </a:lnTo>
                <a:lnTo>
                  <a:pt x="1827718" y="67524"/>
                </a:lnTo>
                <a:lnTo>
                  <a:pt x="1849229" y="111872"/>
                </a:lnTo>
                <a:lnTo>
                  <a:pt x="1856906" y="162033"/>
                </a:lnTo>
                <a:lnTo>
                  <a:pt x="1856906" y="663835"/>
                </a:lnTo>
                <a:lnTo>
                  <a:pt x="1849229" y="713046"/>
                </a:lnTo>
                <a:lnTo>
                  <a:pt x="1827718" y="755127"/>
                </a:lnTo>
                <a:lnTo>
                  <a:pt x="1794655" y="787892"/>
                </a:lnTo>
                <a:lnTo>
                  <a:pt x="1752323" y="809155"/>
                </a:lnTo>
                <a:lnTo>
                  <a:pt x="1703005" y="816728"/>
                </a:lnTo>
                <a:lnTo>
                  <a:pt x="157063" y="816728"/>
                </a:lnTo>
                <a:lnTo>
                  <a:pt x="107419" y="809155"/>
                </a:lnTo>
                <a:lnTo>
                  <a:pt x="64303" y="787892"/>
                </a:lnTo>
                <a:lnTo>
                  <a:pt x="30304" y="755127"/>
                </a:lnTo>
                <a:lnTo>
                  <a:pt x="8007" y="713046"/>
                </a:lnTo>
                <a:lnTo>
                  <a:pt x="0" y="663835"/>
                </a:lnTo>
                <a:close/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51932" y="3888218"/>
            <a:ext cx="14497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35" dirty="0">
                <a:latin typeface="Arial"/>
                <a:cs typeface="Arial"/>
              </a:rPr>
              <a:t>Upda</a:t>
            </a:r>
            <a:r>
              <a:rPr sz="3600" spc="-60" dirty="0">
                <a:latin typeface="Arial"/>
                <a:cs typeface="Arial"/>
              </a:rPr>
              <a:t>t</a:t>
            </a:r>
            <a:r>
              <a:rPr sz="3600" spc="-204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801" y="3268110"/>
            <a:ext cx="15216505" cy="41573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19825"/>
              </a:lnSpc>
              <a:spcBef>
                <a:spcPts val="115"/>
              </a:spcBef>
            </a:pPr>
            <a:r>
              <a:rPr sz="17300" u="none" spc="1225" dirty="0">
                <a:solidFill>
                  <a:srgbClr val="FFFFFF"/>
                </a:solidFill>
              </a:rPr>
              <a:t>Manage</a:t>
            </a:r>
            <a:r>
              <a:rPr sz="17300" u="none" spc="-525" dirty="0">
                <a:solidFill>
                  <a:srgbClr val="FFFFFF"/>
                </a:solidFill>
              </a:rPr>
              <a:t> </a:t>
            </a:r>
            <a:r>
              <a:rPr sz="17300" u="none" spc="725" dirty="0">
                <a:solidFill>
                  <a:srgbClr val="FFFFFF"/>
                </a:solidFill>
              </a:rPr>
              <a:t>state</a:t>
            </a:r>
            <a:endParaRPr sz="17300"/>
          </a:p>
          <a:p>
            <a:pPr algn="ctr">
              <a:lnSpc>
                <a:spcPts val="12685"/>
              </a:lnSpc>
            </a:pPr>
            <a:r>
              <a:rPr sz="11350" u="none" spc="1285" dirty="0">
                <a:solidFill>
                  <a:srgbClr val="C0C0C0"/>
                </a:solidFill>
              </a:rPr>
              <a:t>with</a:t>
            </a:r>
            <a:r>
              <a:rPr sz="11350" u="none" spc="-330" dirty="0">
                <a:solidFill>
                  <a:srgbClr val="C0C0C0"/>
                </a:solidFill>
              </a:rPr>
              <a:t> </a:t>
            </a:r>
            <a:r>
              <a:rPr sz="11350" u="none" spc="585" dirty="0">
                <a:solidFill>
                  <a:srgbClr val="C0C0C0"/>
                </a:solidFill>
              </a:rPr>
              <a:t>reactiveValues()</a:t>
            </a:r>
            <a:endParaRPr sz="1135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95434" y="10976320"/>
            <a:ext cx="262699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76710">
              <a:lnSpc>
                <a:spcPct val="100000"/>
              </a:lnSpc>
              <a:spcBef>
                <a:spcPts val="135"/>
              </a:spcBef>
            </a:pPr>
            <a:r>
              <a:rPr u="none" spc="15" dirty="0"/>
              <a:t>Slides </a:t>
            </a:r>
            <a:r>
              <a:rPr u="none" spc="35" dirty="0"/>
              <a:t>at:</a:t>
            </a:r>
            <a:r>
              <a:rPr u="none" spc="-35" dirty="0"/>
              <a:t> </a:t>
            </a:r>
            <a:r>
              <a:rPr spc="80" dirty="0"/>
              <a:t>bit.ly/shiny-quickstart-2</a:t>
            </a:r>
          </a:p>
        </p:txBody>
      </p:sp>
      <p:sp>
        <p:nvSpPr>
          <p:cNvPr id="7" name="object 7"/>
          <p:cNvSpPr/>
          <p:nvPr/>
        </p:nvSpPr>
        <p:spPr>
          <a:xfrm>
            <a:off x="11329497" y="5005083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4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91270" y="4743311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4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8490" y="4774723"/>
            <a:ext cx="4953000" cy="1633855"/>
          </a:xfrm>
          <a:custGeom>
            <a:avLst/>
            <a:gdLst/>
            <a:ahLst/>
            <a:cxnLst/>
            <a:rect l="l" t="t" r="r" b="b"/>
            <a:pathLst>
              <a:path w="4953000" h="1633854">
                <a:moveTo>
                  <a:pt x="0" y="0"/>
                </a:moveTo>
                <a:lnTo>
                  <a:pt x="4952728" y="0"/>
                </a:lnTo>
                <a:lnTo>
                  <a:pt x="4952728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1731" y="4581012"/>
            <a:ext cx="4932045" cy="1633855"/>
          </a:xfrm>
          <a:custGeom>
            <a:avLst/>
            <a:gdLst/>
            <a:ahLst/>
            <a:cxnLst/>
            <a:rect l="l" t="t" r="r" b="b"/>
            <a:pathLst>
              <a:path w="4932045" h="1633854">
                <a:moveTo>
                  <a:pt x="0" y="0"/>
                </a:moveTo>
                <a:lnTo>
                  <a:pt x="4931787" y="0"/>
                </a:lnTo>
                <a:lnTo>
                  <a:pt x="4931787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1726" y="4581008"/>
            <a:ext cx="4932045" cy="1633855"/>
          </a:xfrm>
          <a:custGeom>
            <a:avLst/>
            <a:gdLst/>
            <a:ahLst/>
            <a:cxnLst/>
            <a:rect l="l" t="t" r="r" b="b"/>
            <a:pathLst>
              <a:path w="4932045" h="1633854">
                <a:moveTo>
                  <a:pt x="0" y="0"/>
                </a:moveTo>
                <a:lnTo>
                  <a:pt x="4931781" y="0"/>
                </a:lnTo>
                <a:lnTo>
                  <a:pt x="4931781" y="1633462"/>
                </a:lnTo>
                <a:lnTo>
                  <a:pt x="0" y="163346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8490" y="7005022"/>
            <a:ext cx="4953000" cy="1633855"/>
          </a:xfrm>
          <a:custGeom>
            <a:avLst/>
            <a:gdLst/>
            <a:ahLst/>
            <a:cxnLst/>
            <a:rect l="l" t="t" r="r" b="b"/>
            <a:pathLst>
              <a:path w="4953000" h="1633854">
                <a:moveTo>
                  <a:pt x="0" y="0"/>
                </a:moveTo>
                <a:lnTo>
                  <a:pt x="4952728" y="0"/>
                </a:lnTo>
                <a:lnTo>
                  <a:pt x="4952728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1731" y="6811310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7" y="0"/>
                </a:lnTo>
                <a:lnTo>
                  <a:pt x="4931787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1726" y="6811312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1" y="0"/>
                </a:lnTo>
                <a:lnTo>
                  <a:pt x="4931781" y="1622984"/>
                </a:lnTo>
                <a:lnTo>
                  <a:pt x="0" y="1622984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8490" y="9235320"/>
            <a:ext cx="4953000" cy="1633855"/>
          </a:xfrm>
          <a:custGeom>
            <a:avLst/>
            <a:gdLst/>
            <a:ahLst/>
            <a:cxnLst/>
            <a:rect l="l" t="t" r="r" b="b"/>
            <a:pathLst>
              <a:path w="4953000" h="1633854">
                <a:moveTo>
                  <a:pt x="0" y="0"/>
                </a:moveTo>
                <a:lnTo>
                  <a:pt x="4952728" y="0"/>
                </a:lnTo>
                <a:lnTo>
                  <a:pt x="4952728" y="1633458"/>
                </a:lnTo>
                <a:lnTo>
                  <a:pt x="0" y="163345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1731" y="9041609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7" y="0"/>
                </a:lnTo>
                <a:lnTo>
                  <a:pt x="4931787" y="1622987"/>
                </a:lnTo>
                <a:lnTo>
                  <a:pt x="0" y="16229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1726" y="9041608"/>
            <a:ext cx="4932045" cy="1623060"/>
          </a:xfrm>
          <a:custGeom>
            <a:avLst/>
            <a:gdLst/>
            <a:ahLst/>
            <a:cxnLst/>
            <a:rect l="l" t="t" r="r" b="b"/>
            <a:pathLst>
              <a:path w="4932045" h="1623059">
                <a:moveTo>
                  <a:pt x="0" y="0"/>
                </a:moveTo>
                <a:lnTo>
                  <a:pt x="4931781" y="0"/>
                </a:lnTo>
                <a:lnTo>
                  <a:pt x="4931781" y="1622988"/>
                </a:lnTo>
                <a:lnTo>
                  <a:pt x="0" y="162298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30054" y="4908929"/>
            <a:ext cx="986155" cy="976630"/>
          </a:xfrm>
          <a:custGeom>
            <a:avLst/>
            <a:gdLst/>
            <a:ahLst/>
            <a:cxnLst/>
            <a:rect l="l" t="t" r="r" b="b"/>
            <a:pathLst>
              <a:path w="986154" h="976629">
                <a:moveTo>
                  <a:pt x="712020" y="0"/>
                </a:moveTo>
                <a:lnTo>
                  <a:pt x="712020" y="253217"/>
                </a:lnTo>
                <a:lnTo>
                  <a:pt x="0" y="253217"/>
                </a:lnTo>
                <a:lnTo>
                  <a:pt x="0" y="724407"/>
                </a:lnTo>
                <a:lnTo>
                  <a:pt x="712020" y="724407"/>
                </a:lnTo>
                <a:lnTo>
                  <a:pt x="712020" y="976106"/>
                </a:lnTo>
                <a:lnTo>
                  <a:pt x="985624" y="488058"/>
                </a:lnTo>
                <a:lnTo>
                  <a:pt x="712020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39969" y="7214440"/>
            <a:ext cx="3665220" cy="1068070"/>
          </a:xfrm>
          <a:custGeom>
            <a:avLst/>
            <a:gdLst/>
            <a:ahLst/>
            <a:cxnLst/>
            <a:rect l="l" t="t" r="r" b="b"/>
            <a:pathLst>
              <a:path w="3665219" h="1068070">
                <a:moveTo>
                  <a:pt x="0" y="0"/>
                </a:moveTo>
                <a:lnTo>
                  <a:pt x="3664809" y="0"/>
                </a:lnTo>
                <a:lnTo>
                  <a:pt x="3664809" y="1068030"/>
                </a:lnTo>
                <a:lnTo>
                  <a:pt x="0" y="106803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01740" y="6963138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5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01740" y="7178044"/>
            <a:ext cx="350901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latin typeface="Courier New"/>
                <a:cs typeface="Courier New"/>
              </a:rPr>
              <a:t>input$num =</a:t>
            </a:r>
            <a:r>
              <a:rPr sz="3050" spc="-65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ourier New"/>
                <a:cs typeface="Courier New"/>
              </a:rPr>
              <a:t>50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30054" y="7126191"/>
            <a:ext cx="996315" cy="976630"/>
          </a:xfrm>
          <a:custGeom>
            <a:avLst/>
            <a:gdLst/>
            <a:ahLst/>
            <a:cxnLst/>
            <a:rect l="l" t="t" r="r" b="b"/>
            <a:pathLst>
              <a:path w="996315" h="976629">
                <a:moveTo>
                  <a:pt x="722491" y="0"/>
                </a:moveTo>
                <a:lnTo>
                  <a:pt x="722491" y="255782"/>
                </a:lnTo>
                <a:lnTo>
                  <a:pt x="0" y="255782"/>
                </a:lnTo>
                <a:lnTo>
                  <a:pt x="0" y="726972"/>
                </a:lnTo>
                <a:lnTo>
                  <a:pt x="722491" y="726972"/>
                </a:lnTo>
                <a:lnTo>
                  <a:pt x="722491" y="976106"/>
                </a:lnTo>
                <a:lnTo>
                  <a:pt x="995781" y="488047"/>
                </a:lnTo>
                <a:lnTo>
                  <a:pt x="722491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9969" y="9486622"/>
            <a:ext cx="3665220" cy="1068070"/>
          </a:xfrm>
          <a:custGeom>
            <a:avLst/>
            <a:gdLst/>
            <a:ahLst/>
            <a:cxnLst/>
            <a:rect l="l" t="t" r="r" b="b"/>
            <a:pathLst>
              <a:path w="3665219" h="1068070">
                <a:moveTo>
                  <a:pt x="0" y="0"/>
                </a:moveTo>
                <a:lnTo>
                  <a:pt x="3664809" y="0"/>
                </a:lnTo>
                <a:lnTo>
                  <a:pt x="3664809" y="1068030"/>
                </a:lnTo>
                <a:lnTo>
                  <a:pt x="0" y="106803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01740" y="9235320"/>
            <a:ext cx="3665220" cy="1078865"/>
          </a:xfrm>
          <a:custGeom>
            <a:avLst/>
            <a:gdLst/>
            <a:ahLst/>
            <a:cxnLst/>
            <a:rect l="l" t="t" r="r" b="b"/>
            <a:pathLst>
              <a:path w="3665219" h="1078865">
                <a:moveTo>
                  <a:pt x="0" y="0"/>
                </a:moveTo>
                <a:lnTo>
                  <a:pt x="3664809" y="0"/>
                </a:lnTo>
                <a:lnTo>
                  <a:pt x="3664809" y="1078501"/>
                </a:lnTo>
                <a:lnTo>
                  <a:pt x="0" y="1078501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601740" y="9450645"/>
            <a:ext cx="350901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latin typeface="Courier New"/>
                <a:cs typeface="Courier New"/>
              </a:rPr>
              <a:t>input$num =</a:t>
            </a:r>
            <a:r>
              <a:rPr sz="3050" spc="-65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ourier New"/>
                <a:cs typeface="Courier New"/>
              </a:rPr>
              <a:t>75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30054" y="9398792"/>
            <a:ext cx="996315" cy="976630"/>
          </a:xfrm>
          <a:custGeom>
            <a:avLst/>
            <a:gdLst/>
            <a:ahLst/>
            <a:cxnLst/>
            <a:rect l="l" t="t" r="r" b="b"/>
            <a:pathLst>
              <a:path w="996315" h="976629">
                <a:moveTo>
                  <a:pt x="722491" y="0"/>
                </a:moveTo>
                <a:lnTo>
                  <a:pt x="722491" y="255363"/>
                </a:lnTo>
                <a:lnTo>
                  <a:pt x="0" y="255363"/>
                </a:lnTo>
                <a:lnTo>
                  <a:pt x="0" y="726553"/>
                </a:lnTo>
                <a:lnTo>
                  <a:pt x="722491" y="726553"/>
                </a:lnTo>
                <a:lnTo>
                  <a:pt x="722491" y="976117"/>
                </a:lnTo>
                <a:lnTo>
                  <a:pt x="995781" y="488058"/>
                </a:lnTo>
                <a:lnTo>
                  <a:pt x="722491" y="0"/>
                </a:lnTo>
                <a:close/>
              </a:path>
            </a:pathLst>
          </a:custGeom>
          <a:solidFill>
            <a:srgbClr val="00882B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0622" y="4680485"/>
            <a:ext cx="4251179" cy="1486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01108" y="1161693"/>
            <a:ext cx="10233025" cy="430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5440">
              <a:lnSpc>
                <a:spcPct val="100000"/>
              </a:lnSpc>
              <a:spcBef>
                <a:spcPts val="95"/>
              </a:spcBef>
              <a:tabLst>
                <a:tab pos="5027295" algn="l"/>
              </a:tabLst>
            </a:pPr>
            <a:r>
              <a:rPr sz="6600" spc="70" dirty="0">
                <a:latin typeface="Arial"/>
                <a:cs typeface="Arial"/>
              </a:rPr>
              <a:t>Input	</a:t>
            </a:r>
            <a:r>
              <a:rPr sz="6600" spc="-45" dirty="0">
                <a:latin typeface="Arial"/>
                <a:cs typeface="Arial"/>
              </a:rPr>
              <a:t>values</a:t>
            </a:r>
            <a:endParaRPr sz="6600">
              <a:latin typeface="Arial"/>
              <a:cs typeface="Arial"/>
            </a:endParaRPr>
          </a:p>
          <a:p>
            <a:pPr marL="12700" marR="524510">
              <a:lnSpc>
                <a:spcPct val="110400"/>
              </a:lnSpc>
              <a:spcBef>
                <a:spcPts val="3965"/>
              </a:spcBef>
            </a:pPr>
            <a:r>
              <a:rPr sz="4100" spc="-65" dirty="0">
                <a:latin typeface="Arial"/>
                <a:cs typeface="Arial"/>
              </a:rPr>
              <a:t>The </a:t>
            </a:r>
            <a:r>
              <a:rPr sz="4100" spc="70" dirty="0">
                <a:latin typeface="Arial"/>
                <a:cs typeface="Arial"/>
              </a:rPr>
              <a:t>input </a:t>
            </a:r>
            <a:r>
              <a:rPr sz="4100" spc="-25" dirty="0">
                <a:latin typeface="Arial"/>
                <a:cs typeface="Arial"/>
              </a:rPr>
              <a:t>value </a:t>
            </a:r>
            <a:r>
              <a:rPr sz="4100" spc="20" dirty="0">
                <a:latin typeface="Arial"/>
                <a:cs typeface="Arial"/>
              </a:rPr>
              <a:t>changes </a:t>
            </a:r>
            <a:r>
              <a:rPr sz="4100" dirty="0">
                <a:latin typeface="Arial"/>
                <a:cs typeface="Arial"/>
              </a:rPr>
              <a:t>whenever </a:t>
            </a:r>
            <a:r>
              <a:rPr sz="4100" spc="-70" dirty="0">
                <a:latin typeface="Arial"/>
                <a:cs typeface="Arial"/>
              </a:rPr>
              <a:t>a </a:t>
            </a:r>
            <a:r>
              <a:rPr sz="4100" spc="-10" dirty="0">
                <a:latin typeface="Arial"/>
                <a:cs typeface="Arial"/>
              </a:rPr>
              <a:t>user  </a:t>
            </a:r>
            <a:r>
              <a:rPr sz="4100" spc="20" dirty="0">
                <a:latin typeface="Arial"/>
                <a:cs typeface="Arial"/>
              </a:rPr>
              <a:t>changes </a:t>
            </a:r>
            <a:r>
              <a:rPr sz="4100" spc="30" dirty="0">
                <a:latin typeface="Arial"/>
                <a:cs typeface="Arial"/>
              </a:rPr>
              <a:t>the</a:t>
            </a:r>
            <a:r>
              <a:rPr sz="4100" spc="-15" dirty="0">
                <a:latin typeface="Arial"/>
                <a:cs typeface="Arial"/>
              </a:rPr>
              <a:t> </a:t>
            </a:r>
            <a:r>
              <a:rPr sz="4100" spc="55" dirty="0">
                <a:latin typeface="Arial"/>
                <a:cs typeface="Arial"/>
              </a:rPr>
              <a:t>input.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100" spc="-5" dirty="0">
                <a:latin typeface="Courier New"/>
                <a:cs typeface="Courier New"/>
              </a:rPr>
              <a:t>input$num </a:t>
            </a:r>
            <a:r>
              <a:rPr sz="3100" dirty="0">
                <a:latin typeface="Courier New"/>
                <a:cs typeface="Courier New"/>
              </a:rPr>
              <a:t>=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25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0151" y="6900313"/>
            <a:ext cx="4272121" cy="1486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8738" y="9120140"/>
            <a:ext cx="4334946" cy="1486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20754" y="5025164"/>
            <a:ext cx="6283960" cy="6283960"/>
          </a:xfrm>
          <a:custGeom>
            <a:avLst/>
            <a:gdLst/>
            <a:ahLst/>
            <a:cxnLst/>
            <a:rect l="l" t="t" r="r" b="b"/>
            <a:pathLst>
              <a:path w="6283959" h="6283959">
                <a:moveTo>
                  <a:pt x="6283344" y="0"/>
                </a:moveTo>
                <a:lnTo>
                  <a:pt x="0" y="6283392"/>
                </a:lnTo>
                <a:lnTo>
                  <a:pt x="2731097" y="6283392"/>
                </a:lnTo>
                <a:lnTo>
                  <a:pt x="6283344" y="2731163"/>
                </a:lnTo>
                <a:lnTo>
                  <a:pt x="6283344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 rot="18960000">
            <a:off x="15450031" y="9992261"/>
            <a:ext cx="655156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85"/>
              </a:lnSpc>
            </a:pPr>
            <a:r>
              <a:rPr sz="4250" spc="-6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4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18900000">
            <a:off x="15118684" y="8162886"/>
            <a:ext cx="4962046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85"/>
              </a:lnSpc>
            </a:pP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ou </a:t>
            </a:r>
            <a:r>
              <a:rPr sz="4250" b="1" spc="30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15585372" y="8730896"/>
            <a:ext cx="4751296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85"/>
              </a:lnSpc>
            </a:pP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42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777" y="3853285"/>
            <a:ext cx="18848070" cy="1057910"/>
          </a:xfrm>
          <a:custGeom>
            <a:avLst/>
            <a:gdLst/>
            <a:ahLst/>
            <a:cxnLst/>
            <a:rect l="l" t="t" r="r" b="b"/>
            <a:pathLst>
              <a:path w="18848070" h="1057910">
                <a:moveTo>
                  <a:pt x="0" y="0"/>
                </a:moveTo>
                <a:lnTo>
                  <a:pt x="18847593" y="0"/>
                </a:lnTo>
                <a:lnTo>
                  <a:pt x="18847593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549" y="3601984"/>
            <a:ext cx="18848070" cy="1099820"/>
          </a:xfrm>
          <a:custGeom>
            <a:avLst/>
            <a:gdLst/>
            <a:ahLst/>
            <a:cxnLst/>
            <a:rect l="l" t="t" r="r" b="b"/>
            <a:pathLst>
              <a:path w="18848070" h="1099820">
                <a:moveTo>
                  <a:pt x="0" y="0"/>
                </a:moveTo>
                <a:lnTo>
                  <a:pt x="18847593" y="0"/>
                </a:lnTo>
                <a:lnTo>
                  <a:pt x="18847593" y="1099442"/>
                </a:lnTo>
                <a:lnTo>
                  <a:pt x="0" y="1099442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549" y="3853285"/>
            <a:ext cx="18586450" cy="848360"/>
          </a:xfrm>
          <a:prstGeom prst="rect">
            <a:avLst/>
          </a:prstGeom>
          <a:solidFill>
            <a:srgbClr val="F0F2F4"/>
          </a:solidFill>
        </p:spPr>
        <p:txBody>
          <a:bodyPr vert="horz" wrap="square" lIns="0" tIns="0" rIns="0" bIns="0" rtlCol="0">
            <a:spAutoFit/>
          </a:bodyPr>
          <a:lstStyle/>
          <a:p>
            <a:pPr marL="2356485">
              <a:lnSpc>
                <a:spcPts val="4710"/>
              </a:lnSpc>
            </a:pPr>
            <a:r>
              <a:rPr sz="4500" spc="15" dirty="0">
                <a:latin typeface="Courier New"/>
                <a:cs typeface="Courier New"/>
              </a:rPr>
              <a:t>rv &lt;- </a:t>
            </a:r>
            <a:r>
              <a:rPr sz="4500" spc="15" dirty="0">
                <a:solidFill>
                  <a:srgbClr val="002452"/>
                </a:solidFill>
                <a:latin typeface="Courier New"/>
                <a:cs typeface="Courier New"/>
              </a:rPr>
              <a:t>reactiveValues</a:t>
            </a:r>
            <a:r>
              <a:rPr sz="4500" spc="15" dirty="0">
                <a:latin typeface="Courier New"/>
                <a:cs typeface="Courier New"/>
              </a:rPr>
              <a:t>(</a:t>
            </a:r>
            <a:r>
              <a:rPr sz="4500" spc="15" dirty="0">
                <a:solidFill>
                  <a:srgbClr val="0365C0"/>
                </a:solidFill>
                <a:latin typeface="Courier New"/>
                <a:cs typeface="Courier New"/>
              </a:rPr>
              <a:t>data </a:t>
            </a:r>
            <a:r>
              <a:rPr sz="4500" spc="20" dirty="0">
                <a:solidFill>
                  <a:srgbClr val="0365C0"/>
                </a:solidFill>
                <a:latin typeface="Courier New"/>
                <a:cs typeface="Courier New"/>
              </a:rPr>
              <a:t>=</a:t>
            </a:r>
            <a:r>
              <a:rPr sz="4500" spc="3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500" spc="20" dirty="0">
                <a:solidFill>
                  <a:srgbClr val="0365C0"/>
                </a:solidFill>
                <a:latin typeface="Courier New"/>
                <a:cs typeface="Courier New"/>
              </a:rPr>
              <a:t>rnorm(100)</a:t>
            </a:r>
            <a:r>
              <a:rPr sz="4500" spc="20" dirty="0">
                <a:latin typeface="Courier New"/>
                <a:cs typeface="Courier New"/>
              </a:rPr>
              <a:t>)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099" cy="93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104100" cy="838200"/>
          </a:xfrm>
          <a:custGeom>
            <a:avLst/>
            <a:gdLst/>
            <a:ahLst/>
            <a:cxnLst/>
            <a:rect l="l" t="t" r="r" b="b"/>
            <a:pathLst>
              <a:path w="20104100" h="838200">
                <a:moveTo>
                  <a:pt x="20104099" y="0"/>
                </a:moveTo>
                <a:lnTo>
                  <a:pt x="20104099" y="837670"/>
                </a:lnTo>
                <a:lnTo>
                  <a:pt x="0" y="837670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083" y="73839"/>
            <a:ext cx="1958055" cy="68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47043" y="19969"/>
            <a:ext cx="817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53585F"/>
                </a:solidFill>
                <a:latin typeface="Arial"/>
                <a:cs typeface="Arial"/>
              </a:rPr>
              <a:t>Slides </a:t>
            </a:r>
            <a:r>
              <a:rPr sz="4250" spc="35" dirty="0">
                <a:solidFill>
                  <a:srgbClr val="53585F"/>
                </a:solidFill>
                <a:latin typeface="Arial"/>
                <a:cs typeface="Arial"/>
              </a:rPr>
              <a:t>at:</a:t>
            </a:r>
            <a:r>
              <a:rPr sz="42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4250" u="heavy" spc="80" dirty="0">
                <a:solidFill>
                  <a:srgbClr val="53585F"/>
                </a:solidFill>
                <a:uFill>
                  <a:solidFill>
                    <a:srgbClr val="53585F"/>
                  </a:solidFill>
                </a:uFill>
                <a:latin typeface="Arial"/>
                <a:cs typeface="Arial"/>
              </a:rPr>
              <a:t>bit.ly/shiny-quickstart-2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13282" y="1247345"/>
            <a:ext cx="727773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u="none" spc="-160" dirty="0">
                <a:solidFill>
                  <a:srgbClr val="000000"/>
                </a:solidFill>
              </a:rPr>
              <a:t>reactiveValues()</a:t>
            </a:r>
            <a:endParaRPr sz="8250"/>
          </a:p>
        </p:txBody>
      </p:sp>
      <p:sp>
        <p:nvSpPr>
          <p:cNvPr id="10" name="object 10"/>
          <p:cNvSpPr txBox="1"/>
          <p:nvPr/>
        </p:nvSpPr>
        <p:spPr>
          <a:xfrm>
            <a:off x="2211944" y="2594445"/>
            <a:ext cx="1555813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-95" dirty="0">
                <a:latin typeface="Arial"/>
                <a:cs typeface="Arial"/>
              </a:rPr>
              <a:t>Creates </a:t>
            </a:r>
            <a:r>
              <a:rPr sz="4500" spc="-150" dirty="0">
                <a:latin typeface="Arial"/>
                <a:cs typeface="Arial"/>
              </a:rPr>
              <a:t>a </a:t>
            </a:r>
            <a:r>
              <a:rPr sz="4500" spc="-75" dirty="0">
                <a:latin typeface="Arial"/>
                <a:cs typeface="Arial"/>
              </a:rPr>
              <a:t>list </a:t>
            </a:r>
            <a:r>
              <a:rPr sz="4500" spc="-30" dirty="0">
                <a:latin typeface="Arial"/>
                <a:cs typeface="Arial"/>
              </a:rPr>
              <a:t>of </a:t>
            </a:r>
            <a:r>
              <a:rPr sz="4500" spc="-90" dirty="0">
                <a:latin typeface="Arial"/>
                <a:cs typeface="Arial"/>
              </a:rPr>
              <a:t>reactive </a:t>
            </a:r>
            <a:r>
              <a:rPr sz="4500" spc="-125" dirty="0">
                <a:latin typeface="Arial"/>
                <a:cs typeface="Arial"/>
              </a:rPr>
              <a:t>values </a:t>
            </a:r>
            <a:r>
              <a:rPr sz="4500" spc="55" dirty="0">
                <a:latin typeface="Arial"/>
                <a:cs typeface="Arial"/>
              </a:rPr>
              <a:t>to </a:t>
            </a:r>
            <a:r>
              <a:rPr sz="4500" spc="-70" dirty="0">
                <a:latin typeface="Arial"/>
                <a:cs typeface="Arial"/>
              </a:rPr>
              <a:t>manipulate</a:t>
            </a:r>
            <a:r>
              <a:rPr sz="4500" spc="585" dirty="0">
                <a:latin typeface="Arial"/>
                <a:cs typeface="Arial"/>
              </a:rPr>
              <a:t> </a:t>
            </a:r>
            <a:r>
              <a:rPr sz="4500" spc="-60" dirty="0">
                <a:latin typeface="Arial"/>
                <a:cs typeface="Arial"/>
              </a:rPr>
              <a:t>programmatically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42136" y="5234217"/>
            <a:ext cx="5340350" cy="2985770"/>
          </a:xfrm>
          <a:custGeom>
            <a:avLst/>
            <a:gdLst/>
            <a:ahLst/>
            <a:cxnLst/>
            <a:rect l="l" t="t" r="r" b="b"/>
            <a:pathLst>
              <a:path w="5340350" h="2985770">
                <a:moveTo>
                  <a:pt x="5170523" y="817954"/>
                </a:moveTo>
                <a:lnTo>
                  <a:pt x="162843" y="817954"/>
                </a:lnTo>
                <a:lnTo>
                  <a:pt x="119019" y="824212"/>
                </a:lnTo>
                <a:lnTo>
                  <a:pt x="79969" y="841764"/>
                </a:lnTo>
                <a:lnTo>
                  <a:pt x="47118" y="868773"/>
                </a:lnTo>
                <a:lnTo>
                  <a:pt x="21891" y="903404"/>
                </a:lnTo>
                <a:lnTo>
                  <a:pt x="5710" y="943821"/>
                </a:lnTo>
                <a:lnTo>
                  <a:pt x="0" y="988189"/>
                </a:lnTo>
                <a:lnTo>
                  <a:pt x="0" y="2819285"/>
                </a:lnTo>
                <a:lnTo>
                  <a:pt x="5710" y="2863350"/>
                </a:lnTo>
                <a:lnTo>
                  <a:pt x="21891" y="2903009"/>
                </a:lnTo>
                <a:lnTo>
                  <a:pt x="47118" y="2936655"/>
                </a:lnTo>
                <a:lnTo>
                  <a:pt x="79969" y="2962678"/>
                </a:lnTo>
                <a:lnTo>
                  <a:pt x="119019" y="2979472"/>
                </a:lnTo>
                <a:lnTo>
                  <a:pt x="162843" y="2985427"/>
                </a:lnTo>
                <a:lnTo>
                  <a:pt x="5170523" y="2985427"/>
                </a:lnTo>
                <a:lnTo>
                  <a:pt x="5214864" y="2979472"/>
                </a:lnTo>
                <a:lnTo>
                  <a:pt x="5255174" y="2962678"/>
                </a:lnTo>
                <a:lnTo>
                  <a:pt x="5289655" y="2936655"/>
                </a:lnTo>
                <a:lnTo>
                  <a:pt x="5316510" y="2903009"/>
                </a:lnTo>
                <a:lnTo>
                  <a:pt x="5333941" y="2863350"/>
                </a:lnTo>
                <a:lnTo>
                  <a:pt x="5340151" y="2819285"/>
                </a:lnTo>
                <a:lnTo>
                  <a:pt x="5340151" y="988189"/>
                </a:lnTo>
                <a:lnTo>
                  <a:pt x="5333941" y="943821"/>
                </a:lnTo>
                <a:lnTo>
                  <a:pt x="5316510" y="903404"/>
                </a:lnTo>
                <a:lnTo>
                  <a:pt x="5289655" y="868773"/>
                </a:lnTo>
                <a:lnTo>
                  <a:pt x="5255174" y="841764"/>
                </a:lnTo>
                <a:lnTo>
                  <a:pt x="5214864" y="824212"/>
                </a:lnTo>
                <a:lnTo>
                  <a:pt x="5170523" y="817954"/>
                </a:lnTo>
                <a:close/>
              </a:path>
              <a:path w="5340350" h="2985770">
                <a:moveTo>
                  <a:pt x="4361647" y="0"/>
                </a:moveTo>
                <a:lnTo>
                  <a:pt x="4256938" y="817954"/>
                </a:lnTo>
                <a:lnTo>
                  <a:pt x="4466356" y="817954"/>
                </a:lnTo>
                <a:lnTo>
                  <a:pt x="4361647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84643" y="6407041"/>
            <a:ext cx="4848860" cy="14312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114"/>
              </a:spcBef>
            </a:pPr>
            <a:r>
              <a:rPr sz="4600" spc="-125" dirty="0">
                <a:solidFill>
                  <a:srgbClr val="FFFFFF"/>
                </a:solidFill>
                <a:latin typeface="Arial"/>
                <a:cs typeface="Arial"/>
              </a:rPr>
              <a:t>(optional) </a:t>
            </a:r>
            <a:r>
              <a:rPr sz="4600" spc="5" dirty="0">
                <a:solidFill>
                  <a:srgbClr val="FFFFFF"/>
                </a:solidFill>
                <a:latin typeface="Arial"/>
                <a:cs typeface="Arial"/>
              </a:rPr>
              <a:t>elements 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90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4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600" spc="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6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4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4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" y="586369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422" y="335068"/>
            <a:ext cx="9748520" cy="10481945"/>
          </a:xfrm>
          <a:custGeom>
            <a:avLst/>
            <a:gdLst/>
            <a:ahLst/>
            <a:cxnLst/>
            <a:rect l="l" t="t" r="r" b="b"/>
            <a:pathLst>
              <a:path w="9748520" h="10481945">
                <a:moveTo>
                  <a:pt x="0" y="0"/>
                </a:moveTo>
                <a:lnTo>
                  <a:pt x="9748394" y="0"/>
                </a:lnTo>
                <a:lnTo>
                  <a:pt x="9748394" y="10481356"/>
                </a:lnTo>
                <a:lnTo>
                  <a:pt x="0" y="10481356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056" y="564675"/>
            <a:ext cx="8962390" cy="549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DejaVu Sans Mono"/>
                <a:cs typeface="DejaVu Sans Mono"/>
              </a:rPr>
              <a:t>#</a:t>
            </a:r>
            <a:r>
              <a:rPr sz="2250" spc="-5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08-reactiveValues</a:t>
            </a:r>
            <a:endParaRPr sz="2250">
              <a:latin typeface="DejaVu Sans Mono"/>
              <a:cs typeface="DejaVu Sans Mono"/>
            </a:endParaRPr>
          </a:p>
          <a:p>
            <a:pPr marR="6200140">
              <a:lnSpc>
                <a:spcPct val="249200"/>
              </a:lnSpc>
            </a:pPr>
            <a:r>
              <a:rPr sz="2250" dirty="0">
                <a:latin typeface="DejaVu Sans Mono"/>
                <a:cs typeface="DejaVu Sans Mono"/>
              </a:rPr>
              <a:t>library(shiny)  ui &lt;-</a:t>
            </a:r>
            <a:r>
              <a:rPr sz="2250" spc="-100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fluidPage(</a:t>
            </a:r>
            <a:endParaRPr sz="2250">
              <a:latin typeface="DejaVu Sans Mono"/>
              <a:cs typeface="DejaVu Sans Mono"/>
            </a:endParaRPr>
          </a:p>
          <a:p>
            <a:pPr marL="344170" marR="5080">
              <a:lnSpc>
                <a:spcPct val="124600"/>
              </a:lnSpc>
            </a:pPr>
            <a:r>
              <a:rPr sz="2250" dirty="0">
                <a:latin typeface="DejaVu Sans Mono"/>
                <a:cs typeface="DejaVu Sans Mono"/>
              </a:rPr>
              <a:t>actionButton(inputId = "norm", label = "Normal"),  actionButton(inputId = "unif", label =</a:t>
            </a:r>
            <a:r>
              <a:rPr sz="2250" spc="-100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"Uniform"),  plotOutput("hist")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50" dirty="0">
                <a:latin typeface="DejaVu Sans Mono"/>
                <a:cs typeface="DejaVu Sans Mono"/>
              </a:rPr>
              <a:t>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50" dirty="0">
                <a:latin typeface="DejaVu Sans Mono"/>
                <a:cs typeface="DejaVu Sans Mono"/>
              </a:rPr>
              <a:t>server &lt;- function(input, output)</a:t>
            </a:r>
            <a:r>
              <a:rPr sz="2250" spc="-20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{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latin typeface="DejaVu Sans Mono"/>
                <a:cs typeface="DejaVu Sans Mono"/>
              </a:rPr>
              <a:t>rv &lt;- reactiveValues(data =</a:t>
            </a:r>
            <a:r>
              <a:rPr sz="2250" spc="-30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rnorm(100))</a:t>
            </a:r>
            <a:endParaRPr sz="2250">
              <a:latin typeface="DejaVu Sans Mono"/>
              <a:cs typeface="DejaVu Sans Mon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4533" y="6578862"/>
          <a:ext cx="8855708" cy="75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observeEvent(input$norm,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{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540"/>
                        </a:lnSpc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rv$data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&lt;-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540"/>
                        </a:lnSpc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rnorm(100)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2540"/>
                        </a:lnSpc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})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observeEvent(input$unif,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{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rv$data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&lt;-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runif(100)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2680"/>
                        </a:lnSpc>
                        <a:spcBef>
                          <a:spcPts val="210"/>
                        </a:spcBef>
                      </a:pPr>
                      <a:r>
                        <a:rPr sz="2250" dirty="0">
                          <a:latin typeface="DejaVu Sans Mono"/>
                          <a:cs typeface="DejaVu Sans Mono"/>
                        </a:rPr>
                        <a:t>})</a:t>
                      </a:r>
                      <a:endParaRPr sz="2250">
                        <a:latin typeface="DejaVu Sans Mono"/>
                        <a:cs typeface="DejaVu Sans Mono"/>
                      </a:endParaRPr>
                    </a:p>
                  </a:txBody>
                  <a:tcPr marL="0" marR="0" marT="26670" marB="0"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2056" y="7743095"/>
            <a:ext cx="586486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340" marR="865505" indent="-344805">
              <a:lnSpc>
                <a:spcPct val="124600"/>
              </a:lnSpc>
              <a:spcBef>
                <a:spcPts val="100"/>
              </a:spcBef>
            </a:pPr>
            <a:r>
              <a:rPr sz="2250" dirty="0">
                <a:latin typeface="DejaVu Sans Mono"/>
                <a:cs typeface="DejaVu Sans Mono"/>
              </a:rPr>
              <a:t>output$hist &lt;-</a:t>
            </a:r>
            <a:r>
              <a:rPr sz="2250" spc="-100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renderPlot({  hist(rv$data)</a:t>
            </a:r>
            <a:endParaRPr sz="2250">
              <a:latin typeface="DejaVu Sans Mono"/>
              <a:cs typeface="DejaVu Sans Mono"/>
            </a:endParaRPr>
          </a:p>
          <a:p>
            <a:pPr marL="344170">
              <a:lnSpc>
                <a:spcPct val="100000"/>
              </a:lnSpc>
              <a:spcBef>
                <a:spcPts val="660"/>
              </a:spcBef>
            </a:pPr>
            <a:r>
              <a:rPr sz="2250" dirty="0">
                <a:latin typeface="DejaVu Sans Mono"/>
                <a:cs typeface="DejaVu Sans Mono"/>
              </a:rPr>
              <a:t>})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250" dirty="0">
                <a:latin typeface="DejaVu Sans Mono"/>
                <a:cs typeface="DejaVu Sans Mono"/>
              </a:rPr>
              <a:t>}</a:t>
            </a:r>
            <a:endParaRPr sz="22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50" dirty="0">
                <a:latin typeface="DejaVu Sans Mono"/>
                <a:cs typeface="DejaVu Sans Mono"/>
              </a:rPr>
              <a:t>shinyApp(ui = ui, server =</a:t>
            </a:r>
            <a:r>
              <a:rPr sz="2250" spc="-100" dirty="0">
                <a:latin typeface="DejaVu Sans Mono"/>
                <a:cs typeface="DejaVu Sans Mono"/>
              </a:rPr>
              <a:t> </a:t>
            </a:r>
            <a:r>
              <a:rPr sz="2250" dirty="0">
                <a:latin typeface="DejaVu Sans Mono"/>
                <a:cs typeface="DejaVu Sans Mono"/>
              </a:rPr>
              <a:t>server)</a:t>
            </a:r>
            <a:endParaRPr sz="22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© </a:t>
            </a:r>
            <a:r>
              <a:rPr u="sng" dirty="0">
                <a:uFill>
                  <a:solidFill>
                    <a:srgbClr val="C0C0C0"/>
                  </a:solidFill>
                </a:uFill>
              </a:rPr>
              <a:t>CC</a:t>
            </a:r>
            <a:r>
              <a:rPr dirty="0"/>
              <a:t> 2015 RStudio,</a:t>
            </a:r>
            <a:r>
              <a:rPr spc="-6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3112" y="1507807"/>
            <a:ext cx="0" cy="6837680"/>
          </a:xfrm>
          <a:custGeom>
            <a:avLst/>
            <a:gdLst/>
            <a:ahLst/>
            <a:cxnLst/>
            <a:rect l="l" t="t" r="r" b="b"/>
            <a:pathLst>
              <a:path h="6837680">
                <a:moveTo>
                  <a:pt x="0" y="6837492"/>
                </a:moveTo>
                <a:lnTo>
                  <a:pt x="0" y="0"/>
                </a:lnTo>
              </a:path>
            </a:pathLst>
          </a:custGeom>
          <a:ln w="41883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6879" y="2429245"/>
            <a:ext cx="474345" cy="5747385"/>
          </a:xfrm>
          <a:custGeom>
            <a:avLst/>
            <a:gdLst/>
            <a:ahLst/>
            <a:cxnLst/>
            <a:rect l="l" t="t" r="r" b="b"/>
            <a:pathLst>
              <a:path w="474345" h="5747384">
                <a:moveTo>
                  <a:pt x="474299" y="5308738"/>
                </a:moveTo>
                <a:lnTo>
                  <a:pt x="0" y="5308738"/>
                </a:lnTo>
                <a:lnTo>
                  <a:pt x="237155" y="5747039"/>
                </a:lnTo>
                <a:lnTo>
                  <a:pt x="474299" y="5308738"/>
                </a:lnTo>
                <a:close/>
              </a:path>
              <a:path w="474345" h="5747384">
                <a:moveTo>
                  <a:pt x="361884" y="0"/>
                </a:moveTo>
                <a:lnTo>
                  <a:pt x="110583" y="0"/>
                </a:lnTo>
                <a:lnTo>
                  <a:pt x="110583" y="5308738"/>
                </a:lnTo>
                <a:lnTo>
                  <a:pt x="361884" y="5308738"/>
                </a:lnTo>
                <a:lnTo>
                  <a:pt x="361884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422" y="586369"/>
            <a:ext cx="2753995" cy="932180"/>
          </a:xfrm>
          <a:custGeom>
            <a:avLst/>
            <a:gdLst/>
            <a:ahLst/>
            <a:cxnLst/>
            <a:rect l="l" t="t" r="r" b="b"/>
            <a:pathLst>
              <a:path w="2753995" h="932180">
                <a:moveTo>
                  <a:pt x="2596193" y="0"/>
                </a:moveTo>
                <a:lnTo>
                  <a:pt x="156513" y="0"/>
                </a:lnTo>
                <a:lnTo>
                  <a:pt x="107799" y="8266"/>
                </a:lnTo>
                <a:lnTo>
                  <a:pt x="64929" y="31097"/>
                </a:lnTo>
                <a:lnTo>
                  <a:pt x="30765" y="65544"/>
                </a:lnTo>
                <a:lnTo>
                  <a:pt x="8168" y="108655"/>
                </a:lnTo>
                <a:lnTo>
                  <a:pt x="0" y="157482"/>
                </a:lnTo>
                <a:lnTo>
                  <a:pt x="3566" y="782604"/>
                </a:lnTo>
                <a:lnTo>
                  <a:pt x="11363" y="830568"/>
                </a:lnTo>
                <a:lnTo>
                  <a:pt x="33076" y="871650"/>
                </a:lnTo>
                <a:lnTo>
                  <a:pt x="66184" y="903680"/>
                </a:lnTo>
                <a:lnTo>
                  <a:pt x="108170" y="924490"/>
                </a:lnTo>
                <a:lnTo>
                  <a:pt x="156513" y="931908"/>
                </a:lnTo>
                <a:lnTo>
                  <a:pt x="2596193" y="931908"/>
                </a:lnTo>
                <a:lnTo>
                  <a:pt x="2645024" y="924490"/>
                </a:lnTo>
                <a:lnTo>
                  <a:pt x="2688176" y="903680"/>
                </a:lnTo>
                <a:lnTo>
                  <a:pt x="2722677" y="871650"/>
                </a:lnTo>
                <a:lnTo>
                  <a:pt x="2745556" y="830568"/>
                </a:lnTo>
                <a:lnTo>
                  <a:pt x="2753842" y="782604"/>
                </a:lnTo>
                <a:lnTo>
                  <a:pt x="2753842" y="157482"/>
                </a:lnTo>
                <a:lnTo>
                  <a:pt x="2745556" y="108655"/>
                </a:lnTo>
                <a:lnTo>
                  <a:pt x="2722677" y="65544"/>
                </a:lnTo>
                <a:lnTo>
                  <a:pt x="2688176" y="31097"/>
                </a:lnTo>
                <a:lnTo>
                  <a:pt x="2645024" y="8266"/>
                </a:lnTo>
                <a:lnTo>
                  <a:pt x="2596193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620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u="none" dirty="0">
                <a:solidFill>
                  <a:srgbClr val="FFFFFF"/>
                </a:solidFill>
                <a:latin typeface="Courier New"/>
                <a:cs typeface="Courier New"/>
              </a:rPr>
              <a:t>input$norm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38915" y="73296"/>
            <a:ext cx="8565184" cy="112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7756" y="8240586"/>
            <a:ext cx="3812540" cy="1948180"/>
          </a:xfrm>
          <a:custGeom>
            <a:avLst/>
            <a:gdLst/>
            <a:ahLst/>
            <a:cxnLst/>
            <a:rect l="l" t="t" r="r" b="b"/>
            <a:pathLst>
              <a:path w="3812540" h="1948179">
                <a:moveTo>
                  <a:pt x="3360232" y="0"/>
                </a:moveTo>
                <a:lnTo>
                  <a:pt x="453912" y="0"/>
                </a:lnTo>
                <a:lnTo>
                  <a:pt x="407514" y="2339"/>
                </a:lnTo>
                <a:lnTo>
                  <a:pt x="362478" y="9206"/>
                </a:lnTo>
                <a:lnTo>
                  <a:pt x="319029" y="20373"/>
                </a:lnTo>
                <a:lnTo>
                  <a:pt x="277394" y="35614"/>
                </a:lnTo>
                <a:lnTo>
                  <a:pt x="237796" y="54701"/>
                </a:lnTo>
                <a:lnTo>
                  <a:pt x="200461" y="77407"/>
                </a:lnTo>
                <a:lnTo>
                  <a:pt x="165614" y="103505"/>
                </a:lnTo>
                <a:lnTo>
                  <a:pt x="133480" y="132768"/>
                </a:lnTo>
                <a:lnTo>
                  <a:pt x="104283" y="164968"/>
                </a:lnTo>
                <a:lnTo>
                  <a:pt x="78250" y="199880"/>
                </a:lnTo>
                <a:lnTo>
                  <a:pt x="55604" y="237275"/>
                </a:lnTo>
                <a:lnTo>
                  <a:pt x="36571" y="276927"/>
                </a:lnTo>
                <a:lnTo>
                  <a:pt x="21376" y="318608"/>
                </a:lnTo>
                <a:lnTo>
                  <a:pt x="10243" y="362091"/>
                </a:lnTo>
                <a:lnTo>
                  <a:pt x="3399" y="407150"/>
                </a:lnTo>
                <a:lnTo>
                  <a:pt x="1068" y="453556"/>
                </a:lnTo>
                <a:lnTo>
                  <a:pt x="0" y="1492017"/>
                </a:lnTo>
                <a:lnTo>
                  <a:pt x="2343" y="1538444"/>
                </a:lnTo>
                <a:lnTo>
                  <a:pt x="9221" y="1583566"/>
                </a:lnTo>
                <a:lnTo>
                  <a:pt x="20406" y="1627147"/>
                </a:lnTo>
                <a:lnTo>
                  <a:pt x="35670" y="1668956"/>
                </a:lnTo>
                <a:lnTo>
                  <a:pt x="54783" y="1708760"/>
                </a:lnTo>
                <a:lnTo>
                  <a:pt x="77519" y="1746325"/>
                </a:lnTo>
                <a:lnTo>
                  <a:pt x="103650" y="1781418"/>
                </a:lnTo>
                <a:lnTo>
                  <a:pt x="132946" y="1813807"/>
                </a:lnTo>
                <a:lnTo>
                  <a:pt x="165180" y="1843258"/>
                </a:lnTo>
                <a:lnTo>
                  <a:pt x="200123" y="1869538"/>
                </a:lnTo>
                <a:lnTo>
                  <a:pt x="237548" y="1892414"/>
                </a:lnTo>
                <a:lnTo>
                  <a:pt x="277227" y="1911654"/>
                </a:lnTo>
                <a:lnTo>
                  <a:pt x="318931" y="1927024"/>
                </a:lnTo>
                <a:lnTo>
                  <a:pt x="362432" y="1938291"/>
                </a:lnTo>
                <a:lnTo>
                  <a:pt x="407502" y="1945222"/>
                </a:lnTo>
                <a:lnTo>
                  <a:pt x="453912" y="1947584"/>
                </a:lnTo>
                <a:lnTo>
                  <a:pt x="3360232" y="1947584"/>
                </a:lnTo>
                <a:lnTo>
                  <a:pt x="3406624" y="1945222"/>
                </a:lnTo>
                <a:lnTo>
                  <a:pt x="3451641" y="1938291"/>
                </a:lnTo>
                <a:lnTo>
                  <a:pt x="3495059" y="1927024"/>
                </a:lnTo>
                <a:lnTo>
                  <a:pt x="3536656" y="1911654"/>
                </a:lnTo>
                <a:lnTo>
                  <a:pt x="3576208" y="1892414"/>
                </a:lnTo>
                <a:lnTo>
                  <a:pt x="3613491" y="1869538"/>
                </a:lnTo>
                <a:lnTo>
                  <a:pt x="3648284" y="1843258"/>
                </a:lnTo>
                <a:lnTo>
                  <a:pt x="3680361" y="1813807"/>
                </a:lnTo>
                <a:lnTo>
                  <a:pt x="3709501" y="1781418"/>
                </a:lnTo>
                <a:lnTo>
                  <a:pt x="3735480" y="1746325"/>
                </a:lnTo>
                <a:lnTo>
                  <a:pt x="3758075" y="1708760"/>
                </a:lnTo>
                <a:lnTo>
                  <a:pt x="3777062" y="1668956"/>
                </a:lnTo>
                <a:lnTo>
                  <a:pt x="3792218" y="1627147"/>
                </a:lnTo>
                <a:lnTo>
                  <a:pt x="3803320" y="1583566"/>
                </a:lnTo>
                <a:lnTo>
                  <a:pt x="3810145" y="1538444"/>
                </a:lnTo>
                <a:lnTo>
                  <a:pt x="3812470" y="1492017"/>
                </a:lnTo>
                <a:lnTo>
                  <a:pt x="3812470" y="453556"/>
                </a:lnTo>
                <a:lnTo>
                  <a:pt x="3809828" y="404101"/>
                </a:lnTo>
                <a:lnTo>
                  <a:pt x="3802082" y="356197"/>
                </a:lnTo>
                <a:lnTo>
                  <a:pt x="3789504" y="310120"/>
                </a:lnTo>
                <a:lnTo>
                  <a:pt x="3772364" y="266145"/>
                </a:lnTo>
                <a:lnTo>
                  <a:pt x="3750933" y="224548"/>
                </a:lnTo>
                <a:lnTo>
                  <a:pt x="3725482" y="185605"/>
                </a:lnTo>
                <a:lnTo>
                  <a:pt x="3696282" y="149590"/>
                </a:lnTo>
                <a:lnTo>
                  <a:pt x="3663605" y="116781"/>
                </a:lnTo>
                <a:lnTo>
                  <a:pt x="3627720" y="87452"/>
                </a:lnTo>
                <a:lnTo>
                  <a:pt x="3588899" y="61879"/>
                </a:lnTo>
                <a:lnTo>
                  <a:pt x="3547412" y="40337"/>
                </a:lnTo>
                <a:lnTo>
                  <a:pt x="3503531" y="23103"/>
                </a:lnTo>
                <a:lnTo>
                  <a:pt x="3457527" y="10451"/>
                </a:lnTo>
                <a:lnTo>
                  <a:pt x="3409671" y="2658"/>
                </a:lnTo>
                <a:lnTo>
                  <a:pt x="3360232" y="0"/>
                </a:lnTo>
                <a:close/>
              </a:path>
            </a:pathLst>
          </a:custGeom>
          <a:solidFill>
            <a:srgbClr val="78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57300" y="8277048"/>
            <a:ext cx="333692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589280" indent="-389890">
              <a:lnSpc>
                <a:spcPct val="113199"/>
              </a:lnSpc>
              <a:spcBef>
                <a:spcPts val="9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output$hist &lt;-  renderPlot({</a:t>
            </a:r>
            <a:endParaRPr sz="255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405"/>
              </a:spcBef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hist(rv$data)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50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2427" y="586369"/>
            <a:ext cx="2872105" cy="932180"/>
          </a:xfrm>
          <a:custGeom>
            <a:avLst/>
            <a:gdLst/>
            <a:ahLst/>
            <a:cxnLst/>
            <a:rect l="l" t="t" r="r" b="b"/>
            <a:pathLst>
              <a:path w="2872104" h="932180">
                <a:moveTo>
                  <a:pt x="2713917" y="0"/>
                </a:moveTo>
                <a:lnTo>
                  <a:pt x="152948" y="0"/>
                </a:lnTo>
                <a:lnTo>
                  <a:pt x="104918" y="8266"/>
                </a:lnTo>
                <a:lnTo>
                  <a:pt x="63677" y="31097"/>
                </a:lnTo>
                <a:lnTo>
                  <a:pt x="31458" y="65544"/>
                </a:lnTo>
                <a:lnTo>
                  <a:pt x="10490" y="108655"/>
                </a:lnTo>
                <a:lnTo>
                  <a:pt x="3005" y="157482"/>
                </a:lnTo>
                <a:lnTo>
                  <a:pt x="0" y="782604"/>
                </a:lnTo>
                <a:lnTo>
                  <a:pt x="7797" y="830568"/>
                </a:lnTo>
                <a:lnTo>
                  <a:pt x="29510" y="871650"/>
                </a:lnTo>
                <a:lnTo>
                  <a:pt x="62619" y="903680"/>
                </a:lnTo>
                <a:lnTo>
                  <a:pt x="104605" y="924490"/>
                </a:lnTo>
                <a:lnTo>
                  <a:pt x="152948" y="931908"/>
                </a:lnTo>
                <a:lnTo>
                  <a:pt x="2713917" y="931908"/>
                </a:lnTo>
                <a:lnTo>
                  <a:pt x="2762808" y="924490"/>
                </a:lnTo>
                <a:lnTo>
                  <a:pt x="2806076" y="903680"/>
                </a:lnTo>
                <a:lnTo>
                  <a:pt x="2840708" y="871650"/>
                </a:lnTo>
                <a:lnTo>
                  <a:pt x="2863696" y="830568"/>
                </a:lnTo>
                <a:lnTo>
                  <a:pt x="2872027" y="782604"/>
                </a:lnTo>
                <a:lnTo>
                  <a:pt x="2872027" y="157482"/>
                </a:lnTo>
                <a:lnTo>
                  <a:pt x="2863696" y="108655"/>
                </a:lnTo>
                <a:lnTo>
                  <a:pt x="2840708" y="65544"/>
                </a:lnTo>
                <a:lnTo>
                  <a:pt x="2806076" y="31097"/>
                </a:lnTo>
                <a:lnTo>
                  <a:pt x="2762808" y="8266"/>
                </a:lnTo>
                <a:lnTo>
                  <a:pt x="2713917" y="0"/>
                </a:lnTo>
                <a:close/>
              </a:path>
            </a:pathLst>
          </a:custGeom>
          <a:solidFill>
            <a:srgbClr val="008F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0724" y="788783"/>
            <a:ext cx="23507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input$unif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009" y="586369"/>
            <a:ext cx="2515235" cy="1780539"/>
          </a:xfrm>
          <a:custGeom>
            <a:avLst/>
            <a:gdLst/>
            <a:ahLst/>
            <a:cxnLst/>
            <a:rect l="l" t="t" r="r" b="b"/>
            <a:pathLst>
              <a:path w="2515234" h="1780539">
                <a:moveTo>
                  <a:pt x="2364692" y="0"/>
                </a:moveTo>
                <a:lnTo>
                  <a:pt x="152948" y="0"/>
                </a:lnTo>
                <a:lnTo>
                  <a:pt x="104814" y="8266"/>
                </a:lnTo>
                <a:lnTo>
                  <a:pt x="63327" y="31097"/>
                </a:lnTo>
                <a:lnTo>
                  <a:pt x="30813" y="65544"/>
                </a:lnTo>
                <a:lnTo>
                  <a:pt x="9598" y="108655"/>
                </a:lnTo>
                <a:lnTo>
                  <a:pt x="2010" y="157482"/>
                </a:lnTo>
                <a:lnTo>
                  <a:pt x="0" y="1630966"/>
                </a:lnTo>
                <a:lnTo>
                  <a:pt x="7797" y="1678906"/>
                </a:lnTo>
                <a:lnTo>
                  <a:pt x="29510" y="1719934"/>
                </a:lnTo>
                <a:lnTo>
                  <a:pt x="62619" y="1751899"/>
                </a:lnTo>
                <a:lnTo>
                  <a:pt x="104605" y="1772654"/>
                </a:lnTo>
                <a:lnTo>
                  <a:pt x="152948" y="1780050"/>
                </a:lnTo>
                <a:lnTo>
                  <a:pt x="2364692" y="1780050"/>
                </a:lnTo>
                <a:lnTo>
                  <a:pt x="2412762" y="1772654"/>
                </a:lnTo>
                <a:lnTo>
                  <a:pt x="2454099" y="1751899"/>
                </a:lnTo>
                <a:lnTo>
                  <a:pt x="2486433" y="1719934"/>
                </a:lnTo>
                <a:lnTo>
                  <a:pt x="2507497" y="1678906"/>
                </a:lnTo>
                <a:lnTo>
                  <a:pt x="2515022" y="1630966"/>
                </a:lnTo>
                <a:lnTo>
                  <a:pt x="2515022" y="157482"/>
                </a:lnTo>
                <a:lnTo>
                  <a:pt x="2507497" y="108655"/>
                </a:lnTo>
                <a:lnTo>
                  <a:pt x="2486433" y="65544"/>
                </a:lnTo>
                <a:lnTo>
                  <a:pt x="2454099" y="31097"/>
                </a:lnTo>
                <a:lnTo>
                  <a:pt x="2412762" y="8266"/>
                </a:lnTo>
                <a:lnTo>
                  <a:pt x="2364692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423" y="586366"/>
            <a:ext cx="2753995" cy="932180"/>
          </a:xfrm>
          <a:custGeom>
            <a:avLst/>
            <a:gdLst/>
            <a:ahLst/>
            <a:cxnLst/>
            <a:rect l="l" t="t" r="r" b="b"/>
            <a:pathLst>
              <a:path w="2753995" h="932180">
                <a:moveTo>
                  <a:pt x="3566" y="782603"/>
                </a:moveTo>
                <a:lnTo>
                  <a:pt x="0" y="157453"/>
                </a:lnTo>
                <a:lnTo>
                  <a:pt x="8168" y="108641"/>
                </a:lnTo>
                <a:lnTo>
                  <a:pt x="30765" y="65538"/>
                </a:lnTo>
                <a:lnTo>
                  <a:pt x="64929" y="31095"/>
                </a:lnTo>
                <a:lnTo>
                  <a:pt x="107799" y="8265"/>
                </a:lnTo>
                <a:lnTo>
                  <a:pt x="156514" y="0"/>
                </a:lnTo>
                <a:lnTo>
                  <a:pt x="2596199" y="0"/>
                </a:lnTo>
                <a:lnTo>
                  <a:pt x="2645029" y="8265"/>
                </a:lnTo>
                <a:lnTo>
                  <a:pt x="2688178" y="31095"/>
                </a:lnTo>
                <a:lnTo>
                  <a:pt x="2722676" y="65538"/>
                </a:lnTo>
                <a:lnTo>
                  <a:pt x="2745552" y="108641"/>
                </a:lnTo>
                <a:lnTo>
                  <a:pt x="2753838" y="157453"/>
                </a:lnTo>
                <a:lnTo>
                  <a:pt x="2753838" y="782603"/>
                </a:lnTo>
                <a:lnTo>
                  <a:pt x="2745552" y="830567"/>
                </a:lnTo>
                <a:lnTo>
                  <a:pt x="2722676" y="871649"/>
                </a:lnTo>
                <a:lnTo>
                  <a:pt x="2688178" y="903680"/>
                </a:lnTo>
                <a:lnTo>
                  <a:pt x="2645029" y="924489"/>
                </a:lnTo>
                <a:lnTo>
                  <a:pt x="2596199" y="931908"/>
                </a:lnTo>
                <a:lnTo>
                  <a:pt x="156514" y="931908"/>
                </a:lnTo>
                <a:lnTo>
                  <a:pt x="108170" y="924489"/>
                </a:lnTo>
                <a:lnTo>
                  <a:pt x="66185" y="903680"/>
                </a:lnTo>
                <a:lnTo>
                  <a:pt x="33076" y="871649"/>
                </a:lnTo>
                <a:lnTo>
                  <a:pt x="11363" y="830567"/>
                </a:lnTo>
                <a:lnTo>
                  <a:pt x="3566" y="782603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4090" y="819242"/>
            <a:ext cx="1574165" cy="474345"/>
          </a:xfrm>
          <a:custGeom>
            <a:avLst/>
            <a:gdLst/>
            <a:ahLst/>
            <a:cxnLst/>
            <a:rect l="l" t="t" r="r" b="b"/>
            <a:pathLst>
              <a:path w="1574164" h="474344">
                <a:moveTo>
                  <a:pt x="1141326" y="0"/>
                </a:moveTo>
                <a:lnTo>
                  <a:pt x="1141326" y="112666"/>
                </a:lnTo>
                <a:lnTo>
                  <a:pt x="0" y="112666"/>
                </a:lnTo>
                <a:lnTo>
                  <a:pt x="0" y="363967"/>
                </a:lnTo>
                <a:lnTo>
                  <a:pt x="1141326" y="363967"/>
                </a:lnTo>
                <a:lnTo>
                  <a:pt x="1141326" y="474310"/>
                </a:lnTo>
                <a:lnTo>
                  <a:pt x="1573836" y="237155"/>
                </a:lnTo>
                <a:lnTo>
                  <a:pt x="1141326" y="0"/>
                </a:lnTo>
                <a:close/>
              </a:path>
            </a:pathLst>
          </a:custGeom>
          <a:solidFill>
            <a:srgbClr val="000000">
              <a:alpha val="6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8019" y="586369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2368995" y="0"/>
                </a:moveTo>
                <a:lnTo>
                  <a:pt x="157251" y="0"/>
                </a:lnTo>
                <a:lnTo>
                  <a:pt x="108461" y="8266"/>
                </a:lnTo>
                <a:lnTo>
                  <a:pt x="65408" y="31097"/>
                </a:lnTo>
                <a:lnTo>
                  <a:pt x="31025" y="65544"/>
                </a:lnTo>
                <a:lnTo>
                  <a:pt x="8245" y="108655"/>
                </a:lnTo>
                <a:lnTo>
                  <a:pt x="0" y="157482"/>
                </a:lnTo>
                <a:lnTo>
                  <a:pt x="4303" y="1630966"/>
                </a:lnTo>
                <a:lnTo>
                  <a:pt x="12101" y="1678906"/>
                </a:lnTo>
                <a:lnTo>
                  <a:pt x="33814" y="1719934"/>
                </a:lnTo>
                <a:lnTo>
                  <a:pt x="66923" y="1751899"/>
                </a:lnTo>
                <a:lnTo>
                  <a:pt x="108909" y="1772654"/>
                </a:lnTo>
                <a:lnTo>
                  <a:pt x="157251" y="1780050"/>
                </a:lnTo>
                <a:lnTo>
                  <a:pt x="2368995" y="1780050"/>
                </a:lnTo>
                <a:lnTo>
                  <a:pt x="2417498" y="1772654"/>
                </a:lnTo>
                <a:lnTo>
                  <a:pt x="2459865" y="1751899"/>
                </a:lnTo>
                <a:lnTo>
                  <a:pt x="2493430" y="1719934"/>
                </a:lnTo>
                <a:lnTo>
                  <a:pt x="2515525" y="1678906"/>
                </a:lnTo>
                <a:lnTo>
                  <a:pt x="2523483" y="1630966"/>
                </a:lnTo>
                <a:lnTo>
                  <a:pt x="2523483" y="157482"/>
                </a:lnTo>
                <a:lnTo>
                  <a:pt x="2515525" y="108655"/>
                </a:lnTo>
                <a:lnTo>
                  <a:pt x="2493430" y="65544"/>
                </a:lnTo>
                <a:lnTo>
                  <a:pt x="2459865" y="31097"/>
                </a:lnTo>
                <a:lnTo>
                  <a:pt x="2417498" y="8266"/>
                </a:lnTo>
                <a:lnTo>
                  <a:pt x="2368995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5966" y="899659"/>
            <a:ext cx="235077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8615">
              <a:lnSpc>
                <a:spcPct val="110400"/>
              </a:lnSpc>
              <a:spcBef>
                <a:spcPts val="100"/>
              </a:spcBef>
            </a:pPr>
            <a:r>
              <a:rPr sz="3050" dirty="0">
                <a:solidFill>
                  <a:srgbClr val="FFFFFF"/>
                </a:solidFill>
                <a:latin typeface="Courier New"/>
                <a:cs typeface="Courier New"/>
              </a:rPr>
              <a:t>rv$data  rnorm(100)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8015" y="586366"/>
            <a:ext cx="2523490" cy="1780539"/>
          </a:xfrm>
          <a:custGeom>
            <a:avLst/>
            <a:gdLst/>
            <a:ahLst/>
            <a:cxnLst/>
            <a:rect l="l" t="t" r="r" b="b"/>
            <a:pathLst>
              <a:path w="2523490" h="1780539">
                <a:moveTo>
                  <a:pt x="4308" y="1630968"/>
                </a:moveTo>
                <a:lnTo>
                  <a:pt x="0" y="157453"/>
                </a:lnTo>
                <a:lnTo>
                  <a:pt x="8245" y="108641"/>
                </a:lnTo>
                <a:lnTo>
                  <a:pt x="31026" y="65538"/>
                </a:lnTo>
                <a:lnTo>
                  <a:pt x="65410" y="31095"/>
                </a:lnTo>
                <a:lnTo>
                  <a:pt x="108464" y="8265"/>
                </a:lnTo>
                <a:lnTo>
                  <a:pt x="157256" y="0"/>
                </a:lnTo>
                <a:lnTo>
                  <a:pt x="2368990" y="0"/>
                </a:lnTo>
                <a:lnTo>
                  <a:pt x="2417493" y="8265"/>
                </a:lnTo>
                <a:lnTo>
                  <a:pt x="2459863" y="31095"/>
                </a:lnTo>
                <a:lnTo>
                  <a:pt x="2493431" y="65538"/>
                </a:lnTo>
                <a:lnTo>
                  <a:pt x="2515529" y="108641"/>
                </a:lnTo>
                <a:lnTo>
                  <a:pt x="2523487" y="157453"/>
                </a:lnTo>
                <a:lnTo>
                  <a:pt x="2523487" y="1630968"/>
                </a:lnTo>
                <a:lnTo>
                  <a:pt x="2515529" y="1678909"/>
                </a:lnTo>
                <a:lnTo>
                  <a:pt x="2493431" y="1719937"/>
                </a:lnTo>
                <a:lnTo>
                  <a:pt x="2459863" y="1751902"/>
                </a:lnTo>
                <a:lnTo>
                  <a:pt x="2417493" y="1772657"/>
                </a:lnTo>
                <a:lnTo>
                  <a:pt x="2368990" y="1780053"/>
                </a:lnTo>
                <a:lnTo>
                  <a:pt x="157256" y="1780053"/>
                </a:lnTo>
                <a:lnTo>
                  <a:pt x="108912" y="1772657"/>
                </a:lnTo>
                <a:lnTo>
                  <a:pt x="66927" y="1751902"/>
                </a:lnTo>
                <a:lnTo>
                  <a:pt x="33818" y="1719937"/>
                </a:lnTo>
                <a:lnTo>
                  <a:pt x="12105" y="1678909"/>
                </a:lnTo>
                <a:lnTo>
                  <a:pt x="4308" y="1630968"/>
                </a:lnTo>
                <a:close/>
              </a:path>
            </a:pathLst>
          </a:custGeom>
          <a:ln w="146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4070" y="8240586"/>
            <a:ext cx="3816985" cy="1948180"/>
          </a:xfrm>
          <a:custGeom>
            <a:avLst/>
            <a:gdLst/>
            <a:ahLst/>
            <a:cxnLst/>
            <a:rect l="l" t="t" r="r" b="b"/>
            <a:pathLst>
              <a:path w="3816984" h="1948179">
                <a:moveTo>
                  <a:pt x="0" y="1492017"/>
                </a:moveTo>
                <a:lnTo>
                  <a:pt x="5225" y="453554"/>
                </a:lnTo>
                <a:lnTo>
                  <a:pt x="7822" y="404100"/>
                </a:lnTo>
                <a:lnTo>
                  <a:pt x="15440" y="356197"/>
                </a:lnTo>
                <a:lnTo>
                  <a:pt x="27822" y="310121"/>
                </a:lnTo>
                <a:lnTo>
                  <a:pt x="44709" y="266146"/>
                </a:lnTo>
                <a:lnTo>
                  <a:pt x="65842" y="224549"/>
                </a:lnTo>
                <a:lnTo>
                  <a:pt x="90964" y="185606"/>
                </a:lnTo>
                <a:lnTo>
                  <a:pt x="119816" y="149592"/>
                </a:lnTo>
                <a:lnTo>
                  <a:pt x="152139" y="116782"/>
                </a:lnTo>
                <a:lnTo>
                  <a:pt x="187676" y="87453"/>
                </a:lnTo>
                <a:lnTo>
                  <a:pt x="226168" y="61879"/>
                </a:lnTo>
                <a:lnTo>
                  <a:pt x="267356" y="40338"/>
                </a:lnTo>
                <a:lnTo>
                  <a:pt x="310983" y="23103"/>
                </a:lnTo>
                <a:lnTo>
                  <a:pt x="356790" y="10452"/>
                </a:lnTo>
                <a:lnTo>
                  <a:pt x="404518" y="2658"/>
                </a:lnTo>
                <a:lnTo>
                  <a:pt x="453910" y="0"/>
                </a:lnTo>
                <a:lnTo>
                  <a:pt x="3360232" y="0"/>
                </a:lnTo>
                <a:lnTo>
                  <a:pt x="3406671" y="2339"/>
                </a:lnTo>
                <a:lnTo>
                  <a:pt x="3451820" y="9206"/>
                </a:lnTo>
                <a:lnTo>
                  <a:pt x="3495443" y="20374"/>
                </a:lnTo>
                <a:lnTo>
                  <a:pt x="3537305" y="35614"/>
                </a:lnTo>
                <a:lnTo>
                  <a:pt x="3577172" y="54702"/>
                </a:lnTo>
                <a:lnTo>
                  <a:pt x="3614807" y="77408"/>
                </a:lnTo>
                <a:lnTo>
                  <a:pt x="3649974" y="103506"/>
                </a:lnTo>
                <a:lnTo>
                  <a:pt x="3682440" y="132769"/>
                </a:lnTo>
                <a:lnTo>
                  <a:pt x="3711967" y="164970"/>
                </a:lnTo>
                <a:lnTo>
                  <a:pt x="3738322" y="199881"/>
                </a:lnTo>
                <a:lnTo>
                  <a:pt x="3761267" y="237276"/>
                </a:lnTo>
                <a:lnTo>
                  <a:pt x="3780569" y="276928"/>
                </a:lnTo>
                <a:lnTo>
                  <a:pt x="3795991" y="318608"/>
                </a:lnTo>
                <a:lnTo>
                  <a:pt x="3807298" y="362091"/>
                </a:lnTo>
                <a:lnTo>
                  <a:pt x="3814255" y="407149"/>
                </a:lnTo>
                <a:lnTo>
                  <a:pt x="3816627" y="453554"/>
                </a:lnTo>
                <a:lnTo>
                  <a:pt x="3816627" y="1492017"/>
                </a:lnTo>
                <a:lnTo>
                  <a:pt x="3814255" y="1538445"/>
                </a:lnTo>
                <a:lnTo>
                  <a:pt x="3807298" y="1583566"/>
                </a:lnTo>
                <a:lnTo>
                  <a:pt x="3795991" y="1627147"/>
                </a:lnTo>
                <a:lnTo>
                  <a:pt x="3780569" y="1668956"/>
                </a:lnTo>
                <a:lnTo>
                  <a:pt x="3761267" y="1708760"/>
                </a:lnTo>
                <a:lnTo>
                  <a:pt x="3738322" y="1746325"/>
                </a:lnTo>
                <a:lnTo>
                  <a:pt x="3711967" y="1781418"/>
                </a:lnTo>
                <a:lnTo>
                  <a:pt x="3682440" y="1813807"/>
                </a:lnTo>
                <a:lnTo>
                  <a:pt x="3649974" y="1843258"/>
                </a:lnTo>
                <a:lnTo>
                  <a:pt x="3614807" y="1869538"/>
                </a:lnTo>
                <a:lnTo>
                  <a:pt x="3577172" y="1892415"/>
                </a:lnTo>
                <a:lnTo>
                  <a:pt x="3537305" y="1911654"/>
                </a:lnTo>
                <a:lnTo>
                  <a:pt x="3495443" y="1927024"/>
                </a:lnTo>
                <a:lnTo>
                  <a:pt x="3451820" y="1938291"/>
                </a:lnTo>
                <a:lnTo>
                  <a:pt x="3406671" y="1945222"/>
                </a:lnTo>
                <a:lnTo>
                  <a:pt x="3360232" y="1947584"/>
                </a:lnTo>
                <a:lnTo>
                  <a:pt x="453910" y="1947584"/>
                </a:lnTo>
                <a:lnTo>
                  <a:pt x="407501" y="1945222"/>
                </a:lnTo>
                <a:lnTo>
                  <a:pt x="362432" y="1938291"/>
                </a:lnTo>
                <a:lnTo>
                  <a:pt x="318931" y="1927024"/>
                </a:lnTo>
                <a:lnTo>
                  <a:pt x="277228" y="1911654"/>
                </a:lnTo>
                <a:lnTo>
                  <a:pt x="237550" y="1892415"/>
                </a:lnTo>
                <a:lnTo>
                  <a:pt x="200125" y="1869538"/>
                </a:lnTo>
                <a:lnTo>
                  <a:pt x="165181" y="1843258"/>
                </a:lnTo>
                <a:lnTo>
                  <a:pt x="132947" y="1813807"/>
                </a:lnTo>
                <a:lnTo>
                  <a:pt x="103651" y="1781418"/>
                </a:lnTo>
                <a:lnTo>
                  <a:pt x="77520" y="1746325"/>
                </a:lnTo>
                <a:lnTo>
                  <a:pt x="54784" y="1708760"/>
                </a:lnTo>
                <a:lnTo>
                  <a:pt x="35670" y="1668956"/>
                </a:lnTo>
                <a:lnTo>
                  <a:pt x="20406" y="1627147"/>
                </a:lnTo>
                <a:lnTo>
                  <a:pt x="9221" y="1583566"/>
                </a:lnTo>
                <a:lnTo>
                  <a:pt x="2343" y="1538445"/>
                </a:lnTo>
                <a:lnTo>
                  <a:pt x="0" y="1492017"/>
                </a:lnTo>
                <a:close/>
              </a:path>
            </a:pathLst>
          </a:custGeom>
          <a:ln w="146592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795434" y="11010034"/>
            <a:ext cx="26269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© </a:t>
            </a:r>
            <a:r>
              <a:rPr sz="1150" spc="-5" dirty="0">
                <a:solidFill>
                  <a:srgbClr val="C0C0C0"/>
                </a:solidFill>
                <a:latin typeface="Arial"/>
                <a:cs typeface="Arial"/>
              </a:rPr>
              <a:t>2015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RStudio, Inc. All rights</a:t>
            </a:r>
            <a:r>
              <a:rPr sz="1150" spc="-9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C0C0C0"/>
                </a:solidFill>
                <a:latin typeface="Arial"/>
                <a:cs typeface="Arial"/>
              </a:rPr>
              <a:t>reserved.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6140</Words>
  <Application>Microsoft Macintosh PowerPoint</Application>
  <PresentationFormat>Custom</PresentationFormat>
  <Paragraphs>1084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Arial</vt:lpstr>
      <vt:lpstr>Calibri</vt:lpstr>
      <vt:lpstr>Courier New</vt:lpstr>
      <vt:lpstr>DejaVu Sans Mono</vt:lpstr>
      <vt:lpstr>Noto Sans Mono CJK JP Regular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Slides at: bit.ly/shiny-quickstart-2</vt:lpstr>
      <vt:lpstr>How to start with Shiny</vt:lpstr>
      <vt:lpstr>The story  so far</vt:lpstr>
      <vt:lpstr>Slides at: bit.ly/shiny-quickstart-2</vt:lpstr>
      <vt:lpstr>App template</vt:lpstr>
      <vt:lpstr>PowerPoint Presentation</vt:lpstr>
      <vt:lpstr>library(shiny)</vt:lpstr>
      <vt:lpstr>library(shiny)</vt:lpstr>
      <vt:lpstr>library(shiny)</vt:lpstr>
      <vt:lpstr>library(shiny)</vt:lpstr>
      <vt:lpstr>library(shiny)</vt:lpstr>
      <vt:lpstr>PowerPoint Presentation</vt:lpstr>
      <vt:lpstr>What is  Reactivity?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Slides at: bit.ly/shiny-quickstart-2</vt:lpstr>
      <vt:lpstr>Begin with reactive values</vt:lpstr>
      <vt:lpstr>Syntax</vt:lpstr>
      <vt:lpstr>Slides at: bit.ly/shiny-quickstart-2</vt:lpstr>
      <vt:lpstr>Reactive values work together with reactive functions.  You cannot call a reactive value from outside of one.</vt:lpstr>
      <vt:lpstr>PowerPoint Presentation</vt:lpstr>
      <vt:lpstr>PowerPoint Presentation</vt:lpstr>
      <vt:lpstr>PowerPoint Presentation</vt:lpstr>
      <vt:lpstr>Think of reactivity in R as a two step process</vt:lpstr>
      <vt:lpstr>Think of reactivity in R as a two step process</vt:lpstr>
      <vt:lpstr>Slides at: bit.ly/shiny-quickstart-2</vt:lpstr>
      <vt:lpstr>Reactive  toolkit (7 indispensible functions)</vt:lpstr>
      <vt:lpstr>Reactive functions</vt:lpstr>
      <vt:lpstr>Display output  with render*()</vt:lpstr>
      <vt:lpstr>Slides at: bit.ly/shiny-quickstart-2</vt:lpstr>
      <vt:lpstr>render*() Builds reactive output to display in UI</vt:lpstr>
      <vt:lpstr>render*() Builds reactive output to display in UI</vt:lpstr>
      <vt:lpstr>PowerPoint Presentation</vt:lpstr>
      <vt:lpstr>PowerPoint Presentation</vt:lpstr>
      <vt:lpstr>input$num</vt:lpstr>
      <vt:lpstr>input$num</vt:lpstr>
      <vt:lpstr>Slides at: bit.ly/shiny-quickstart-2</vt:lpstr>
      <vt:lpstr>Modularize code  with reactive()</vt:lpstr>
      <vt:lpstr>PowerPoint Presentation</vt:lpstr>
      <vt:lpstr>PowerPoint Presentation</vt:lpstr>
      <vt:lpstr>input$num</vt:lpstr>
      <vt:lpstr>input$num</vt:lpstr>
      <vt:lpstr>input$num</vt:lpstr>
      <vt:lpstr>input$num</vt:lpstr>
      <vt:lpstr>reactive()</vt:lpstr>
      <vt:lpstr>A reactive expression is special in two ways</vt:lpstr>
      <vt:lpstr>PowerPoint Presentation</vt:lpstr>
      <vt:lpstr>PowerPoint Presentation</vt:lpstr>
      <vt:lpstr>PowerPoint Presentation</vt:lpstr>
      <vt:lpstr>input$num</vt:lpstr>
      <vt:lpstr>input$num</vt:lpstr>
      <vt:lpstr>A reactive expression is special in two ways</vt:lpstr>
      <vt:lpstr>Recap: reactive()</vt:lpstr>
      <vt:lpstr>Prevent reactions  with isolate()</vt:lpstr>
      <vt:lpstr>Can we prevent</vt:lpstr>
      <vt:lpstr>isolate()</vt:lpstr>
      <vt:lpstr>PowerPoint Presentation</vt:lpstr>
      <vt:lpstr>PowerPoint Presentation</vt:lpstr>
      <vt:lpstr>input$num</vt:lpstr>
      <vt:lpstr>input$num</vt:lpstr>
      <vt:lpstr>input$num</vt:lpstr>
      <vt:lpstr>Recap: isolate()</vt:lpstr>
      <vt:lpstr>Trigger code with observeEvent()</vt:lpstr>
      <vt:lpstr>Slides at: bit.ly/shiny-quickstart-2</vt:lpstr>
      <vt:lpstr>Slides at: bit.ly/shiny-quickstart-2</vt:lpstr>
      <vt:lpstr>Action buttons</vt:lpstr>
      <vt:lpstr># 05-actionButton</vt:lpstr>
      <vt:lpstr>observeEvent()</vt:lpstr>
      <vt:lpstr># 05-actionButton</vt:lpstr>
      <vt:lpstr>Slides at: bit.ly/shiny-quickstart-2</vt:lpstr>
      <vt:lpstr>observe()</vt:lpstr>
      <vt:lpstr>Slides at: bit.ly/shiny-quickstart-2</vt:lpstr>
      <vt:lpstr>Delay reactions with eventReactive()</vt:lpstr>
      <vt:lpstr>PowerPoint Presentation</vt:lpstr>
      <vt:lpstr>Can we prevent the</vt:lpstr>
      <vt:lpstr>eventReactive()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input$go</vt:lpstr>
      <vt:lpstr>input$go</vt:lpstr>
      <vt:lpstr>Slides at: bit.ly/shiny-quickstart-2</vt:lpstr>
      <vt:lpstr>Manage state with reactiveValues()</vt:lpstr>
      <vt:lpstr>Slides at: bit.ly/shiny-quickstart-2</vt:lpstr>
      <vt:lpstr>reactiveValues()</vt:lpstr>
      <vt:lpstr>PowerPoint Presentation</vt:lpstr>
      <vt:lpstr>input$norm</vt:lpstr>
      <vt:lpstr>input$norm</vt:lpstr>
      <vt:lpstr>input$norm</vt:lpstr>
      <vt:lpstr>input$norm</vt:lpstr>
      <vt:lpstr>PowerPoint Presentation</vt:lpstr>
      <vt:lpstr>PowerPoint Presentation</vt:lpstr>
      <vt:lpstr>Slides at: bit.ly/shiny-quickstart-2</vt:lpstr>
      <vt:lpstr>Slides at: bit.ly/shiny-quickstart-2</vt:lpstr>
      <vt:lpstr>Parting tips</vt:lpstr>
      <vt:lpstr>Application</vt:lpstr>
      <vt:lpstr>Reduce repetition</vt:lpstr>
      <vt:lpstr>Slides at: bit.ly/shiny-quickstart-2</vt:lpstr>
      <vt:lpstr>Learn  more</vt:lpstr>
      <vt:lpstr>PowerPoint Presentation</vt:lpstr>
      <vt:lpstr>The Shiny Development Center shiny.rstudio.com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SHANKER, MURALI</cp:lastModifiedBy>
  <cp:revision>2</cp:revision>
  <dcterms:created xsi:type="dcterms:W3CDTF">2018-12-02T22:12:16Z</dcterms:created>
  <dcterms:modified xsi:type="dcterms:W3CDTF">2018-12-03T02:27:45Z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2018-12-02T00:00:00Z</vt:filetime>
  </property>
</Properties>
</file>