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75" r:id="rId5"/>
    <p:sldId id="27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66" r:id="rId14"/>
    <p:sldId id="281" r:id="rId15"/>
    <p:sldId id="282" r:id="rId16"/>
    <p:sldId id="304" r:id="rId17"/>
    <p:sldId id="307" r:id="rId18"/>
    <p:sldId id="308" r:id="rId19"/>
    <p:sldId id="256" r:id="rId20"/>
    <p:sldId id="264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>
        <p:scale>
          <a:sx n="67" d="100"/>
          <a:sy n="67" d="100"/>
        </p:scale>
        <p:origin x="6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8080" y="4434840"/>
            <a:ext cx="6399731" cy="1122202"/>
          </a:xfrm>
        </p:spPr>
        <p:txBody>
          <a:bodyPr/>
          <a:lstStyle/>
          <a:p>
            <a:r>
              <a:rPr lang="en-US" sz="4400" dirty="0"/>
              <a:t>operators in R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8080" y="5557042"/>
            <a:ext cx="4941770" cy="396660"/>
          </a:xfrm>
        </p:spPr>
        <p:txBody>
          <a:bodyPr>
            <a:normAutofit/>
          </a:bodyPr>
          <a:lstStyle/>
          <a:p>
            <a:r>
              <a:rPr lang="en-US" sz="2000" dirty="0"/>
              <a:t>MSBA</a:t>
            </a:r>
          </a:p>
        </p:txBody>
      </p:sp>
    </p:spTree>
    <p:extLst>
      <p:ext uri="{BB962C8B-B14F-4D97-AF65-F5344CB8AC3E}">
        <p14:creationId xmlns:p14="http://schemas.microsoft.com/office/powerpoint/2010/main" val="1687244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 descr="A cartoon of two men&#10;&#10;Description automatically generated">
            <a:extLst>
              <a:ext uri="{FF2B5EF4-FFF2-40B4-BE49-F238E27FC236}">
                <a16:creationId xmlns:a16="http://schemas.microsoft.com/office/drawing/2014/main" id="{9465677A-D2B3-0471-2C55-66A5F3CBCD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64"/>
          <a:stretch/>
        </p:blipFill>
        <p:spPr>
          <a:xfrm>
            <a:off x="3428147" y="956050"/>
            <a:ext cx="5182453" cy="494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sz="3600" dirty="0"/>
              <a:t>Loops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MSBA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1146177"/>
            <a:ext cx="4389120" cy="702943"/>
          </a:xfrm>
        </p:spPr>
        <p:txBody>
          <a:bodyPr/>
          <a:lstStyle/>
          <a:p>
            <a:pPr algn="l"/>
            <a:r>
              <a:rPr lang="en-US" dirty="0"/>
              <a:t>loops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543756-0BFA-8C5A-41E7-AB317482BB5A}"/>
              </a:ext>
            </a:extLst>
          </p:cNvPr>
          <p:cNvSpPr txBox="1"/>
          <p:nvPr/>
        </p:nvSpPr>
        <p:spPr>
          <a:xfrm>
            <a:off x="1431281" y="1550916"/>
            <a:ext cx="9816730" cy="614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loop statement allows us to execute a statement or group of statements multiple times.​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AF498-541A-444F-98C9-2B66F5E80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667" y="2164995"/>
            <a:ext cx="3839111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3"/>
    </mc:Choice>
    <mc:Fallback xmlns="">
      <p:transition spd="slow" advTm="107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1146177"/>
            <a:ext cx="4389120" cy="702943"/>
          </a:xfrm>
        </p:spPr>
        <p:txBody>
          <a:bodyPr/>
          <a:lstStyle/>
          <a:p>
            <a:pPr algn="l"/>
            <a:r>
              <a:rPr lang="en-US" dirty="0"/>
              <a:t>Types of loops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8" name="Picture 4" descr="Loops in R – for, while, repeat - Universe of Data Science">
            <a:extLst>
              <a:ext uri="{FF2B5EF4-FFF2-40B4-BE49-F238E27FC236}">
                <a16:creationId xmlns:a16="http://schemas.microsoft.com/office/drawing/2014/main" id="{04726432-C141-4279-9AB4-BA54E2B675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16"/>
          <a:stretch/>
        </p:blipFill>
        <p:spPr bwMode="auto">
          <a:xfrm>
            <a:off x="2566739" y="1960753"/>
            <a:ext cx="4389121" cy="372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79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3"/>
    </mc:Choice>
    <mc:Fallback xmlns="">
      <p:transition spd="slow" advTm="107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1146177"/>
            <a:ext cx="4389120" cy="702943"/>
          </a:xfrm>
        </p:spPr>
        <p:txBody>
          <a:bodyPr/>
          <a:lstStyle/>
          <a:p>
            <a:pPr algn="l"/>
            <a:r>
              <a:rPr lang="en-US" dirty="0"/>
              <a:t>Types of loops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B7D923-4885-4320-8465-899A22D17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850" y="1767784"/>
            <a:ext cx="2943636" cy="4953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36F23C-E3C2-4248-A35B-27C5DF95C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936" y="1727478"/>
            <a:ext cx="3629532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3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3"/>
    </mc:Choice>
    <mc:Fallback xmlns="">
      <p:transition spd="slow" advTm="107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1146177"/>
            <a:ext cx="4389120" cy="702943"/>
          </a:xfrm>
        </p:spPr>
        <p:txBody>
          <a:bodyPr/>
          <a:lstStyle/>
          <a:p>
            <a:pPr algn="l"/>
            <a:r>
              <a:rPr lang="en-US" dirty="0"/>
              <a:t>Types of loops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F89E71-81C8-4724-BEFC-982C8662CFB8}"/>
              </a:ext>
            </a:extLst>
          </p:cNvPr>
          <p:cNvSpPr txBox="1"/>
          <p:nvPr/>
        </p:nvSpPr>
        <p:spPr>
          <a:xfrm>
            <a:off x="1544715" y="2104007"/>
            <a:ext cx="80076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you know exactly how many times you need to iterate.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loop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you need to iterate until a condition is met, but you don't know the exact number of iterations beforehand.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37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3"/>
    </mc:Choice>
    <mc:Fallback xmlns="">
      <p:transition spd="slow" advTm="107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8080" y="4434840"/>
            <a:ext cx="6399731" cy="1122202"/>
          </a:xfrm>
        </p:spPr>
        <p:txBody>
          <a:bodyPr/>
          <a:lstStyle/>
          <a:p>
            <a:r>
              <a:rPr lang="en-US" sz="4400" dirty="0"/>
              <a:t>R - markdown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8080" y="5557042"/>
            <a:ext cx="4941770" cy="396660"/>
          </a:xfrm>
        </p:spPr>
        <p:txBody>
          <a:bodyPr>
            <a:normAutofit/>
          </a:bodyPr>
          <a:lstStyle/>
          <a:p>
            <a:r>
              <a:rPr lang="en-US" sz="2000" dirty="0"/>
              <a:t>MSBA</a:t>
            </a:r>
          </a:p>
        </p:txBody>
      </p:sp>
    </p:spTree>
    <p:extLst>
      <p:ext uri="{BB962C8B-B14F-4D97-AF65-F5344CB8AC3E}">
        <p14:creationId xmlns:p14="http://schemas.microsoft.com/office/powerpoint/2010/main" val="2248983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1146177"/>
            <a:ext cx="4389120" cy="70294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R Markdown interface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16AA9A-DCD5-584F-3E52-F4A4441A5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580" y="1772920"/>
            <a:ext cx="9805804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41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1146177"/>
            <a:ext cx="4389120" cy="70294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R Markdown interface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EB625A-20EE-CE47-27AE-7D5452721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1714261"/>
            <a:ext cx="8369730" cy="464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778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1146177"/>
            <a:ext cx="4389120" cy="70294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R Markdown interface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93ACCF-CA24-282C-F482-24AA66A8B4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822"/>
          <a:stretch/>
        </p:blipFill>
        <p:spPr>
          <a:xfrm>
            <a:off x="1422401" y="1849120"/>
            <a:ext cx="2844800" cy="2419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1B10FE-3129-AC15-9FCE-CCBAFDEE1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1" y="1849120"/>
            <a:ext cx="6064562" cy="48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7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1146177"/>
            <a:ext cx="4389120" cy="702943"/>
          </a:xfrm>
        </p:spPr>
        <p:txBody>
          <a:bodyPr/>
          <a:lstStyle/>
          <a:p>
            <a:pPr algn="l"/>
            <a:r>
              <a:rPr lang="en-US" dirty="0"/>
              <a:t>operators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543756-0BFA-8C5A-41E7-AB317482BB5A}"/>
              </a:ext>
            </a:extLst>
          </p:cNvPr>
          <p:cNvSpPr txBox="1"/>
          <p:nvPr/>
        </p:nvSpPr>
        <p:spPr>
          <a:xfrm>
            <a:off x="1422400" y="1935818"/>
            <a:ext cx="1018032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operator is a symbol that tells the compiler to perform specific mathematical or logical manipulations.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 (+,  -,  *,  /,  ^)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Operators (&gt;,  &lt;,  ==,  &lt;=,  &gt;=,  !=)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 (&amp;,  |,  !)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Miscellaneous Operators ( : 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153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" name="Picture 3" descr="A cartoon of a person sitting at a desk&#10;&#10;Description automatically generated">
            <a:extLst>
              <a:ext uri="{FF2B5EF4-FFF2-40B4-BE49-F238E27FC236}">
                <a16:creationId xmlns:a16="http://schemas.microsoft.com/office/drawing/2014/main" id="{76D58873-2C95-9055-2357-E563DF9359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48"/>
          <a:stretch/>
        </p:blipFill>
        <p:spPr>
          <a:xfrm>
            <a:off x="3256320" y="1451685"/>
            <a:ext cx="6497280" cy="395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7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1146177"/>
            <a:ext cx="4389120" cy="70294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ARITHMETIC operator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543756-0BFA-8C5A-41E7-AB317482BB5A}"/>
              </a:ext>
            </a:extLst>
          </p:cNvPr>
          <p:cNvSpPr txBox="1"/>
          <p:nvPr/>
        </p:nvSpPr>
        <p:spPr>
          <a:xfrm>
            <a:off x="1422400" y="1935818"/>
            <a:ext cx="1018032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 tells us how to perform basic calculations like addition, subtraction, multiplication, and division. The operators act on each element of the vector.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Operator(+):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Operator(-):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D09E3A-C194-0D9A-0678-6958CB7F4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302" y="2943450"/>
            <a:ext cx="2739218" cy="11611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A67807-FEBE-E759-0FA8-EE533786C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790" y="4357615"/>
            <a:ext cx="3200716" cy="116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1146177"/>
            <a:ext cx="4389120" cy="70294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ARITHMETIC operator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543756-0BFA-8C5A-41E7-AB317482BB5A}"/>
              </a:ext>
            </a:extLst>
          </p:cNvPr>
          <p:cNvSpPr txBox="1"/>
          <p:nvPr/>
        </p:nvSpPr>
        <p:spPr>
          <a:xfrm>
            <a:off x="1422400" y="1869440"/>
            <a:ext cx="1018032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Operator(*):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Operator(/):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Operator(^):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87EFB3-92B9-40CD-C607-C23B7CBBB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094" y="1916069"/>
            <a:ext cx="2357120" cy="9074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97C598-C99C-1B16-F91B-FB0A3A86C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094" y="3171537"/>
            <a:ext cx="3789453" cy="9565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9CBBF9-D809-FE44-FD91-EC3915570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742" y="4536586"/>
            <a:ext cx="3573858" cy="86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7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1146177"/>
            <a:ext cx="4389120" cy="70294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RELATIONAL operator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543756-0BFA-8C5A-41E7-AB317482BB5A}"/>
              </a:ext>
            </a:extLst>
          </p:cNvPr>
          <p:cNvSpPr txBox="1"/>
          <p:nvPr/>
        </p:nvSpPr>
        <p:spPr>
          <a:xfrm>
            <a:off x="1422400" y="1935818"/>
            <a:ext cx="1018032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element of the first vector is compared with the corresponding element of the second vector. The result of comparison is a Boolean value.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Operator(&gt;):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Operator(&lt;):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Operator(==):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Operator(&lt;=):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Operator(&gt;=):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Operator(!=):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62954E-6DE5-15C4-A50D-73505F052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648" y="2715503"/>
            <a:ext cx="1925992" cy="398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78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1146177"/>
            <a:ext cx="4389120" cy="70294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LOGICAL operator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543756-0BFA-8C5A-41E7-AB317482BB5A}"/>
              </a:ext>
            </a:extLst>
          </p:cNvPr>
          <p:cNvSpPr txBox="1"/>
          <p:nvPr/>
        </p:nvSpPr>
        <p:spPr>
          <a:xfrm>
            <a:off x="1422400" y="1935818"/>
            <a:ext cx="1018032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Logical operators are applicable only to vectors of type logical, numeric or complex. All numbers greater than 1 are considered as logical value TRUE. Each element of the first vector is compared with the corresponding element of the second vector. The result of comparison is a Boolean value.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Operator(&amp;):                                                                 Returns TRUE if both the elements are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TRUE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Operator(|):                                                                   Returns TRUE if either of the elements are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TRUE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Operator(!):                                                                    Takes each element of the vector and gives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(not operator)                                                                 the opposite logical value.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855528-B257-FC49-52D9-9F50D12D3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647" y="3255624"/>
            <a:ext cx="3984674" cy="310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01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1146177"/>
            <a:ext cx="5283200" cy="70294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Miscellaneous operator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543756-0BFA-8C5A-41E7-AB317482BB5A}"/>
              </a:ext>
            </a:extLst>
          </p:cNvPr>
          <p:cNvSpPr txBox="1"/>
          <p:nvPr/>
        </p:nvSpPr>
        <p:spPr>
          <a:xfrm>
            <a:off x="1422400" y="1935818"/>
            <a:ext cx="101803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Miscellaneous operators in R are operators that are not used for general mathematical or logical computations but serve specific purposes.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Operator(:): Colon operator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Operator(%in%):This operator is used to identify if an element belongs to a vector.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Operator(%*%):This operator is used to multiply a matrix with its transpose.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FB81A3-BF7B-6AB5-8780-4F551A4DF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464" y="2856037"/>
            <a:ext cx="1944187" cy="6693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5CB3F1-B71E-4040-D9E1-658A95B49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464" y="3747993"/>
            <a:ext cx="2017020" cy="10293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7EEEFD-1D3B-3D1C-041D-4A2E6ACCA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996" y="4999942"/>
            <a:ext cx="6019170" cy="116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4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1146177"/>
            <a:ext cx="4389120" cy="702943"/>
          </a:xfrm>
        </p:spPr>
        <p:txBody>
          <a:bodyPr/>
          <a:lstStyle/>
          <a:p>
            <a:pPr algn="l"/>
            <a:r>
              <a:rPr lang="en-US" dirty="0"/>
              <a:t>Decision MAKING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543756-0BFA-8C5A-41E7-AB317482BB5A}"/>
              </a:ext>
            </a:extLst>
          </p:cNvPr>
          <p:cNvSpPr txBox="1"/>
          <p:nvPr/>
        </p:nvSpPr>
        <p:spPr>
          <a:xfrm>
            <a:off x="1422400" y="1935818"/>
            <a:ext cx="1018032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R, decision-making is achieved through control flow statements that execute code based on specific conditions.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statement: Evaluates a single condition. Executes a block of code if the condition is TRUE. Optional else statement can execute code if the condition is FALSE.</a:t>
            </a:r>
          </a:p>
          <a:p>
            <a:endParaRPr lang="en-US" sz="2000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AutoNum type="arabicPeriod"/>
            </a:pPr>
            <a:endParaRPr lang="en-US" sz="20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marL="457200" indent="-457200">
              <a:buAutoNum type="arabicPeriod"/>
            </a:pPr>
            <a:endParaRPr lang="en-US" sz="20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marL="457200" indent="-4572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2BB9FB-601D-D44B-835F-FC833CDB58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2"/>
          <a:stretch/>
        </p:blipFill>
        <p:spPr>
          <a:xfrm>
            <a:off x="2184400" y="3641729"/>
            <a:ext cx="5433234" cy="185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16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0" y="1146177"/>
            <a:ext cx="4389120" cy="702943"/>
          </a:xfrm>
        </p:spPr>
        <p:txBody>
          <a:bodyPr/>
          <a:lstStyle/>
          <a:p>
            <a:pPr algn="l"/>
            <a:r>
              <a:rPr lang="en-US" dirty="0"/>
              <a:t>Decision MAKING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543756-0BFA-8C5A-41E7-AB317482BB5A}"/>
              </a:ext>
            </a:extLst>
          </p:cNvPr>
          <p:cNvSpPr txBox="1"/>
          <p:nvPr/>
        </p:nvSpPr>
        <p:spPr>
          <a:xfrm>
            <a:off x="1422400" y="1935818"/>
            <a:ext cx="101803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 startAt="2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if-else-if ladder: Evaluates multiple conditions sequentially. Executes the first block of code        </a:t>
            </a:r>
          </a:p>
          <a:p>
            <a:r>
              <a:rPr lang="en-US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where the condition is TRUE. Can have multiple else if statements for additional conditions.                              </a:t>
            </a:r>
          </a:p>
          <a:p>
            <a:r>
              <a:rPr lang="en-US" sz="20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Optional else statement for when none of the above conditions are TRUE.</a:t>
            </a:r>
          </a:p>
          <a:p>
            <a:pPr marL="457200" indent="-457200">
              <a:buFontTx/>
              <a:buAutoNum type="arabicPeriod"/>
            </a:pPr>
            <a:endParaRPr lang="en-US" sz="2000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AutoNum type="arabicPeriod"/>
            </a:pPr>
            <a:endParaRPr lang="en-US" sz="20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marL="457200" indent="-457200">
              <a:buAutoNum type="arabicPeriod"/>
            </a:pPr>
            <a:endParaRPr lang="en-US" sz="20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marL="457200" indent="-4572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B7976D-5DB2-BE1C-46F1-F6AEBB258A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8"/>
          <a:stretch/>
        </p:blipFill>
        <p:spPr>
          <a:xfrm>
            <a:off x="2143760" y="3111465"/>
            <a:ext cx="6911486" cy="273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78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{AF1E05FC-11AA-4AAD-A884-C5000CE3A20C}tf67328976_win32</Template>
  <TotalTime>3447</TotalTime>
  <Words>488</Words>
  <Application>Microsoft Office PowerPoint</Application>
  <PresentationFormat>Widescreen</PresentationFormat>
  <Paragraphs>118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Google Sans</vt:lpstr>
      <vt:lpstr>Tenorite</vt:lpstr>
      <vt:lpstr>Times New Roman</vt:lpstr>
      <vt:lpstr>Office Theme</vt:lpstr>
      <vt:lpstr>operators in R PROGRAMMING</vt:lpstr>
      <vt:lpstr>operators</vt:lpstr>
      <vt:lpstr>ARITHMETIC operator</vt:lpstr>
      <vt:lpstr>ARITHMETIC operator</vt:lpstr>
      <vt:lpstr>RELATIONAL operator</vt:lpstr>
      <vt:lpstr>LOGICAL operator</vt:lpstr>
      <vt:lpstr>Miscellaneous operator</vt:lpstr>
      <vt:lpstr>Decision MAKING</vt:lpstr>
      <vt:lpstr>Decision MAKING</vt:lpstr>
      <vt:lpstr>PowerPoint Presentation</vt:lpstr>
      <vt:lpstr>Loops</vt:lpstr>
      <vt:lpstr>loops</vt:lpstr>
      <vt:lpstr>Types of loops</vt:lpstr>
      <vt:lpstr>Types of loops</vt:lpstr>
      <vt:lpstr>Types of loops</vt:lpstr>
      <vt:lpstr>R - markdown</vt:lpstr>
      <vt:lpstr>R Markdown interface</vt:lpstr>
      <vt:lpstr>R Markdown interface</vt:lpstr>
      <vt:lpstr>R Markdown interface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PROGRAMMING</dc:title>
  <dc:creator>Urooj Tabassum Mohammad</dc:creator>
  <cp:lastModifiedBy>Urooj Tabassum Mohammad</cp:lastModifiedBy>
  <cp:revision>23</cp:revision>
  <dcterms:created xsi:type="dcterms:W3CDTF">2024-01-17T14:52:16Z</dcterms:created>
  <dcterms:modified xsi:type="dcterms:W3CDTF">2024-02-10T06:10:54Z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