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8" r:id="rId6"/>
    <p:sldId id="264" r:id="rId7"/>
    <p:sldId id="279" r:id="rId8"/>
    <p:sldId id="280" r:id="rId9"/>
    <p:sldId id="281" r:id="rId10"/>
    <p:sldId id="282" r:id="rId11"/>
    <p:sldId id="283" r:id="rId12"/>
    <p:sldId id="285" r:id="rId13"/>
    <p:sldId id="284" r:id="rId14"/>
    <p:sldId id="286" r:id="rId15"/>
    <p:sldId id="287" r:id="rId16"/>
    <p:sldId id="289" r:id="rId17"/>
    <p:sldId id="266"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22:08:18.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0,'1468'0,"-1444"0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22:08:25.3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0,'1243'0,"-1218"0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0.jpg"/><Relationship Id="rId1" Type="http://schemas.openxmlformats.org/officeDocument/2006/relationships/slideLayout" Target="../slideLayouts/slideLayout8.xml"/><Relationship Id="rId6" Type="http://schemas.openxmlformats.org/officeDocument/2006/relationships/image" Target="../media/image230.png"/><Relationship Id="rId5" Type="http://schemas.openxmlformats.org/officeDocument/2006/relationships/customXml" Target="../ink/ink2.xml"/><Relationship Id="rId4" Type="http://schemas.openxmlformats.org/officeDocument/2006/relationships/image" Target="../media/image220.png"/></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r-project.or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posit.co/download/rstudio-desktop/"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3600" dirty="0"/>
              <a:t>INTRODUCTION TO R PROGRAMMING</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lnSpcReduction="10000"/>
          </a:bodyPr>
          <a:lstStyle/>
          <a:p>
            <a:r>
              <a:rPr lang="en-US" sz="2400" dirty="0"/>
              <a:t>MSBA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5902960" cy="702943"/>
          </a:xfrm>
        </p:spPr>
        <p:txBody>
          <a:bodyPr>
            <a:normAutofit/>
          </a:bodyPr>
          <a:lstStyle/>
          <a:p>
            <a:pPr algn="l"/>
            <a:r>
              <a:rPr lang="en-US" dirty="0"/>
              <a:t>INSTALLATION OF r-Studio</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 name="Picture 3">
            <a:extLst>
              <a:ext uri="{FF2B5EF4-FFF2-40B4-BE49-F238E27FC236}">
                <a16:creationId xmlns:a16="http://schemas.microsoft.com/office/drawing/2014/main" id="{05E2547A-B775-05AF-D657-E905B82FF2F6}"/>
              </a:ext>
            </a:extLst>
          </p:cNvPr>
          <p:cNvPicPr>
            <a:picLocks noChangeAspect="1"/>
          </p:cNvPicPr>
          <p:nvPr/>
        </p:nvPicPr>
        <p:blipFill>
          <a:blip r:embed="rId2"/>
          <a:stretch>
            <a:fillRect/>
          </a:stretch>
        </p:blipFill>
        <p:spPr>
          <a:xfrm>
            <a:off x="1422400" y="1802149"/>
            <a:ext cx="10251440" cy="4441363"/>
          </a:xfrm>
          <a:prstGeom prst="rect">
            <a:avLst/>
          </a:prstGeom>
        </p:spPr>
      </p:pic>
    </p:spTree>
    <p:extLst>
      <p:ext uri="{BB962C8B-B14F-4D97-AF65-F5344CB8AC3E}">
        <p14:creationId xmlns:p14="http://schemas.microsoft.com/office/powerpoint/2010/main" val="294181768"/>
      </p:ext>
    </p:extLst>
  </p:cSld>
  <p:clrMapOvr>
    <a:masterClrMapping/>
  </p:clrMapOvr>
  <mc:AlternateContent xmlns:mc="http://schemas.openxmlformats.org/markup-compatibility/2006" xmlns:p14="http://schemas.microsoft.com/office/powerpoint/2010/main">
    <mc:Choice Requires="p14">
      <p:transition spd="slow" p14:dur="2000" advTm="525"/>
    </mc:Choice>
    <mc:Fallback xmlns="">
      <p:transition spd="slow" advTm="5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R-STUDIO INTERFACE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5" name="Picture 4">
            <a:extLst>
              <a:ext uri="{FF2B5EF4-FFF2-40B4-BE49-F238E27FC236}">
                <a16:creationId xmlns:a16="http://schemas.microsoft.com/office/drawing/2014/main" id="{0F3E9EE7-6B83-4A66-26EB-F6AB7B7639F6}"/>
              </a:ext>
            </a:extLst>
          </p:cNvPr>
          <p:cNvPicPr>
            <a:picLocks noChangeAspect="1"/>
          </p:cNvPicPr>
          <p:nvPr/>
        </p:nvPicPr>
        <p:blipFill>
          <a:blip r:embed="rId2"/>
          <a:stretch>
            <a:fillRect/>
          </a:stretch>
        </p:blipFill>
        <p:spPr>
          <a:xfrm>
            <a:off x="1560993" y="1855371"/>
            <a:ext cx="8954607" cy="4642957"/>
          </a:xfrm>
          <a:prstGeom prst="rect">
            <a:avLst/>
          </a:prstGeom>
        </p:spPr>
      </p:pic>
    </p:spTree>
    <p:extLst>
      <p:ext uri="{BB962C8B-B14F-4D97-AF65-F5344CB8AC3E}">
        <p14:creationId xmlns:p14="http://schemas.microsoft.com/office/powerpoint/2010/main" val="1154342677"/>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R PACKAGEs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5" name="Text Placeholder 2">
            <a:extLst>
              <a:ext uri="{FF2B5EF4-FFF2-40B4-BE49-F238E27FC236}">
                <a16:creationId xmlns:a16="http://schemas.microsoft.com/office/drawing/2014/main" id="{3EA3EF5E-484D-A058-CF72-9F205F364E32}"/>
              </a:ext>
            </a:extLst>
          </p:cNvPr>
          <p:cNvSpPr>
            <a:spLocks noGrp="1"/>
          </p:cNvSpPr>
          <p:nvPr>
            <p:ph type="body" idx="1"/>
          </p:nvPr>
        </p:nvSpPr>
        <p:spPr>
          <a:xfrm>
            <a:off x="1422400" y="2124075"/>
            <a:ext cx="9509760" cy="1655445"/>
          </a:xfrm>
        </p:spPr>
        <p:txBody>
          <a:bodyPr>
            <a:noAutofit/>
          </a:bodyPr>
          <a:lstStyle/>
          <a:p>
            <a:pPr marL="457200" indent="-457200" algn="l">
              <a:buFont typeface="Wingdings" panose="05000000000000000000" pitchFamily="2" charset="2"/>
              <a:buChar char="§"/>
            </a:pPr>
            <a:r>
              <a:rPr lang="en-US" sz="2000" b="0" i="0" dirty="0">
                <a:solidFill>
                  <a:srgbClr val="1F1F1F"/>
                </a:solidFill>
                <a:effectLst/>
                <a:latin typeface="Times New Roman" panose="02020603050405020304" pitchFamily="18" charset="0"/>
                <a:cs typeface="Times New Roman" panose="02020603050405020304" pitchFamily="18" charset="0"/>
              </a:rPr>
              <a:t>An R package is a collection of R functions, compiled code, and sample data bundled together as a unit for distribution and installation in the R environment.</a:t>
            </a:r>
          </a:p>
          <a:p>
            <a:pPr algn="l"/>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2000" b="0" i="0" dirty="0">
                <a:solidFill>
                  <a:srgbClr val="1F1F1F"/>
                </a:solidFill>
                <a:effectLst/>
                <a:latin typeface="Times New Roman" panose="02020603050405020304" pitchFamily="18" charset="0"/>
                <a:cs typeface="Times New Roman" panose="02020603050405020304" pitchFamily="18" charset="0"/>
              </a:rPr>
              <a:t>After you install a package, you need to use the function library( ) to load and attach the function before you can use it.</a:t>
            </a:r>
          </a:p>
        </p:txBody>
      </p:sp>
    </p:spTree>
    <p:extLst>
      <p:ext uri="{BB962C8B-B14F-4D97-AF65-F5344CB8AC3E}">
        <p14:creationId xmlns:p14="http://schemas.microsoft.com/office/powerpoint/2010/main" val="1867925711"/>
      </p:ext>
    </p:extLst>
  </p:cSld>
  <p:clrMapOvr>
    <a:masterClrMapping/>
  </p:clrMapOvr>
  <mc:AlternateContent xmlns:mc="http://schemas.openxmlformats.org/markup-compatibility/2006" xmlns:p14="http://schemas.microsoft.com/office/powerpoint/2010/main">
    <mc:Choice Requires="p14">
      <p:transition spd="slow" p14:dur="2000" advTm="5046"/>
    </mc:Choice>
    <mc:Fallback xmlns="">
      <p:transition spd="slow" advTm="50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5994400" cy="702943"/>
          </a:xfrm>
        </p:spPr>
        <p:txBody>
          <a:bodyPr>
            <a:normAutofit/>
          </a:bodyPr>
          <a:lstStyle/>
          <a:p>
            <a:pPr algn="l"/>
            <a:r>
              <a:rPr lang="en-US" dirty="0"/>
              <a:t>How to Install R package?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950D7ADE-179E-ED71-1779-82F5C85C23AA}"/>
              </a:ext>
            </a:extLst>
          </p:cNvPr>
          <p:cNvPicPr>
            <a:picLocks noChangeAspect="1"/>
          </p:cNvPicPr>
          <p:nvPr/>
        </p:nvPicPr>
        <p:blipFill>
          <a:blip r:embed="rId2"/>
          <a:stretch>
            <a:fillRect/>
          </a:stretch>
        </p:blipFill>
        <p:spPr>
          <a:xfrm>
            <a:off x="1422400" y="1849120"/>
            <a:ext cx="9154160" cy="4464413"/>
          </a:xfrm>
          <a:prstGeom prst="rect">
            <a:avLst/>
          </a:prstGeom>
        </p:spPr>
      </p:pic>
    </p:spTree>
    <p:extLst>
      <p:ext uri="{BB962C8B-B14F-4D97-AF65-F5344CB8AC3E}">
        <p14:creationId xmlns:p14="http://schemas.microsoft.com/office/powerpoint/2010/main" val="2044021658"/>
      </p:ext>
    </p:extLst>
  </p:cSld>
  <p:clrMapOvr>
    <a:masterClrMapping/>
  </p:clrMapOvr>
  <mc:AlternateContent xmlns:mc="http://schemas.openxmlformats.org/markup-compatibility/2006" xmlns:p14="http://schemas.microsoft.com/office/powerpoint/2010/main">
    <mc:Choice Requires="p14">
      <p:transition spd="slow" p14:dur="2000" advTm="197689"/>
    </mc:Choice>
    <mc:Fallback xmlns="">
      <p:transition spd="slow" advTm="1976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026" name="Picture 2" descr="Programming jokes - Programmer humor - funny side of programmers ...">
            <a:extLst>
              <a:ext uri="{FF2B5EF4-FFF2-40B4-BE49-F238E27FC236}">
                <a16:creationId xmlns:a16="http://schemas.microsoft.com/office/drawing/2014/main" id="{B931F561-F465-B1B3-8F31-27430E77A9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9" t="5838" r="2754" b="7462"/>
          <a:stretch/>
        </p:blipFill>
        <p:spPr bwMode="auto">
          <a:xfrm>
            <a:off x="3454400" y="2052320"/>
            <a:ext cx="6593840" cy="322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58080" y="4434840"/>
            <a:ext cx="6399731" cy="1122202"/>
          </a:xfrm>
        </p:spPr>
        <p:txBody>
          <a:bodyPr/>
          <a:lstStyle/>
          <a:p>
            <a:r>
              <a:rPr lang="en-US" sz="4400" dirty="0"/>
              <a:t>Data structures in R PROGRAMMING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958080" y="5557042"/>
            <a:ext cx="4941770" cy="396660"/>
          </a:xfrm>
        </p:spPr>
        <p:txBody>
          <a:bodyPr>
            <a:normAutofit/>
          </a:bodyPr>
          <a:lstStyle/>
          <a:p>
            <a:r>
              <a:rPr lang="en-US" sz="2000" dirty="0"/>
              <a:t>MSBA</a:t>
            </a:r>
          </a:p>
        </p:txBody>
      </p:sp>
    </p:spTree>
    <p:extLst>
      <p:ext uri="{BB962C8B-B14F-4D97-AF65-F5344CB8AC3E}">
        <p14:creationId xmlns:p14="http://schemas.microsoft.com/office/powerpoint/2010/main" val="1923997959"/>
      </p:ext>
    </p:extLst>
  </p:cSld>
  <p:clrMapOvr>
    <a:masterClrMapping/>
  </p:clrMapOvr>
  <mc:AlternateContent xmlns:mc="http://schemas.openxmlformats.org/markup-compatibility/2006" xmlns:p14="http://schemas.microsoft.com/office/powerpoint/2010/main">
    <mc:Choice Requires="p14">
      <p:transition spd="slow" p14:dur="2000" advTm="29307"/>
    </mc:Choice>
    <mc:Fallback xmlns="">
      <p:transition spd="slow" advTm="293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Value assignment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935818"/>
            <a:ext cx="10180320" cy="614079"/>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Value assignment in R involves storing data in variables for later use. </a:t>
            </a:r>
          </a:p>
        </p:txBody>
      </p:sp>
      <p:pic>
        <p:nvPicPr>
          <p:cNvPr id="4" name="Picture 3" descr="A screenshot of a computer program&#10;&#10;Description automatically generated">
            <a:extLst>
              <a:ext uri="{FF2B5EF4-FFF2-40B4-BE49-F238E27FC236}">
                <a16:creationId xmlns:a16="http://schemas.microsoft.com/office/drawing/2014/main" id="{635683E3-EBE5-2469-C7F1-8AD1746664CD}"/>
              </a:ext>
            </a:extLst>
          </p:cNvPr>
          <p:cNvPicPr>
            <a:picLocks noChangeAspect="1"/>
          </p:cNvPicPr>
          <p:nvPr/>
        </p:nvPicPr>
        <p:blipFill rotWithShape="1">
          <a:blip r:embed="rId2"/>
          <a:srcRect l="3378" t="17390" r="1208" b="20558"/>
          <a:stretch/>
        </p:blipFill>
        <p:spPr>
          <a:xfrm>
            <a:off x="1422400" y="3007360"/>
            <a:ext cx="3210559" cy="2265680"/>
          </a:xfrm>
          <a:prstGeom prst="rect">
            <a:avLst/>
          </a:prstGeom>
        </p:spPr>
      </p:pic>
    </p:spTree>
    <p:extLst>
      <p:ext uri="{BB962C8B-B14F-4D97-AF65-F5344CB8AC3E}">
        <p14:creationId xmlns:p14="http://schemas.microsoft.com/office/powerpoint/2010/main" val="1625560605"/>
      </p:ext>
    </p:extLst>
  </p:cSld>
  <p:clrMapOvr>
    <a:masterClrMapping/>
  </p:clrMapOvr>
  <mc:AlternateContent xmlns:mc="http://schemas.openxmlformats.org/markup-compatibility/2006" xmlns:p14="http://schemas.microsoft.com/office/powerpoint/2010/main">
    <mc:Choice Requires="p14">
      <p:transition spd="slow" p14:dur="2000" advTm="615535"/>
    </mc:Choice>
    <mc:Fallback xmlns="">
      <p:transition spd="slow" advTm="61553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Data types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935818"/>
            <a:ext cx="10180320" cy="3069366"/>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sz="2000" dirty="0">
                <a:solidFill>
                  <a:srgbClr val="000000"/>
                </a:solidFill>
                <a:latin typeface="Verdana" panose="020B0604030504040204" pitchFamily="34" charset="0"/>
              </a:rPr>
              <a:t>An </a:t>
            </a:r>
            <a:r>
              <a:rPr lang="en-US" sz="2000" b="0" i="0" dirty="0">
                <a:solidFill>
                  <a:srgbClr val="000000"/>
                </a:solidFill>
                <a:effectLst/>
                <a:latin typeface="Verdana" panose="020B0604030504040204" pitchFamily="34" charset="0"/>
              </a:rPr>
              <a:t>information </a:t>
            </a:r>
            <a:r>
              <a:rPr lang="en-US" sz="2000" dirty="0">
                <a:solidFill>
                  <a:srgbClr val="000000"/>
                </a:solidFill>
                <a:latin typeface="Verdana" panose="020B0604030504040204" pitchFamily="34" charset="0"/>
              </a:rPr>
              <a:t>can be stored in </a:t>
            </a:r>
            <a:r>
              <a:rPr lang="en-US" sz="2000" b="0" i="0" dirty="0">
                <a:solidFill>
                  <a:srgbClr val="000000"/>
                </a:solidFill>
                <a:effectLst/>
                <a:latin typeface="Verdana" panose="020B0604030504040204" pitchFamily="34" charset="0"/>
              </a:rPr>
              <a:t>various data types like</a:t>
            </a:r>
          </a:p>
          <a:p>
            <a:pPr marL="742950" lvl="1" indent="-285750">
              <a:lnSpc>
                <a:spcPct val="200000"/>
              </a:lnSpc>
              <a:buFont typeface="Wingdings" panose="05000000000000000000" pitchFamily="2" charset="2"/>
              <a:buChar char="§"/>
            </a:pPr>
            <a:r>
              <a:rPr lang="en-US" sz="2000" b="0" i="0" dirty="0">
                <a:solidFill>
                  <a:srgbClr val="000000"/>
                </a:solidFill>
                <a:effectLst/>
                <a:latin typeface="Verdana" panose="020B0604030504040204" pitchFamily="34" charset="0"/>
              </a:rPr>
              <a:t>Character  -  “Female”</a:t>
            </a:r>
          </a:p>
          <a:p>
            <a:pPr marL="742950" lvl="1" indent="-285750">
              <a:lnSpc>
                <a:spcPct val="200000"/>
              </a:lnSpc>
              <a:buFont typeface="Wingdings" panose="05000000000000000000" pitchFamily="2" charset="2"/>
              <a:buChar char="§"/>
            </a:pPr>
            <a:r>
              <a:rPr lang="en-US" sz="2000" dirty="0">
                <a:solidFill>
                  <a:srgbClr val="000000"/>
                </a:solidFill>
                <a:latin typeface="Verdana" panose="020B0604030504040204" pitchFamily="34" charset="0"/>
              </a:rPr>
              <a:t>I</a:t>
            </a:r>
            <a:r>
              <a:rPr lang="en-US" sz="2000" b="0" i="0" dirty="0">
                <a:solidFill>
                  <a:srgbClr val="000000"/>
                </a:solidFill>
                <a:effectLst/>
                <a:latin typeface="Verdana" panose="020B0604030504040204" pitchFamily="34" charset="0"/>
              </a:rPr>
              <a:t>nteger     -  6L</a:t>
            </a:r>
          </a:p>
          <a:p>
            <a:pPr marL="742950" lvl="1" indent="-285750">
              <a:lnSpc>
                <a:spcPct val="200000"/>
              </a:lnSpc>
              <a:buFont typeface="Wingdings" panose="05000000000000000000" pitchFamily="2" charset="2"/>
              <a:buChar char="§"/>
            </a:pPr>
            <a:r>
              <a:rPr lang="en-US" sz="2000" dirty="0">
                <a:solidFill>
                  <a:srgbClr val="000000"/>
                </a:solidFill>
                <a:latin typeface="Verdana" panose="020B0604030504040204" pitchFamily="34" charset="0"/>
              </a:rPr>
              <a:t>Double      -  6.8</a:t>
            </a:r>
            <a:endParaRPr lang="en-US" sz="2000" b="0" i="0" dirty="0">
              <a:solidFill>
                <a:srgbClr val="000000"/>
              </a:solidFill>
              <a:effectLst/>
              <a:latin typeface="Verdana" panose="020B0604030504040204" pitchFamily="34" charset="0"/>
            </a:endParaRPr>
          </a:p>
          <a:p>
            <a:pPr marL="742950" lvl="1" indent="-285750">
              <a:lnSpc>
                <a:spcPct val="200000"/>
              </a:lnSpc>
              <a:buFont typeface="Wingdings" panose="05000000000000000000" pitchFamily="2" charset="2"/>
              <a:buChar char="§"/>
            </a:pPr>
            <a:r>
              <a:rPr lang="en-US" sz="2000" b="0" i="0" dirty="0">
                <a:solidFill>
                  <a:srgbClr val="000000"/>
                </a:solidFill>
                <a:effectLst/>
                <a:latin typeface="Verdana" panose="020B0604030504040204" pitchFamily="34" charset="0"/>
              </a:rPr>
              <a:t>Logical       - TRUE, FALSE</a:t>
            </a:r>
          </a:p>
        </p:txBody>
      </p:sp>
    </p:spTree>
    <p:extLst>
      <p:ext uri="{BB962C8B-B14F-4D97-AF65-F5344CB8AC3E}">
        <p14:creationId xmlns:p14="http://schemas.microsoft.com/office/powerpoint/2010/main" val="581640698"/>
      </p:ext>
    </p:extLst>
  </p:cSld>
  <p:clrMapOvr>
    <a:masterClrMapping/>
  </p:clrMapOvr>
  <mc:AlternateContent xmlns:mc="http://schemas.openxmlformats.org/markup-compatibility/2006" xmlns:p14="http://schemas.microsoft.com/office/powerpoint/2010/main">
    <mc:Choice Requires="p14">
      <p:transition spd="slow" p14:dur="2000" advTm="136879"/>
    </mc:Choice>
    <mc:Fallback xmlns="">
      <p:transition spd="slow" advTm="13687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R objects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935818"/>
            <a:ext cx="10180320" cy="418505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0" i="0" dirty="0">
                <a:solidFill>
                  <a:srgbClr val="000000"/>
                </a:solidFill>
                <a:effectLst/>
                <a:latin typeface="Verdana" panose="020B0604030504040204" pitchFamily="34" charset="0"/>
              </a:rPr>
              <a:t>The variables are assigned with R-Objects and the data type of the R-object becomes the data type of the variable. </a:t>
            </a:r>
            <a:endParaRPr lang="en-US" sz="2000" dirty="0">
              <a:solidFill>
                <a:srgbClr val="000000"/>
              </a:solidFill>
              <a:latin typeface="Verdana" panose="020B0604030504040204" pitchFamily="34" charset="0"/>
            </a:endParaRP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Vectors</a:t>
            </a:r>
            <a:endParaRPr lang="en-US" sz="2000" dirty="0">
              <a:solidFill>
                <a:srgbClr val="000000"/>
              </a:solidFill>
              <a:latin typeface="Verdana" panose="020B0604030504040204" pitchFamily="34" charset="0"/>
            </a:endParaRP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Lists</a:t>
            </a:r>
            <a:endParaRPr lang="en-US" sz="2000" dirty="0">
              <a:solidFill>
                <a:srgbClr val="000000"/>
              </a:solidFill>
              <a:latin typeface="Verdana" panose="020B0604030504040204" pitchFamily="34" charset="0"/>
            </a:endParaRP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Matrices</a:t>
            </a:r>
            <a:endParaRPr lang="en-US" sz="2000" dirty="0">
              <a:solidFill>
                <a:srgbClr val="000000"/>
              </a:solidFill>
              <a:latin typeface="Verdana" panose="020B0604030504040204" pitchFamily="34" charset="0"/>
            </a:endParaRP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Arrays</a:t>
            </a: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Factors</a:t>
            </a:r>
            <a:endParaRPr lang="en-US" sz="2000" dirty="0">
              <a:solidFill>
                <a:srgbClr val="000000"/>
              </a:solidFill>
              <a:latin typeface="Verdana" panose="020B0604030504040204" pitchFamily="34" charset="0"/>
            </a:endParaRPr>
          </a:p>
          <a:p>
            <a:pPr marL="800100" lvl="1" indent="-342900">
              <a:lnSpc>
                <a:spcPct val="150000"/>
              </a:lnSpc>
              <a:buFont typeface="Wingdings" panose="05000000000000000000" pitchFamily="2" charset="2"/>
              <a:buChar char="§"/>
            </a:pPr>
            <a:r>
              <a:rPr lang="en-US" sz="2000" b="0" i="0" dirty="0">
                <a:solidFill>
                  <a:srgbClr val="000000"/>
                </a:solidFill>
                <a:effectLst/>
                <a:latin typeface="Verdana" panose="020B0604030504040204" pitchFamily="34" charset="0"/>
              </a:rPr>
              <a:t>Data Frames</a:t>
            </a:r>
          </a:p>
          <a:p>
            <a:pPr marL="342900" indent="-342900">
              <a:lnSpc>
                <a:spcPct val="150000"/>
              </a:lnSpc>
              <a:buFont typeface="Wingdings" panose="05000000000000000000" pitchFamily="2" charset="2"/>
              <a:buChar char="§"/>
            </a:pP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32951554"/>
      </p:ext>
    </p:extLst>
  </p:cSld>
  <p:clrMapOvr>
    <a:masterClrMapping/>
  </p:clrMapOvr>
  <mc:AlternateContent xmlns:mc="http://schemas.openxmlformats.org/markup-compatibility/2006" xmlns:p14="http://schemas.microsoft.com/office/powerpoint/2010/main">
    <mc:Choice Requires="p14">
      <p:transition spd="slow" p14:dur="2000" advTm="121434"/>
    </mc:Choice>
    <mc:Fallback xmlns="">
      <p:transition spd="slow" advTm="12143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Vectors(1/2)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142199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An atomic vector can be a vector of characters, logical, integers, numeric or complex values.</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The </a:t>
            </a:r>
            <a:r>
              <a:rPr lang="en-US" sz="2000" b="1" i="0" dirty="0">
                <a:solidFill>
                  <a:srgbClr val="FF0000"/>
                </a:solidFill>
                <a:effectLst/>
                <a:highlight>
                  <a:srgbClr val="FFFF00"/>
                </a:highlight>
                <a:latin typeface="Times New Roman" panose="02020603050405020304" pitchFamily="18" charset="0"/>
              </a:rPr>
              <a:t>c( )</a:t>
            </a:r>
            <a:r>
              <a:rPr lang="en-US" sz="2000" b="0" i="0" dirty="0">
                <a:effectLst/>
                <a:latin typeface="Times New Roman" panose="02020603050405020304" pitchFamily="18" charset="0"/>
              </a:rPr>
              <a:t> function can be used to create vectors of objects by concatenating things together.</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Unlike lists, a vector can only contain objects of the same class.</a:t>
            </a:r>
          </a:p>
        </p:txBody>
      </p:sp>
      <p:pic>
        <p:nvPicPr>
          <p:cNvPr id="4" name="Picture 3" descr="A screenshot of a computer program&#10;&#10;Description automatically generated">
            <a:extLst>
              <a:ext uri="{FF2B5EF4-FFF2-40B4-BE49-F238E27FC236}">
                <a16:creationId xmlns:a16="http://schemas.microsoft.com/office/drawing/2014/main" id="{5B3B499A-89E3-B0A3-C173-FAE40F542124}"/>
              </a:ext>
            </a:extLst>
          </p:cNvPr>
          <p:cNvPicPr>
            <a:picLocks noChangeAspect="1"/>
          </p:cNvPicPr>
          <p:nvPr/>
        </p:nvPicPr>
        <p:blipFill>
          <a:blip r:embed="rId2"/>
          <a:stretch>
            <a:fillRect/>
          </a:stretch>
        </p:blipFill>
        <p:spPr>
          <a:xfrm>
            <a:off x="1547812" y="3204845"/>
            <a:ext cx="2390775" cy="2724150"/>
          </a:xfrm>
          <a:prstGeom prst="rect">
            <a:avLst/>
          </a:prstGeom>
        </p:spPr>
      </p:pic>
    </p:spTree>
    <p:extLst>
      <p:ext uri="{BB962C8B-B14F-4D97-AF65-F5344CB8AC3E}">
        <p14:creationId xmlns:p14="http://schemas.microsoft.com/office/powerpoint/2010/main" val="96272841"/>
      </p:ext>
    </p:extLst>
  </p:cSld>
  <p:clrMapOvr>
    <a:masterClrMapping/>
  </p:clrMapOvr>
  <mc:AlternateContent xmlns:mc="http://schemas.openxmlformats.org/markup-compatibility/2006" xmlns:p14="http://schemas.microsoft.com/office/powerpoint/2010/main">
    <mc:Choice Requires="p14">
      <p:transition spd="slow" p14:dur="2000" advTm="320715"/>
    </mc:Choice>
    <mc:Fallback xmlns="">
      <p:transition spd="slow" advTm="3207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53515" y="1055053"/>
            <a:ext cx="5111750" cy="672147"/>
          </a:xfrm>
        </p:spPr>
        <p:txBody>
          <a:bodyPr/>
          <a:lstStyle/>
          <a:p>
            <a:r>
              <a:rPr lang="en-US" dirty="0"/>
              <a:t>What is 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23035" y="1941196"/>
            <a:ext cx="7345046" cy="3189605"/>
          </a:xfrm>
        </p:spPr>
        <p:txBody>
          <a:bodyPr>
            <a:noAutofit/>
          </a:bodyPr>
          <a:lstStyle/>
          <a:p>
            <a:pPr marL="285750" indent="-285750">
              <a:buFont typeface="Wingdings" panose="05000000000000000000" pitchFamily="2" charset="2"/>
              <a:buChar char="§"/>
            </a:pPr>
            <a:r>
              <a:rPr lang="en-US" sz="2000" b="0" i="0" dirty="0">
                <a:effectLst/>
                <a:latin typeface="Times New Roman" panose="02020603050405020304" pitchFamily="18" charset="0"/>
              </a:rPr>
              <a:t>R is a free software environment for statistical computing and</a:t>
            </a:r>
            <a:br>
              <a:rPr lang="en-US" sz="2000" dirty="0"/>
            </a:br>
            <a:r>
              <a:rPr lang="en-US" sz="2000" b="0" i="0" dirty="0">
                <a:effectLst/>
                <a:latin typeface="Times New Roman" panose="02020603050405020304" pitchFamily="18" charset="0"/>
              </a:rPr>
              <a:t>graphics. It’s open source and therefore available free of charge.</a:t>
            </a:r>
          </a:p>
          <a:p>
            <a:pPr marL="285750" indent="-285750">
              <a:buFont typeface="Wingdings" panose="05000000000000000000" pitchFamily="2" charset="2"/>
              <a:buChar char="§"/>
            </a:pPr>
            <a:r>
              <a:rPr lang="en-US" sz="2000" b="0" i="0" dirty="0">
                <a:effectLst/>
                <a:latin typeface="Times New Roman" panose="02020603050405020304" pitchFamily="18" charset="0"/>
              </a:rPr>
              <a:t>R is an object-oriented programming language where we create</a:t>
            </a:r>
            <a:br>
              <a:rPr lang="en-US" sz="2000" dirty="0"/>
            </a:br>
            <a:r>
              <a:rPr lang="en-US" sz="2000" b="0" i="0" dirty="0">
                <a:effectLst/>
                <a:latin typeface="Times New Roman" panose="02020603050405020304" pitchFamily="18" charset="0"/>
              </a:rPr>
              <a:t>objects and manipulate them as intended. Objects can be Data</a:t>
            </a:r>
            <a:br>
              <a:rPr lang="en-US" sz="2000" dirty="0"/>
            </a:br>
            <a:r>
              <a:rPr lang="en-US" sz="2000" b="0" i="0" dirty="0">
                <a:effectLst/>
                <a:latin typeface="Times New Roman" panose="02020603050405020304" pitchFamily="18" charset="0"/>
              </a:rPr>
              <a:t>frames, vectors, matrices, lists, raw data, spatial objects , maps etc.</a:t>
            </a:r>
            <a:r>
              <a:rPr lang="en-US" sz="2000" dirty="0"/>
              <a: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slow" p14:dur="2000" advTm="694"/>
    </mc:Choice>
    <mc:Fallback xmlns="">
      <p:transition spd="slow" advTm="69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Vectors(2/2)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1421992"/>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rPr>
              <a:t>R has a hierarchy of data types, and it will attempt to coerce all elements to the most flexible common type to maintain consistency.</a:t>
            </a:r>
          </a:p>
          <a:p>
            <a:pPr>
              <a:lnSpc>
                <a:spcPct val="150000"/>
              </a:lnSpc>
            </a:pPr>
            <a:r>
              <a:rPr lang="en-US" sz="2000" b="0" i="0" dirty="0">
                <a:effectLst/>
                <a:latin typeface="Times New Roman" panose="02020603050405020304" pitchFamily="18" charset="0"/>
              </a:rPr>
              <a:t>The general order of coercion : Character → Double → Integer → Logical</a:t>
            </a:r>
          </a:p>
        </p:txBody>
      </p:sp>
      <p:pic>
        <p:nvPicPr>
          <p:cNvPr id="7" name="Picture 6" descr="A screenshot of a computer code&#10;&#10;Description automatically generated">
            <a:extLst>
              <a:ext uri="{FF2B5EF4-FFF2-40B4-BE49-F238E27FC236}">
                <a16:creationId xmlns:a16="http://schemas.microsoft.com/office/drawing/2014/main" id="{E417CB47-4509-74EA-0A37-7FFEC39772FE}"/>
              </a:ext>
            </a:extLst>
          </p:cNvPr>
          <p:cNvPicPr>
            <a:picLocks noChangeAspect="1"/>
          </p:cNvPicPr>
          <p:nvPr/>
        </p:nvPicPr>
        <p:blipFill>
          <a:blip r:embed="rId2"/>
          <a:stretch>
            <a:fillRect/>
          </a:stretch>
        </p:blipFill>
        <p:spPr>
          <a:xfrm>
            <a:off x="1517967" y="3069361"/>
            <a:ext cx="3683953" cy="3675033"/>
          </a:xfrm>
          <a:prstGeom prst="rect">
            <a:avLst/>
          </a:prstGeom>
        </p:spPr>
      </p:pic>
    </p:spTree>
    <p:extLst>
      <p:ext uri="{BB962C8B-B14F-4D97-AF65-F5344CB8AC3E}">
        <p14:creationId xmlns:p14="http://schemas.microsoft.com/office/powerpoint/2010/main" val="1241630874"/>
      </p:ext>
    </p:extLst>
  </p:cSld>
  <p:clrMapOvr>
    <a:masterClrMapping/>
  </p:clrMapOvr>
  <mc:AlternateContent xmlns:mc="http://schemas.openxmlformats.org/markup-compatibility/2006" xmlns:p14="http://schemas.microsoft.com/office/powerpoint/2010/main">
    <mc:Choice Requires="p14">
      <p:transition spd="slow" p14:dur="2000" advTm="240"/>
    </mc:Choice>
    <mc:Fallback xmlns="">
      <p:transition spd="slow" advTm="24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LISTS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960328"/>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rPr>
              <a:t>Lists are a special type of vector that can contain elements of different classes. Lists can be explicitly created using the </a:t>
            </a:r>
            <a:r>
              <a:rPr lang="en-US" sz="2000" b="1" i="0" dirty="0">
                <a:solidFill>
                  <a:srgbClr val="FF0000"/>
                </a:solidFill>
                <a:effectLst/>
                <a:highlight>
                  <a:srgbClr val="FFFF00"/>
                </a:highlight>
                <a:latin typeface="Times New Roman" panose="02020603050405020304" pitchFamily="18" charset="0"/>
              </a:rPr>
              <a:t>list()</a:t>
            </a:r>
            <a:r>
              <a:rPr lang="en-US" sz="2000" b="0" i="0" dirty="0">
                <a:effectLst/>
                <a:latin typeface="Times New Roman" panose="02020603050405020304" pitchFamily="18" charset="0"/>
              </a:rPr>
              <a:t> function. </a:t>
            </a:r>
          </a:p>
        </p:txBody>
      </p:sp>
      <p:pic>
        <p:nvPicPr>
          <p:cNvPr id="4" name="Picture 3" descr="A screenshot of a computer&#10;&#10;Description automatically generated">
            <a:extLst>
              <a:ext uri="{FF2B5EF4-FFF2-40B4-BE49-F238E27FC236}">
                <a16:creationId xmlns:a16="http://schemas.microsoft.com/office/drawing/2014/main" id="{2D774B41-EF0D-92FD-B7D8-66A1E41064D9}"/>
              </a:ext>
            </a:extLst>
          </p:cNvPr>
          <p:cNvPicPr>
            <a:picLocks noChangeAspect="1"/>
          </p:cNvPicPr>
          <p:nvPr/>
        </p:nvPicPr>
        <p:blipFill>
          <a:blip r:embed="rId2"/>
          <a:stretch>
            <a:fillRect/>
          </a:stretch>
        </p:blipFill>
        <p:spPr>
          <a:xfrm>
            <a:off x="1547812" y="2739777"/>
            <a:ext cx="3654108" cy="3590925"/>
          </a:xfrm>
          <a:prstGeom prst="rect">
            <a:avLst/>
          </a:prstGeom>
        </p:spPr>
      </p:pic>
    </p:spTree>
    <p:extLst>
      <p:ext uri="{BB962C8B-B14F-4D97-AF65-F5344CB8AC3E}">
        <p14:creationId xmlns:p14="http://schemas.microsoft.com/office/powerpoint/2010/main" val="4081670623"/>
      </p:ext>
    </p:extLst>
  </p:cSld>
  <p:clrMapOvr>
    <a:masterClrMapping/>
  </p:clrMapOvr>
  <mc:AlternateContent xmlns:mc="http://schemas.openxmlformats.org/markup-compatibility/2006" xmlns:p14="http://schemas.microsoft.com/office/powerpoint/2010/main">
    <mc:Choice Requires="p14">
      <p:transition spd="slow" p14:dur="2000" advTm="32466"/>
    </mc:Choice>
    <mc:Fallback xmlns="">
      <p:transition spd="slow" advTm="324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MATRICES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960328"/>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rPr>
              <a:t>Matrices are two-dimensional arrays that arrange elements in rows and columns. They are essential for organizing and manipulating numerical data in structured ways.</a:t>
            </a:r>
          </a:p>
        </p:txBody>
      </p:sp>
      <p:pic>
        <p:nvPicPr>
          <p:cNvPr id="5" name="Picture 4" descr="A screenshot of a computer program&#10;&#10;Description automatically generated">
            <a:extLst>
              <a:ext uri="{FF2B5EF4-FFF2-40B4-BE49-F238E27FC236}">
                <a16:creationId xmlns:a16="http://schemas.microsoft.com/office/drawing/2014/main" id="{0AB31E95-AFA0-01E1-95B0-3FC49A370DF6}"/>
              </a:ext>
            </a:extLst>
          </p:cNvPr>
          <p:cNvPicPr>
            <a:picLocks noChangeAspect="1"/>
          </p:cNvPicPr>
          <p:nvPr/>
        </p:nvPicPr>
        <p:blipFill>
          <a:blip r:embed="rId2"/>
          <a:stretch>
            <a:fillRect/>
          </a:stretch>
        </p:blipFill>
        <p:spPr>
          <a:xfrm>
            <a:off x="1422400" y="2700848"/>
            <a:ext cx="5162550" cy="35623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F5877B1-3399-D450-D76A-88989E94B87D}"/>
                  </a:ext>
                </a:extLst>
              </p14:cNvPr>
              <p14:cNvContentPartPr/>
              <p14:nvPr/>
            </p14:nvContentPartPr>
            <p14:xfrm>
              <a:off x="2407800" y="2946200"/>
              <a:ext cx="537480" cy="360"/>
            </p14:xfrm>
          </p:contentPart>
        </mc:Choice>
        <mc:Fallback xmlns="">
          <p:pic>
            <p:nvPicPr>
              <p:cNvPr id="6" name="Ink 5">
                <a:extLst>
                  <a:ext uri="{FF2B5EF4-FFF2-40B4-BE49-F238E27FC236}">
                    <a16:creationId xmlns:a16="http://schemas.microsoft.com/office/drawing/2014/main" id="{AF5877B1-3399-D450-D76A-88989E94B87D}"/>
                  </a:ext>
                </a:extLst>
              </p:cNvPr>
              <p:cNvPicPr/>
              <p:nvPr/>
            </p:nvPicPr>
            <p:blipFill>
              <a:blip r:embed="rId4"/>
              <a:stretch>
                <a:fillRect/>
              </a:stretch>
            </p:blipFill>
            <p:spPr>
              <a:xfrm>
                <a:off x="2354160" y="2838200"/>
                <a:ext cx="645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0121196-E67F-B979-A600-8A21EAFA6E07}"/>
                  </a:ext>
                </a:extLst>
              </p14:cNvPr>
              <p14:cNvContentPartPr/>
              <p14:nvPr/>
            </p14:nvContentPartPr>
            <p14:xfrm>
              <a:off x="2367120" y="4775000"/>
              <a:ext cx="456480" cy="360"/>
            </p14:xfrm>
          </p:contentPart>
        </mc:Choice>
        <mc:Fallback xmlns="">
          <p:pic>
            <p:nvPicPr>
              <p:cNvPr id="7" name="Ink 6">
                <a:extLst>
                  <a:ext uri="{FF2B5EF4-FFF2-40B4-BE49-F238E27FC236}">
                    <a16:creationId xmlns:a16="http://schemas.microsoft.com/office/drawing/2014/main" id="{B0121196-E67F-B979-A600-8A21EAFA6E07}"/>
                  </a:ext>
                </a:extLst>
              </p:cNvPr>
              <p:cNvPicPr/>
              <p:nvPr/>
            </p:nvPicPr>
            <p:blipFill>
              <a:blip r:embed="rId6"/>
              <a:stretch>
                <a:fillRect/>
              </a:stretch>
            </p:blipFill>
            <p:spPr>
              <a:xfrm>
                <a:off x="2313120" y="4667000"/>
                <a:ext cx="564120" cy="216000"/>
              </a:xfrm>
              <a:prstGeom prst="rect">
                <a:avLst/>
              </a:prstGeom>
            </p:spPr>
          </p:pic>
        </mc:Fallback>
      </mc:AlternateContent>
    </p:spTree>
    <p:extLst>
      <p:ext uri="{BB962C8B-B14F-4D97-AF65-F5344CB8AC3E}">
        <p14:creationId xmlns:p14="http://schemas.microsoft.com/office/powerpoint/2010/main" val="62320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ARRAYS(1/2)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96032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Arrays are multidimensional data structures that extend matrices to more than two dimensions.</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They offer a flexible way to organize and manipulate numerical data in structured arrays.</a:t>
            </a:r>
          </a:p>
        </p:txBody>
      </p:sp>
      <p:pic>
        <p:nvPicPr>
          <p:cNvPr id="4" name="Picture 3" descr="A screenshot of a computer program&#10;&#10;Description automatically generated">
            <a:extLst>
              <a:ext uri="{FF2B5EF4-FFF2-40B4-BE49-F238E27FC236}">
                <a16:creationId xmlns:a16="http://schemas.microsoft.com/office/drawing/2014/main" id="{AA261A97-DBC8-D2FE-CF3E-A191AB128B74}"/>
              </a:ext>
            </a:extLst>
          </p:cNvPr>
          <p:cNvPicPr>
            <a:picLocks noChangeAspect="1"/>
          </p:cNvPicPr>
          <p:nvPr/>
        </p:nvPicPr>
        <p:blipFill>
          <a:blip r:embed="rId2"/>
          <a:stretch>
            <a:fillRect/>
          </a:stretch>
        </p:blipFill>
        <p:spPr>
          <a:xfrm>
            <a:off x="1422400" y="2601385"/>
            <a:ext cx="4531360" cy="3900007"/>
          </a:xfrm>
          <a:prstGeom prst="rect">
            <a:avLst/>
          </a:prstGeom>
        </p:spPr>
      </p:pic>
    </p:spTree>
    <p:extLst>
      <p:ext uri="{BB962C8B-B14F-4D97-AF65-F5344CB8AC3E}">
        <p14:creationId xmlns:p14="http://schemas.microsoft.com/office/powerpoint/2010/main" val="994301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ARRAYS(2/2)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FF33ADF8-7C71-0D16-589B-23A7B6A046FE}"/>
              </a:ext>
            </a:extLst>
          </p:cNvPr>
          <p:cNvPicPr>
            <a:picLocks noChangeAspect="1"/>
          </p:cNvPicPr>
          <p:nvPr/>
        </p:nvPicPr>
        <p:blipFill>
          <a:blip r:embed="rId2"/>
          <a:stretch>
            <a:fillRect/>
          </a:stretch>
        </p:blipFill>
        <p:spPr>
          <a:xfrm>
            <a:off x="1422400" y="1900237"/>
            <a:ext cx="5371030" cy="4124643"/>
          </a:xfrm>
          <a:prstGeom prst="rect">
            <a:avLst/>
          </a:prstGeom>
        </p:spPr>
      </p:pic>
    </p:spTree>
    <p:extLst>
      <p:ext uri="{BB962C8B-B14F-4D97-AF65-F5344CB8AC3E}">
        <p14:creationId xmlns:p14="http://schemas.microsoft.com/office/powerpoint/2010/main" val="10396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Factors</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96032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Factors are a special data type in R designed to represent categorical data. They store data as integer vectors with labels attached to each distinct value (level).</a:t>
            </a:r>
          </a:p>
        </p:txBody>
      </p:sp>
      <p:pic>
        <p:nvPicPr>
          <p:cNvPr id="5" name="Picture 4" descr="A screenshot of a computer program&#10;&#10;Description automatically generated">
            <a:extLst>
              <a:ext uri="{FF2B5EF4-FFF2-40B4-BE49-F238E27FC236}">
                <a16:creationId xmlns:a16="http://schemas.microsoft.com/office/drawing/2014/main" id="{A4F11E94-D1A4-63DC-2A44-EEE87AC4C880}"/>
              </a:ext>
            </a:extLst>
          </p:cNvPr>
          <p:cNvPicPr>
            <a:picLocks noChangeAspect="1"/>
          </p:cNvPicPr>
          <p:nvPr/>
        </p:nvPicPr>
        <p:blipFill>
          <a:blip r:embed="rId2"/>
          <a:stretch>
            <a:fillRect/>
          </a:stretch>
        </p:blipFill>
        <p:spPr>
          <a:xfrm>
            <a:off x="1422400" y="2762885"/>
            <a:ext cx="5581650" cy="3181350"/>
          </a:xfrm>
          <a:prstGeom prst="rect">
            <a:avLst/>
          </a:prstGeom>
        </p:spPr>
      </p:pic>
    </p:spTree>
    <p:extLst>
      <p:ext uri="{BB962C8B-B14F-4D97-AF65-F5344CB8AC3E}">
        <p14:creationId xmlns:p14="http://schemas.microsoft.com/office/powerpoint/2010/main" val="1071000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DATA FRAMES (1/2)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647369"/>
            <a:ext cx="10180320" cy="142199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rPr>
              <a:t>Data frames are tabular data objects. Unlike a matrix in data frame each column can contain different modes of data. The first column can be numeric while the second column can be character and third column can be logical. It is a list of vectors of equal length.</a:t>
            </a:r>
          </a:p>
        </p:txBody>
      </p:sp>
      <p:pic>
        <p:nvPicPr>
          <p:cNvPr id="4" name="Picture 3" descr="A computer screen shot of a computer&#10;&#10;Description automatically generated">
            <a:extLst>
              <a:ext uri="{FF2B5EF4-FFF2-40B4-BE49-F238E27FC236}">
                <a16:creationId xmlns:a16="http://schemas.microsoft.com/office/drawing/2014/main" id="{8D0AA0BF-6104-03F9-E9AA-E288317D904B}"/>
              </a:ext>
            </a:extLst>
          </p:cNvPr>
          <p:cNvPicPr>
            <a:picLocks noChangeAspect="1"/>
          </p:cNvPicPr>
          <p:nvPr/>
        </p:nvPicPr>
        <p:blipFill>
          <a:blip r:embed="rId2"/>
          <a:stretch>
            <a:fillRect/>
          </a:stretch>
        </p:blipFill>
        <p:spPr>
          <a:xfrm>
            <a:off x="1422400" y="3946473"/>
            <a:ext cx="5899083" cy="2554834"/>
          </a:xfrm>
          <a:prstGeom prst="rect">
            <a:avLst/>
          </a:prstGeom>
        </p:spPr>
      </p:pic>
      <p:sp>
        <p:nvSpPr>
          <p:cNvPr id="6" name="TextBox 5">
            <a:extLst>
              <a:ext uri="{FF2B5EF4-FFF2-40B4-BE49-F238E27FC236}">
                <a16:creationId xmlns:a16="http://schemas.microsoft.com/office/drawing/2014/main" id="{5BD4909C-C53F-04AD-C442-4178EF3009B9}"/>
              </a:ext>
            </a:extLst>
          </p:cNvPr>
          <p:cNvSpPr txBox="1"/>
          <p:nvPr/>
        </p:nvSpPr>
        <p:spPr>
          <a:xfrm>
            <a:off x="1422400" y="3429000"/>
            <a:ext cx="13405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Example 01</a:t>
            </a:r>
          </a:p>
        </p:txBody>
      </p:sp>
    </p:spTree>
    <p:extLst>
      <p:ext uri="{BB962C8B-B14F-4D97-AF65-F5344CB8AC3E}">
        <p14:creationId xmlns:p14="http://schemas.microsoft.com/office/powerpoint/2010/main" val="285876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DATA FRAMES (2/2)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6" name="TextBox 5">
            <a:extLst>
              <a:ext uri="{FF2B5EF4-FFF2-40B4-BE49-F238E27FC236}">
                <a16:creationId xmlns:a16="http://schemas.microsoft.com/office/drawing/2014/main" id="{5BD4909C-C53F-04AD-C442-4178EF3009B9}"/>
              </a:ext>
            </a:extLst>
          </p:cNvPr>
          <p:cNvSpPr txBox="1"/>
          <p:nvPr/>
        </p:nvSpPr>
        <p:spPr>
          <a:xfrm>
            <a:off x="1422400" y="1965960"/>
            <a:ext cx="12939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Example 02</a:t>
            </a:r>
          </a:p>
        </p:txBody>
      </p:sp>
      <p:pic>
        <p:nvPicPr>
          <p:cNvPr id="5" name="Picture 4">
            <a:extLst>
              <a:ext uri="{FF2B5EF4-FFF2-40B4-BE49-F238E27FC236}">
                <a16:creationId xmlns:a16="http://schemas.microsoft.com/office/drawing/2014/main" id="{4BF34BA8-E1A6-F0C3-E939-04FA045AB32A}"/>
              </a:ext>
            </a:extLst>
          </p:cNvPr>
          <p:cNvPicPr>
            <a:picLocks noChangeAspect="1"/>
          </p:cNvPicPr>
          <p:nvPr/>
        </p:nvPicPr>
        <p:blipFill>
          <a:blip r:embed="rId2"/>
          <a:stretch>
            <a:fillRect/>
          </a:stretch>
        </p:blipFill>
        <p:spPr>
          <a:xfrm>
            <a:off x="1422400" y="2643187"/>
            <a:ext cx="10659433" cy="994093"/>
          </a:xfrm>
          <a:prstGeom prst="rect">
            <a:avLst/>
          </a:prstGeom>
        </p:spPr>
      </p:pic>
    </p:spTree>
    <p:extLst>
      <p:ext uri="{BB962C8B-B14F-4D97-AF65-F5344CB8AC3E}">
        <p14:creationId xmlns:p14="http://schemas.microsoft.com/office/powerpoint/2010/main" val="95238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1030" name="Picture 6" descr="No photo description available.">
            <a:extLst>
              <a:ext uri="{FF2B5EF4-FFF2-40B4-BE49-F238E27FC236}">
                <a16:creationId xmlns:a16="http://schemas.microsoft.com/office/drawing/2014/main" id="{48DE60E1-4F1E-9B35-722E-2F9EE2B636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30"/>
          <a:stretch/>
        </p:blipFill>
        <p:spPr bwMode="auto">
          <a:xfrm>
            <a:off x="3489960" y="1046480"/>
            <a:ext cx="4739640" cy="44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10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Why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935818"/>
            <a:ext cx="6106160" cy="3076291"/>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Statistical Excellence</a:t>
            </a:r>
            <a:endParaRPr lang="en-US" sz="2000" b="0" i="0" dirty="0">
              <a:effectLst/>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Open Source and free</a:t>
            </a:r>
          </a:p>
          <a:p>
            <a:pPr marL="285750" indent="-28575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Visualization Virtuosity</a:t>
            </a:r>
          </a:p>
          <a:p>
            <a:pPr marL="285750" indent="-28575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Cross-Platform Compatibility</a:t>
            </a:r>
          </a:p>
          <a:p>
            <a:pPr marL="285750" indent="-285750">
              <a:lnSpc>
                <a:spcPct val="200000"/>
              </a:lnSpc>
              <a:buFont typeface="Wingdings" panose="05000000000000000000" pitchFamily="2" charset="2"/>
              <a:buChar char="§"/>
            </a:pPr>
            <a:r>
              <a:rPr lang="en-US" sz="2000" b="0" i="0" dirty="0">
                <a:solidFill>
                  <a:srgbClr val="1F1F1F"/>
                </a:solidFill>
                <a:effectLst/>
                <a:latin typeface="Times New Roman" panose="02020603050405020304" pitchFamily="18" charset="0"/>
                <a:cs typeface="Times New Roman" panose="02020603050405020304" pitchFamily="18" charset="0"/>
              </a:rPr>
              <a:t>Scalability and Integration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01236"/>
      </p:ext>
    </p:extLst>
  </p:cSld>
  <p:clrMapOvr>
    <a:masterClrMapping/>
  </p:clrMapOvr>
  <mc:AlternateContent xmlns:mc="http://schemas.openxmlformats.org/markup-compatibility/2006" xmlns:p14="http://schemas.microsoft.com/office/powerpoint/2010/main">
    <mc:Choice Requires="p14">
      <p:transition spd="slow" p14:dur="2000" advTm="1073"/>
    </mc:Choice>
    <mc:Fallback xmlns="">
      <p:transition spd="slow" advTm="107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INSTALLATION OF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2" name="TextBox 41">
            <a:extLst>
              <a:ext uri="{FF2B5EF4-FFF2-40B4-BE49-F238E27FC236}">
                <a16:creationId xmlns:a16="http://schemas.microsoft.com/office/drawing/2014/main" id="{97543756-0BFA-8C5A-41E7-AB317482BB5A}"/>
              </a:ext>
            </a:extLst>
          </p:cNvPr>
          <p:cNvSpPr txBox="1"/>
          <p:nvPr/>
        </p:nvSpPr>
        <p:spPr>
          <a:xfrm>
            <a:off x="1422400" y="1935818"/>
            <a:ext cx="6106160" cy="369332"/>
          </a:xfrm>
          <a:prstGeom prst="rect">
            <a:avLst/>
          </a:prstGeom>
          <a:noFill/>
        </p:spPr>
        <p:txBody>
          <a:bodyPr wrap="square">
            <a:spAutoFit/>
          </a:bodyPr>
          <a:lstStyle/>
          <a:p>
            <a:r>
              <a:rPr lang="en-US" dirty="0">
                <a:latin typeface="Times New Roman" panose="02020603050405020304" pitchFamily="18" charset="0"/>
                <a:hlinkClick r:id="rId2"/>
              </a:rPr>
              <a:t>https://www.r-project.org/</a:t>
            </a:r>
            <a:endParaRPr lang="en-US" dirty="0"/>
          </a:p>
        </p:txBody>
      </p:sp>
      <p:sp>
        <p:nvSpPr>
          <p:cNvPr id="3" name="TextBox 2">
            <a:extLst>
              <a:ext uri="{FF2B5EF4-FFF2-40B4-BE49-F238E27FC236}">
                <a16:creationId xmlns:a16="http://schemas.microsoft.com/office/drawing/2014/main" id="{2FBFF40E-1BA5-174F-7B0A-5B5CA5FBCE54}"/>
              </a:ext>
            </a:extLst>
          </p:cNvPr>
          <p:cNvSpPr txBox="1"/>
          <p:nvPr/>
        </p:nvSpPr>
        <p:spPr>
          <a:xfrm>
            <a:off x="1574800" y="2951818"/>
            <a:ext cx="6106160" cy="369332"/>
          </a:xfrm>
          <a:prstGeom prst="rect">
            <a:avLst/>
          </a:prstGeom>
          <a:noFill/>
        </p:spPr>
        <p:txBody>
          <a:bodyPr wrap="square">
            <a:spAutoFit/>
          </a:bodyPr>
          <a:lstStyle/>
          <a:p>
            <a:r>
              <a:rPr lang="en-US" dirty="0">
                <a:latin typeface="Times New Roman" panose="02020603050405020304" pitchFamily="18" charset="0"/>
              </a:rPr>
              <a:t>https://www.r-project.org/</a:t>
            </a:r>
            <a:endParaRPr lang="en-US" dirty="0"/>
          </a:p>
        </p:txBody>
      </p:sp>
      <p:pic>
        <p:nvPicPr>
          <p:cNvPr id="5" name="Picture 4">
            <a:extLst>
              <a:ext uri="{FF2B5EF4-FFF2-40B4-BE49-F238E27FC236}">
                <a16:creationId xmlns:a16="http://schemas.microsoft.com/office/drawing/2014/main" id="{A909029E-0065-37E8-8BA3-818064FE9FFC}"/>
              </a:ext>
            </a:extLst>
          </p:cNvPr>
          <p:cNvPicPr>
            <a:picLocks noChangeAspect="1"/>
          </p:cNvPicPr>
          <p:nvPr/>
        </p:nvPicPr>
        <p:blipFill>
          <a:blip r:embed="rId3"/>
          <a:stretch>
            <a:fillRect/>
          </a:stretch>
        </p:blipFill>
        <p:spPr>
          <a:xfrm>
            <a:off x="1463040" y="2391848"/>
            <a:ext cx="9061916" cy="3795592"/>
          </a:xfrm>
          <a:prstGeom prst="rect">
            <a:avLst/>
          </a:prstGeom>
        </p:spPr>
      </p:pic>
      <p:sp>
        <p:nvSpPr>
          <p:cNvPr id="12" name="Rectangle 11">
            <a:extLst>
              <a:ext uri="{FF2B5EF4-FFF2-40B4-BE49-F238E27FC236}">
                <a16:creationId xmlns:a16="http://schemas.microsoft.com/office/drawing/2014/main" id="{79F97219-4D7E-CAF3-858C-8068FA2B08A9}"/>
              </a:ext>
            </a:extLst>
          </p:cNvPr>
          <p:cNvSpPr/>
          <p:nvPr/>
        </p:nvSpPr>
        <p:spPr>
          <a:xfrm>
            <a:off x="6634480" y="4023360"/>
            <a:ext cx="772160" cy="254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654541"/>
      </p:ext>
    </p:extLst>
  </p:cSld>
  <p:clrMapOvr>
    <a:masterClrMapping/>
  </p:clrMapOvr>
  <mc:AlternateContent xmlns:mc="http://schemas.openxmlformats.org/markup-compatibility/2006" xmlns:p14="http://schemas.microsoft.com/office/powerpoint/2010/main">
    <mc:Choice Requires="p14">
      <p:transition spd="slow" p14:dur="2000" advTm="24591"/>
    </mc:Choice>
    <mc:Fallback xmlns="">
      <p:transition spd="slow" advTm="245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INSTALLATION OF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8" name="Picture 7">
            <a:extLst>
              <a:ext uri="{FF2B5EF4-FFF2-40B4-BE49-F238E27FC236}">
                <a16:creationId xmlns:a16="http://schemas.microsoft.com/office/drawing/2014/main" id="{573E7296-41FB-C02C-943C-FB65DEEE1980}"/>
              </a:ext>
            </a:extLst>
          </p:cNvPr>
          <p:cNvPicPr>
            <a:picLocks noChangeAspect="1"/>
          </p:cNvPicPr>
          <p:nvPr/>
        </p:nvPicPr>
        <p:blipFill rotWithShape="1">
          <a:blip r:embed="rId2"/>
          <a:srcRect t="1" b="707"/>
          <a:stretch/>
        </p:blipFill>
        <p:spPr>
          <a:xfrm>
            <a:off x="1534159" y="1940560"/>
            <a:ext cx="10038081" cy="4277360"/>
          </a:xfrm>
          <a:prstGeom prst="rect">
            <a:avLst/>
          </a:prstGeom>
        </p:spPr>
      </p:pic>
      <p:sp>
        <p:nvSpPr>
          <p:cNvPr id="9" name="Rectangle 8">
            <a:extLst>
              <a:ext uri="{FF2B5EF4-FFF2-40B4-BE49-F238E27FC236}">
                <a16:creationId xmlns:a16="http://schemas.microsoft.com/office/drawing/2014/main" id="{A26C7638-B924-ECA7-43F2-EFB7C0C8A2C9}"/>
              </a:ext>
            </a:extLst>
          </p:cNvPr>
          <p:cNvSpPr/>
          <p:nvPr/>
        </p:nvSpPr>
        <p:spPr>
          <a:xfrm>
            <a:off x="1808480" y="3139440"/>
            <a:ext cx="1402080" cy="2133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275887"/>
      </p:ext>
    </p:extLst>
  </p:cSld>
  <p:clrMapOvr>
    <a:masterClrMapping/>
  </p:clrMapOvr>
  <mc:AlternateContent xmlns:mc="http://schemas.openxmlformats.org/markup-compatibility/2006" xmlns:p14="http://schemas.microsoft.com/office/powerpoint/2010/main">
    <mc:Choice Requires="p14">
      <p:transition spd="slow" p14:dur="2000" advTm="484"/>
    </mc:Choice>
    <mc:Fallback xmlns="">
      <p:transition spd="slow" advTm="4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INSTALLATION OF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6" name="Picture 5">
            <a:extLst>
              <a:ext uri="{FF2B5EF4-FFF2-40B4-BE49-F238E27FC236}">
                <a16:creationId xmlns:a16="http://schemas.microsoft.com/office/drawing/2014/main" id="{F771BBFD-71EA-608E-6CF4-508905BD66FE}"/>
              </a:ext>
            </a:extLst>
          </p:cNvPr>
          <p:cNvPicPr>
            <a:picLocks noChangeAspect="1"/>
          </p:cNvPicPr>
          <p:nvPr/>
        </p:nvPicPr>
        <p:blipFill>
          <a:blip r:embed="rId2"/>
          <a:stretch>
            <a:fillRect/>
          </a:stretch>
        </p:blipFill>
        <p:spPr>
          <a:xfrm>
            <a:off x="1422400" y="1993676"/>
            <a:ext cx="7569589" cy="4362674"/>
          </a:xfrm>
          <a:prstGeom prst="rect">
            <a:avLst/>
          </a:prstGeom>
        </p:spPr>
      </p:pic>
      <p:sp>
        <p:nvSpPr>
          <p:cNvPr id="7" name="Rectangle 6">
            <a:extLst>
              <a:ext uri="{FF2B5EF4-FFF2-40B4-BE49-F238E27FC236}">
                <a16:creationId xmlns:a16="http://schemas.microsoft.com/office/drawing/2014/main" id="{099DB853-1C06-32FF-921A-14C61FB4C440}"/>
              </a:ext>
            </a:extLst>
          </p:cNvPr>
          <p:cNvSpPr/>
          <p:nvPr/>
        </p:nvSpPr>
        <p:spPr>
          <a:xfrm>
            <a:off x="1767840" y="3248436"/>
            <a:ext cx="1625600" cy="3583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559654"/>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INSTALLATION OF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 name="Picture 3">
            <a:extLst>
              <a:ext uri="{FF2B5EF4-FFF2-40B4-BE49-F238E27FC236}">
                <a16:creationId xmlns:a16="http://schemas.microsoft.com/office/drawing/2014/main" id="{85D20F80-CE17-0D42-8263-1B7FD9513C0F}"/>
              </a:ext>
            </a:extLst>
          </p:cNvPr>
          <p:cNvPicPr>
            <a:picLocks noChangeAspect="1"/>
          </p:cNvPicPr>
          <p:nvPr/>
        </p:nvPicPr>
        <p:blipFill>
          <a:blip r:embed="rId2"/>
          <a:stretch>
            <a:fillRect/>
          </a:stretch>
        </p:blipFill>
        <p:spPr>
          <a:xfrm>
            <a:off x="1422401" y="1849120"/>
            <a:ext cx="9855698" cy="2479040"/>
          </a:xfrm>
          <a:prstGeom prst="rect">
            <a:avLst/>
          </a:prstGeom>
        </p:spPr>
      </p:pic>
      <p:sp>
        <p:nvSpPr>
          <p:cNvPr id="5" name="Rectangle 4">
            <a:extLst>
              <a:ext uri="{FF2B5EF4-FFF2-40B4-BE49-F238E27FC236}">
                <a16:creationId xmlns:a16="http://schemas.microsoft.com/office/drawing/2014/main" id="{70E1743C-4034-C75E-7F12-DED75E13D2B1}"/>
              </a:ext>
            </a:extLst>
          </p:cNvPr>
          <p:cNvSpPr/>
          <p:nvPr/>
        </p:nvSpPr>
        <p:spPr>
          <a:xfrm>
            <a:off x="1422400" y="2496596"/>
            <a:ext cx="487680" cy="2059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460197"/>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INSTALLATION OF 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6" name="Picture 5">
            <a:extLst>
              <a:ext uri="{FF2B5EF4-FFF2-40B4-BE49-F238E27FC236}">
                <a16:creationId xmlns:a16="http://schemas.microsoft.com/office/drawing/2014/main" id="{13AFD0CB-6A44-D1FE-7256-693673029511}"/>
              </a:ext>
            </a:extLst>
          </p:cNvPr>
          <p:cNvPicPr>
            <a:picLocks noChangeAspect="1"/>
          </p:cNvPicPr>
          <p:nvPr/>
        </p:nvPicPr>
        <p:blipFill>
          <a:blip r:embed="rId2"/>
          <a:stretch>
            <a:fillRect/>
          </a:stretch>
        </p:blipFill>
        <p:spPr>
          <a:xfrm>
            <a:off x="1422400" y="1922622"/>
            <a:ext cx="10182446" cy="3238658"/>
          </a:xfrm>
          <a:prstGeom prst="rect">
            <a:avLst/>
          </a:prstGeom>
        </p:spPr>
      </p:pic>
      <p:sp>
        <p:nvSpPr>
          <p:cNvPr id="7" name="Rectangle 6">
            <a:extLst>
              <a:ext uri="{FF2B5EF4-FFF2-40B4-BE49-F238E27FC236}">
                <a16:creationId xmlns:a16="http://schemas.microsoft.com/office/drawing/2014/main" id="{7FD96606-8EE0-4773-373F-83B472A88EC9}"/>
              </a:ext>
            </a:extLst>
          </p:cNvPr>
          <p:cNvSpPr/>
          <p:nvPr/>
        </p:nvSpPr>
        <p:spPr>
          <a:xfrm>
            <a:off x="1625600" y="2428240"/>
            <a:ext cx="2306320" cy="2438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657239"/>
      </p:ext>
    </p:extLst>
  </p:cSld>
  <p:clrMapOvr>
    <a:masterClrMapping/>
  </p:clrMapOvr>
  <mc:AlternateContent xmlns:mc="http://schemas.openxmlformats.org/markup-compatibility/2006" xmlns:p14="http://schemas.microsoft.com/office/powerpoint/2010/main">
    <mc:Choice Requires="p14">
      <p:transition spd="slow" p14:dur="2000" advTm="402"/>
    </mc:Choice>
    <mc:Fallback xmlns="">
      <p:transition spd="slow" advTm="4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422400" y="1146177"/>
            <a:ext cx="4389120" cy="702943"/>
          </a:xfrm>
        </p:spPr>
        <p:txBody>
          <a:bodyPr/>
          <a:lstStyle/>
          <a:p>
            <a:pPr algn="l"/>
            <a:r>
              <a:rPr lang="en-US" dirty="0"/>
              <a:t>R-STUDIO</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Text Placeholder 2">
            <a:extLst>
              <a:ext uri="{FF2B5EF4-FFF2-40B4-BE49-F238E27FC236}">
                <a16:creationId xmlns:a16="http://schemas.microsoft.com/office/drawing/2014/main" id="{3EA3EF5E-484D-A058-CF72-9F205F364E32}"/>
              </a:ext>
            </a:extLst>
          </p:cNvPr>
          <p:cNvSpPr>
            <a:spLocks noGrp="1"/>
          </p:cNvSpPr>
          <p:nvPr>
            <p:ph type="body" idx="1"/>
          </p:nvPr>
        </p:nvSpPr>
        <p:spPr>
          <a:xfrm>
            <a:off x="1422400" y="1910080"/>
            <a:ext cx="7924800" cy="2112645"/>
          </a:xfrm>
        </p:spPr>
        <p:txBody>
          <a:bodyPr>
            <a:noAutofit/>
          </a:bodyPr>
          <a:lstStyle/>
          <a:p>
            <a:pPr marL="457200" indent="-457200" algn="l">
              <a:buFont typeface="Wingdings" panose="05000000000000000000" pitchFamily="2" charset="2"/>
              <a:buChar char="§"/>
            </a:pPr>
            <a:r>
              <a:rPr lang="en-US" sz="2000" b="0" i="0" dirty="0">
                <a:effectLst/>
                <a:latin typeface="Times New Roman" panose="02020603050405020304" pitchFamily="18" charset="0"/>
              </a:rPr>
              <a:t>R studio is a powerful and productive user interface for R. It's free and open source, and works great on Windows,</a:t>
            </a:r>
            <a:br>
              <a:rPr lang="en-US" sz="2000" dirty="0"/>
            </a:br>
            <a:r>
              <a:rPr lang="en-US" sz="2000" b="0" i="0" dirty="0">
                <a:effectLst/>
                <a:latin typeface="Times New Roman" panose="02020603050405020304" pitchFamily="18" charset="0"/>
              </a:rPr>
              <a:t>Mac, and Linux.</a:t>
            </a:r>
          </a:p>
          <a:p>
            <a:pPr algn="l"/>
            <a:endParaRPr lang="en-US" sz="2000" b="0" i="0" dirty="0">
              <a:effectLst/>
              <a:latin typeface="Times New Roman" panose="02020603050405020304" pitchFamily="18" charset="0"/>
            </a:endParaRPr>
          </a:p>
          <a:p>
            <a:pPr marL="457200" indent="-457200" algn="l">
              <a:buFont typeface="Wingdings" panose="05000000000000000000" pitchFamily="2" charset="2"/>
              <a:buChar char="§"/>
            </a:pPr>
            <a:r>
              <a:rPr lang="en-US" sz="2000" b="0" i="0" dirty="0">
                <a:effectLst/>
                <a:latin typeface="Times New Roman" panose="02020603050405020304" pitchFamily="18" charset="0"/>
              </a:rPr>
              <a:t>It is open-source (i.e. free) and available at</a:t>
            </a:r>
            <a:br>
              <a:rPr lang="en-US" sz="2000" dirty="0"/>
            </a:br>
            <a:r>
              <a:rPr lang="en-US" sz="2000" b="0" i="0" dirty="0">
                <a:effectLst/>
                <a:latin typeface="Times New Roman" panose="02020603050405020304" pitchFamily="18" charset="0"/>
                <a:hlinkClick r:id="rId2"/>
              </a:rPr>
              <a:t>https://posit.co/download/rstudio-desktop/</a:t>
            </a:r>
            <a:endParaRPr lang="en-US" sz="2000" dirty="0"/>
          </a:p>
        </p:txBody>
      </p:sp>
    </p:spTree>
    <p:extLst>
      <p:ext uri="{BB962C8B-B14F-4D97-AF65-F5344CB8AC3E}">
        <p14:creationId xmlns:p14="http://schemas.microsoft.com/office/powerpoint/2010/main" val="3288828457"/>
      </p:ext>
    </p:extLst>
  </p:cSld>
  <p:clrMapOvr>
    <a:masterClrMapping/>
  </p:clrMapOvr>
  <mc:AlternateContent xmlns:mc="http://schemas.openxmlformats.org/markup-compatibility/2006" xmlns:p14="http://schemas.microsoft.com/office/powerpoint/2010/main">
    <mc:Choice Requires="p14">
      <p:transition spd="slow" p14:dur="2000" advTm="264"/>
    </mc:Choice>
    <mc:Fallback xmlns="">
      <p:transition spd="slow" advTm="264"/>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{4DCED748-379B-40FD-B964-E2DC6876C92C}tf67328976_win32</Template>
  <TotalTime>5</TotalTime>
  <Words>634</Words>
  <Application>Microsoft Office PowerPoint</Application>
  <PresentationFormat>Widescreen</PresentationFormat>
  <Paragraphs>95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Tenorite</vt:lpstr>
      <vt:lpstr>Times New Roman</vt:lpstr>
      <vt:lpstr>Verdana</vt:lpstr>
      <vt:lpstr>Wingdings</vt:lpstr>
      <vt:lpstr>Office Theme</vt:lpstr>
      <vt:lpstr>INTRODUCTION TO R PROGRAMMING</vt:lpstr>
      <vt:lpstr>What is R?</vt:lpstr>
      <vt:lpstr>Why r?</vt:lpstr>
      <vt:lpstr>INSTALLATION OF r</vt:lpstr>
      <vt:lpstr>INSTALLATION OF r</vt:lpstr>
      <vt:lpstr>INSTALLATION OF r</vt:lpstr>
      <vt:lpstr>INSTALLATION OF r</vt:lpstr>
      <vt:lpstr>INSTALLATION OF r</vt:lpstr>
      <vt:lpstr>R-STUDIO</vt:lpstr>
      <vt:lpstr>INSTALLATION OF r-Studio</vt:lpstr>
      <vt:lpstr>R-STUDIO INTERFACE</vt:lpstr>
      <vt:lpstr>R PACKAGEs</vt:lpstr>
      <vt:lpstr>How to Install R package?</vt:lpstr>
      <vt:lpstr>PowerPoint Presentation</vt:lpstr>
      <vt:lpstr>Data structures in R PROGRAMMING</vt:lpstr>
      <vt:lpstr>Value assignment</vt:lpstr>
      <vt:lpstr>Data types</vt:lpstr>
      <vt:lpstr>R objects</vt:lpstr>
      <vt:lpstr>Vectors(1/2)</vt:lpstr>
      <vt:lpstr>Vectors(2/2)</vt:lpstr>
      <vt:lpstr>LISTS</vt:lpstr>
      <vt:lpstr>MATRICES</vt:lpstr>
      <vt:lpstr>ARRAYS(1/2)</vt:lpstr>
      <vt:lpstr>ARRAYS(2/2)</vt:lpstr>
      <vt:lpstr>Factors</vt:lpstr>
      <vt:lpstr>DATA FRAMES (1/2)</vt:lpstr>
      <vt:lpstr>DATA FRAMES (2/2)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PROGRAMMING</dc:title>
  <dc:creator>Mohammad, Urooj Tabassum</dc:creator>
  <cp:lastModifiedBy>Mohammad, Urooj Tabassum</cp:lastModifiedBy>
  <cp:revision>1</cp:revision>
  <dcterms:created xsi:type="dcterms:W3CDTF">2024-01-29T16:52:32Z</dcterms:created>
  <dcterms:modified xsi:type="dcterms:W3CDTF">2024-01-29T16:57:57Z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