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5" r:id="rId5"/>
    <p:sldId id="276" r:id="rId6"/>
    <p:sldId id="282" r:id="rId7"/>
    <p:sldId id="291" r:id="rId8"/>
    <p:sldId id="285" r:id="rId9"/>
    <p:sldId id="289" r:id="rId10"/>
    <p:sldId id="286" r:id="rId11"/>
    <p:sldId id="288" r:id="rId12"/>
    <p:sldId id="287" r:id="rId13"/>
    <p:sldId id="290" r:id="rId14"/>
    <p:sldId id="292" r:id="rId15"/>
    <p:sldId id="281" r:id="rId16"/>
    <p:sldId id="284" r:id="rId17"/>
    <p:sldId id="301" r:id="rId18"/>
    <p:sldId id="302" r:id="rId19"/>
    <p:sldId id="295" r:id="rId20"/>
    <p:sldId id="296" r:id="rId21"/>
    <p:sldId id="293" r:id="rId22"/>
    <p:sldId id="297" r:id="rId23"/>
    <p:sldId id="298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8080" y="4434840"/>
            <a:ext cx="6399731" cy="1122202"/>
          </a:xfrm>
        </p:spPr>
        <p:txBody>
          <a:bodyPr/>
          <a:lstStyle/>
          <a:p>
            <a:r>
              <a:rPr lang="en-US" sz="4400" dirty="0"/>
              <a:t>Introduction to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6271" y="5557042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dirty="0"/>
              <a:t>MSBA</a:t>
            </a:r>
          </a:p>
        </p:txBody>
      </p:sp>
    </p:spTree>
    <p:extLst>
      <p:ext uri="{BB962C8B-B14F-4D97-AF65-F5344CB8AC3E}">
        <p14:creationId xmlns:p14="http://schemas.microsoft.com/office/powerpoint/2010/main" val="168724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1146177"/>
            <a:ext cx="5070679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Tableau prep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 descr="Tableau Expands Platform with New Product, Tableau Prep">
            <a:extLst>
              <a:ext uri="{FF2B5EF4-FFF2-40B4-BE49-F238E27FC236}">
                <a16:creationId xmlns:a16="http://schemas.microsoft.com/office/drawing/2014/main" id="{36E5C5EF-2CD7-D468-04E5-1CDDD0448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99" y="1707641"/>
            <a:ext cx="8159356" cy="522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C657A4-CCA0-28D7-239F-64B07027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429" y="961984"/>
            <a:ext cx="887136" cy="8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8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1146177"/>
            <a:ext cx="5070679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SIMPLE TERMS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935818"/>
            <a:ext cx="1018032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visualizations yourself.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and access visualizations with others. (Cloud-based)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and access visualizations with others. (On-premise)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prepare data for better analysis in Desktop.</a:t>
            </a:r>
          </a:p>
        </p:txBody>
      </p:sp>
    </p:spTree>
    <p:extLst>
      <p:ext uri="{BB962C8B-B14F-4D97-AF65-F5344CB8AC3E}">
        <p14:creationId xmlns:p14="http://schemas.microsoft.com/office/powerpoint/2010/main" val="57433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3600" dirty="0"/>
              <a:t>TABLEAU DESKTOP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9597" y="5586890"/>
            <a:ext cx="4941770" cy="3966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MSBA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1146177"/>
            <a:ext cx="7998438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Tableau Recognizes Database?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3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1146177"/>
            <a:ext cx="7998438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Tableau Recognizes Database?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218" name="Picture 2" descr="Tableau Pills: Measures and Dimensions - InterWorks">
            <a:extLst>
              <a:ext uri="{FF2B5EF4-FFF2-40B4-BE49-F238E27FC236}">
                <a16:creationId xmlns:a16="http://schemas.microsoft.com/office/drawing/2014/main" id="{B91E9CF9-0C8C-3C17-D873-BA0A8D837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26"/>
          <a:stretch/>
        </p:blipFill>
        <p:spPr bwMode="auto">
          <a:xfrm>
            <a:off x="2591534" y="1964729"/>
            <a:ext cx="5660168" cy="3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3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1146177"/>
            <a:ext cx="7998438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Tableau Recognizes Database?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218" name="Picture 2" descr="Tableau Pills: Measures and Dimensions - InterWorks">
            <a:extLst>
              <a:ext uri="{FF2B5EF4-FFF2-40B4-BE49-F238E27FC236}">
                <a16:creationId xmlns:a16="http://schemas.microsoft.com/office/drawing/2014/main" id="{B91E9CF9-0C8C-3C17-D873-BA0A8D83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34" y="1964729"/>
            <a:ext cx="5660168" cy="374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2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1146177"/>
            <a:ext cx="7998438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Tableau Recognizes Database?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42" name="Picture 2" descr="What are dimensions and measurements in Tableau? - Quora">
            <a:extLst>
              <a:ext uri="{FF2B5EF4-FFF2-40B4-BE49-F238E27FC236}">
                <a16:creationId xmlns:a16="http://schemas.microsoft.com/office/drawing/2014/main" id="{51CD34F3-A1A8-8555-46C1-901AADF17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63" y="1849120"/>
            <a:ext cx="57340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6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8" y="1146177"/>
            <a:ext cx="9164507" cy="7832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Different types of chart tableau support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266" name="Picture 2" descr="Tableau Charts | How &amp; When To Use Different Tableau Charts | Edureka">
            <a:extLst>
              <a:ext uri="{FF2B5EF4-FFF2-40B4-BE49-F238E27FC236}">
                <a16:creationId xmlns:a16="http://schemas.microsoft.com/office/drawing/2014/main" id="{4797C788-D310-6DBE-D636-A9DAF7A6A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6" b="26239"/>
          <a:stretch/>
        </p:blipFill>
        <p:spPr bwMode="auto">
          <a:xfrm>
            <a:off x="8308977" y="1778466"/>
            <a:ext cx="2460625" cy="472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958102-273C-0456-7D7C-756B74ECBC92}"/>
              </a:ext>
            </a:extLst>
          </p:cNvPr>
          <p:cNvSpPr txBox="1"/>
          <p:nvPr/>
        </p:nvSpPr>
        <p:spPr>
          <a:xfrm>
            <a:off x="1422400" y="1935818"/>
            <a:ext cx="7025314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Bar Chart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Packed Bubble Chart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Map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Map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7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9466510" cy="702943"/>
          </a:xfrm>
        </p:spPr>
        <p:txBody>
          <a:bodyPr/>
          <a:lstStyle/>
          <a:p>
            <a:pPr algn="l"/>
            <a:r>
              <a:rPr lang="en-US" dirty="0"/>
              <a:t>Different databases tableau can connect to 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290" name="Picture 2" descr="Tableau Data Connections to Databases and Multiple Sources">
            <a:extLst>
              <a:ext uri="{FF2B5EF4-FFF2-40B4-BE49-F238E27FC236}">
                <a16:creationId xmlns:a16="http://schemas.microsoft.com/office/drawing/2014/main" id="{94E7219E-EA33-7923-3FF1-6E66355DF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35" y="1635062"/>
            <a:ext cx="8185033" cy="508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023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9466510" cy="702943"/>
          </a:xfrm>
        </p:spPr>
        <p:txBody>
          <a:bodyPr/>
          <a:lstStyle/>
          <a:p>
            <a:pPr algn="l"/>
            <a:r>
              <a:rPr lang="en-US" dirty="0"/>
              <a:t>Different databases tableau can connect to 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61F1814-F7DA-E8B5-A5DC-70E3FCC2F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07" y="1723108"/>
            <a:ext cx="9251193" cy="49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89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/>
          <a:lstStyle/>
          <a:p>
            <a:pPr algn="l"/>
            <a:r>
              <a:rPr lang="en-US" dirty="0"/>
              <a:t>Tableau products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935818"/>
            <a:ext cx="10180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Desktop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Cloud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Server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Prep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58102-273C-0456-7D7C-756B74ECBC92}"/>
              </a:ext>
            </a:extLst>
          </p:cNvPr>
          <p:cNvSpPr txBox="1"/>
          <p:nvPr/>
        </p:nvSpPr>
        <p:spPr>
          <a:xfrm>
            <a:off x="2956886" y="2565738"/>
            <a:ext cx="702531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design is thoughtful, </a:t>
            </a:r>
          </a:p>
        </p:txBody>
      </p:sp>
    </p:spTree>
    <p:extLst>
      <p:ext uri="{BB962C8B-B14F-4D97-AF65-F5344CB8AC3E}">
        <p14:creationId xmlns:p14="http://schemas.microsoft.com/office/powerpoint/2010/main" val="369111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58102-273C-0456-7D7C-756B74ECBC92}"/>
              </a:ext>
            </a:extLst>
          </p:cNvPr>
          <p:cNvSpPr txBox="1"/>
          <p:nvPr/>
        </p:nvSpPr>
        <p:spPr>
          <a:xfrm>
            <a:off x="2956886" y="2565738"/>
            <a:ext cx="7025314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design is thoughtful, the design will be ignored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Prof. Dr. Murali Shanker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8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/>
          <a:lstStyle/>
          <a:p>
            <a:pPr algn="l"/>
            <a:r>
              <a:rPr lang="en-US" dirty="0"/>
              <a:t>Tableau desktop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935818"/>
            <a:ext cx="10180320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 data visualization and analysis tool.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Create, edit, and explore data. Build dashboards and visualizations.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Drag-and-drop interface for data manipulation.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range of chart types and visualizations.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connect to various data sources.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Installed on a single user's computer.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Suited for: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 data analysts, and beginners learning Tableau.</a:t>
            </a:r>
          </a:p>
        </p:txBody>
      </p:sp>
      <p:pic>
        <p:nvPicPr>
          <p:cNvPr id="1026" name="Picture 2" descr="Onboarding the UC Davis Color Palette into Tableau Desktop | Finance &amp;  Business">
            <a:extLst>
              <a:ext uri="{FF2B5EF4-FFF2-40B4-BE49-F238E27FC236}">
                <a16:creationId xmlns:a16="http://schemas.microsoft.com/office/drawing/2014/main" id="{FF578B44-110F-9EE3-8C66-23080BF9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920" y="926069"/>
            <a:ext cx="2032282" cy="11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/>
          <a:lstStyle/>
          <a:p>
            <a:pPr algn="l"/>
            <a:r>
              <a:rPr lang="en-US" dirty="0"/>
              <a:t>Tableau desktop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Onboarding the UC Davis Color Palette into Tableau Desktop | Finance &amp;  Business">
            <a:extLst>
              <a:ext uri="{FF2B5EF4-FFF2-40B4-BE49-F238E27FC236}">
                <a16:creationId xmlns:a16="http://schemas.microsoft.com/office/drawing/2014/main" id="{FF578B44-110F-9EE3-8C66-23080BF9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920" y="926069"/>
            <a:ext cx="2032282" cy="11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5E99CA9-09E8-F29C-EBDF-B6E243B3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1" y="1745749"/>
            <a:ext cx="8006826" cy="511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78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1146177"/>
            <a:ext cx="5070679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Tableau cloud/online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935818"/>
            <a:ext cx="10180320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platform for sharing and collaboration on visualizations.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Securely publish, distribute, and access dashboards and reports.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access for users to view and interact with dashboards.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and permission controls.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refreshes.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Cloud-hosted service managed by Tableau.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Suited for: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insights with a wider audience, and collaborative analysis.</a:t>
            </a:r>
          </a:p>
        </p:txBody>
      </p:sp>
      <p:pic>
        <p:nvPicPr>
          <p:cNvPr id="2054" name="Picture 6" descr="Certified Client Integrations - CData Software">
            <a:extLst>
              <a:ext uri="{FF2B5EF4-FFF2-40B4-BE49-F238E27FC236}">
                <a16:creationId xmlns:a16="http://schemas.microsoft.com/office/drawing/2014/main" id="{4F7CAB44-8166-B2E3-6123-A339DD62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050" y="738170"/>
            <a:ext cx="1197648" cy="119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4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1146177"/>
            <a:ext cx="5070679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Tableau cloud/online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4" name="Picture 6" descr="Certified Client Integrations - CData Software">
            <a:extLst>
              <a:ext uri="{FF2B5EF4-FFF2-40B4-BE49-F238E27FC236}">
                <a16:creationId xmlns:a16="http://schemas.microsoft.com/office/drawing/2014/main" id="{4F7CAB44-8166-B2E3-6123-A339DD62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050" y="738170"/>
            <a:ext cx="1197648" cy="119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23CEAAC-4519-FC6D-8141-68F80CCBE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2" b="22447"/>
          <a:stretch/>
        </p:blipFill>
        <p:spPr bwMode="auto">
          <a:xfrm>
            <a:off x="1466850" y="1744909"/>
            <a:ext cx="9256713" cy="505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3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1146177"/>
            <a:ext cx="5070679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Tableau server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935818"/>
            <a:ext cx="10180320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On-premise platform for sharing and collaboration similar to Cloud.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similar functionalities to Cloud but with on-site deployment and control.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features to Tableau Cloud for sharing and collaboration.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more granular control over server administration and security.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Installed on the organization's own server infrastructure.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Suited for: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Organizations needing control over data security and server environment.</a:t>
            </a:r>
          </a:p>
        </p:txBody>
      </p:sp>
      <p:pic>
        <p:nvPicPr>
          <p:cNvPr id="4098" name="Picture 2" descr="UW Tableau Server Infrastructure Upgrade – IT Connect">
            <a:extLst>
              <a:ext uri="{FF2B5EF4-FFF2-40B4-BE49-F238E27FC236}">
                <a16:creationId xmlns:a16="http://schemas.microsoft.com/office/drawing/2014/main" id="{24F69F54-0C90-0348-B853-D333BDD86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0" y="650266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8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1146177"/>
            <a:ext cx="5070679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Tableau server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UW Tableau Server Infrastructure Upgrade – IT Connect">
            <a:extLst>
              <a:ext uri="{FF2B5EF4-FFF2-40B4-BE49-F238E27FC236}">
                <a16:creationId xmlns:a16="http://schemas.microsoft.com/office/drawing/2014/main" id="{24F69F54-0C90-0348-B853-D333BDD86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0" y="650266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72F3684-B4CB-0609-150C-D4A7B304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35" y="1728000"/>
            <a:ext cx="8670023" cy="484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48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1146177"/>
            <a:ext cx="5070679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Tableau prep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935818"/>
            <a:ext cx="10180320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tool for cleaning, shaping, and transforming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and prepare data before analysis in Tableau Desktop.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 and transformation functionalities.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data profiling tools.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schedule automated data refreshes.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separately like Tableau Desktop.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Suited for: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analysts working with messy or complex datasets.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657A4-CCA0-28D7-239F-64B070276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429" y="961984"/>
            <a:ext cx="887136" cy="8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{AF1E05FC-11AA-4AAD-A884-C5000CE3A20C}tf67328976_win32</Template>
  <TotalTime>2769</TotalTime>
  <Words>467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Tenorite</vt:lpstr>
      <vt:lpstr>Times New Roman</vt:lpstr>
      <vt:lpstr>Office Theme</vt:lpstr>
      <vt:lpstr>Introduction to tableau</vt:lpstr>
      <vt:lpstr>Tableau products</vt:lpstr>
      <vt:lpstr>Tableau desktop</vt:lpstr>
      <vt:lpstr>Tableau desktop</vt:lpstr>
      <vt:lpstr>Tableau cloud/online</vt:lpstr>
      <vt:lpstr>Tableau cloud/online</vt:lpstr>
      <vt:lpstr>Tableau server</vt:lpstr>
      <vt:lpstr>Tableau server</vt:lpstr>
      <vt:lpstr>Tableau prep</vt:lpstr>
      <vt:lpstr>Tableau prep</vt:lpstr>
      <vt:lpstr>IN SIMPLE TERMS</vt:lpstr>
      <vt:lpstr>TABLEAU DESKTOP</vt:lpstr>
      <vt:lpstr>How Tableau Recognizes Database?</vt:lpstr>
      <vt:lpstr>How Tableau Recognizes Database?</vt:lpstr>
      <vt:lpstr>How Tableau Recognizes Database?</vt:lpstr>
      <vt:lpstr>How Tableau Recognizes Database?</vt:lpstr>
      <vt:lpstr>Different types of chart tableau support</vt:lpstr>
      <vt:lpstr>Different databases tableau can connect to </vt:lpstr>
      <vt:lpstr>Different databases tableau can connect to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PROGRAMMING</dc:title>
  <dc:creator>Urooj Tabassum Mohammad</dc:creator>
  <cp:lastModifiedBy>Mohammad, Urooj Tabassum</cp:lastModifiedBy>
  <cp:revision>26</cp:revision>
  <dcterms:created xsi:type="dcterms:W3CDTF">2024-01-17T14:52:16Z</dcterms:created>
  <dcterms:modified xsi:type="dcterms:W3CDTF">2024-03-15T15:00:49Z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