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3d2660d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23d2660d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23d2660db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23d2660db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3d2660db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3d2660db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3d2660db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3d2660db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3d2660db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3d2660db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3d2660db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3d2660db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3d2660db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3d2660db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3d2660db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3d2660db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3d2660db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3d2660db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jpg"/><Relationship Id="rId4" Type="http://schemas.openxmlformats.org/officeDocument/2006/relationships/image" Target="../media/image6.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jp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98225" y="153900"/>
            <a:ext cx="8520600" cy="150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980"/>
              <a:t>Fifa Player Value ML Analysis Presentation</a:t>
            </a:r>
            <a:endParaRPr b="1" sz="398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4"/>
          <p:cNvSpPr txBox="1"/>
          <p:nvPr>
            <p:ph idx="1" type="body"/>
          </p:nvPr>
        </p:nvSpPr>
        <p:spPr>
          <a:xfrm>
            <a:off x="311700" y="1168250"/>
            <a:ext cx="4260300" cy="34005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342900" lvl="0" marL="457200" rtl="0" algn="l">
              <a:spcBef>
                <a:spcPts val="1200"/>
              </a:spcBef>
              <a:spcAft>
                <a:spcPts val="0"/>
              </a:spcAft>
              <a:buClr>
                <a:schemeClr val="dk1"/>
              </a:buClr>
              <a:buSzPts val="1800"/>
              <a:buChar char="●"/>
            </a:pPr>
            <a:r>
              <a:rPr b="1" lang="en">
                <a:solidFill>
                  <a:schemeClr val="dk1"/>
                </a:solidFill>
                <a:highlight>
                  <a:schemeClr val="lt1"/>
                </a:highlight>
              </a:rPr>
              <a:t>What statistics really determine a players true market Value?</a:t>
            </a:r>
            <a:endParaRPr b="1">
              <a:solidFill>
                <a:schemeClr val="dk1"/>
              </a:solidFill>
              <a:highlight>
                <a:schemeClr val="lt1"/>
              </a:highlight>
            </a:endParaRPr>
          </a:p>
          <a:p>
            <a:pPr indent="0" lvl="0" marL="457200" rtl="0" algn="l">
              <a:spcBef>
                <a:spcPts val="1200"/>
              </a:spcBef>
              <a:spcAft>
                <a:spcPts val="0"/>
              </a:spcAft>
              <a:buNone/>
            </a:pPr>
            <a:r>
              <a:t/>
            </a:r>
            <a:endParaRPr b="1">
              <a:solidFill>
                <a:schemeClr val="dk1"/>
              </a:solidFill>
              <a:highlight>
                <a:schemeClr val="lt1"/>
              </a:highlight>
            </a:endParaRPr>
          </a:p>
          <a:p>
            <a:pPr indent="-342900" lvl="0" marL="457200" rtl="0" algn="l">
              <a:spcBef>
                <a:spcPts val="1200"/>
              </a:spcBef>
              <a:spcAft>
                <a:spcPts val="0"/>
              </a:spcAft>
              <a:buSzPts val="1800"/>
              <a:buChar char="●"/>
            </a:pPr>
            <a:r>
              <a:rPr b="1" lang="en">
                <a:solidFill>
                  <a:schemeClr val="dk1"/>
                </a:solidFill>
                <a:highlight>
                  <a:schemeClr val="lt1"/>
                </a:highlight>
              </a:rPr>
              <a:t>Which players are worth investing into based on their current value and potential for growth?</a:t>
            </a:r>
            <a:endParaRPr b="1">
              <a:solidFill>
                <a:schemeClr val="dk1"/>
              </a:solidFill>
              <a:highlight>
                <a:schemeClr val="dk1"/>
              </a:highlight>
            </a:endParaRPr>
          </a:p>
        </p:txBody>
      </p:sp>
      <p:sp>
        <p:nvSpPr>
          <p:cNvPr id="60" name="Google Shape;60;p14"/>
          <p:cNvSpPr txBox="1"/>
          <p:nvPr>
            <p:ph type="title"/>
          </p:nvPr>
        </p:nvSpPr>
        <p:spPr>
          <a:xfrm>
            <a:off x="311700" y="329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20">
                <a:highlight>
                  <a:schemeClr val="lt1"/>
                </a:highlight>
              </a:rPr>
              <a:t>Question: Ability of Soccer players – Who is the Best for their Buck?</a:t>
            </a:r>
            <a:endParaRPr b="1" sz="1920">
              <a:highlight>
                <a:schemeClr val="lt1"/>
              </a:highlight>
            </a:endParaRPr>
          </a:p>
        </p:txBody>
      </p:sp>
      <p:pic>
        <p:nvPicPr>
          <p:cNvPr id="61" name="Google Shape;61;p14"/>
          <p:cNvPicPr preferRelativeResize="0"/>
          <p:nvPr/>
        </p:nvPicPr>
        <p:blipFill>
          <a:blip r:embed="rId4">
            <a:alphaModFix/>
          </a:blip>
          <a:stretch>
            <a:fillRect/>
          </a:stretch>
        </p:blipFill>
        <p:spPr>
          <a:xfrm>
            <a:off x="7038275" y="1812975"/>
            <a:ext cx="1884875" cy="2516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Why This Specific Topic?</a:t>
            </a:r>
            <a:endParaRPr b="1"/>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325755" lvl="0" marL="457200" rtl="0" algn="l">
              <a:spcBef>
                <a:spcPts val="0"/>
              </a:spcBef>
              <a:spcAft>
                <a:spcPts val="0"/>
              </a:spcAft>
              <a:buClr>
                <a:schemeClr val="dk1"/>
              </a:buClr>
              <a:buSzPct val="100000"/>
              <a:buChar char="●"/>
            </a:pPr>
            <a:r>
              <a:rPr lang="en">
                <a:solidFill>
                  <a:schemeClr val="dk1"/>
                </a:solidFill>
                <a:highlight>
                  <a:schemeClr val="lt1"/>
                </a:highlight>
              </a:rPr>
              <a:t>We understand that teams are good as a whole and if players are taking resources from a team, the whole team suffers as a whole</a:t>
            </a:r>
            <a:endParaRPr>
              <a:solidFill>
                <a:schemeClr val="dk1"/>
              </a:solidFill>
              <a:highlight>
                <a:schemeClr val="lt1"/>
              </a:highlight>
            </a:endParaRPr>
          </a:p>
          <a:p>
            <a:pPr indent="0" lvl="0" marL="0" rtl="0" algn="l">
              <a:spcBef>
                <a:spcPts val="1200"/>
              </a:spcBef>
              <a:spcAft>
                <a:spcPts val="0"/>
              </a:spcAft>
              <a:buNone/>
            </a:pPr>
            <a:r>
              <a:t/>
            </a:r>
            <a:endParaRPr>
              <a:solidFill>
                <a:schemeClr val="dk1"/>
              </a:solidFill>
              <a:highlight>
                <a:schemeClr val="lt1"/>
              </a:highlight>
            </a:endParaRPr>
          </a:p>
          <a:p>
            <a:pPr indent="-325755" lvl="0" marL="457200" rtl="0" algn="l">
              <a:spcBef>
                <a:spcPts val="1200"/>
              </a:spcBef>
              <a:spcAft>
                <a:spcPts val="0"/>
              </a:spcAft>
              <a:buClr>
                <a:schemeClr val="dk1"/>
              </a:buClr>
              <a:buSzPct val="100000"/>
              <a:buChar char="●"/>
            </a:pPr>
            <a:r>
              <a:rPr lang="en">
                <a:solidFill>
                  <a:schemeClr val="dk1"/>
                </a:solidFill>
                <a:highlight>
                  <a:schemeClr val="lt1"/>
                </a:highlight>
              </a:rPr>
              <a:t>This brings the question what truly determines a players Value and worth? What statistical categories are responsible for determining a players true market value and worth?</a:t>
            </a:r>
            <a:endParaRPr>
              <a:solidFill>
                <a:schemeClr val="dk1"/>
              </a:solidFill>
              <a:highlight>
                <a:schemeClr val="lt1"/>
              </a:highlight>
            </a:endParaRPr>
          </a:p>
          <a:p>
            <a:pPr indent="0" lvl="0" marL="457200" rtl="0" algn="l">
              <a:spcBef>
                <a:spcPts val="1200"/>
              </a:spcBef>
              <a:spcAft>
                <a:spcPts val="0"/>
              </a:spcAft>
              <a:buNone/>
            </a:pPr>
            <a:r>
              <a:t/>
            </a:r>
            <a:endParaRPr>
              <a:solidFill>
                <a:schemeClr val="dk1"/>
              </a:solidFill>
              <a:highlight>
                <a:schemeClr val="lt1"/>
              </a:highlight>
            </a:endParaRPr>
          </a:p>
          <a:p>
            <a:pPr indent="-325755" lvl="0" marL="457200" rtl="0" algn="l">
              <a:spcBef>
                <a:spcPts val="1200"/>
              </a:spcBef>
              <a:spcAft>
                <a:spcPts val="0"/>
              </a:spcAft>
              <a:buClr>
                <a:schemeClr val="dk1"/>
              </a:buClr>
              <a:buSzPct val="100000"/>
              <a:buChar char="●"/>
            </a:pPr>
            <a:r>
              <a:rPr lang="en">
                <a:solidFill>
                  <a:schemeClr val="dk1"/>
                </a:solidFill>
                <a:highlight>
                  <a:schemeClr val="lt1"/>
                </a:highlight>
              </a:rPr>
              <a:t>This would be of interest to many parties including the club teams that players are signed by as if there is a potential for a player to be signed based off of their market value growing, teams may want to invest in those players vs players who may be over-valued</a:t>
            </a:r>
            <a:endParaRPr>
              <a:solidFill>
                <a:schemeClr val="dk1"/>
              </a:solidFill>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Source of our Data</a:t>
            </a:r>
            <a:endParaRPr b="1"/>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en">
                <a:solidFill>
                  <a:schemeClr val="dk1"/>
                </a:solidFill>
                <a:highlight>
                  <a:schemeClr val="lt1"/>
                </a:highlight>
              </a:rPr>
              <a:t>The source of our data is a CSV file with over 17,000 rows of players</a:t>
            </a:r>
            <a:endParaRPr>
              <a:solidFill>
                <a:schemeClr val="dk1"/>
              </a:solidFill>
              <a:highlight>
                <a:schemeClr val="lt1"/>
              </a:highlight>
            </a:endParaRPr>
          </a:p>
          <a:p>
            <a:pPr indent="0" lvl="0" marL="0" rtl="0" algn="l">
              <a:spcBef>
                <a:spcPts val="1200"/>
              </a:spcBef>
              <a:spcAft>
                <a:spcPts val="0"/>
              </a:spcAft>
              <a:buNone/>
            </a:pPr>
            <a:r>
              <a:t/>
            </a:r>
            <a:endParaRPr>
              <a:solidFill>
                <a:schemeClr val="dk1"/>
              </a:solidFill>
              <a:highlight>
                <a:schemeClr val="lt1"/>
              </a:highlight>
            </a:endParaRPr>
          </a:p>
          <a:p>
            <a:pPr indent="-342900" lvl="0" marL="457200" rtl="0" algn="l">
              <a:spcBef>
                <a:spcPts val="1200"/>
              </a:spcBef>
              <a:spcAft>
                <a:spcPts val="0"/>
              </a:spcAft>
              <a:buClr>
                <a:schemeClr val="dk1"/>
              </a:buClr>
              <a:buSzPts val="1800"/>
              <a:buChar char="●"/>
            </a:pPr>
            <a:r>
              <a:rPr lang="en">
                <a:solidFill>
                  <a:schemeClr val="dk1"/>
                </a:solidFill>
                <a:highlight>
                  <a:schemeClr val="lt1"/>
                </a:highlight>
              </a:rPr>
              <a:t>There were originally over 90 columns of data and statistical measures for each player from which we needed to determine which columns would be important and needed in our Machine Learning Model</a:t>
            </a:r>
            <a:endParaRPr>
              <a:solidFill>
                <a:schemeClr val="dk1"/>
              </a:solidFill>
              <a:highlight>
                <a:schemeClr val="lt1"/>
              </a:highlight>
            </a:endParaRPr>
          </a:p>
          <a:p>
            <a:pPr indent="0" lvl="0" marL="457200" rtl="0" algn="l">
              <a:spcBef>
                <a:spcPts val="1200"/>
              </a:spcBef>
              <a:spcAft>
                <a:spcPts val="0"/>
              </a:spcAft>
              <a:buNone/>
            </a:pPr>
            <a:r>
              <a:t/>
            </a:r>
            <a:endParaRPr>
              <a:solidFill>
                <a:schemeClr val="dk1"/>
              </a:solidFill>
              <a:highlight>
                <a:schemeClr val="lt1"/>
              </a:highlight>
            </a:endParaRPr>
          </a:p>
          <a:p>
            <a:pPr indent="-342900" lvl="0" marL="457200" rtl="0" algn="l">
              <a:spcBef>
                <a:spcPts val="1200"/>
              </a:spcBef>
              <a:spcAft>
                <a:spcPts val="0"/>
              </a:spcAft>
              <a:buClr>
                <a:schemeClr val="dk1"/>
              </a:buClr>
              <a:buSzPts val="1800"/>
              <a:buChar char="●"/>
            </a:pPr>
            <a:r>
              <a:rPr lang="en">
                <a:solidFill>
                  <a:schemeClr val="dk1"/>
                </a:solidFill>
                <a:highlight>
                  <a:schemeClr val="lt1"/>
                </a:highlight>
              </a:rPr>
              <a:t>As this is a large dataset it was important for us to determine which columns will not be needed for our analysis and we will further discuss this in our data exploration phase</a:t>
            </a:r>
            <a:endParaRPr>
              <a:solidFill>
                <a:schemeClr val="dk1"/>
              </a:solidFill>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rPr>
              <a:t>Questions We Want to Answer</a:t>
            </a:r>
            <a:endParaRPr b="1">
              <a:solidFill>
                <a:schemeClr val="lt1"/>
              </a:solidFill>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lt1"/>
              </a:buClr>
              <a:buSzPts val="1800"/>
              <a:buChar char="●"/>
            </a:pPr>
            <a:r>
              <a:rPr lang="en">
                <a:solidFill>
                  <a:schemeClr val="lt1"/>
                </a:solidFill>
              </a:rPr>
              <a:t>The main Question we want to answer is what determines a player’s market value?</a:t>
            </a:r>
            <a:endParaRPr>
              <a:solidFill>
                <a:schemeClr val="lt1"/>
              </a:solidFill>
            </a:endParaRPr>
          </a:p>
          <a:p>
            <a:pPr indent="0" lvl="0" marL="457200" rtl="0" algn="l">
              <a:spcBef>
                <a:spcPts val="1200"/>
              </a:spcBef>
              <a:spcAft>
                <a:spcPts val="0"/>
              </a:spcAft>
              <a:buNone/>
            </a:pPr>
            <a:r>
              <a:t/>
            </a:r>
            <a:endParaRPr>
              <a:solidFill>
                <a:schemeClr val="lt1"/>
              </a:solidFill>
            </a:endParaRPr>
          </a:p>
          <a:p>
            <a:pPr indent="-342900" lvl="0" marL="457200" rtl="0" algn="l">
              <a:spcBef>
                <a:spcPts val="1200"/>
              </a:spcBef>
              <a:spcAft>
                <a:spcPts val="0"/>
              </a:spcAft>
              <a:buClr>
                <a:schemeClr val="lt1"/>
              </a:buClr>
              <a:buSzPts val="1800"/>
              <a:buChar char="●"/>
            </a:pPr>
            <a:r>
              <a:rPr lang="en">
                <a:solidFill>
                  <a:schemeClr val="lt1"/>
                </a:solidFill>
              </a:rPr>
              <a:t>Other questions which will be important to answering this question is which statistical categories are most relevant in determining a players market value?</a:t>
            </a:r>
            <a:endParaRPr>
              <a:solidFill>
                <a:schemeClr val="lt1"/>
              </a:solidFill>
            </a:endParaRPr>
          </a:p>
          <a:p>
            <a:pPr indent="0" lvl="0" marL="457200" rtl="0" algn="l">
              <a:spcBef>
                <a:spcPts val="1200"/>
              </a:spcBef>
              <a:spcAft>
                <a:spcPts val="0"/>
              </a:spcAft>
              <a:buNone/>
            </a:pPr>
            <a:r>
              <a:t/>
            </a:r>
            <a:endParaRPr>
              <a:solidFill>
                <a:schemeClr val="lt1"/>
              </a:solidFill>
            </a:endParaRPr>
          </a:p>
          <a:p>
            <a:pPr indent="-342900" lvl="0" marL="457200" rtl="0" algn="l">
              <a:spcBef>
                <a:spcPts val="1200"/>
              </a:spcBef>
              <a:spcAft>
                <a:spcPts val="0"/>
              </a:spcAft>
              <a:buClr>
                <a:schemeClr val="lt1"/>
              </a:buClr>
              <a:buSzPts val="1800"/>
              <a:buChar char="●"/>
            </a:pPr>
            <a:r>
              <a:rPr lang="en">
                <a:solidFill>
                  <a:schemeClr val="lt1"/>
                </a:solidFill>
              </a:rPr>
              <a:t>Additional minor questions that could be a possibility are, do certain teams add value to a player? Are players of certain countries more marketable than others? These are all questions we could look into for our analysis</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rPr>
              <a:t>Data Exploration Phase</a:t>
            </a:r>
            <a:endParaRPr>
              <a:solidFill>
                <a:schemeClr val="lt1"/>
              </a:solidFill>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4960" lvl="0" marL="457200" rtl="0" algn="l">
              <a:lnSpc>
                <a:spcPct val="105000"/>
              </a:lnSpc>
              <a:spcBef>
                <a:spcPts val="0"/>
              </a:spcBef>
              <a:spcAft>
                <a:spcPts val="0"/>
              </a:spcAft>
              <a:buClr>
                <a:schemeClr val="lt1"/>
              </a:buClr>
              <a:buSzPts val="1360"/>
              <a:buChar char="●"/>
            </a:pPr>
            <a:r>
              <a:rPr lang="en" sz="1360">
                <a:solidFill>
                  <a:schemeClr val="lt1"/>
                </a:solidFill>
              </a:rPr>
              <a:t>Looking through our dataset we noticed there were many columns that were duplicates which would be redundant in our analysis which we decided to remove</a:t>
            </a:r>
            <a:endParaRPr sz="1360">
              <a:solidFill>
                <a:schemeClr val="lt1"/>
              </a:solidFill>
            </a:endParaRPr>
          </a:p>
          <a:p>
            <a:pPr indent="0" lvl="0" marL="457200" rtl="0" algn="l">
              <a:lnSpc>
                <a:spcPct val="105000"/>
              </a:lnSpc>
              <a:spcBef>
                <a:spcPts val="1200"/>
              </a:spcBef>
              <a:spcAft>
                <a:spcPts val="0"/>
              </a:spcAft>
              <a:buSzPts val="770"/>
              <a:buNone/>
            </a:pPr>
            <a:r>
              <a:t/>
            </a:r>
            <a:endParaRPr sz="1360">
              <a:solidFill>
                <a:schemeClr val="lt1"/>
              </a:solidFill>
            </a:endParaRPr>
          </a:p>
          <a:p>
            <a:pPr indent="-314960" lvl="0" marL="457200" rtl="0" algn="l">
              <a:lnSpc>
                <a:spcPct val="105000"/>
              </a:lnSpc>
              <a:spcBef>
                <a:spcPts val="1200"/>
              </a:spcBef>
              <a:spcAft>
                <a:spcPts val="0"/>
              </a:spcAft>
              <a:buClr>
                <a:schemeClr val="lt1"/>
              </a:buClr>
              <a:buSzPts val="1360"/>
              <a:buChar char="●"/>
            </a:pPr>
            <a:r>
              <a:rPr lang="en" sz="1360">
                <a:solidFill>
                  <a:schemeClr val="lt1"/>
                </a:solidFill>
              </a:rPr>
              <a:t>We also noticed that in certain statistical categories players were being measured for a position they wouldn’t be playing (forwards being measured for goalkeeper reflexes, goalies being measured for shooting ability etc.)</a:t>
            </a:r>
            <a:endParaRPr sz="1360">
              <a:solidFill>
                <a:schemeClr val="lt1"/>
              </a:solidFill>
            </a:endParaRPr>
          </a:p>
          <a:p>
            <a:pPr indent="0" lvl="0" marL="457200" rtl="0" algn="l">
              <a:lnSpc>
                <a:spcPct val="105000"/>
              </a:lnSpc>
              <a:spcBef>
                <a:spcPts val="1200"/>
              </a:spcBef>
              <a:spcAft>
                <a:spcPts val="0"/>
              </a:spcAft>
              <a:buSzPts val="770"/>
              <a:buNone/>
            </a:pPr>
            <a:r>
              <a:t/>
            </a:r>
            <a:endParaRPr sz="1360">
              <a:solidFill>
                <a:schemeClr val="lt1"/>
              </a:solidFill>
            </a:endParaRPr>
          </a:p>
          <a:p>
            <a:pPr indent="-314960" lvl="0" marL="457200" rtl="0" algn="l">
              <a:lnSpc>
                <a:spcPct val="105000"/>
              </a:lnSpc>
              <a:spcBef>
                <a:spcPts val="1200"/>
              </a:spcBef>
              <a:spcAft>
                <a:spcPts val="0"/>
              </a:spcAft>
              <a:buClr>
                <a:schemeClr val="lt1"/>
              </a:buClr>
              <a:buSzPts val="1360"/>
              <a:buChar char="●"/>
            </a:pPr>
            <a:r>
              <a:rPr lang="en" sz="1360">
                <a:solidFill>
                  <a:schemeClr val="lt1"/>
                </a:solidFill>
              </a:rPr>
              <a:t>Another thing to take into consideration is that the outlier players who have huge market values such as a Messi and Ronaldo who’s data would not be ideal to measure in our ML analysis as regardless of their statistics their market value is also determined by external factors (sponsorship deals amongst many marketing techniques)</a:t>
            </a:r>
            <a:endParaRPr sz="156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rPr>
              <a:t>Analysis Phase</a:t>
            </a:r>
            <a:endParaRPr b="1">
              <a:solidFill>
                <a:schemeClr val="lt1"/>
              </a:solidFill>
            </a:endParaRPr>
          </a:p>
        </p:txBody>
      </p:sp>
      <p:sp>
        <p:nvSpPr>
          <p:cNvPr id="91" name="Google Shape;91;p19"/>
          <p:cNvSpPr txBox="1"/>
          <p:nvPr>
            <p:ph idx="1" type="body"/>
          </p:nvPr>
        </p:nvSpPr>
        <p:spPr>
          <a:xfrm>
            <a:off x="178500" y="11672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lang="en">
                <a:solidFill>
                  <a:schemeClr val="lt1"/>
                </a:solidFill>
              </a:rPr>
              <a:t>When we finally determined which information was important and necessary to our machine learning analysis we dropped these columns and started to create our machine learning model. The model Accuracy once complete came up with an Accuracy of 86%</a:t>
            </a:r>
            <a:endParaRPr>
              <a:solidFill>
                <a:schemeClr val="lt1"/>
              </a:solidFill>
            </a:endParaRPr>
          </a:p>
        </p:txBody>
      </p:sp>
      <p:pic>
        <p:nvPicPr>
          <p:cNvPr id="92" name="Google Shape;92;p19"/>
          <p:cNvPicPr preferRelativeResize="0"/>
          <p:nvPr/>
        </p:nvPicPr>
        <p:blipFill>
          <a:blip r:embed="rId4">
            <a:alphaModFix/>
          </a:blip>
          <a:stretch>
            <a:fillRect/>
          </a:stretch>
        </p:blipFill>
        <p:spPr>
          <a:xfrm>
            <a:off x="547622" y="2743625"/>
            <a:ext cx="2444075" cy="2186425"/>
          </a:xfrm>
          <a:prstGeom prst="rect">
            <a:avLst/>
          </a:prstGeom>
          <a:noFill/>
          <a:ln>
            <a:noFill/>
          </a:ln>
        </p:spPr>
      </p:pic>
      <p:pic>
        <p:nvPicPr>
          <p:cNvPr id="93" name="Google Shape;93;p19"/>
          <p:cNvPicPr preferRelativeResize="0"/>
          <p:nvPr/>
        </p:nvPicPr>
        <p:blipFill>
          <a:blip r:embed="rId5">
            <a:alphaModFix/>
          </a:blip>
          <a:stretch>
            <a:fillRect/>
          </a:stretch>
        </p:blipFill>
        <p:spPr>
          <a:xfrm>
            <a:off x="4463013" y="3298663"/>
            <a:ext cx="3876675" cy="1076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rPr>
              <a:t>Technologies, Languages, Tools Used in our Project</a:t>
            </a:r>
            <a:endParaRPr b="1">
              <a:solidFill>
                <a:schemeClr val="lt1"/>
              </a:solidFill>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lang="en">
                <a:solidFill>
                  <a:schemeClr val="lt1"/>
                </a:solidFill>
              </a:rPr>
              <a:t>For our Analysis of our Data and the Machine learning model we used Python</a:t>
            </a:r>
            <a:endParaRPr>
              <a:solidFill>
                <a:schemeClr val="lt1"/>
              </a:solidFill>
            </a:endParaRPr>
          </a:p>
          <a:p>
            <a:pPr indent="0" lvl="0" marL="457200" rtl="0" algn="l">
              <a:spcBef>
                <a:spcPts val="1200"/>
              </a:spcBef>
              <a:spcAft>
                <a:spcPts val="0"/>
              </a:spcAft>
              <a:buNone/>
            </a:pPr>
            <a:r>
              <a:t/>
            </a:r>
            <a:endParaRPr>
              <a:solidFill>
                <a:schemeClr val="lt1"/>
              </a:solidFill>
            </a:endParaRPr>
          </a:p>
          <a:p>
            <a:pPr indent="-342900" lvl="0" marL="457200" rtl="0" algn="l">
              <a:spcBef>
                <a:spcPts val="1200"/>
              </a:spcBef>
              <a:spcAft>
                <a:spcPts val="0"/>
              </a:spcAft>
              <a:buClr>
                <a:schemeClr val="lt1"/>
              </a:buClr>
              <a:buSzPts val="1800"/>
              <a:buChar char="●"/>
            </a:pPr>
            <a:r>
              <a:rPr lang="en">
                <a:solidFill>
                  <a:schemeClr val="lt1"/>
                </a:solidFill>
              </a:rPr>
              <a:t>For Visualizations for our dashboard we used Tableau</a:t>
            </a:r>
            <a:endParaRPr>
              <a:solidFill>
                <a:schemeClr val="lt1"/>
              </a:solidFill>
            </a:endParaRPr>
          </a:p>
          <a:p>
            <a:pPr indent="0" lvl="0" marL="457200" rtl="0" algn="l">
              <a:spcBef>
                <a:spcPts val="1200"/>
              </a:spcBef>
              <a:spcAft>
                <a:spcPts val="0"/>
              </a:spcAft>
              <a:buNone/>
            </a:pPr>
            <a:r>
              <a:t/>
            </a:r>
            <a:endParaRPr>
              <a:solidFill>
                <a:schemeClr val="lt1"/>
              </a:solidFill>
            </a:endParaRPr>
          </a:p>
          <a:p>
            <a:pPr indent="-342900" lvl="0" marL="457200" rtl="0" algn="l">
              <a:spcBef>
                <a:spcPts val="1200"/>
              </a:spcBef>
              <a:spcAft>
                <a:spcPts val="0"/>
              </a:spcAft>
              <a:buClr>
                <a:schemeClr val="lt1"/>
              </a:buClr>
              <a:buSzPts val="1800"/>
              <a:buChar char="●"/>
            </a:pPr>
            <a:r>
              <a:rPr lang="en">
                <a:solidFill>
                  <a:schemeClr val="lt1"/>
                </a:solidFill>
              </a:rPr>
              <a:t>For our database we used Postgres SQL to query and create our tables and create a final table which was determined by the machine learning model</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rPr>
              <a:t>Dashboard</a:t>
            </a:r>
            <a:endParaRPr b="1">
              <a:solidFill>
                <a:schemeClr val="lt1"/>
              </a:solidFill>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6" name="Google Shape;106;p21"/>
          <p:cNvPicPr preferRelativeResize="0"/>
          <p:nvPr/>
        </p:nvPicPr>
        <p:blipFill>
          <a:blip r:embed="rId4">
            <a:alphaModFix/>
          </a:blip>
          <a:stretch>
            <a:fillRect/>
          </a:stretch>
        </p:blipFill>
        <p:spPr>
          <a:xfrm>
            <a:off x="311700" y="1152475"/>
            <a:ext cx="8520600" cy="3612043"/>
          </a:xfrm>
          <a:prstGeom prst="rect">
            <a:avLst/>
          </a:prstGeom>
          <a:noFill/>
          <a:ln>
            <a:noFill/>
          </a:ln>
        </p:spPr>
      </p:pic>
      <p:sp>
        <p:nvSpPr>
          <p:cNvPr id="107" name="Google Shape;107;p21"/>
          <p:cNvSpPr/>
          <p:nvPr/>
        </p:nvSpPr>
        <p:spPr>
          <a:xfrm rot="5400000">
            <a:off x="1751950" y="989597"/>
            <a:ext cx="336600" cy="296400"/>
          </a:xfrm>
          <a:prstGeom prst="bentArrow">
            <a:avLst>
              <a:gd fmla="val 25000" name="adj1"/>
              <a:gd fmla="val 24716"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1"/>
          <p:cNvSpPr txBox="1"/>
          <p:nvPr/>
        </p:nvSpPr>
        <p:spPr>
          <a:xfrm>
            <a:off x="792950" y="844675"/>
            <a:ext cx="1147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lt1"/>
                </a:solidFill>
              </a:rPr>
              <a:t>Type player name</a:t>
            </a:r>
            <a:endParaRPr b="1" sz="800">
              <a:solidFill>
                <a:schemeClr val="lt1"/>
              </a:solidFill>
            </a:endParaRPr>
          </a:p>
        </p:txBody>
      </p:sp>
      <p:sp>
        <p:nvSpPr>
          <p:cNvPr id="109" name="Google Shape;109;p21"/>
          <p:cNvSpPr/>
          <p:nvPr/>
        </p:nvSpPr>
        <p:spPr>
          <a:xfrm>
            <a:off x="2124000" y="2027800"/>
            <a:ext cx="606900" cy="2589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1"/>
          <p:cNvSpPr txBox="1"/>
          <p:nvPr/>
        </p:nvSpPr>
        <p:spPr>
          <a:xfrm>
            <a:off x="2679100" y="1941700"/>
            <a:ext cx="1065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t>Select player country</a:t>
            </a:r>
            <a:endParaRPr b="1" sz="800"/>
          </a:p>
        </p:txBody>
      </p:sp>
      <p:sp>
        <p:nvSpPr>
          <p:cNvPr id="111" name="Google Shape;111;p21"/>
          <p:cNvSpPr/>
          <p:nvPr/>
        </p:nvSpPr>
        <p:spPr>
          <a:xfrm rot="-2363467">
            <a:off x="5392799" y="3829252"/>
            <a:ext cx="546949" cy="307796"/>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1"/>
          <p:cNvSpPr txBox="1"/>
          <p:nvPr/>
        </p:nvSpPr>
        <p:spPr>
          <a:xfrm>
            <a:off x="4817875" y="4137000"/>
            <a:ext cx="903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00"/>
              <a:t>This diagram will display results based on selected player information (player name, country)</a:t>
            </a:r>
            <a:endParaRPr b="1" sz="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