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sldIdLst>
    <p:sldId id="256" r:id="rId2"/>
    <p:sldId id="257" r:id="rId3"/>
    <p:sldId id="258" r:id="rId4"/>
    <p:sldId id="260" r:id="rId5"/>
    <p:sldId id="263" r:id="rId6"/>
    <p:sldId id="261" r:id="rId7"/>
    <p:sldId id="262"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9A33F0-D353-48DC-B639-F3BECEFE64EB}" type="datetimeFigureOut">
              <a:rPr lang="en-US" smtClean="0"/>
              <a:pPr/>
              <a:t>5/8/2022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DA6216-B88F-458B-AA43-C478F8DC116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CBDA6216-B88F-458B-AA43-C478F8DC1160}"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Mohit</a:t>
            </a:r>
            <a:endParaRPr lang="en-US" dirty="0" smtClean="0"/>
          </a:p>
          <a:p>
            <a:endParaRPr lang="en-US" dirty="0"/>
          </a:p>
        </p:txBody>
      </p:sp>
      <p:sp>
        <p:nvSpPr>
          <p:cNvPr id="4" name="Slide Number Placeholder 3"/>
          <p:cNvSpPr>
            <a:spLocks noGrp="1"/>
          </p:cNvSpPr>
          <p:nvPr>
            <p:ph type="sldNum" sz="quarter" idx="10"/>
          </p:nvPr>
        </p:nvSpPr>
        <p:spPr/>
        <p:txBody>
          <a:bodyPr/>
          <a:lstStyle/>
          <a:p>
            <a:fld id="{CBDA6216-B88F-458B-AA43-C478F8DC1160}"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Cont…</a:t>
            </a:r>
            <a:endParaRPr lang="en-US" dirty="0"/>
          </a:p>
        </p:txBody>
      </p:sp>
      <p:sp>
        <p:nvSpPr>
          <p:cNvPr id="4" name="Slide Number Placeholder 3"/>
          <p:cNvSpPr>
            <a:spLocks noGrp="1"/>
          </p:cNvSpPr>
          <p:nvPr>
            <p:ph type="sldNum" sz="quarter" idx="10"/>
          </p:nvPr>
        </p:nvSpPr>
        <p:spPr/>
        <p:txBody>
          <a:bodyPr/>
          <a:lstStyle/>
          <a:p>
            <a:fld id="{CBDA6216-B88F-458B-AA43-C478F8DC116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A6216-B88F-458B-AA43-C478F8DC1160}"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BDA6216-B88F-458B-AA43-C478F8DC1160}"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A6216-B88F-458B-AA43-C478F8DC1160}"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7D68770-2290-4B80-BF95-0D068F62604D}" type="datetimeFigureOut">
              <a:rPr lang="en-US" smtClean="0"/>
              <a:pPr/>
              <a:t>5/8/2022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1BE7F77-43F6-4E45-B3E8-6D8C23508EA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7D68770-2290-4B80-BF95-0D068F62604D}" type="datetimeFigureOut">
              <a:rPr lang="en-US" smtClean="0"/>
              <a:pPr/>
              <a:t>5/8/2022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BE7F77-43F6-4E45-B3E8-6D8C23508EA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7D68770-2290-4B80-BF95-0D068F62604D}" type="datetimeFigureOut">
              <a:rPr lang="en-US" smtClean="0"/>
              <a:pPr/>
              <a:t>5/8/2022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BE7F77-43F6-4E45-B3E8-6D8C23508EA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7D68770-2290-4B80-BF95-0D068F62604D}" type="datetimeFigureOut">
              <a:rPr lang="en-US" smtClean="0"/>
              <a:pPr/>
              <a:t>5/8/2022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BE7F77-43F6-4E45-B3E8-6D8C23508EA8}"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7D68770-2290-4B80-BF95-0D068F62604D}" type="datetimeFigureOut">
              <a:rPr lang="en-US" smtClean="0"/>
              <a:pPr/>
              <a:t>5/8/2022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BE7F77-43F6-4E45-B3E8-6D8C23508EA8}"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7D68770-2290-4B80-BF95-0D068F62604D}" type="datetimeFigureOut">
              <a:rPr lang="en-US" smtClean="0"/>
              <a:pPr/>
              <a:t>5/8/2022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1BE7F77-43F6-4E45-B3E8-6D8C23508EA8}"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7D68770-2290-4B80-BF95-0D068F62604D}" type="datetimeFigureOut">
              <a:rPr lang="en-US" smtClean="0"/>
              <a:pPr/>
              <a:t>5/8/2022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1BE7F77-43F6-4E45-B3E8-6D8C23508EA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7D68770-2290-4B80-BF95-0D068F62604D}" type="datetimeFigureOut">
              <a:rPr lang="en-US" smtClean="0"/>
              <a:pPr/>
              <a:t>5/8/2022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1BE7F77-43F6-4E45-B3E8-6D8C23508EA8}"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7D68770-2290-4B80-BF95-0D068F62604D}" type="datetimeFigureOut">
              <a:rPr lang="en-US" smtClean="0"/>
              <a:pPr/>
              <a:t>5/8/2022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1BE7F77-43F6-4E45-B3E8-6D8C23508EA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7D68770-2290-4B80-BF95-0D068F62604D}" type="datetimeFigureOut">
              <a:rPr lang="en-US" smtClean="0"/>
              <a:pPr/>
              <a:t>5/8/2022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1BE7F77-43F6-4E45-B3E8-6D8C23508EA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7D68770-2290-4B80-BF95-0D068F62604D}" type="datetimeFigureOut">
              <a:rPr lang="en-US" smtClean="0"/>
              <a:pPr/>
              <a:t>5/8/2022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1BE7F77-43F6-4E45-B3E8-6D8C23508EA8}"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7D68770-2290-4B80-BF95-0D068F62604D}" type="datetimeFigureOut">
              <a:rPr lang="en-US" smtClean="0"/>
              <a:pPr/>
              <a:t>5/8/2022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1BE7F77-43F6-4E45-B3E8-6D8C23508EA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hyperlink" Target="https://www.statisticssolutions.com/free-resources/directory-of-statistical-analyses/multiple-linear-regression/"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81000"/>
            <a:ext cx="8686800" cy="685800"/>
          </a:xfrm>
        </p:spPr>
        <p:txBody>
          <a:bodyPr>
            <a:normAutofit fontScale="90000"/>
          </a:bodyPr>
          <a:lstStyle/>
          <a:p>
            <a:pPr algn="ctr"/>
            <a:r>
              <a:rPr lang="en-US" b="1" u="sng" dirty="0" smtClean="0"/>
              <a:t>Project Analysis report </a:t>
            </a:r>
            <a:endParaRPr lang="en-US" dirty="0"/>
          </a:p>
        </p:txBody>
      </p:sp>
      <p:sp>
        <p:nvSpPr>
          <p:cNvPr id="3" name="Subtitle 2"/>
          <p:cNvSpPr>
            <a:spLocks noGrp="1"/>
          </p:cNvSpPr>
          <p:nvPr>
            <p:ph type="subTitle" idx="1"/>
          </p:nvPr>
        </p:nvSpPr>
        <p:spPr>
          <a:xfrm>
            <a:off x="152400" y="1447800"/>
            <a:ext cx="8991600" cy="685800"/>
          </a:xfrm>
        </p:spPr>
        <p:txBody>
          <a:bodyPr/>
          <a:lstStyle/>
          <a:p>
            <a:pPr algn="ctr"/>
            <a:r>
              <a:rPr lang="en-US" b="1" u="sng" dirty="0" smtClean="0">
                <a:solidFill>
                  <a:schemeClr val="tx1"/>
                </a:solidFill>
              </a:rPr>
              <a:t>Title:- </a:t>
            </a:r>
            <a:r>
              <a:rPr lang="en-US" b="1" u="sng" dirty="0">
                <a:solidFill>
                  <a:schemeClr val="tx1"/>
                </a:solidFill>
              </a:rPr>
              <a:t>Seoul Bike Rental Demand Prediction</a:t>
            </a:r>
            <a:endParaRPr lang="en-US" b="1" dirty="0">
              <a:solidFill>
                <a:schemeClr val="tx1"/>
              </a:solidFill>
            </a:endParaRPr>
          </a:p>
          <a:p>
            <a:endParaRPr lang="en-US" dirty="0"/>
          </a:p>
        </p:txBody>
      </p:sp>
      <p:pic>
        <p:nvPicPr>
          <p:cNvPr id="4" name="Picture 3" descr="iitg logo.png"/>
          <p:cNvPicPr>
            <a:picLocks noChangeAspect="1"/>
          </p:cNvPicPr>
          <p:nvPr/>
        </p:nvPicPr>
        <p:blipFill>
          <a:blip r:embed="rId3"/>
          <a:stretch>
            <a:fillRect/>
          </a:stretch>
        </p:blipFill>
        <p:spPr>
          <a:xfrm>
            <a:off x="3505200" y="3048000"/>
            <a:ext cx="2143125" cy="2143125"/>
          </a:xfrm>
          <a:prstGeom prst="rect">
            <a:avLst/>
          </a:prstGeom>
        </p:spPr>
      </p:pic>
      <p:sp>
        <p:nvSpPr>
          <p:cNvPr id="14337" name="Rectangle 1"/>
          <p:cNvSpPr>
            <a:spLocks noChangeArrowheads="1"/>
          </p:cNvSpPr>
          <p:nvPr/>
        </p:nvSpPr>
        <p:spPr bwMode="auto">
          <a:xfrm>
            <a:off x="0" y="5486400"/>
            <a:ext cx="9144000" cy="8771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sz="1700" b="1" i="0" u="none" strike="noStrike" cap="none" normalizeH="0" baseline="0" dirty="0" smtClean="0">
                <a:ln>
                  <a:noFill/>
                </a:ln>
                <a:solidFill>
                  <a:schemeClr val="accent2">
                    <a:lumMod val="50000"/>
                  </a:schemeClr>
                </a:solidFill>
                <a:effectLst/>
                <a:latin typeface="Arial" pitchFamily="34" charset="0"/>
                <a:ea typeface="Times New Roman" pitchFamily="18" charset="0"/>
                <a:cs typeface="Arial" pitchFamily="34" charset="0"/>
              </a:rPr>
              <a:t>Submitted To:-                                                                           Name:-</a:t>
            </a:r>
            <a:r>
              <a:rPr kumimoji="0" lang="en-US" sz="1700" b="1" i="0" u="none" strike="noStrike" cap="none" normalizeH="0" baseline="0" dirty="0" err="1" smtClean="0">
                <a:ln>
                  <a:noFill/>
                </a:ln>
                <a:solidFill>
                  <a:schemeClr val="accent2">
                    <a:lumMod val="50000"/>
                  </a:schemeClr>
                </a:solidFill>
                <a:effectLst/>
                <a:latin typeface="Arial" pitchFamily="34" charset="0"/>
                <a:ea typeface="Times New Roman" pitchFamily="18" charset="0"/>
                <a:cs typeface="Arial" pitchFamily="34" charset="0"/>
              </a:rPr>
              <a:t>Mohit</a:t>
            </a:r>
            <a:r>
              <a:rPr kumimoji="0" lang="en-US" sz="1700" b="1" i="0" u="none" strike="noStrike" cap="none" normalizeH="0" baseline="0" dirty="0" smtClean="0">
                <a:ln>
                  <a:noFill/>
                </a:ln>
                <a:solidFill>
                  <a:schemeClr val="accent2">
                    <a:lumMod val="50000"/>
                  </a:schemeClr>
                </a:solidFill>
                <a:effectLst/>
                <a:latin typeface="Arial" pitchFamily="34" charset="0"/>
                <a:ea typeface="Times New Roman" pitchFamily="18" charset="0"/>
                <a:cs typeface="Arial" pitchFamily="34" charset="0"/>
              </a:rPr>
              <a:t> Sharma </a:t>
            </a:r>
            <a:endParaRPr kumimoji="0" lang="en-US" sz="800" b="0" i="0" u="none" strike="noStrike" cap="none" normalizeH="0" baseline="0" dirty="0" smtClean="0">
              <a:ln>
                <a:noFill/>
              </a:ln>
              <a:solidFill>
                <a:schemeClr val="accent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1700" b="1" i="0" u="none" strike="noStrike" cap="none" normalizeH="0" baseline="0" dirty="0" smtClean="0">
                <a:ln>
                  <a:noFill/>
                </a:ln>
                <a:solidFill>
                  <a:schemeClr val="accent2">
                    <a:lumMod val="50000"/>
                  </a:schemeClr>
                </a:solidFill>
                <a:effectLst/>
                <a:latin typeface="Arial" pitchFamily="34" charset="0"/>
                <a:ea typeface="Times New Roman" pitchFamily="18" charset="0"/>
                <a:cs typeface="Arial" pitchFamily="34" charset="0"/>
              </a:rPr>
              <a:t> Dr. Rhythm Grover                                                                   Roll No.:- 214161005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1" i="0" u="none" strike="noStrike" cap="none" normalizeH="0" baseline="0" dirty="0" smtClean="0">
                <a:ln>
                  <a:noFill/>
                </a:ln>
                <a:solidFill>
                  <a:schemeClr val="accent2">
                    <a:lumMod val="50000"/>
                  </a:schemeClr>
                </a:solidFill>
                <a:effectLst/>
                <a:latin typeface="Arial" pitchFamily="34" charset="0"/>
                <a:ea typeface="Times New Roman" pitchFamily="18" charset="0"/>
                <a:cs typeface="Arial" pitchFamily="34" charset="0"/>
              </a:rPr>
              <a:t>                                                                                                    Department:- Data Science</a:t>
            </a:r>
            <a:r>
              <a:rPr kumimoji="0" lang="en-US" sz="800" b="0" i="0" u="none" strike="noStrike" cap="none" normalizeH="0" baseline="0" dirty="0" smtClean="0">
                <a:ln>
                  <a:noFill/>
                </a:ln>
                <a:solidFill>
                  <a:schemeClr val="accent2">
                    <a:lumMod val="50000"/>
                  </a:schemeClr>
                </a:solidFill>
                <a:effectLst/>
                <a:latin typeface="Arial" pitchFamily="34" charset="0"/>
                <a:cs typeface="Arial" pitchFamily="34" charset="0"/>
              </a:rPr>
              <a:t> </a:t>
            </a:r>
            <a:endParaRPr kumimoji="0" lang="en-US" sz="1800" b="0" i="0" u="none" strike="noStrike" cap="none" normalizeH="0" baseline="0" dirty="0" smtClean="0">
              <a:ln>
                <a:noFill/>
              </a:ln>
              <a:solidFill>
                <a:schemeClr val="accent2">
                  <a:lumMod val="50000"/>
                </a:schemeClr>
              </a:solidFill>
              <a:effectLst/>
              <a:latin typeface="Arial" pitchFamily="34" charset="0"/>
              <a:cs typeface="Arial" pitchFamily="34" charset="0"/>
            </a:endParaRPr>
          </a:p>
        </p:txBody>
      </p:sp>
      <p:sp>
        <p:nvSpPr>
          <p:cNvPr id="14338" name="Rectangle 2"/>
          <p:cNvSpPr>
            <a:spLocks noChangeArrowheads="1"/>
          </p:cNvSpPr>
          <p:nvPr/>
        </p:nvSpPr>
        <p:spPr bwMode="auto">
          <a:xfrm>
            <a:off x="0" y="2057400"/>
            <a:ext cx="9144000"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sng" strike="noStrike" cap="none" normalizeH="0" baseline="0" dirty="0" smtClean="0">
                <a:ln>
                  <a:noFill/>
                </a:ln>
                <a:solidFill>
                  <a:srgbClr val="020204"/>
                </a:solidFill>
                <a:effectLst/>
                <a:latin typeface="Arial" pitchFamily="34" charset="0"/>
                <a:ea typeface="Times New Roman" pitchFamily="18" charset="0"/>
                <a:cs typeface="Arial" pitchFamily="34" charset="0"/>
              </a:rPr>
              <a:t>Subject:-Introduction to Statistical</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1" i="0" u="sng" strike="noStrike" cap="none" normalizeH="0" baseline="0" dirty="0" smtClean="0">
                <a:ln>
                  <a:noFill/>
                </a:ln>
                <a:solidFill>
                  <a:srgbClr val="020204"/>
                </a:solidFill>
                <a:effectLst/>
                <a:latin typeface="Arial" pitchFamily="34" charset="0"/>
                <a:ea typeface="Times New Roman" pitchFamily="18" charset="0"/>
                <a:cs typeface="Arial" pitchFamily="34" charset="0"/>
              </a:rPr>
              <a:t>Learning (DA546)</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advTm="28686"/>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 thank u.png"/>
          <p:cNvPicPr>
            <a:picLocks noChangeAspect="1"/>
          </p:cNvPicPr>
          <p:nvPr/>
        </p:nvPicPr>
        <p:blipFill>
          <a:blip r:embed="rId3"/>
          <a:stretch>
            <a:fillRect/>
          </a:stretch>
        </p:blipFill>
        <p:spPr>
          <a:xfrm>
            <a:off x="762000" y="1437968"/>
            <a:ext cx="7772400" cy="3362632"/>
          </a:xfrm>
          <a:prstGeom prst="rect">
            <a:avLst/>
          </a:prstGeom>
        </p:spPr>
      </p:pic>
    </p:spTree>
  </p:cSld>
  <p:clrMapOvr>
    <a:masterClrMapping/>
  </p:clrMapOvr>
  <p:transition advTm="2009"/>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9144000" cy="333937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sng" strike="noStrike" cap="none" normalizeH="0" baseline="0" dirty="0" smtClean="0">
                <a:ln>
                  <a:noFill/>
                </a:ln>
                <a:solidFill>
                  <a:srgbClr val="182026"/>
                </a:solidFill>
                <a:effectLst/>
                <a:latin typeface="Arial" pitchFamily="34" charset="0"/>
                <a:ea typeface="Segoe UI" pitchFamily="34" charset="0"/>
                <a:cs typeface="Arial" pitchFamily="34" charset="0"/>
              </a:rPr>
              <a:t># Research question: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2"/>
                </a:solidFill>
                <a:effectLst/>
                <a:latin typeface="Times New Roman" pitchFamily="18" charset="0"/>
                <a:ea typeface="Segoe UI" pitchFamily="34" charset="0"/>
                <a:cs typeface="Times New Roman" pitchFamily="18" charset="0"/>
              </a:rPr>
              <a:t>How could we know how many bikes are rented per hour in function of weather conditions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1" i="0" u="sng" strike="noStrike" cap="none" normalizeH="0" baseline="0" dirty="0" smtClean="0">
                <a:ln>
                  <a:noFill/>
                </a:ln>
                <a:solidFill>
                  <a:srgbClr val="182026"/>
                </a:solidFill>
                <a:effectLst/>
                <a:latin typeface="Arial" pitchFamily="34" charset="0"/>
                <a:ea typeface="Segoe UI" pitchFamily="34" charset="0"/>
                <a:cs typeface="Arial" pitchFamily="34" charset="0"/>
              </a:rPr>
              <a:t># </a:t>
            </a:r>
            <a:r>
              <a:rPr kumimoji="0" lang="en-US" sz="2100" b="1" i="0" u="sng" strike="noStrike" cap="none" normalizeH="0" baseline="0" dirty="0" err="1" smtClean="0">
                <a:ln>
                  <a:noFill/>
                </a:ln>
                <a:solidFill>
                  <a:srgbClr val="182026"/>
                </a:solidFill>
                <a:effectLst/>
                <a:latin typeface="Arial" pitchFamily="34" charset="0"/>
                <a:ea typeface="Segoe UI" pitchFamily="34" charset="0"/>
                <a:cs typeface="Arial" pitchFamily="34" charset="0"/>
              </a:rPr>
              <a:t>Obejctive</a:t>
            </a:r>
            <a:r>
              <a:rPr kumimoji="0" lang="en-US" sz="2100" b="1" i="0" u="sng" strike="noStrike" cap="none" normalizeH="0" baseline="0" dirty="0" smtClean="0">
                <a:ln>
                  <a:noFill/>
                </a:ln>
                <a:solidFill>
                  <a:srgbClr val="182026"/>
                </a:solidFill>
                <a:effectLst/>
                <a:latin typeface="Arial" pitchFamily="34" charset="0"/>
                <a:ea typeface="Segoe UI" pitchFamily="34" charset="0"/>
                <a:cs typeface="Arial" pitchFamily="34" charset="0"/>
              </a:rPr>
              <a:t> of regression modeling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100" b="1" i="0" u="sng" strike="noStrike" cap="none" normalizeH="0" baseline="0" dirty="0" smtClean="0">
              <a:ln>
                <a:noFill/>
              </a:ln>
              <a:solidFill>
                <a:srgbClr val="182026"/>
              </a:solidFill>
              <a:effectLst/>
              <a:latin typeface="Arial" pitchFamily="34" charset="0"/>
              <a:ea typeface="Segoe UI"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u="none" strike="noStrike" cap="none" normalizeH="0" baseline="0" dirty="0" smtClean="0">
                <a:ln>
                  <a:noFill/>
                </a:ln>
                <a:solidFill>
                  <a:schemeClr val="tx2"/>
                </a:solidFill>
                <a:effectLst/>
                <a:latin typeface="Arial" pitchFamily="34" charset="0"/>
                <a:ea typeface="Segoe UI" pitchFamily="34" charset="0"/>
                <a:cs typeface="Arial" pitchFamily="34"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r>
              <a:rPr kumimoji="0" lang="en-US" sz="1600" b="0" i="0" u="none" strike="noStrike" cap="none" normalizeH="0" baseline="0" dirty="0" smtClean="0">
                <a:ln>
                  <a:noFill/>
                </a:ln>
                <a:solidFill>
                  <a:schemeClr val="tx2"/>
                </a:solidFill>
                <a:effectLst/>
                <a:latin typeface="Arial" pitchFamily="34" charset="0"/>
                <a:ea typeface="Segoe UI" pitchFamily="34" charset="0"/>
                <a:cs typeface="Arial" pitchFamily="34" charset="0"/>
              </a:rPr>
              <a:t>.</a:t>
            </a:r>
            <a:endParaRPr kumimoji="0" lang="en-US" sz="1600" b="0" i="0" u="none" strike="noStrike" cap="none" normalizeH="0" baseline="0" dirty="0" smtClean="0">
              <a:ln>
                <a:noFill/>
              </a:ln>
              <a:solidFill>
                <a:schemeClr val="tx2"/>
              </a:solidFill>
              <a:effectLst/>
              <a:latin typeface="Arial" pitchFamily="34" charset="0"/>
              <a:cs typeface="Arial" pitchFamily="34" charset="0"/>
            </a:endParaRPr>
          </a:p>
        </p:txBody>
      </p:sp>
      <p:sp>
        <p:nvSpPr>
          <p:cNvPr id="1028" name="Rectangle 4"/>
          <p:cNvSpPr>
            <a:spLocks noChangeArrowheads="1"/>
          </p:cNvSpPr>
          <p:nvPr/>
        </p:nvSpPr>
        <p:spPr bwMode="auto">
          <a:xfrm>
            <a:off x="0" y="3581400"/>
            <a:ext cx="914400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82026"/>
                </a:solidFill>
                <a:effectLst/>
                <a:latin typeface="Arial" pitchFamily="34" charset="0"/>
                <a:ea typeface="Segoe UI" pitchFamily="34" charset="0"/>
                <a:cs typeface="Arial" pitchFamily="34" charset="0"/>
              </a:rPr>
              <a:t># Data Description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2"/>
                </a:solidFill>
                <a:effectLst/>
                <a:latin typeface="Arial" pitchFamily="34" charset="0"/>
                <a:ea typeface="Segoe UI" pitchFamily="34" charset="0"/>
                <a:cs typeface="Arial" pitchFamily="34" charset="0"/>
              </a:rPr>
              <a:t>The dataset contains weather information (Temperature, Humidity, Wind speed, Visibility, </a:t>
            </a:r>
            <a:r>
              <a:rPr kumimoji="0" lang="en-US" sz="1600" b="1" i="0" u="none" strike="noStrike" cap="none" normalizeH="0" baseline="0" dirty="0" err="1" smtClean="0">
                <a:ln>
                  <a:noFill/>
                </a:ln>
                <a:solidFill>
                  <a:schemeClr val="tx2"/>
                </a:solidFill>
                <a:effectLst/>
                <a:latin typeface="Arial" pitchFamily="34" charset="0"/>
                <a:ea typeface="Segoe UI" pitchFamily="34" charset="0"/>
                <a:cs typeface="Arial" pitchFamily="34" charset="0"/>
              </a:rPr>
              <a:t>Dewpoint</a:t>
            </a:r>
            <a:r>
              <a:rPr kumimoji="0" lang="en-US" sz="1600" b="1" i="0" u="none" strike="noStrike" cap="none" normalizeH="0" baseline="0" dirty="0" smtClean="0">
                <a:ln>
                  <a:noFill/>
                </a:ln>
                <a:solidFill>
                  <a:schemeClr val="tx2"/>
                </a:solidFill>
                <a:effectLst/>
                <a:latin typeface="Arial" pitchFamily="34" charset="0"/>
                <a:ea typeface="Segoe UI" pitchFamily="34" charset="0"/>
                <a:cs typeface="Arial" pitchFamily="34" charset="0"/>
              </a:rPr>
              <a:t>, Solar radiation, Snowfall, Rainfall), the number of bikes rented per hour and date information</a:t>
            </a:r>
            <a:r>
              <a:rPr kumimoji="0" lang="en-US" sz="1600" b="0" i="0" u="none" strike="noStrike" cap="none" normalizeH="0" baseline="0" dirty="0" smtClean="0">
                <a:ln>
                  <a:noFill/>
                </a:ln>
                <a:solidFill>
                  <a:schemeClr val="tx2"/>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chemeClr val="tx2"/>
              </a:solidFill>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chemeClr val="tx2"/>
                </a:solidFill>
                <a:latin typeface="Arial" pitchFamily="34" charset="0"/>
                <a:cs typeface="Arial" pitchFamily="34" charset="0"/>
              </a:rPr>
              <a:t>Number of attributes :- 14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2"/>
                </a:solidFill>
                <a:effectLst/>
                <a:latin typeface="Arial" pitchFamily="34" charset="0"/>
                <a:cs typeface="Arial" pitchFamily="34" charset="0"/>
              </a:rPr>
              <a:t>Number</a:t>
            </a:r>
            <a:r>
              <a:rPr kumimoji="0" lang="en-US" sz="2000" b="0" i="0" u="none" strike="noStrike" cap="none" normalizeH="0" dirty="0" smtClean="0">
                <a:ln>
                  <a:noFill/>
                </a:ln>
                <a:solidFill>
                  <a:schemeClr val="tx2"/>
                </a:solidFill>
                <a:effectLst/>
                <a:latin typeface="Arial" pitchFamily="34" charset="0"/>
                <a:cs typeface="Arial" pitchFamily="34" charset="0"/>
              </a:rPr>
              <a:t> of instance  :- 8760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smtClean="0">
                <a:ln>
                  <a:noFill/>
                </a:ln>
                <a:solidFill>
                  <a:schemeClr val="tx2"/>
                </a:solidFill>
                <a:effectLst/>
                <a:latin typeface="Arial" pitchFamily="34" charset="0"/>
                <a:cs typeface="Arial" pitchFamily="34" charset="0"/>
              </a:rPr>
              <a:t>Target attributes       :- 1</a:t>
            </a:r>
            <a:endParaRPr kumimoji="0" lang="en-US" sz="2000" b="0" i="0" u="none" strike="noStrike" cap="none" normalizeH="0" baseline="0" dirty="0" smtClean="0">
              <a:ln>
                <a:noFill/>
              </a:ln>
              <a:solidFill>
                <a:schemeClr val="tx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2"/>
              </a:solidFill>
              <a:effectLst/>
              <a:latin typeface="Arial" pitchFamily="34" charset="0"/>
              <a:cs typeface="Arial" pitchFamily="34" charset="0"/>
            </a:endParaRPr>
          </a:p>
        </p:txBody>
      </p:sp>
    </p:spTree>
  </p:cSld>
  <p:clrMapOvr>
    <a:masterClrMapping/>
  </p:clrMapOvr>
  <p:transition advTm="82974"/>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0" y="457200"/>
            <a:ext cx="4495800" cy="37548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Times New Roman" pitchFamily="18" charset="0"/>
                <a:ea typeface="Courier New" pitchFamily="49" charset="0"/>
                <a:cs typeface="Times New Roman" pitchFamily="18" charset="0"/>
              </a:rPr>
              <a:t>checking info of data</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2"/>
                </a:solidFill>
                <a:effectLst/>
                <a:latin typeface="Arial" pitchFamily="34" charset="0"/>
                <a:ea typeface="Courier New" pitchFamily="49" charset="0"/>
                <a:cs typeface="Arial" pitchFamily="34" charset="0"/>
              </a:rPr>
              <a:t>Data columns (total 14 columns):</a:t>
            </a:r>
            <a:endParaRPr kumimoji="0" lang="en-US" sz="1200" b="0" i="0" u="none" strike="noStrike" cap="none" normalizeH="0" baseline="0" dirty="0" smtClean="0">
              <a:ln>
                <a:noFill/>
              </a:ln>
              <a:solidFill>
                <a:schemeClr val="tx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2"/>
                </a:solidFill>
                <a:effectLst/>
                <a:latin typeface="Arial" pitchFamily="34" charset="0"/>
                <a:ea typeface="Courier New" pitchFamily="49" charset="0"/>
                <a:cs typeface="Arial" pitchFamily="34" charset="0"/>
              </a:rPr>
              <a:t> #   Column                                  Non-Null Count  </a:t>
            </a:r>
            <a:r>
              <a:rPr kumimoji="0" lang="en-US" sz="1200" b="0" i="0" u="none" strike="noStrike" cap="none" normalizeH="0" baseline="0" dirty="0" err="1" smtClean="0">
                <a:ln>
                  <a:noFill/>
                </a:ln>
                <a:solidFill>
                  <a:schemeClr val="tx2"/>
                </a:solidFill>
                <a:effectLst/>
                <a:latin typeface="Arial" pitchFamily="34" charset="0"/>
                <a:ea typeface="Courier New" pitchFamily="49" charset="0"/>
                <a:cs typeface="Arial" pitchFamily="34" charset="0"/>
              </a:rPr>
              <a:t>Dtype</a:t>
            </a:r>
            <a:r>
              <a:rPr kumimoji="0" lang="en-US" sz="1200" b="0" i="0" u="none" strike="noStrike" cap="none" normalizeH="0" baseline="0" dirty="0" smtClean="0">
                <a:ln>
                  <a:noFill/>
                </a:ln>
                <a:solidFill>
                  <a:schemeClr val="tx2"/>
                </a:solidFill>
                <a:effectLst/>
                <a:latin typeface="Arial" pitchFamily="34" charset="0"/>
                <a:ea typeface="Courier New" pitchFamily="49" charset="0"/>
                <a:cs typeface="Arial" pitchFamily="34" charset="0"/>
              </a:rPr>
              <a:t>  </a:t>
            </a:r>
            <a:endParaRPr kumimoji="0" lang="en-US" sz="1200" b="0" i="0" u="none" strike="noStrike" cap="none" normalizeH="0" baseline="0" dirty="0" smtClean="0">
              <a:ln>
                <a:noFill/>
              </a:ln>
              <a:solidFill>
                <a:schemeClr val="tx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2"/>
                </a:solidFill>
                <a:effectLst/>
                <a:latin typeface="Arial" pitchFamily="34" charset="0"/>
                <a:ea typeface="Courier New" pitchFamily="49" charset="0"/>
                <a:cs typeface="Arial" pitchFamily="34" charset="0"/>
              </a:rPr>
              <a:t>---  ------                     --------------  -----  </a:t>
            </a:r>
            <a:endParaRPr kumimoji="0" lang="en-US" sz="1200" b="0" i="0" u="none" strike="noStrike" cap="none" normalizeH="0" baseline="0" dirty="0" smtClean="0">
              <a:ln>
                <a:noFill/>
              </a:ln>
              <a:solidFill>
                <a:schemeClr val="tx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2"/>
                </a:solidFill>
                <a:effectLst/>
                <a:latin typeface="Arial" pitchFamily="34" charset="0"/>
                <a:ea typeface="Courier New" pitchFamily="49" charset="0"/>
                <a:cs typeface="Arial" pitchFamily="34" charset="0"/>
              </a:rPr>
              <a:t> 0   Date                                        8760 non-null      object </a:t>
            </a:r>
            <a:endParaRPr kumimoji="0" lang="en-US" sz="1200" b="0" i="0" u="none" strike="noStrike" cap="none" normalizeH="0" baseline="0" dirty="0" smtClean="0">
              <a:ln>
                <a:noFill/>
              </a:ln>
              <a:solidFill>
                <a:schemeClr val="tx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2"/>
                </a:solidFill>
                <a:effectLst/>
                <a:latin typeface="Arial" pitchFamily="34" charset="0"/>
                <a:ea typeface="Courier New" pitchFamily="49" charset="0"/>
                <a:cs typeface="Arial" pitchFamily="34" charset="0"/>
              </a:rPr>
              <a:t> 1   Rented Bike Count                  8760 non-null      int64  </a:t>
            </a:r>
            <a:endParaRPr kumimoji="0" lang="en-US" sz="1200" b="0" i="0" u="none" strike="noStrike" cap="none" normalizeH="0" baseline="0" dirty="0" smtClean="0">
              <a:ln>
                <a:noFill/>
              </a:ln>
              <a:solidFill>
                <a:schemeClr val="tx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2"/>
                </a:solidFill>
                <a:effectLst/>
                <a:latin typeface="Arial" pitchFamily="34" charset="0"/>
                <a:ea typeface="Courier New" pitchFamily="49" charset="0"/>
                <a:cs typeface="Arial" pitchFamily="34" charset="0"/>
              </a:rPr>
              <a:t> 2   Hour                                        8760 non-null      int64  </a:t>
            </a:r>
            <a:endParaRPr kumimoji="0" lang="en-US" sz="1200" b="0" i="0" u="none" strike="noStrike" cap="none" normalizeH="0" baseline="0" dirty="0" smtClean="0">
              <a:ln>
                <a:noFill/>
              </a:ln>
              <a:solidFill>
                <a:schemeClr val="tx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2"/>
                </a:solidFill>
                <a:effectLst/>
                <a:latin typeface="Arial" pitchFamily="34" charset="0"/>
                <a:ea typeface="Courier New" pitchFamily="49" charset="0"/>
                <a:cs typeface="Arial" pitchFamily="34" charset="0"/>
              </a:rPr>
              <a:t> 3   Temperature(°C)                     8760 non-null      float64</a:t>
            </a:r>
            <a:endParaRPr kumimoji="0" lang="en-US" sz="1200" b="0" i="0" u="none" strike="noStrike" cap="none" normalizeH="0" baseline="0" dirty="0" smtClean="0">
              <a:ln>
                <a:noFill/>
              </a:ln>
              <a:solidFill>
                <a:schemeClr val="tx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2"/>
                </a:solidFill>
                <a:effectLst/>
                <a:latin typeface="Arial" pitchFamily="34" charset="0"/>
                <a:ea typeface="Courier New" pitchFamily="49" charset="0"/>
                <a:cs typeface="Arial" pitchFamily="34" charset="0"/>
              </a:rPr>
              <a:t> 4   Humidity(%)                            8760 non-null       int64  </a:t>
            </a:r>
            <a:endParaRPr kumimoji="0" lang="en-US" sz="1200" b="0" i="0" u="none" strike="noStrike" cap="none" normalizeH="0" baseline="0" dirty="0" smtClean="0">
              <a:ln>
                <a:noFill/>
              </a:ln>
              <a:solidFill>
                <a:schemeClr val="tx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2"/>
                </a:solidFill>
                <a:effectLst/>
                <a:latin typeface="Arial" pitchFamily="34" charset="0"/>
                <a:ea typeface="Courier New" pitchFamily="49" charset="0"/>
                <a:cs typeface="Arial" pitchFamily="34" charset="0"/>
              </a:rPr>
              <a:t> 5   Wind speed (m/s)                   8760 non-null       float64</a:t>
            </a:r>
            <a:endParaRPr kumimoji="0" lang="en-US" sz="1200" b="0" i="0" u="none" strike="noStrike" cap="none" normalizeH="0" baseline="0" dirty="0" smtClean="0">
              <a:ln>
                <a:noFill/>
              </a:ln>
              <a:solidFill>
                <a:schemeClr val="tx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2"/>
                </a:solidFill>
                <a:effectLst/>
                <a:latin typeface="Arial" pitchFamily="34" charset="0"/>
                <a:ea typeface="Courier New" pitchFamily="49" charset="0"/>
                <a:cs typeface="Arial" pitchFamily="34" charset="0"/>
              </a:rPr>
              <a:t> 6   Visibility (10m)                        8760 non-null       int64  </a:t>
            </a:r>
            <a:endParaRPr kumimoji="0" lang="en-US" sz="1200" b="0" i="0" u="none" strike="noStrike" cap="none" normalizeH="0" baseline="0" dirty="0" smtClean="0">
              <a:ln>
                <a:noFill/>
              </a:ln>
              <a:solidFill>
                <a:schemeClr val="tx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2"/>
                </a:solidFill>
                <a:effectLst/>
                <a:latin typeface="Arial" pitchFamily="34" charset="0"/>
                <a:ea typeface="Courier New" pitchFamily="49" charset="0"/>
                <a:cs typeface="Arial" pitchFamily="34" charset="0"/>
              </a:rPr>
              <a:t> 7   Dew point temperature(°C)   8760 non-null        float64</a:t>
            </a:r>
            <a:endParaRPr kumimoji="0" lang="en-US" sz="1200" b="0" i="0" u="none" strike="noStrike" cap="none" normalizeH="0" baseline="0" dirty="0" smtClean="0">
              <a:ln>
                <a:noFill/>
              </a:ln>
              <a:solidFill>
                <a:schemeClr val="tx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2"/>
                </a:solidFill>
                <a:effectLst/>
                <a:latin typeface="Arial" pitchFamily="34" charset="0"/>
                <a:ea typeface="Courier New" pitchFamily="49" charset="0"/>
                <a:cs typeface="Arial" pitchFamily="34" charset="0"/>
              </a:rPr>
              <a:t> 8   Solar Radiation (MJ/m2)         8760 non-null      float64</a:t>
            </a:r>
            <a:endParaRPr kumimoji="0" lang="en-US" sz="1200" b="0" i="0" u="none" strike="noStrike" cap="none" normalizeH="0" baseline="0" dirty="0" smtClean="0">
              <a:ln>
                <a:noFill/>
              </a:ln>
              <a:solidFill>
                <a:schemeClr val="tx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2"/>
                </a:solidFill>
                <a:effectLst/>
                <a:latin typeface="Arial" pitchFamily="34" charset="0"/>
                <a:ea typeface="Courier New" pitchFamily="49" charset="0"/>
                <a:cs typeface="Arial" pitchFamily="34" charset="0"/>
              </a:rPr>
              <a:t> 9   Rainfall(mm)                           8760 non-null      float64</a:t>
            </a:r>
            <a:endParaRPr kumimoji="0" lang="en-US" sz="1200" b="0" i="0" u="none" strike="noStrike" cap="none" normalizeH="0" baseline="0" dirty="0" smtClean="0">
              <a:ln>
                <a:noFill/>
              </a:ln>
              <a:solidFill>
                <a:schemeClr val="tx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2"/>
                </a:solidFill>
                <a:effectLst/>
                <a:latin typeface="Arial" pitchFamily="34" charset="0"/>
                <a:ea typeface="Courier New" pitchFamily="49" charset="0"/>
                <a:cs typeface="Arial" pitchFamily="34" charset="0"/>
              </a:rPr>
              <a:t> 10  Snowfall (cm)                         8760 non-null      float64</a:t>
            </a:r>
            <a:endParaRPr kumimoji="0" lang="en-US" sz="1200" b="0" i="0" u="none" strike="noStrike" cap="none" normalizeH="0" baseline="0" dirty="0" smtClean="0">
              <a:ln>
                <a:noFill/>
              </a:ln>
              <a:solidFill>
                <a:schemeClr val="tx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2"/>
                </a:solidFill>
                <a:effectLst/>
                <a:latin typeface="Arial" pitchFamily="34" charset="0"/>
                <a:ea typeface="Courier New" pitchFamily="49" charset="0"/>
                <a:cs typeface="Arial" pitchFamily="34" charset="0"/>
              </a:rPr>
              <a:t> 11  Seasons                                 8760 non-null     object </a:t>
            </a:r>
            <a:endParaRPr kumimoji="0" lang="en-US" sz="1200" b="0" i="0" u="none" strike="noStrike" cap="none" normalizeH="0" baseline="0" dirty="0" smtClean="0">
              <a:ln>
                <a:noFill/>
              </a:ln>
              <a:solidFill>
                <a:schemeClr val="tx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2"/>
                </a:solidFill>
                <a:effectLst/>
                <a:latin typeface="Arial" pitchFamily="34" charset="0"/>
                <a:ea typeface="Courier New" pitchFamily="49" charset="0"/>
                <a:cs typeface="Arial" pitchFamily="34" charset="0"/>
              </a:rPr>
              <a:t> 12  Holiday                                   8760 non-null     object </a:t>
            </a:r>
            <a:endParaRPr kumimoji="0" lang="en-US" sz="1200" b="0" i="0" u="none" strike="noStrike" cap="none" normalizeH="0" baseline="0" dirty="0" smtClean="0">
              <a:ln>
                <a:noFill/>
              </a:ln>
              <a:solidFill>
                <a:schemeClr val="tx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2"/>
                </a:solidFill>
                <a:effectLst/>
                <a:latin typeface="Arial" pitchFamily="34" charset="0"/>
                <a:ea typeface="Courier New" pitchFamily="49" charset="0"/>
                <a:cs typeface="Arial" pitchFamily="34" charset="0"/>
              </a:rPr>
              <a:t> 13  Functioning Day                     8760 non-null     object </a:t>
            </a:r>
            <a:endParaRPr kumimoji="0" lang="en-US" sz="1200" b="0" i="0" u="none" strike="noStrike" cap="none" normalizeH="0" baseline="0" dirty="0" smtClean="0">
              <a:ln>
                <a:noFill/>
              </a:ln>
              <a:solidFill>
                <a:schemeClr val="tx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8434" name="Rectangle 2"/>
          <p:cNvSpPr>
            <a:spLocks noChangeArrowheads="1"/>
          </p:cNvSpPr>
          <p:nvPr/>
        </p:nvSpPr>
        <p:spPr bwMode="auto">
          <a:xfrm>
            <a:off x="4495800" y="533400"/>
            <a:ext cx="4419600" cy="33547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Times New Roman" pitchFamily="18" charset="0"/>
                <a:ea typeface="Courier New" pitchFamily="49" charset="0"/>
                <a:cs typeface="Times New Roman" pitchFamily="18" charset="0"/>
              </a:rPr>
              <a:t> Checking missing values</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2"/>
                </a:solidFill>
                <a:effectLst/>
                <a:latin typeface="Arial" pitchFamily="34" charset="0"/>
                <a:ea typeface="Courier New" pitchFamily="49" charset="0"/>
                <a:cs typeface="Arial" pitchFamily="34" charset="0"/>
              </a:rPr>
              <a:t>Date                                         0</a:t>
            </a:r>
            <a:endParaRPr kumimoji="0" lang="en-US" sz="1400" b="0" i="0" u="none" strike="noStrike" cap="none" normalizeH="0" baseline="0" dirty="0" smtClean="0">
              <a:ln>
                <a:noFill/>
              </a:ln>
              <a:solidFill>
                <a:schemeClr val="tx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2"/>
                </a:solidFill>
                <a:effectLst/>
                <a:latin typeface="Arial" pitchFamily="34" charset="0"/>
                <a:ea typeface="Courier New" pitchFamily="49" charset="0"/>
                <a:cs typeface="Arial" pitchFamily="34" charset="0"/>
              </a:rPr>
              <a:t>Rented Bike Count                  0</a:t>
            </a:r>
            <a:endParaRPr kumimoji="0" lang="en-US" sz="1400" b="0" i="0" u="none" strike="noStrike" cap="none" normalizeH="0" baseline="0" dirty="0" smtClean="0">
              <a:ln>
                <a:noFill/>
              </a:ln>
              <a:solidFill>
                <a:schemeClr val="tx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2"/>
                </a:solidFill>
                <a:effectLst/>
                <a:latin typeface="Arial" pitchFamily="34" charset="0"/>
                <a:ea typeface="Courier New" pitchFamily="49" charset="0"/>
                <a:cs typeface="Arial" pitchFamily="34" charset="0"/>
              </a:rPr>
              <a:t>Hour                                         0</a:t>
            </a:r>
            <a:endParaRPr kumimoji="0" lang="en-US" sz="1400" b="0" i="0" u="none" strike="noStrike" cap="none" normalizeH="0" baseline="0" dirty="0" smtClean="0">
              <a:ln>
                <a:noFill/>
              </a:ln>
              <a:solidFill>
                <a:schemeClr val="tx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2"/>
                </a:solidFill>
                <a:effectLst/>
                <a:latin typeface="Arial" pitchFamily="34" charset="0"/>
                <a:ea typeface="Courier New" pitchFamily="49" charset="0"/>
                <a:cs typeface="Arial" pitchFamily="34" charset="0"/>
              </a:rPr>
              <a:t>Temperature(°C)                     0</a:t>
            </a:r>
            <a:endParaRPr kumimoji="0" lang="en-US" sz="1400" b="0" i="0" u="none" strike="noStrike" cap="none" normalizeH="0" baseline="0" dirty="0" smtClean="0">
              <a:ln>
                <a:noFill/>
              </a:ln>
              <a:solidFill>
                <a:schemeClr val="tx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2"/>
                </a:solidFill>
                <a:effectLst/>
                <a:latin typeface="Arial" pitchFamily="34" charset="0"/>
                <a:ea typeface="Courier New" pitchFamily="49" charset="0"/>
                <a:cs typeface="Arial" pitchFamily="34" charset="0"/>
              </a:rPr>
              <a:t>Humidity(%)                             0</a:t>
            </a:r>
            <a:endParaRPr kumimoji="0" lang="en-US" sz="1400" b="0" i="0" u="none" strike="noStrike" cap="none" normalizeH="0" baseline="0" dirty="0" smtClean="0">
              <a:ln>
                <a:noFill/>
              </a:ln>
              <a:solidFill>
                <a:schemeClr val="tx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2"/>
                </a:solidFill>
                <a:effectLst/>
                <a:latin typeface="Arial" pitchFamily="34" charset="0"/>
                <a:ea typeface="Courier New" pitchFamily="49" charset="0"/>
                <a:cs typeface="Arial" pitchFamily="34" charset="0"/>
              </a:rPr>
              <a:t>Wind speed (m/s)                    0</a:t>
            </a:r>
            <a:endParaRPr kumimoji="0" lang="en-US" sz="1400" b="0" i="0" u="none" strike="noStrike" cap="none" normalizeH="0" baseline="0" dirty="0" smtClean="0">
              <a:ln>
                <a:noFill/>
              </a:ln>
              <a:solidFill>
                <a:schemeClr val="tx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2"/>
                </a:solidFill>
                <a:effectLst/>
                <a:latin typeface="Arial" pitchFamily="34" charset="0"/>
                <a:ea typeface="Courier New" pitchFamily="49" charset="0"/>
                <a:cs typeface="Arial" pitchFamily="34" charset="0"/>
              </a:rPr>
              <a:t>Visibility (10m)                         0</a:t>
            </a:r>
            <a:endParaRPr kumimoji="0" lang="en-US" sz="1400" b="0" i="0" u="none" strike="noStrike" cap="none" normalizeH="0" baseline="0" dirty="0" smtClean="0">
              <a:ln>
                <a:noFill/>
              </a:ln>
              <a:solidFill>
                <a:schemeClr val="tx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2"/>
                </a:solidFill>
                <a:effectLst/>
                <a:latin typeface="Arial" pitchFamily="34" charset="0"/>
                <a:ea typeface="Courier New" pitchFamily="49" charset="0"/>
                <a:cs typeface="Arial" pitchFamily="34" charset="0"/>
              </a:rPr>
              <a:t>Dew point temperature(°C)     0</a:t>
            </a:r>
            <a:endParaRPr kumimoji="0" lang="en-US" sz="1400" b="0" i="0" u="none" strike="noStrike" cap="none" normalizeH="0" baseline="0" dirty="0" smtClean="0">
              <a:ln>
                <a:noFill/>
              </a:ln>
              <a:solidFill>
                <a:schemeClr val="tx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2"/>
                </a:solidFill>
                <a:effectLst/>
                <a:latin typeface="Arial" pitchFamily="34" charset="0"/>
                <a:ea typeface="Courier New" pitchFamily="49" charset="0"/>
                <a:cs typeface="Arial" pitchFamily="34" charset="0"/>
              </a:rPr>
              <a:t>Solar Radiation (MJ/m2)          0</a:t>
            </a:r>
            <a:endParaRPr kumimoji="0" lang="en-US" sz="1400" b="0" i="0" u="none" strike="noStrike" cap="none" normalizeH="0" baseline="0" dirty="0" smtClean="0">
              <a:ln>
                <a:noFill/>
              </a:ln>
              <a:solidFill>
                <a:schemeClr val="tx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2"/>
                </a:solidFill>
                <a:effectLst/>
                <a:latin typeface="Arial" pitchFamily="34" charset="0"/>
                <a:ea typeface="Courier New" pitchFamily="49" charset="0"/>
                <a:cs typeface="Arial" pitchFamily="34" charset="0"/>
              </a:rPr>
              <a:t>Rainfall(mm)                            0</a:t>
            </a:r>
            <a:endParaRPr kumimoji="0" lang="en-US" sz="1400" b="0" i="0" u="none" strike="noStrike" cap="none" normalizeH="0" baseline="0" dirty="0" smtClean="0">
              <a:ln>
                <a:noFill/>
              </a:ln>
              <a:solidFill>
                <a:schemeClr val="tx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2"/>
                </a:solidFill>
                <a:effectLst/>
                <a:latin typeface="Arial" pitchFamily="34" charset="0"/>
                <a:ea typeface="Courier New" pitchFamily="49" charset="0"/>
                <a:cs typeface="Arial" pitchFamily="34" charset="0"/>
              </a:rPr>
              <a:t>Snowfall (cm)                           0</a:t>
            </a:r>
            <a:endParaRPr kumimoji="0" lang="en-US" sz="1400" b="0" i="0" u="none" strike="noStrike" cap="none" normalizeH="0" baseline="0" dirty="0" smtClean="0">
              <a:ln>
                <a:noFill/>
              </a:ln>
              <a:solidFill>
                <a:schemeClr val="tx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2"/>
                </a:solidFill>
                <a:effectLst/>
                <a:latin typeface="Arial" pitchFamily="34" charset="0"/>
                <a:ea typeface="Courier New" pitchFamily="49" charset="0"/>
                <a:cs typeface="Arial" pitchFamily="34" charset="0"/>
              </a:rPr>
              <a:t>Seasons                                   0</a:t>
            </a:r>
            <a:endParaRPr kumimoji="0" lang="en-US" sz="1400" b="0" i="0" u="none" strike="noStrike" cap="none" normalizeH="0" baseline="0" dirty="0" smtClean="0">
              <a:ln>
                <a:noFill/>
              </a:ln>
              <a:solidFill>
                <a:schemeClr val="tx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2"/>
                </a:solidFill>
                <a:effectLst/>
                <a:latin typeface="Arial" pitchFamily="34" charset="0"/>
                <a:ea typeface="Courier New" pitchFamily="49" charset="0"/>
                <a:cs typeface="Arial" pitchFamily="34" charset="0"/>
              </a:rPr>
              <a:t>Holiday                                     0</a:t>
            </a:r>
            <a:endParaRPr kumimoji="0" lang="en-US" sz="1400" b="0" i="0" u="none" strike="noStrike" cap="none" normalizeH="0" baseline="0" dirty="0" smtClean="0">
              <a:ln>
                <a:noFill/>
              </a:ln>
              <a:solidFill>
                <a:schemeClr val="tx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2"/>
                </a:solidFill>
                <a:effectLst/>
                <a:latin typeface="Arial" pitchFamily="34" charset="0"/>
                <a:ea typeface="Courier New" pitchFamily="49" charset="0"/>
                <a:cs typeface="Arial" pitchFamily="34" charset="0"/>
              </a:rPr>
              <a:t>Functioning Day                       0</a:t>
            </a:r>
            <a:endParaRPr kumimoji="0" lang="en-US" sz="1400" b="0" i="0" u="none" strike="noStrike" cap="none" normalizeH="0" baseline="0" dirty="0" smtClean="0">
              <a:ln>
                <a:noFill/>
              </a:ln>
              <a:solidFill>
                <a:schemeClr val="tx2"/>
              </a:solidFill>
              <a:effectLst/>
              <a:latin typeface="Arial" pitchFamily="34" charset="0"/>
              <a:cs typeface="Arial" pitchFamily="34" charset="0"/>
            </a:endParaRPr>
          </a:p>
        </p:txBody>
      </p:sp>
      <p:sp>
        <p:nvSpPr>
          <p:cNvPr id="4" name="Rectangle 3"/>
          <p:cNvSpPr/>
          <p:nvPr/>
        </p:nvSpPr>
        <p:spPr>
          <a:xfrm>
            <a:off x="228600" y="3886200"/>
            <a:ext cx="4495800" cy="369332"/>
          </a:xfrm>
          <a:prstGeom prst="rect">
            <a:avLst/>
          </a:prstGeom>
        </p:spPr>
        <p:txBody>
          <a:bodyPr wrap="square">
            <a:spAutoFit/>
          </a:bodyPr>
          <a:lstStyle/>
          <a:p>
            <a:r>
              <a:rPr lang="en-US" b="1" dirty="0"/>
              <a:t>checking correlation </a:t>
            </a:r>
            <a:endParaRPr lang="en-US" dirty="0"/>
          </a:p>
        </p:txBody>
      </p:sp>
      <p:sp>
        <p:nvSpPr>
          <p:cNvPr id="5" name="Rectangle 4"/>
          <p:cNvSpPr/>
          <p:nvPr/>
        </p:nvSpPr>
        <p:spPr>
          <a:xfrm>
            <a:off x="0" y="4191000"/>
            <a:ext cx="8915400" cy="923330"/>
          </a:xfrm>
          <a:prstGeom prst="rect">
            <a:avLst/>
          </a:prstGeom>
        </p:spPr>
        <p:txBody>
          <a:bodyPr wrap="square">
            <a:spAutoFit/>
          </a:bodyPr>
          <a:lstStyle/>
          <a:p>
            <a:r>
              <a:rPr lang="en-US" dirty="0">
                <a:solidFill>
                  <a:schemeClr val="tx2"/>
                </a:solidFill>
              </a:rPr>
              <a:t>From the </a:t>
            </a:r>
            <a:r>
              <a:rPr lang="en-US" dirty="0" smtClean="0">
                <a:solidFill>
                  <a:schemeClr val="tx2"/>
                </a:solidFill>
              </a:rPr>
              <a:t> </a:t>
            </a:r>
            <a:r>
              <a:rPr lang="en-US" dirty="0">
                <a:solidFill>
                  <a:schemeClr val="tx2"/>
                </a:solidFill>
              </a:rPr>
              <a:t>heat map we see that temperature(°C) and Dew point temperature(°C) is highly correlated so we drop temperature(°C) or Dew point temperature(°C).</a:t>
            </a:r>
          </a:p>
        </p:txBody>
      </p:sp>
      <p:sp>
        <p:nvSpPr>
          <p:cNvPr id="6" name="Rectangle 5"/>
          <p:cNvSpPr/>
          <p:nvPr/>
        </p:nvSpPr>
        <p:spPr>
          <a:xfrm>
            <a:off x="228600" y="5257800"/>
            <a:ext cx="7010400" cy="369332"/>
          </a:xfrm>
          <a:prstGeom prst="rect">
            <a:avLst/>
          </a:prstGeom>
        </p:spPr>
        <p:txBody>
          <a:bodyPr wrap="square">
            <a:spAutoFit/>
          </a:bodyPr>
          <a:lstStyle/>
          <a:p>
            <a:r>
              <a:rPr lang="en-US" b="1" dirty="0" smtClean="0"/>
              <a:t>Check </a:t>
            </a:r>
            <a:r>
              <a:rPr lang="en-US" b="1" dirty="0" err="1" smtClean="0"/>
              <a:t>Multicollinearity</a:t>
            </a:r>
            <a:r>
              <a:rPr lang="en-US" b="1" dirty="0" smtClean="0"/>
              <a:t> by  </a:t>
            </a:r>
            <a:r>
              <a:rPr lang="en-US" b="1" dirty="0" err="1" smtClean="0"/>
              <a:t>variance_inflation_factor</a:t>
            </a:r>
            <a:endParaRPr lang="en-US" dirty="0"/>
          </a:p>
        </p:txBody>
      </p:sp>
      <p:sp>
        <p:nvSpPr>
          <p:cNvPr id="7" name="Rectangle 6"/>
          <p:cNvSpPr/>
          <p:nvPr/>
        </p:nvSpPr>
        <p:spPr>
          <a:xfrm>
            <a:off x="304800" y="5715000"/>
            <a:ext cx="8458200" cy="646331"/>
          </a:xfrm>
          <a:prstGeom prst="rect">
            <a:avLst/>
          </a:prstGeom>
        </p:spPr>
        <p:txBody>
          <a:bodyPr wrap="square">
            <a:spAutoFit/>
          </a:bodyPr>
          <a:lstStyle/>
          <a:p>
            <a:r>
              <a:rPr lang="en-US" dirty="0" smtClean="0">
                <a:solidFill>
                  <a:schemeClr val="tx2"/>
                </a:solidFill>
              </a:rPr>
              <a:t>VIF score of an independent variable represents how well the variable is explained by other independent variables</a:t>
            </a:r>
            <a:r>
              <a:rPr lang="en-US" dirty="0" smtClean="0"/>
              <a:t>.</a:t>
            </a:r>
            <a:endParaRPr lang="en-US" dirty="0"/>
          </a:p>
        </p:txBody>
      </p:sp>
      <p:sp>
        <p:nvSpPr>
          <p:cNvPr id="9" name="Rectangle 8"/>
          <p:cNvSpPr/>
          <p:nvPr/>
        </p:nvSpPr>
        <p:spPr>
          <a:xfrm>
            <a:off x="0" y="0"/>
            <a:ext cx="9144000" cy="461665"/>
          </a:xfrm>
          <a:prstGeom prst="rect">
            <a:avLst/>
          </a:prstGeom>
        </p:spPr>
        <p:txBody>
          <a:bodyPr wrap="square">
            <a:spAutoFit/>
          </a:bodyPr>
          <a:lstStyle/>
          <a:p>
            <a:r>
              <a:rPr lang="en-US" sz="2400" b="1" dirty="0" smtClean="0"/>
              <a:t>#Exploratory data analysis   And  Data preprocessing</a:t>
            </a:r>
          </a:p>
        </p:txBody>
      </p:sp>
    </p:spTree>
  </p:cSld>
  <p:clrMapOvr>
    <a:masterClrMapping/>
  </p:clrMapOvr>
  <p:transition advTm="74532"/>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915400" cy="1107996"/>
          </a:xfrm>
          <a:prstGeom prst="rect">
            <a:avLst/>
          </a:prstGeom>
        </p:spPr>
        <p:txBody>
          <a:bodyPr wrap="square">
            <a:spAutoFit/>
          </a:bodyPr>
          <a:lstStyle/>
          <a:p>
            <a:endParaRPr lang="en-US" b="1" dirty="0"/>
          </a:p>
          <a:p>
            <a:r>
              <a:rPr lang="en-US" sz="2400" b="1" dirty="0" smtClean="0"/>
              <a:t>#plotting </a:t>
            </a:r>
            <a:r>
              <a:rPr lang="en-US" sz="2400" b="1" dirty="0"/>
              <a:t>Box plot to visualize and trying to get information from plot</a:t>
            </a:r>
            <a:endParaRPr lang="en-US" sz="2400" dirty="0"/>
          </a:p>
        </p:txBody>
      </p:sp>
      <p:pic>
        <p:nvPicPr>
          <p:cNvPr id="20482" name="Picture 2"/>
          <p:cNvPicPr>
            <a:picLocks noChangeAspect="1" noChangeArrowheads="1"/>
          </p:cNvPicPr>
          <p:nvPr/>
        </p:nvPicPr>
        <p:blipFill>
          <a:blip r:embed="rId2"/>
          <a:srcRect/>
          <a:stretch>
            <a:fillRect/>
          </a:stretch>
        </p:blipFill>
        <p:spPr bwMode="auto">
          <a:xfrm>
            <a:off x="0" y="1447800"/>
            <a:ext cx="4695825" cy="3657600"/>
          </a:xfrm>
          <a:prstGeom prst="rect">
            <a:avLst/>
          </a:prstGeom>
          <a:noFill/>
        </p:spPr>
      </p:pic>
      <p:pic>
        <p:nvPicPr>
          <p:cNvPr id="20483" name="Picture 3"/>
          <p:cNvPicPr>
            <a:picLocks noChangeAspect="1" noChangeArrowheads="1"/>
          </p:cNvPicPr>
          <p:nvPr/>
        </p:nvPicPr>
        <p:blipFill>
          <a:blip r:embed="rId3"/>
          <a:srcRect/>
          <a:stretch>
            <a:fillRect/>
          </a:stretch>
        </p:blipFill>
        <p:spPr bwMode="auto">
          <a:xfrm>
            <a:off x="4648200" y="1295400"/>
            <a:ext cx="4107976" cy="3200400"/>
          </a:xfrm>
          <a:prstGeom prst="rect">
            <a:avLst/>
          </a:prstGeom>
          <a:noFill/>
        </p:spPr>
      </p:pic>
      <p:sp>
        <p:nvSpPr>
          <p:cNvPr id="20485" name="Rectangle 5"/>
          <p:cNvSpPr>
            <a:spLocks noChangeArrowheads="1"/>
          </p:cNvSpPr>
          <p:nvPr/>
        </p:nvSpPr>
        <p:spPr bwMode="auto">
          <a:xfrm>
            <a:off x="228600" y="5486400"/>
            <a:ext cx="914400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2"/>
                </a:solidFill>
                <a:effectLst/>
                <a:latin typeface="Arial" pitchFamily="34" charset="0"/>
                <a:ea typeface="Segoe UI" pitchFamily="34" charset="0"/>
                <a:cs typeface="Arial" pitchFamily="34" charset="0"/>
              </a:rPr>
              <a:t>Less demand on winter seasons</a:t>
            </a:r>
            <a:endParaRPr kumimoji="0" lang="en-US" sz="2000" b="0" i="0" u="none" strike="noStrike" cap="none" normalizeH="0" baseline="0" dirty="0" smtClean="0">
              <a:ln>
                <a:noFill/>
              </a:ln>
              <a:solidFill>
                <a:schemeClr val="tx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err="1" smtClean="0">
                <a:ln>
                  <a:noFill/>
                </a:ln>
                <a:solidFill>
                  <a:schemeClr val="tx2"/>
                </a:solidFill>
                <a:effectLst/>
                <a:latin typeface="Arial" pitchFamily="34" charset="0"/>
                <a:ea typeface="Segoe UI" pitchFamily="34" charset="0"/>
                <a:cs typeface="Arial" pitchFamily="34" charset="0"/>
              </a:rPr>
              <a:t>Sligthly</a:t>
            </a:r>
            <a:r>
              <a:rPr kumimoji="0" lang="en-US" sz="2000" b="0" i="0" u="none" strike="noStrike" cap="none" normalizeH="0" baseline="0" dirty="0" smtClean="0">
                <a:ln>
                  <a:noFill/>
                </a:ln>
                <a:solidFill>
                  <a:schemeClr val="tx2"/>
                </a:solidFill>
                <a:effectLst/>
                <a:latin typeface="Arial" pitchFamily="34" charset="0"/>
                <a:ea typeface="Segoe UI" pitchFamily="34" charset="0"/>
                <a:cs typeface="Arial" pitchFamily="34" charset="0"/>
              </a:rPr>
              <a:t> Higher demand during Non holidays</a:t>
            </a:r>
          </a:p>
          <a:p>
            <a:pPr eaLnBrk="0" fontAlgn="base" hangingPunct="0">
              <a:spcBef>
                <a:spcPct val="0"/>
              </a:spcBef>
              <a:spcAft>
                <a:spcPct val="0"/>
              </a:spcAft>
              <a:buFontTx/>
              <a:buChar char="•"/>
            </a:pPr>
            <a:r>
              <a:rPr lang="en-US" sz="2000" dirty="0">
                <a:solidFill>
                  <a:schemeClr val="tx2"/>
                </a:solidFill>
                <a:latin typeface="Arial" pitchFamily="34" charset="0"/>
                <a:cs typeface="Arial" pitchFamily="34" charset="0"/>
              </a:rPr>
              <a:t>Almost no </a:t>
            </a:r>
            <a:r>
              <a:rPr lang="en-US" sz="2000" dirty="0" err="1">
                <a:solidFill>
                  <a:schemeClr val="tx2"/>
                </a:solidFill>
                <a:latin typeface="Arial" pitchFamily="34" charset="0"/>
                <a:cs typeface="Arial" pitchFamily="34" charset="0"/>
              </a:rPr>
              <a:t>demnad</a:t>
            </a:r>
            <a:r>
              <a:rPr lang="en-US" sz="2000" dirty="0">
                <a:solidFill>
                  <a:schemeClr val="tx2"/>
                </a:solidFill>
                <a:latin typeface="Arial" pitchFamily="34" charset="0"/>
                <a:cs typeface="Arial" pitchFamily="34" charset="0"/>
              </a:rPr>
              <a:t> on non functioning day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486" name="Picture 6"/>
          <p:cNvPicPr>
            <a:picLocks noChangeAspect="1" noChangeArrowheads="1"/>
          </p:cNvPicPr>
          <p:nvPr/>
        </p:nvPicPr>
        <p:blipFill>
          <a:blip r:embed="rId4"/>
          <a:srcRect/>
          <a:stretch>
            <a:fillRect/>
          </a:stretch>
        </p:blipFill>
        <p:spPr bwMode="auto">
          <a:xfrm>
            <a:off x="5334000" y="4410075"/>
            <a:ext cx="3429000" cy="2447925"/>
          </a:xfrm>
          <a:prstGeom prst="rect">
            <a:avLst/>
          </a:prstGeom>
          <a:noFill/>
        </p:spPr>
      </p:pic>
    </p:spTree>
  </p:cSld>
  <p:clrMapOvr>
    <a:masterClrMapping/>
  </p:clrMapOvr>
  <p:transition advTm="51655"/>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0" y="304800"/>
            <a:ext cx="8686800" cy="3438525"/>
          </a:xfrm>
          <a:prstGeom prst="rect">
            <a:avLst/>
          </a:prstGeom>
          <a:noFill/>
        </p:spPr>
      </p:pic>
      <p:sp>
        <p:nvSpPr>
          <p:cNvPr id="24577" name="Rectangle 1"/>
          <p:cNvSpPr>
            <a:spLocks noChangeArrowheads="1"/>
          </p:cNvSpPr>
          <p:nvPr/>
        </p:nvSpPr>
        <p:spPr bwMode="auto">
          <a:xfrm>
            <a:off x="0" y="3962400"/>
            <a:ext cx="914400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2"/>
                </a:solidFill>
                <a:effectLst/>
                <a:latin typeface="Arial" pitchFamily="34" charset="0"/>
                <a:ea typeface="Segoe UI" pitchFamily="34" charset="0"/>
                <a:cs typeface="Arial" pitchFamily="34" charset="0"/>
              </a:rPr>
              <a:t>we can see that there less demand of Rented bike in the month of December, </a:t>
            </a:r>
            <a:r>
              <a:rPr kumimoji="0" lang="en-US" sz="2000" b="0" i="0" u="none" strike="noStrike" cap="none" normalizeH="0" baseline="0" dirty="0" err="1" smtClean="0">
                <a:ln>
                  <a:noFill/>
                </a:ln>
                <a:solidFill>
                  <a:schemeClr val="tx2"/>
                </a:solidFill>
                <a:effectLst/>
                <a:latin typeface="Arial" pitchFamily="34" charset="0"/>
                <a:ea typeface="Segoe UI" pitchFamily="34" charset="0"/>
                <a:cs typeface="Arial" pitchFamily="34" charset="0"/>
              </a:rPr>
              <a:t>january,February</a:t>
            </a:r>
            <a:r>
              <a:rPr kumimoji="0" lang="en-US" sz="2000" b="0" i="0" u="none" strike="noStrike" cap="none" normalizeH="0" baseline="0" dirty="0" smtClean="0">
                <a:ln>
                  <a:noFill/>
                </a:ln>
                <a:solidFill>
                  <a:schemeClr val="tx2"/>
                </a:solidFill>
                <a:effectLst/>
                <a:latin typeface="Arial" pitchFamily="34" charset="0"/>
                <a:ea typeface="Segoe UI" pitchFamily="34" charset="0"/>
                <a:cs typeface="Arial" pitchFamily="34" charset="0"/>
              </a:rPr>
              <a:t> </a:t>
            </a:r>
            <a:r>
              <a:rPr kumimoji="0" lang="en-US" sz="2000" b="0" i="0" u="none" strike="noStrike" cap="none" normalizeH="0" baseline="0" dirty="0" err="1" smtClean="0">
                <a:ln>
                  <a:noFill/>
                </a:ln>
                <a:solidFill>
                  <a:schemeClr val="tx2"/>
                </a:solidFill>
                <a:effectLst/>
                <a:latin typeface="Arial" pitchFamily="34" charset="0"/>
                <a:ea typeface="Segoe UI" pitchFamily="34" charset="0"/>
                <a:cs typeface="Arial" pitchFamily="34" charset="0"/>
              </a:rPr>
              <a:t>i.e</a:t>
            </a:r>
            <a:r>
              <a:rPr kumimoji="0" lang="en-US" sz="2000" b="0" i="0" u="none" strike="noStrike" cap="none" normalizeH="0" baseline="0" dirty="0" smtClean="0">
                <a:ln>
                  <a:noFill/>
                </a:ln>
                <a:solidFill>
                  <a:schemeClr val="tx2"/>
                </a:solidFill>
                <a:effectLst/>
                <a:latin typeface="Arial" pitchFamily="34" charset="0"/>
                <a:ea typeface="Segoe UI" pitchFamily="34" charset="0"/>
                <a:cs typeface="Arial" pitchFamily="34" charset="0"/>
              </a:rPr>
              <a:t> during winter seasons</a:t>
            </a: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en-US" sz="2000" b="0" i="0" u="none" strike="noStrike" cap="none" normalizeH="0" baseline="0" dirty="0" smtClean="0">
              <a:ln>
                <a:noFill/>
              </a:ln>
              <a:solidFill>
                <a:schemeClr val="tx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2"/>
                </a:solidFill>
                <a:effectLst/>
                <a:latin typeface="Arial" pitchFamily="34" charset="0"/>
                <a:ea typeface="Segoe UI" pitchFamily="34" charset="0"/>
                <a:cs typeface="Arial" pitchFamily="34" charset="0"/>
              </a:rPr>
              <a:t>Also demand of bike is maximum during </a:t>
            </a:r>
            <a:r>
              <a:rPr kumimoji="0" lang="en-US" sz="2000" b="0" i="0" u="none" strike="noStrike" cap="none" normalizeH="0" baseline="0" dirty="0" err="1" smtClean="0">
                <a:ln>
                  <a:noFill/>
                </a:ln>
                <a:solidFill>
                  <a:schemeClr val="tx2"/>
                </a:solidFill>
                <a:effectLst/>
                <a:latin typeface="Arial" pitchFamily="34" charset="0"/>
                <a:ea typeface="Segoe UI" pitchFamily="34" charset="0"/>
                <a:cs typeface="Arial" pitchFamily="34" charset="0"/>
              </a:rPr>
              <a:t>May,june,july</a:t>
            </a:r>
            <a:r>
              <a:rPr kumimoji="0" lang="en-US" sz="2000" b="0" i="0" u="none" strike="noStrike" cap="none" normalizeH="0" baseline="0" dirty="0" smtClean="0">
                <a:ln>
                  <a:noFill/>
                </a:ln>
                <a:solidFill>
                  <a:schemeClr val="tx2"/>
                </a:solidFill>
                <a:effectLst/>
                <a:latin typeface="Arial" pitchFamily="34" charset="0"/>
                <a:ea typeface="Segoe UI" pitchFamily="34" charset="0"/>
                <a:cs typeface="Arial" pitchFamily="34" charset="0"/>
              </a:rPr>
              <a:t> </a:t>
            </a:r>
            <a:r>
              <a:rPr kumimoji="0" lang="en-US" sz="2000" b="0" i="0" u="none" strike="noStrike" cap="none" normalizeH="0" baseline="0" dirty="0" err="1" smtClean="0">
                <a:ln>
                  <a:noFill/>
                </a:ln>
                <a:solidFill>
                  <a:schemeClr val="tx2"/>
                </a:solidFill>
                <a:effectLst/>
                <a:latin typeface="Arial" pitchFamily="34" charset="0"/>
                <a:ea typeface="Segoe UI" pitchFamily="34" charset="0"/>
                <a:cs typeface="Arial" pitchFamily="34" charset="0"/>
              </a:rPr>
              <a:t>i.e</a:t>
            </a:r>
            <a:r>
              <a:rPr kumimoji="0" lang="en-US" sz="2000" b="0" i="0" u="none" strike="noStrike" cap="none" normalizeH="0" baseline="0" dirty="0" smtClean="0">
                <a:ln>
                  <a:noFill/>
                </a:ln>
                <a:solidFill>
                  <a:schemeClr val="tx2"/>
                </a:solidFill>
                <a:effectLst/>
                <a:latin typeface="Arial" pitchFamily="34" charset="0"/>
                <a:ea typeface="Segoe UI" pitchFamily="34" charset="0"/>
                <a:cs typeface="Arial" pitchFamily="34" charset="0"/>
              </a:rPr>
              <a:t> Summer seasons</a:t>
            </a:r>
            <a:endParaRPr kumimoji="0" lang="en-US" sz="2000" b="0" i="0" u="none" strike="noStrike" cap="none" normalizeH="0" baseline="0" dirty="0" smtClean="0">
              <a:ln>
                <a:noFill/>
              </a:ln>
              <a:solidFill>
                <a:schemeClr val="tx2"/>
              </a:solidFill>
              <a:effectLst/>
              <a:latin typeface="Arial" pitchFamily="34" charset="0"/>
              <a:cs typeface="Arial" pitchFamily="34" charset="0"/>
            </a:endParaRPr>
          </a:p>
        </p:txBody>
      </p:sp>
    </p:spTree>
  </p:cSld>
  <p:clrMapOvr>
    <a:masterClrMapping/>
  </p:clrMapOvr>
  <p:transition advTm="26339"/>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9144000" cy="1107996"/>
          </a:xfrm>
          <a:prstGeom prst="rect">
            <a:avLst/>
          </a:prstGeom>
        </p:spPr>
        <p:txBody>
          <a:bodyPr wrap="square">
            <a:spAutoFit/>
          </a:bodyPr>
          <a:lstStyle/>
          <a:p>
            <a:r>
              <a:rPr lang="en-US" sz="2400" b="1" dirty="0" smtClean="0"/>
              <a:t># </a:t>
            </a:r>
            <a:r>
              <a:rPr lang="en-US" sz="2400" b="1" dirty="0" err="1" smtClean="0"/>
              <a:t>ploting</a:t>
            </a:r>
            <a:r>
              <a:rPr lang="en-US" sz="2400" b="1" dirty="0" smtClean="0"/>
              <a:t> </a:t>
            </a:r>
            <a:r>
              <a:rPr lang="en-US" sz="2400" b="1" dirty="0"/>
              <a:t>line </a:t>
            </a:r>
            <a:r>
              <a:rPr lang="en-US" sz="2400" b="1" dirty="0" smtClean="0"/>
              <a:t>graph</a:t>
            </a:r>
            <a:r>
              <a:rPr lang="en-US" sz="2400" b="1" dirty="0"/>
              <a:t> </a:t>
            </a:r>
            <a:r>
              <a:rPr lang="en-US" sz="2400" b="1" dirty="0" smtClean="0"/>
              <a:t>doing </a:t>
            </a:r>
            <a:r>
              <a:rPr lang="en-US" sz="2400" b="1" dirty="0"/>
              <a:t>group by Hrs and get average Bikes rented, and </a:t>
            </a:r>
            <a:r>
              <a:rPr lang="en-US" sz="2400" b="1" dirty="0" err="1"/>
              <a:t>precent</a:t>
            </a:r>
            <a:r>
              <a:rPr lang="en-US" sz="2400" b="1" dirty="0"/>
              <a:t> change</a:t>
            </a:r>
            <a:endParaRPr lang="en-US" sz="2400" dirty="0"/>
          </a:p>
          <a:p>
            <a:endParaRPr lang="en-US" dirty="0"/>
          </a:p>
        </p:txBody>
      </p:sp>
      <p:pic>
        <p:nvPicPr>
          <p:cNvPr id="22530" name="Picture 2" descr="hour_ranted bike"/>
          <p:cNvPicPr>
            <a:picLocks noChangeAspect="1" noChangeArrowheads="1"/>
          </p:cNvPicPr>
          <p:nvPr/>
        </p:nvPicPr>
        <p:blipFill>
          <a:blip r:embed="rId2"/>
          <a:srcRect/>
          <a:stretch>
            <a:fillRect/>
          </a:stretch>
        </p:blipFill>
        <p:spPr bwMode="auto">
          <a:xfrm>
            <a:off x="152400" y="1676400"/>
            <a:ext cx="8686800" cy="2895600"/>
          </a:xfrm>
          <a:prstGeom prst="rect">
            <a:avLst/>
          </a:prstGeom>
          <a:noFill/>
          <a:ln w="9525">
            <a:noFill/>
            <a:miter lim="800000"/>
            <a:headEnd/>
            <a:tailEnd/>
          </a:ln>
        </p:spPr>
      </p:pic>
      <p:sp>
        <p:nvSpPr>
          <p:cNvPr id="22531" name="Rectangle 3"/>
          <p:cNvSpPr>
            <a:spLocks noChangeArrowheads="1"/>
          </p:cNvSpPr>
          <p:nvPr/>
        </p:nvSpPr>
        <p:spPr bwMode="auto">
          <a:xfrm>
            <a:off x="0" y="4495800"/>
            <a:ext cx="914400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2000" b="0" i="0" u="none" strike="noStrike" cap="none" normalizeH="0" baseline="0" dirty="0" smtClean="0">
                <a:ln>
                  <a:noFill/>
                </a:ln>
                <a:solidFill>
                  <a:schemeClr val="tx2"/>
                </a:solidFill>
                <a:effectLst/>
                <a:latin typeface="Arial" pitchFamily="34" charset="0"/>
                <a:ea typeface="Segoe UI" pitchFamily="34" charset="0"/>
                <a:cs typeface="Arial" pitchFamily="34" charset="0"/>
              </a:rPr>
              <a:t>High rise of Rented Bikes from 8:00 </a:t>
            </a:r>
            <a:r>
              <a:rPr kumimoji="0" lang="en-US" sz="2000" b="0" i="0" u="none" strike="noStrike" cap="none" normalizeH="0" baseline="0" dirty="0" err="1" smtClean="0">
                <a:ln>
                  <a:noFill/>
                </a:ln>
                <a:solidFill>
                  <a:schemeClr val="tx2"/>
                </a:solidFill>
                <a:effectLst/>
                <a:latin typeface="Arial" pitchFamily="34" charset="0"/>
                <a:ea typeface="Segoe UI" pitchFamily="34" charset="0"/>
                <a:cs typeface="Arial" pitchFamily="34" charset="0"/>
              </a:rPr>
              <a:t>a.m</a:t>
            </a:r>
            <a:r>
              <a:rPr kumimoji="0" lang="en-US" sz="2000" b="0" i="0" u="none" strike="noStrike" cap="none" normalizeH="0" baseline="0" dirty="0" smtClean="0">
                <a:ln>
                  <a:noFill/>
                </a:ln>
                <a:solidFill>
                  <a:schemeClr val="tx2"/>
                </a:solidFill>
                <a:effectLst/>
                <a:latin typeface="Arial" pitchFamily="34" charset="0"/>
                <a:ea typeface="Segoe UI" pitchFamily="34" charset="0"/>
                <a:cs typeface="Arial" pitchFamily="34" charset="0"/>
              </a:rPr>
              <a:t> to 9:00 </a:t>
            </a:r>
            <a:r>
              <a:rPr kumimoji="0" lang="en-US" sz="2000" b="0" i="0" u="none" strike="noStrike" cap="none" normalizeH="0" baseline="0" dirty="0" err="1" smtClean="0">
                <a:ln>
                  <a:noFill/>
                </a:ln>
                <a:solidFill>
                  <a:schemeClr val="tx2"/>
                </a:solidFill>
                <a:effectLst/>
                <a:latin typeface="Arial" pitchFamily="34" charset="0"/>
                <a:ea typeface="Segoe UI" pitchFamily="34" charset="0"/>
                <a:cs typeface="Arial" pitchFamily="34" charset="0"/>
              </a:rPr>
              <a:t>p.m</a:t>
            </a:r>
            <a:r>
              <a:rPr kumimoji="0" lang="en-US" sz="2000" b="0" i="0" u="none" strike="noStrike" cap="none" normalizeH="0" baseline="0" dirty="0" smtClean="0">
                <a:ln>
                  <a:noFill/>
                </a:ln>
                <a:solidFill>
                  <a:schemeClr val="tx2"/>
                </a:solidFill>
                <a:effectLst/>
                <a:latin typeface="Arial" pitchFamily="34" charset="0"/>
                <a:ea typeface="Segoe UI" pitchFamily="34" charset="0"/>
                <a:cs typeface="Arial" pitchFamily="34" charset="0"/>
              </a:rPr>
              <a:t> means people prefer rented bike during rush hour.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2"/>
                </a:solidFill>
                <a:effectLst/>
                <a:latin typeface="Arial" pitchFamily="34" charset="0"/>
                <a:ea typeface="Segoe UI" pitchFamily="34" charset="0"/>
                <a:cs typeface="Arial" pitchFamily="34" charset="0"/>
              </a:rPr>
              <a:t>we can clearly see that demand rises most at 8 </a:t>
            </a:r>
            <a:r>
              <a:rPr kumimoji="0" lang="en-US" sz="2000" b="0" i="0" u="none" strike="noStrike" cap="none" normalizeH="0" baseline="0" dirty="0" err="1" smtClean="0">
                <a:ln>
                  <a:noFill/>
                </a:ln>
                <a:solidFill>
                  <a:schemeClr val="tx2"/>
                </a:solidFill>
                <a:effectLst/>
                <a:latin typeface="Arial" pitchFamily="34" charset="0"/>
                <a:ea typeface="Segoe UI" pitchFamily="34" charset="0"/>
                <a:cs typeface="Arial" pitchFamily="34" charset="0"/>
              </a:rPr>
              <a:t>a.m</a:t>
            </a:r>
            <a:r>
              <a:rPr kumimoji="0" lang="en-US" sz="2000" b="0" i="0" u="none" strike="noStrike" cap="none" normalizeH="0" baseline="0" dirty="0" smtClean="0">
                <a:ln>
                  <a:noFill/>
                </a:ln>
                <a:solidFill>
                  <a:schemeClr val="tx2"/>
                </a:solidFill>
                <a:effectLst/>
                <a:latin typeface="Arial" pitchFamily="34" charset="0"/>
                <a:ea typeface="Segoe UI" pitchFamily="34" charset="0"/>
                <a:cs typeface="Arial" pitchFamily="34" charset="0"/>
              </a:rPr>
              <a:t> and 6:00 </a:t>
            </a:r>
            <a:r>
              <a:rPr kumimoji="0" lang="en-US" sz="2000" b="0" i="0" u="none" strike="noStrike" cap="none" normalizeH="0" baseline="0" dirty="0" err="1" smtClean="0">
                <a:ln>
                  <a:noFill/>
                </a:ln>
                <a:solidFill>
                  <a:schemeClr val="tx2"/>
                </a:solidFill>
                <a:effectLst/>
                <a:latin typeface="Arial" pitchFamily="34" charset="0"/>
                <a:ea typeface="Segoe UI" pitchFamily="34" charset="0"/>
                <a:cs typeface="Arial" pitchFamily="34" charset="0"/>
              </a:rPr>
              <a:t>p.m</a:t>
            </a:r>
            <a:r>
              <a:rPr kumimoji="0" lang="en-US" sz="2000" b="0" i="0" u="none" strike="noStrike" cap="none" normalizeH="0" baseline="0" dirty="0" smtClean="0">
                <a:ln>
                  <a:noFill/>
                </a:ln>
                <a:solidFill>
                  <a:schemeClr val="tx2"/>
                </a:solidFill>
                <a:effectLst/>
                <a:latin typeface="Arial" pitchFamily="34" charset="0"/>
                <a:ea typeface="Segoe UI" pitchFamily="34" charset="0"/>
                <a:cs typeface="Arial" pitchFamily="34" charset="0"/>
              </a:rPr>
              <a:t> so we can say that that during office opening and closing time there is much high demand</a:t>
            </a:r>
            <a:r>
              <a:rPr kumimoji="0" lang="en-US" sz="2000" b="0" i="0" u="none" strike="noStrike" cap="none" normalizeH="0" baseline="0" dirty="0" smtClean="0">
                <a:ln>
                  <a:noFill/>
                </a:ln>
                <a:solidFill>
                  <a:schemeClr val="tx2"/>
                </a:solidFill>
                <a:effectLst/>
                <a:latin typeface="Arial" pitchFamily="34" charset="0"/>
                <a:cs typeface="Arial" pitchFamily="34" charset="0"/>
              </a:rPr>
              <a:t> </a:t>
            </a:r>
          </a:p>
        </p:txBody>
      </p:sp>
    </p:spTree>
  </p:cSld>
  <p:clrMapOvr>
    <a:masterClrMapping/>
  </p:clrMapOvr>
  <p:transition advTm="39891"/>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2400"/>
            <a:ext cx="9144000" cy="3908762"/>
          </a:xfrm>
          <a:prstGeom prst="rect">
            <a:avLst/>
          </a:prstGeom>
        </p:spPr>
        <p:txBody>
          <a:bodyPr wrap="square">
            <a:spAutoFit/>
          </a:bodyPr>
          <a:lstStyle/>
          <a:p>
            <a:r>
              <a:rPr lang="en-US" sz="2400" b="1" dirty="0" smtClean="0"/>
              <a:t># Data preparation and Feature Engineering</a:t>
            </a:r>
          </a:p>
          <a:p>
            <a:endParaRPr lang="en-US" sz="2400" b="1" dirty="0" smtClean="0"/>
          </a:p>
          <a:p>
            <a:r>
              <a:rPr lang="en-US" sz="2000" dirty="0">
                <a:solidFill>
                  <a:schemeClr val="tx2"/>
                </a:solidFill>
              </a:rPr>
              <a:t># Numeric Features </a:t>
            </a:r>
            <a:r>
              <a:rPr lang="en-US" sz="2000" dirty="0" smtClean="0">
                <a:solidFill>
                  <a:schemeClr val="tx2"/>
                </a:solidFill>
              </a:rPr>
              <a:t>information</a:t>
            </a:r>
          </a:p>
          <a:p>
            <a:r>
              <a:rPr lang="en-US" sz="2000" dirty="0" smtClean="0">
                <a:solidFill>
                  <a:schemeClr val="tx2"/>
                </a:solidFill>
              </a:rPr>
              <a:t>#Extracting categorical features</a:t>
            </a:r>
          </a:p>
          <a:p>
            <a:r>
              <a:rPr lang="en-US" sz="2000" dirty="0" smtClean="0">
                <a:solidFill>
                  <a:schemeClr val="tx2"/>
                </a:solidFill>
              </a:rPr>
              <a:t>#creating </a:t>
            </a:r>
            <a:r>
              <a:rPr lang="en-US" sz="2000" dirty="0">
                <a:solidFill>
                  <a:schemeClr val="tx2"/>
                </a:solidFill>
              </a:rPr>
              <a:t>Dummy variable for categorical </a:t>
            </a:r>
            <a:r>
              <a:rPr lang="en-US" sz="2000" dirty="0" smtClean="0">
                <a:solidFill>
                  <a:schemeClr val="tx2"/>
                </a:solidFill>
              </a:rPr>
              <a:t>columns</a:t>
            </a:r>
          </a:p>
          <a:p>
            <a:r>
              <a:rPr lang="en-US" sz="2000" b="1" i="1" dirty="0">
                <a:solidFill>
                  <a:schemeClr val="tx2"/>
                </a:solidFill>
              </a:rPr>
              <a:t>#</a:t>
            </a:r>
            <a:r>
              <a:rPr lang="en-US" sz="2000" dirty="0" err="1">
                <a:solidFill>
                  <a:schemeClr val="tx2"/>
                </a:solidFill>
              </a:rPr>
              <a:t>concating</a:t>
            </a:r>
            <a:r>
              <a:rPr lang="en-US" sz="2000" dirty="0">
                <a:solidFill>
                  <a:schemeClr val="tx2"/>
                </a:solidFill>
              </a:rPr>
              <a:t> numeric columns and dummy columns and creating final </a:t>
            </a:r>
            <a:r>
              <a:rPr lang="en-US" sz="2000" dirty="0" err="1" smtClean="0">
                <a:solidFill>
                  <a:schemeClr val="tx2"/>
                </a:solidFill>
              </a:rPr>
              <a:t>df</a:t>
            </a:r>
            <a:endParaRPr lang="en-US" sz="2000" dirty="0" smtClean="0">
              <a:solidFill>
                <a:schemeClr val="tx2"/>
              </a:solidFill>
            </a:endParaRPr>
          </a:p>
          <a:p>
            <a:r>
              <a:rPr lang="en-US" sz="2000" b="1" dirty="0">
                <a:solidFill>
                  <a:schemeClr val="tx2"/>
                </a:solidFill>
              </a:rPr>
              <a:t>#</a:t>
            </a:r>
            <a:r>
              <a:rPr lang="en-US" sz="2000" b="1" dirty="0" err="1">
                <a:solidFill>
                  <a:schemeClr val="tx2"/>
                </a:solidFill>
              </a:rPr>
              <a:t>visualising</a:t>
            </a:r>
            <a:r>
              <a:rPr lang="en-US" sz="2000" b="1" dirty="0">
                <a:solidFill>
                  <a:schemeClr val="tx2"/>
                </a:solidFill>
              </a:rPr>
              <a:t> </a:t>
            </a:r>
            <a:r>
              <a:rPr lang="en-US" sz="2000" b="1" dirty="0" smtClean="0">
                <a:solidFill>
                  <a:schemeClr val="tx2"/>
                </a:solidFill>
              </a:rPr>
              <a:t>distribution of the target variable  and doing </a:t>
            </a:r>
            <a:r>
              <a:rPr lang="en-US" sz="2000" b="1" dirty="0" err="1">
                <a:solidFill>
                  <a:schemeClr val="tx2"/>
                </a:solidFill>
              </a:rPr>
              <a:t>square_root</a:t>
            </a:r>
            <a:r>
              <a:rPr lang="en-US" sz="2000" b="1" dirty="0">
                <a:solidFill>
                  <a:schemeClr val="tx2"/>
                </a:solidFill>
              </a:rPr>
              <a:t> </a:t>
            </a:r>
            <a:r>
              <a:rPr lang="en-US" sz="2000" b="1" dirty="0" smtClean="0">
                <a:solidFill>
                  <a:schemeClr val="tx2"/>
                </a:solidFill>
              </a:rPr>
              <a:t>transformation for getting better result </a:t>
            </a:r>
            <a:endParaRPr lang="en-US" sz="2000" dirty="0">
              <a:solidFill>
                <a:schemeClr val="tx2"/>
              </a:solidFill>
            </a:endParaRPr>
          </a:p>
          <a:p>
            <a:endParaRPr lang="en-US" sz="2000" dirty="0"/>
          </a:p>
          <a:p>
            <a:endParaRPr lang="en-US" sz="2000" dirty="0"/>
          </a:p>
          <a:p>
            <a:endParaRPr lang="en-US" sz="2000" dirty="0"/>
          </a:p>
          <a:p>
            <a:endParaRPr lang="en-US" sz="2000" dirty="0"/>
          </a:p>
        </p:txBody>
      </p:sp>
      <p:pic>
        <p:nvPicPr>
          <p:cNvPr id="23555" name="Picture 3"/>
          <p:cNvPicPr>
            <a:picLocks noChangeAspect="1" noChangeArrowheads="1"/>
          </p:cNvPicPr>
          <p:nvPr/>
        </p:nvPicPr>
        <p:blipFill>
          <a:blip r:embed="rId3"/>
          <a:srcRect/>
          <a:stretch>
            <a:fillRect/>
          </a:stretch>
        </p:blipFill>
        <p:spPr bwMode="auto">
          <a:xfrm>
            <a:off x="0" y="3276600"/>
            <a:ext cx="4191000" cy="3581400"/>
          </a:xfrm>
          <a:prstGeom prst="rect">
            <a:avLst/>
          </a:prstGeom>
          <a:noFill/>
        </p:spPr>
      </p:pic>
      <p:pic>
        <p:nvPicPr>
          <p:cNvPr id="23556" name="Picture 4"/>
          <p:cNvPicPr>
            <a:picLocks noChangeAspect="1" noChangeArrowheads="1"/>
          </p:cNvPicPr>
          <p:nvPr/>
        </p:nvPicPr>
        <p:blipFill>
          <a:blip r:embed="rId4"/>
          <a:srcRect/>
          <a:stretch>
            <a:fillRect/>
          </a:stretch>
        </p:blipFill>
        <p:spPr bwMode="auto">
          <a:xfrm>
            <a:off x="4267200" y="3105150"/>
            <a:ext cx="4619625" cy="3752850"/>
          </a:xfrm>
          <a:prstGeom prst="rect">
            <a:avLst/>
          </a:prstGeom>
          <a:noFill/>
        </p:spPr>
      </p:pic>
    </p:spTree>
  </p:cSld>
  <p:clrMapOvr>
    <a:masterClrMapping/>
  </p:clrMapOvr>
  <p:transition advTm="55281"/>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0" y="228600"/>
            <a:ext cx="9144000" cy="32932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182026"/>
                </a:solidFill>
                <a:effectLst/>
                <a:latin typeface="Times New Roman" pitchFamily="18" charset="0"/>
                <a:ea typeface="Segoe UI" pitchFamily="34" charset="0"/>
                <a:cs typeface="Times New Roman" pitchFamily="18" charset="0"/>
              </a:rPr>
              <a:t># </a:t>
            </a:r>
            <a:r>
              <a:rPr kumimoji="0" lang="en-US" sz="2800" b="1" i="0" u="none" strike="noStrike" cap="none" normalizeH="0" baseline="0" dirty="0" err="1" smtClean="0">
                <a:ln>
                  <a:noFill/>
                </a:ln>
                <a:solidFill>
                  <a:srgbClr val="182026"/>
                </a:solidFill>
                <a:effectLst/>
                <a:latin typeface="Times New Roman" pitchFamily="18" charset="0"/>
                <a:ea typeface="Segoe UI" pitchFamily="34" charset="0"/>
                <a:cs typeface="Times New Roman" pitchFamily="18" charset="0"/>
              </a:rPr>
              <a:t>Modelling</a:t>
            </a:r>
            <a:r>
              <a:rPr kumimoji="0" lang="en-US" sz="2800" b="1" i="0" u="none" strike="noStrike" cap="none" normalizeH="0" baseline="0" dirty="0" smtClean="0">
                <a:ln>
                  <a:noFill/>
                </a:ln>
                <a:solidFill>
                  <a:srgbClr val="182026"/>
                </a:solidFill>
                <a:effectLst/>
                <a:latin typeface="Times New Roman" pitchFamily="18" charset="0"/>
                <a:ea typeface="Segoe UI" pitchFamily="34" charset="0"/>
                <a:cs typeface="Times New Roman" pitchFamily="18" charset="0"/>
              </a:rPr>
              <a:t> approach and selection of model</a:t>
            </a:r>
          </a:p>
          <a:p>
            <a:pPr marL="0" marR="0" lvl="0" indent="0" algn="l" defTabSz="914400" rtl="0" eaLnBrk="1" fontAlgn="base" latinLnBrk="0" hangingPunct="1">
              <a:lnSpc>
                <a:spcPct val="100000"/>
              </a:lnSpc>
              <a:spcBef>
                <a:spcPct val="0"/>
              </a:spcBef>
              <a:spcAft>
                <a:spcPct val="0"/>
              </a:spcAft>
              <a:buClrTx/>
              <a:buSzTx/>
              <a:buFontTx/>
              <a:buNone/>
              <a:tabLst/>
            </a:pPr>
            <a:endParaRPr lang="en-US" sz="2800" b="1" dirty="0" smtClean="0">
              <a:solidFill>
                <a:srgbClr val="182026"/>
              </a:solidFill>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pPr>
            <a:r>
              <a:rPr kumimoji="0" lang="en-US" b="0" i="0" u="none" strike="noStrike" cap="none" normalizeH="0" baseline="0" dirty="0" smtClean="0">
                <a:ln>
                  <a:noFill/>
                </a:ln>
                <a:solidFill>
                  <a:srgbClr val="1F497D"/>
                </a:solidFill>
                <a:effectLst/>
                <a:latin typeface="Times New Roman" pitchFamily="18" charset="0"/>
                <a:ea typeface="Segoe UI" pitchFamily="34" charset="0"/>
                <a:cs typeface="Times New Roman" pitchFamily="18" charset="0"/>
              </a:rPr>
              <a:t> </a:t>
            </a:r>
            <a:r>
              <a:rPr lang="en-US" sz="2400" dirty="0" smtClean="0">
                <a:solidFill>
                  <a:schemeClr val="tx2"/>
                </a:solidFill>
              </a:rPr>
              <a:t>The basis of a </a:t>
            </a:r>
            <a:r>
              <a:rPr lang="en-US" sz="2400" b="1" dirty="0" smtClean="0">
                <a:solidFill>
                  <a:schemeClr val="tx2"/>
                </a:solidFill>
                <a:hlinkClick r:id="rId2"/>
              </a:rPr>
              <a:t>multiple linear regression</a:t>
            </a:r>
            <a:r>
              <a:rPr lang="en-US" sz="2400" dirty="0" smtClean="0">
                <a:solidFill>
                  <a:schemeClr val="tx2"/>
                </a:solidFill>
              </a:rPr>
              <a:t> is to assess whether one continuous dependent variable can be predicted from a set of independent (or predictor) variables.  Or in other words, how much variance in a continuous dependent variable is explained by a set of predictors.  Certain regression selection approaches are helpful in testing predictors, thereby increasing the efficiency of analysis</a:t>
            </a:r>
            <a:r>
              <a:rPr lang="en-US" sz="2400" dirty="0" smtClean="0"/>
              <a: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advTm="33044"/>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a:stretch>
            <a:fillRect/>
          </a:stretch>
        </p:blipFill>
        <p:spPr bwMode="auto">
          <a:xfrm>
            <a:off x="5791200" y="1295400"/>
            <a:ext cx="3124200" cy="2847975"/>
          </a:xfrm>
          <a:prstGeom prst="rect">
            <a:avLst/>
          </a:prstGeom>
          <a:noFill/>
        </p:spPr>
      </p:pic>
      <p:pic>
        <p:nvPicPr>
          <p:cNvPr id="2052" name="Picture 4"/>
          <p:cNvPicPr>
            <a:picLocks noChangeAspect="1" noChangeArrowheads="1"/>
          </p:cNvPicPr>
          <p:nvPr/>
        </p:nvPicPr>
        <p:blipFill>
          <a:blip r:embed="rId4"/>
          <a:srcRect/>
          <a:stretch>
            <a:fillRect/>
          </a:stretch>
        </p:blipFill>
        <p:spPr bwMode="auto">
          <a:xfrm>
            <a:off x="152400" y="990600"/>
            <a:ext cx="5486400" cy="4953000"/>
          </a:xfrm>
          <a:prstGeom prst="rect">
            <a:avLst/>
          </a:prstGeom>
          <a:noFill/>
          <a:ln w="9525">
            <a:noFill/>
            <a:miter lim="800000"/>
            <a:headEnd/>
            <a:tailEnd/>
          </a:ln>
          <a:effectLst/>
        </p:spPr>
      </p:pic>
      <p:sp>
        <p:nvSpPr>
          <p:cNvPr id="5" name="TextBox 4"/>
          <p:cNvSpPr txBox="1"/>
          <p:nvPr/>
        </p:nvSpPr>
        <p:spPr>
          <a:xfrm>
            <a:off x="533400" y="5943600"/>
            <a:ext cx="8417689" cy="369332"/>
          </a:xfrm>
          <a:prstGeom prst="rect">
            <a:avLst/>
          </a:prstGeom>
          <a:noFill/>
        </p:spPr>
        <p:txBody>
          <a:bodyPr wrap="none" rtlCol="0">
            <a:spAutoFit/>
          </a:bodyPr>
          <a:lstStyle/>
          <a:p>
            <a:r>
              <a:rPr lang="en-US" dirty="0" smtClean="0"/>
              <a:t>We can clearly observe that our model fits the data with R2 value of 0.65.</a:t>
            </a:r>
            <a:endParaRPr lang="en-US" dirty="0"/>
          </a:p>
        </p:txBody>
      </p:sp>
      <p:sp>
        <p:nvSpPr>
          <p:cNvPr id="6" name="TextBox 5"/>
          <p:cNvSpPr txBox="1"/>
          <p:nvPr/>
        </p:nvSpPr>
        <p:spPr>
          <a:xfrm>
            <a:off x="685800" y="228600"/>
            <a:ext cx="4572000" cy="923330"/>
          </a:xfrm>
          <a:prstGeom prst="rect">
            <a:avLst/>
          </a:prstGeom>
          <a:noFill/>
        </p:spPr>
        <p:txBody>
          <a:bodyPr wrap="square" rtlCol="0">
            <a:spAutoFit/>
          </a:bodyPr>
          <a:lstStyle/>
          <a:p>
            <a:pPr algn="ctr"/>
            <a:r>
              <a:rPr lang="en-US" sz="5400" b="1" u="sng" dirty="0" smtClean="0"/>
              <a:t>Model</a:t>
            </a:r>
            <a:r>
              <a:rPr lang="en-US" sz="5400" b="1" dirty="0" smtClean="0"/>
              <a:t> </a:t>
            </a:r>
            <a:r>
              <a:rPr lang="en-US" sz="5400" b="1" u="sng" dirty="0" smtClean="0"/>
              <a:t>Result</a:t>
            </a:r>
            <a:endParaRPr lang="en-US" sz="5400" b="1" u="sng" dirty="0"/>
          </a:p>
        </p:txBody>
      </p:sp>
    </p:spTree>
  </p:cSld>
  <p:clrMapOvr>
    <a:masterClrMapping/>
  </p:clrMapOvr>
  <p:transition advTm="116904"/>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418</TotalTime>
  <Words>696</Words>
  <Application>Microsoft Office PowerPoint</Application>
  <PresentationFormat>On-screen Show (4:3)</PresentationFormat>
  <Paragraphs>95</Paragraphs>
  <Slides>10</Slides>
  <Notes>6</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Concourse</vt:lpstr>
      <vt:lpstr>Project Analysis report </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Analysis report</dc:title>
  <dc:creator>Windows User</dc:creator>
  <cp:lastModifiedBy>Windows User</cp:lastModifiedBy>
  <cp:revision>39</cp:revision>
  <dcterms:created xsi:type="dcterms:W3CDTF">2022-05-07T08:06:41Z</dcterms:created>
  <dcterms:modified xsi:type="dcterms:W3CDTF">2022-05-08T14:00:06Z</dcterms:modified>
</cp:coreProperties>
</file>