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3773" r:id="rId2"/>
  </p:sldMasterIdLst>
  <p:sldIdLst>
    <p:sldId id="256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00545-EA30-48AE-BF9D-9FA58201C2B7}" v="1096" dt="2023-04-26T15:33:23.655"/>
    <p1510:client id="{76C7B107-5EB5-C4E3-67AF-DAEDC3AA3BF7}" v="80" dt="2023-04-26T17:01:24.529"/>
    <p1510:client id="{BDF53037-B35F-1171-A5C3-B4BCF7B4539A}" v="440" dt="2023-04-27T04:46:54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1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4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51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16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31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1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0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30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4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3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3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60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69" r:id="rId6"/>
    <p:sldLayoutId id="2147483865" r:id="rId7"/>
    <p:sldLayoutId id="2147483866" r:id="rId8"/>
    <p:sldLayoutId id="2147483867" r:id="rId9"/>
    <p:sldLayoutId id="2147483868" r:id="rId10"/>
    <p:sldLayoutId id="21474838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23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" descr="Triangular abstract background">
            <a:extLst>
              <a:ext uri="{FF2B5EF4-FFF2-40B4-BE49-F238E27FC236}">
                <a16:creationId xmlns:a16="http://schemas.microsoft.com/office/drawing/2014/main" id="{6B5DC0A6-CE32-F97A-DB43-B0558E195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3068" y="13058"/>
            <a:ext cx="12191979" cy="6857989"/>
          </a:xfrm>
          <a:prstGeom prst="rect">
            <a:avLst/>
          </a:prstGeom>
        </p:spPr>
      </p:pic>
      <p:sp useBgFill="1">
        <p:nvSpPr>
          <p:cNvPr id="62" name="Rectangle 49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">
            <a:extLst>
              <a:ext uri="{FF2B5EF4-FFF2-40B4-BE49-F238E27FC236}">
                <a16:creationId xmlns:a16="http://schemas.microsoft.com/office/drawing/2014/main" id="{2E14F4E1-A654-0B33-BB32-D75E84E4680D}"/>
              </a:ext>
            </a:extLst>
          </p:cNvPr>
          <p:cNvSpPr txBox="1"/>
          <p:nvPr/>
        </p:nvSpPr>
        <p:spPr>
          <a:xfrm>
            <a:off x="1258859" y="1562101"/>
            <a:ext cx="5369622" cy="301395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Dubai Medium"/>
                <a:ea typeface="+mj-ea"/>
                <a:cs typeface="Calibri"/>
              </a:rPr>
              <a:t>MULTI-MODAL </a:t>
            </a:r>
            <a:endParaRPr lang="en-US" sz="2800">
              <a:solidFill>
                <a:schemeClr val="accent4">
                  <a:lumMod val="50000"/>
                </a:schemeClr>
              </a:solidFill>
              <a:latin typeface="Dubai Medium"/>
              <a:cs typeface="Dubai Medium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Dubai Medium"/>
                <a:ea typeface="+mj-ea"/>
                <a:cs typeface="Calibri"/>
              </a:rPr>
              <a:t>MISNFORMATION DETECTION </a:t>
            </a:r>
            <a:endParaRPr lang="en-US" sz="2800">
              <a:solidFill>
                <a:schemeClr val="accent4">
                  <a:lumMod val="50000"/>
                </a:schemeClr>
              </a:solidFill>
              <a:latin typeface="Dubai Medium"/>
              <a:ea typeface="+mj-ea"/>
              <a:cs typeface="Calibri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Dubai Medium"/>
                <a:ea typeface="+mj-ea"/>
                <a:cs typeface="Calibri"/>
              </a:rPr>
              <a:t>USING VQA</a:t>
            </a:r>
            <a:endParaRPr lang="en-US" sz="2800">
              <a:solidFill>
                <a:schemeClr val="accent4">
                  <a:lumMod val="50000"/>
                </a:schemeClr>
              </a:solidFill>
              <a:latin typeface="Dubai Medium"/>
              <a:ea typeface="+mj-ea"/>
              <a:cs typeface="Dubai Medium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FA7729E5-31BB-13CC-81F4-7A933997DC9C}"/>
              </a:ext>
            </a:extLst>
          </p:cNvPr>
          <p:cNvSpPr txBox="1"/>
          <p:nvPr/>
        </p:nvSpPr>
        <p:spPr>
          <a:xfrm>
            <a:off x="1258858" y="5133402"/>
            <a:ext cx="5369622" cy="301395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Dubai Medium"/>
                <a:ea typeface="+mj-ea"/>
                <a:cs typeface="Calibri"/>
              </a:rPr>
              <a:t>MOHIT SHARMA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Dubai Medium"/>
              <a:ea typeface="+mj-ea"/>
              <a:cs typeface="Dubai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94D81-4EB7-C798-0933-24C6628FF5AD}"/>
              </a:ext>
            </a:extLst>
          </p:cNvPr>
          <p:cNvSpPr txBox="1"/>
          <p:nvPr/>
        </p:nvSpPr>
        <p:spPr>
          <a:xfrm>
            <a:off x="450193" y="747986"/>
            <a:ext cx="951361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PROBLEM STATEMENT &amp; DATASET: </a:t>
            </a:r>
          </a:p>
          <a:p>
            <a:endParaRPr lang="en-GB" sz="2800" dirty="0">
              <a:solidFill>
                <a:schemeClr val="accent5">
                  <a:lumMod val="50000"/>
                </a:schemeClr>
              </a:solidFill>
              <a:latin typeface="Dubai Medium"/>
              <a:cs typeface="Dubai Medium"/>
            </a:endParaRPr>
          </a:p>
          <a:p>
            <a:pPr marL="457200" indent="-457200">
              <a:buFont typeface="Calibri"/>
              <a:buChar char="-"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Classify a multi-modal information sample (text-image pair) as fake or real</a:t>
            </a:r>
          </a:p>
          <a:p>
            <a:pPr marL="457200" indent="-457200">
              <a:buFont typeface="Calibri"/>
              <a:buChar char="-"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VQA should be utility of choice to query the image</a:t>
            </a:r>
          </a:p>
          <a:p>
            <a:pPr marL="457200" indent="-457200">
              <a:buFont typeface="Calibri"/>
              <a:buChar char="-"/>
            </a:pPr>
            <a:endParaRPr lang="en-GB" sz="2800" dirty="0">
              <a:solidFill>
                <a:schemeClr val="accent5">
                  <a:lumMod val="50000"/>
                </a:schemeClr>
              </a:solidFill>
              <a:latin typeface="Dubai Medium"/>
              <a:cs typeface="Dubai Medium"/>
            </a:endParaRPr>
          </a:p>
          <a:p>
            <a:pPr marL="457200" indent="-457200">
              <a:buFont typeface="Calibri"/>
              <a:buChar char="-"/>
            </a:pPr>
            <a:endParaRPr lang="en-GB" sz="2800" dirty="0">
              <a:solidFill>
                <a:schemeClr val="accent5">
                  <a:lumMod val="50000"/>
                </a:schemeClr>
              </a:solidFill>
              <a:latin typeface="Dubai Medium"/>
              <a:cs typeface="Dubai Medium"/>
            </a:endParaRPr>
          </a:p>
          <a:p>
            <a:pPr marL="457200" indent="-457200">
              <a:buFont typeface="Calibri"/>
              <a:buChar char="-"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Dataset: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MediaEval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 2015 task, tweet and image pairs</a:t>
            </a:r>
          </a:p>
          <a:p>
            <a:pPr marL="457200" indent="-457200">
              <a:buFont typeface="Calibri"/>
              <a:buChar char="-"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A total of 16326 samples generated from around 500 unique images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5D992D7-DF7E-5EE4-826A-0F50BE10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934" y="813376"/>
            <a:ext cx="1076544" cy="11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6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94D81-4EB7-C798-0933-24C6628FF5AD}"/>
              </a:ext>
            </a:extLst>
          </p:cNvPr>
          <p:cNvSpPr txBox="1"/>
          <p:nvPr/>
        </p:nvSpPr>
        <p:spPr>
          <a:xfrm>
            <a:off x="450193" y="747986"/>
            <a:ext cx="951361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DATASET: </a:t>
            </a:r>
          </a:p>
          <a:p>
            <a:endParaRPr lang="en-GB" sz="2800" dirty="0">
              <a:solidFill>
                <a:schemeClr val="accent5">
                  <a:lumMod val="50000"/>
                </a:schemeClr>
              </a:solidFill>
              <a:latin typeface="Dubai Medium"/>
              <a:cs typeface="Dubai Medium"/>
            </a:endParaRPr>
          </a:p>
          <a:p>
            <a:endParaRPr lang="en-GB" sz="2800" dirty="0">
              <a:solidFill>
                <a:schemeClr val="accent5">
                  <a:lumMod val="50000"/>
                </a:schemeClr>
              </a:solidFill>
              <a:latin typeface="Dubai Medium"/>
              <a:cs typeface="Dubai Medium"/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EE0F7811-78EF-A1F3-C7F9-98846EFB8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3970"/>
              </p:ext>
            </p:extLst>
          </p:nvPr>
        </p:nvGraphicFramePr>
        <p:xfrm>
          <a:off x="554979" y="1190982"/>
          <a:ext cx="10987494" cy="4928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5361">
                  <a:extLst>
                    <a:ext uri="{9D8B030D-6E8A-4147-A177-3AD203B41FA5}">
                      <a16:colId xmlns:a16="http://schemas.microsoft.com/office/drawing/2014/main" val="4201217113"/>
                    </a:ext>
                  </a:extLst>
                </a:gridCol>
                <a:gridCol w="3098494">
                  <a:extLst>
                    <a:ext uri="{9D8B030D-6E8A-4147-A177-3AD203B41FA5}">
                      <a16:colId xmlns:a16="http://schemas.microsoft.com/office/drawing/2014/main" val="3272745112"/>
                    </a:ext>
                  </a:extLst>
                </a:gridCol>
                <a:gridCol w="2800120">
                  <a:extLst>
                    <a:ext uri="{9D8B030D-6E8A-4147-A177-3AD203B41FA5}">
                      <a16:colId xmlns:a16="http://schemas.microsoft.com/office/drawing/2014/main" val="3460737118"/>
                    </a:ext>
                  </a:extLst>
                </a:gridCol>
                <a:gridCol w="2403519">
                  <a:extLst>
                    <a:ext uri="{9D8B030D-6E8A-4147-A177-3AD203B41FA5}">
                      <a16:colId xmlns:a16="http://schemas.microsoft.com/office/drawing/2014/main" val="2766603566"/>
                    </a:ext>
                  </a:extLst>
                </a:gridCol>
              </a:tblGrid>
              <a:tr h="227222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47372"/>
                  </a:ext>
                </a:extLst>
              </a:tr>
              <a:tr h="18820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Dubai Medium"/>
                        </a:rPr>
                        <a:t>Just known this </a:t>
                      </a:r>
                      <a:r>
                        <a:rPr lang="en-GB" sz="1800" b="0" i="0" u="none" strike="noStrike" noProof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Dubai Medium"/>
                        </a:rPr>
                        <a:t>bcs</a:t>
                      </a:r>
                      <a:r>
                        <a:rPr lang="en-GB" sz="1800" b="0" i="0" u="none" strike="noStrike" noProof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Dubai Medium"/>
                        </a:rPr>
                        <a:t> of #jason #chen updated the pic! Everyone be safe! #newyork #sandy #hurricane #nature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  <a:latin typeface="Dubai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Dubai Medium"/>
                        </a:rPr>
                        <a:t>Wow </a:t>
                      </a:r>
                      <a:r>
                        <a:rPr lang="en-GB" sz="1800" b="0" i="0" u="none" strike="noStrike" noProof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Dubai Medium"/>
                        </a:rPr>
                        <a:t>RT@billmckibben</a:t>
                      </a:r>
                      <a:r>
                        <a:rPr lang="en-GB" sz="1800" b="0" i="0" u="none" strike="noStrike" noProof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Dubai Medium"/>
                        </a:rPr>
                        <a:t>: Boardwalk floating in sections through the flooded streets of Atlantic City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  <a:latin typeface="Dubai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Dubai Medium"/>
                        </a:rPr>
                        <a:t>Wow, so Sunil Tripathi is a Brown U Student that has been missing since March...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  <a:latin typeface="Dubai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Dubai Medium"/>
                        </a:rPr>
                        <a:t>RIP Tamerlan and free Dzhokhar Tsarnaev. This corrupt society will never stop blaming people.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  <a:latin typeface="Dubai Mediu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57096"/>
                  </a:ext>
                </a:extLst>
              </a:tr>
              <a:tr h="77424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Dubai Medium"/>
                        </a:rPr>
                        <a:t>fake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Dubai Medium"/>
                        </a:rP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Dubai Medium"/>
                        </a:rPr>
                        <a:t>fake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Dubai Medium"/>
                        </a:rPr>
                        <a:t>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98391"/>
                  </a:ext>
                </a:extLst>
              </a:tr>
            </a:tbl>
          </a:graphicData>
        </a:graphic>
      </p:graphicFrame>
      <p:pic>
        <p:nvPicPr>
          <p:cNvPr id="7" name="Picture 9" descr="A picture containing sky&#10;&#10;Description automatically generated">
            <a:extLst>
              <a:ext uri="{FF2B5EF4-FFF2-40B4-BE49-F238E27FC236}">
                <a16:creationId xmlns:a16="http://schemas.microsoft.com/office/drawing/2014/main" id="{3612E246-8B74-CACE-4076-FD988285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472" y="1253880"/>
            <a:ext cx="2738766" cy="2057004"/>
          </a:xfrm>
          <a:prstGeom prst="rect">
            <a:avLst/>
          </a:prstGeom>
        </p:spPr>
      </p:pic>
      <p:pic>
        <p:nvPicPr>
          <p:cNvPr id="8" name="Picture 8" descr="A picture containing text, outdoor, nature, clouds&#10;&#10;Description automatically generated">
            <a:extLst>
              <a:ext uri="{FF2B5EF4-FFF2-40B4-BE49-F238E27FC236}">
                <a16:creationId xmlns:a16="http://schemas.microsoft.com/office/drawing/2014/main" id="{C88A7C82-5710-A4E4-A9E0-D3E3F246E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03" t="30201" r="1338" b="8054"/>
          <a:stretch/>
        </p:blipFill>
        <p:spPr>
          <a:xfrm>
            <a:off x="629798" y="1249496"/>
            <a:ext cx="2513692" cy="2070203"/>
          </a:xfrm>
          <a:prstGeom prst="rect">
            <a:avLst/>
          </a:prstGeom>
        </p:spPr>
      </p:pic>
      <p:pic>
        <p:nvPicPr>
          <p:cNvPr id="9" name="Picture 9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7BD6A568-B327-C9CA-5724-EEDD4D35C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737" y="1251676"/>
            <a:ext cx="2605490" cy="207782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3C2C1A5-368A-692B-8160-2538C06AA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4593" y="1258004"/>
            <a:ext cx="2192357" cy="209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1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94D81-4EB7-C798-0933-24C6628FF5AD}"/>
              </a:ext>
            </a:extLst>
          </p:cNvPr>
          <p:cNvSpPr txBox="1"/>
          <p:nvPr/>
        </p:nvSpPr>
        <p:spPr>
          <a:xfrm>
            <a:off x="450193" y="747986"/>
            <a:ext cx="95136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MODEL:</a:t>
            </a:r>
            <a:endParaRPr lang="en-US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5D992D7-DF7E-5EE4-826A-0F50BE10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934" y="813376"/>
            <a:ext cx="1076544" cy="117715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4F224C-CF3E-9B57-B10C-D25578205D9A}"/>
              </a:ext>
            </a:extLst>
          </p:cNvPr>
          <p:cNvSpPr/>
          <p:nvPr/>
        </p:nvSpPr>
        <p:spPr>
          <a:xfrm>
            <a:off x="454445" y="2158737"/>
            <a:ext cx="2139108" cy="514121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TWEET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268B49-AA8C-0207-FE3B-1067C2F0D516}"/>
              </a:ext>
            </a:extLst>
          </p:cNvPr>
          <p:cNvCxnSpPr/>
          <p:nvPr/>
        </p:nvCxnSpPr>
        <p:spPr>
          <a:xfrm flipV="1">
            <a:off x="2590800" y="2443426"/>
            <a:ext cx="1143917" cy="1285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DDF67-ED2F-B6E5-7298-49B2F3BC29B0}"/>
              </a:ext>
            </a:extLst>
          </p:cNvPr>
          <p:cNvSpPr/>
          <p:nvPr/>
        </p:nvSpPr>
        <p:spPr>
          <a:xfrm>
            <a:off x="3741143" y="1819049"/>
            <a:ext cx="2322723" cy="1322023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TWEET EVENT CLASSIFICATION (SUMMARIZER)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334DF0-B56D-6460-89B6-6309A0D3675C}"/>
              </a:ext>
            </a:extLst>
          </p:cNvPr>
          <p:cNvCxnSpPr>
            <a:cxnSpLocks/>
          </p:cNvCxnSpPr>
          <p:nvPr/>
        </p:nvCxnSpPr>
        <p:spPr>
          <a:xfrm flipV="1">
            <a:off x="6061113" y="2443425"/>
            <a:ext cx="1143917" cy="1285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F6A3F-FDD2-2741-35CB-2232BB1E7D9A}"/>
              </a:ext>
            </a:extLst>
          </p:cNvPr>
          <p:cNvSpPr/>
          <p:nvPr/>
        </p:nvSpPr>
        <p:spPr>
          <a:xfrm>
            <a:off x="7211456" y="2195457"/>
            <a:ext cx="2533879" cy="486578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EVENT 2 QUESTION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6780C5-BD3E-F738-8B15-A9FAE1ED6324}"/>
              </a:ext>
            </a:extLst>
          </p:cNvPr>
          <p:cNvCxnSpPr>
            <a:cxnSpLocks/>
          </p:cNvCxnSpPr>
          <p:nvPr/>
        </p:nvCxnSpPr>
        <p:spPr>
          <a:xfrm flipH="1">
            <a:off x="8315897" y="2676615"/>
            <a:ext cx="3673" cy="107047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1FE93C-8E99-6B54-AE87-03524472E103}"/>
              </a:ext>
            </a:extLst>
          </p:cNvPr>
          <p:cNvSpPr/>
          <p:nvPr/>
        </p:nvSpPr>
        <p:spPr>
          <a:xfrm>
            <a:off x="7211456" y="3739743"/>
            <a:ext cx="2322723" cy="1055783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YES/NO VQA MODLE (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ViLT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E955A4-5222-75C6-2E73-D101007669FD}"/>
              </a:ext>
            </a:extLst>
          </p:cNvPr>
          <p:cNvSpPr/>
          <p:nvPr/>
        </p:nvSpPr>
        <p:spPr>
          <a:xfrm>
            <a:off x="3906396" y="4024347"/>
            <a:ext cx="2139108" cy="514121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IMAGE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90EE82-9D78-54C0-38E5-6F9C5AE53C47}"/>
              </a:ext>
            </a:extLst>
          </p:cNvPr>
          <p:cNvCxnSpPr>
            <a:cxnSpLocks/>
          </p:cNvCxnSpPr>
          <p:nvPr/>
        </p:nvCxnSpPr>
        <p:spPr>
          <a:xfrm flipV="1">
            <a:off x="6042751" y="4270388"/>
            <a:ext cx="1143917" cy="1285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7A0D85-7216-BE17-1C89-F932AF891154}"/>
              </a:ext>
            </a:extLst>
          </p:cNvPr>
          <p:cNvCxnSpPr>
            <a:cxnSpLocks/>
          </p:cNvCxnSpPr>
          <p:nvPr/>
        </p:nvCxnSpPr>
        <p:spPr>
          <a:xfrm flipH="1">
            <a:off x="8289753" y="4805754"/>
            <a:ext cx="2711" cy="386289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8317BB-029A-2D0D-10A7-F0409A849612}"/>
              </a:ext>
            </a:extLst>
          </p:cNvPr>
          <p:cNvSpPr/>
          <p:nvPr/>
        </p:nvSpPr>
        <p:spPr>
          <a:xfrm>
            <a:off x="7211455" y="5192656"/>
            <a:ext cx="2207308" cy="326921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Answer 2 label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1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94D81-4EB7-C798-0933-24C6628FF5AD}"/>
              </a:ext>
            </a:extLst>
          </p:cNvPr>
          <p:cNvSpPr txBox="1"/>
          <p:nvPr/>
        </p:nvSpPr>
        <p:spPr>
          <a:xfrm>
            <a:off x="450193" y="747986"/>
            <a:ext cx="951361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DESIGN CHOICES: </a:t>
            </a:r>
          </a:p>
          <a:p>
            <a:endParaRPr lang="en-GB" sz="2800" dirty="0">
              <a:solidFill>
                <a:schemeClr val="accent5">
                  <a:lumMod val="50000"/>
                </a:schemeClr>
              </a:solidFill>
              <a:latin typeface="Dubai Medium"/>
              <a:cs typeface="Dubai Medium"/>
            </a:endParaRPr>
          </a:p>
          <a:p>
            <a:pPr marL="457200" indent="-457200">
              <a:buFont typeface="Calibri"/>
              <a:buChar char="-"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Extraction of data from tweet: Tweet Event Classification (15 unique events), Summarisation as alternative.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Calibri"/>
              <a:buChar char="-"/>
            </a:pPr>
            <a:endParaRPr lang="en-GB" sz="2800" dirty="0">
              <a:solidFill>
                <a:schemeClr val="accent5">
                  <a:lumMod val="50000"/>
                </a:schemeClr>
              </a:solidFill>
              <a:latin typeface="Dubai Medium"/>
              <a:cs typeface="Dubai Medium"/>
            </a:endParaRPr>
          </a:p>
          <a:p>
            <a:pPr marL="457200" indent="-457200">
              <a:buFont typeface="Calibri"/>
              <a:buChar char="-"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Event 2 Question (yes/no questions, Is this &amp; Does this as prefixes)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Calibri"/>
              <a:buChar char="-"/>
            </a:pPr>
            <a:endParaRPr lang="en-GB" sz="2800" dirty="0">
              <a:solidFill>
                <a:schemeClr val="accent5">
                  <a:lumMod val="50000"/>
                </a:schemeClr>
              </a:solidFill>
              <a:latin typeface="Dubai Medium"/>
              <a:cs typeface="Dubai Medium"/>
            </a:endParaRPr>
          </a:p>
          <a:p>
            <a:pPr marL="457200" indent="-457200">
              <a:buFont typeface="Calibri"/>
              <a:buChar char="-"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Binary VQA module (pre-trained 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ea typeface="+mn-lt"/>
                <a:cs typeface="+mn-lt"/>
              </a:rPr>
              <a:t>Vision-and-Language Transformer (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Dubai Medium"/>
                <a:ea typeface="+mn-lt"/>
                <a:cs typeface="+mn-lt"/>
              </a:rPr>
              <a:t>ViLT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ea typeface="+mn-lt"/>
                <a:cs typeface="+mn-lt"/>
              </a:rPr>
              <a:t>), fine-tuned on VQAv2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)</a:t>
            </a:r>
            <a:endParaRPr lang="en-GB">
              <a:solidFill>
                <a:schemeClr val="accent5">
                  <a:lumMod val="50000"/>
                </a:schemeClr>
              </a:solidFill>
              <a:latin typeface="Dubai Medium"/>
              <a:cs typeface="Dubai Medium"/>
            </a:endParaRP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5D992D7-DF7E-5EE4-826A-0F50BE10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934" y="813376"/>
            <a:ext cx="1076544" cy="11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2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CC699D-5713-19BB-FA58-2529A0ABA13D}"/>
              </a:ext>
            </a:extLst>
          </p:cNvPr>
          <p:cNvSpPr/>
          <p:nvPr/>
        </p:nvSpPr>
        <p:spPr>
          <a:xfrm>
            <a:off x="757409" y="855075"/>
            <a:ext cx="2139108" cy="2304361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ea typeface="+mn-lt"/>
                <a:cs typeface="+mn-lt"/>
              </a:rPr>
              <a:t>PIC: Comparison of #Boston suspect Sunil Tripathi's FBI-released images/video and his MISSING poster </a:t>
            </a:r>
            <a:endParaRPr lang="en-US">
              <a:solidFill>
                <a:schemeClr val="accent4">
                  <a:lumMod val="50000"/>
                </a:schemeClr>
              </a:solidFill>
              <a:latin typeface="Dubai Medium"/>
              <a:cs typeface="Dubai Medium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0D53FD-7A9F-93EE-3226-7ED90AA050E1}"/>
              </a:ext>
            </a:extLst>
          </p:cNvPr>
          <p:cNvCxnSpPr/>
          <p:nvPr/>
        </p:nvCxnSpPr>
        <p:spPr>
          <a:xfrm flipV="1">
            <a:off x="2893764" y="2011932"/>
            <a:ext cx="1143917" cy="1285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2A3B676-147B-D521-4E7E-7484ED0DC6D7}"/>
              </a:ext>
            </a:extLst>
          </p:cNvPr>
          <p:cNvSpPr/>
          <p:nvPr/>
        </p:nvSpPr>
        <p:spPr>
          <a:xfrm>
            <a:off x="4044107" y="1387555"/>
            <a:ext cx="2322723" cy="1322023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TWEET EVENT CLASSIFIED AS "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boston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 marathon bombing"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263099-7246-4563-3486-5526ADB56747}"/>
              </a:ext>
            </a:extLst>
          </p:cNvPr>
          <p:cNvCxnSpPr>
            <a:cxnSpLocks/>
          </p:cNvCxnSpPr>
          <p:nvPr/>
        </p:nvCxnSpPr>
        <p:spPr>
          <a:xfrm flipV="1">
            <a:off x="6364077" y="2011931"/>
            <a:ext cx="1143917" cy="1285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F5C905E-373D-8395-2527-F0A89331545F}"/>
              </a:ext>
            </a:extLst>
          </p:cNvPr>
          <p:cNvSpPr/>
          <p:nvPr/>
        </p:nvSpPr>
        <p:spPr>
          <a:xfrm>
            <a:off x="7496059" y="1506903"/>
            <a:ext cx="3305058" cy="918071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Question: Does this image correspond to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boston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 marathon bombing?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C7EDC-47B2-07C2-5A89-1BBB599AE0CD}"/>
              </a:ext>
            </a:extLst>
          </p:cNvPr>
          <p:cNvCxnSpPr>
            <a:cxnSpLocks/>
          </p:cNvCxnSpPr>
          <p:nvPr/>
        </p:nvCxnSpPr>
        <p:spPr>
          <a:xfrm flipH="1">
            <a:off x="9087078" y="2456277"/>
            <a:ext cx="40397" cy="158459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FBAA643-46C3-4413-7E67-5A73FF0667ED}"/>
              </a:ext>
            </a:extLst>
          </p:cNvPr>
          <p:cNvSpPr/>
          <p:nvPr/>
        </p:nvSpPr>
        <p:spPr>
          <a:xfrm>
            <a:off x="7881649" y="4042707"/>
            <a:ext cx="2322723" cy="1055783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YES/NO VQA MODLE (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ViLT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F2306EC-6C56-69EB-D9C9-AF650CE7918B}"/>
              </a:ext>
            </a:extLst>
          </p:cNvPr>
          <p:cNvSpPr/>
          <p:nvPr/>
        </p:nvSpPr>
        <p:spPr>
          <a:xfrm>
            <a:off x="2125337" y="3611214"/>
            <a:ext cx="4232311" cy="2129928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  <a:latin typeface="Dubai Medium"/>
              <a:cs typeface="Dubai Medium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DA6F44-3CAB-A224-0A8B-4807A6A3318B}"/>
              </a:ext>
            </a:extLst>
          </p:cNvPr>
          <p:cNvCxnSpPr>
            <a:cxnSpLocks/>
          </p:cNvCxnSpPr>
          <p:nvPr/>
        </p:nvCxnSpPr>
        <p:spPr>
          <a:xfrm flipV="1">
            <a:off x="6354895" y="4545809"/>
            <a:ext cx="1511146" cy="1285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B0BF01-9952-6CA4-DF65-FE551FC69DBB}"/>
              </a:ext>
            </a:extLst>
          </p:cNvPr>
          <p:cNvCxnSpPr>
            <a:cxnSpLocks/>
          </p:cNvCxnSpPr>
          <p:nvPr/>
        </p:nvCxnSpPr>
        <p:spPr>
          <a:xfrm flipH="1">
            <a:off x="9079295" y="5108718"/>
            <a:ext cx="2711" cy="386289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81F0891-53F2-875E-3B40-B7ED2735A53C}"/>
              </a:ext>
            </a:extLst>
          </p:cNvPr>
          <p:cNvSpPr/>
          <p:nvPr/>
        </p:nvSpPr>
        <p:spPr>
          <a:xfrm>
            <a:off x="8000997" y="5495620"/>
            <a:ext cx="2207308" cy="326921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Dubai Medium"/>
                <a:cs typeface="Dubai Medium"/>
              </a:rPr>
              <a:t>no (fake)</a:t>
            </a:r>
          </a:p>
        </p:txBody>
      </p:sp>
      <p:pic>
        <p:nvPicPr>
          <p:cNvPr id="44" name="Picture 44">
            <a:extLst>
              <a:ext uri="{FF2B5EF4-FFF2-40B4-BE49-F238E27FC236}">
                <a16:creationId xmlns:a16="http://schemas.microsoft.com/office/drawing/2014/main" id="{A4C9875F-8EC1-FE6F-23F9-84703AB0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3783436"/>
            <a:ext cx="3909151" cy="16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4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94D81-4EB7-C798-0933-24C6628FF5AD}"/>
              </a:ext>
            </a:extLst>
          </p:cNvPr>
          <p:cNvSpPr txBox="1"/>
          <p:nvPr/>
        </p:nvSpPr>
        <p:spPr>
          <a:xfrm>
            <a:off x="450193" y="747986"/>
            <a:ext cx="951361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Dubai Medium"/>
                <a:cs typeface="Dubai Medium"/>
              </a:rPr>
              <a:t>RESULTS: </a:t>
            </a:r>
          </a:p>
          <a:p>
            <a:endParaRPr lang="en-GB" sz="2800" dirty="0">
              <a:solidFill>
                <a:schemeClr val="accent5">
                  <a:lumMod val="50000"/>
                </a:schemeClr>
              </a:solidFill>
              <a:latin typeface="Dubai Medium"/>
              <a:cs typeface="Dubai Medium"/>
            </a:endParaRPr>
          </a:p>
          <a:p>
            <a:endParaRPr lang="en-GB" sz="2800" dirty="0">
              <a:solidFill>
                <a:schemeClr val="accent5">
                  <a:lumMod val="50000"/>
                </a:schemeClr>
              </a:solidFill>
              <a:latin typeface="Dubai Medium"/>
              <a:cs typeface="Dubai Medium"/>
            </a:endParaRP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5D992D7-DF7E-5EE4-826A-0F50BE10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934" y="813376"/>
            <a:ext cx="1076544" cy="1177159"/>
          </a:xfrm>
          <a:prstGeom prst="rect">
            <a:avLst/>
          </a:prstGeom>
        </p:spPr>
      </p:pic>
      <p:pic>
        <p:nvPicPr>
          <p:cNvPr id="3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7062FED-D7A7-8EE8-3C99-EB30ED358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593" y="3678305"/>
            <a:ext cx="6332862" cy="2154619"/>
          </a:xfrm>
          <a:prstGeom prst="rect">
            <a:avLst/>
          </a:prstGeom>
        </p:spPr>
      </p:pic>
      <p:pic>
        <p:nvPicPr>
          <p:cNvPr id="7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06D9046C-099A-750D-24A0-E039EE31B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2" y="1422757"/>
            <a:ext cx="5020019" cy="47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3498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DashVTI</vt:lpstr>
      <vt:lpstr>LevelVTI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MOHIT SHARMA</cp:lastModifiedBy>
  <cp:revision>338</cp:revision>
  <dcterms:created xsi:type="dcterms:W3CDTF">2023-04-26T04:17:58Z</dcterms:created>
  <dcterms:modified xsi:type="dcterms:W3CDTF">2023-04-27T05:35:08Z</dcterms:modified>
</cp:coreProperties>
</file>