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4_0.xml" ContentType="application/vnd.ms-powerpoint.comments+xml"/>
  <Override PartName="/ppt/charts/chart2.xml" ContentType="application/vnd.openxmlformats-officedocument.drawingml.chart+xml"/>
  <Override PartName="/ppt/charts/chart3.xml" ContentType="application/vnd.openxmlformats-officedocument.drawingml.chart+xml"/>
  <Override PartName="/ppt/drawings/drawing2.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3.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5.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6.xml" ContentType="application/vnd.openxmlformats-officedocument.drawingml.chart+xml"/>
  <Override PartName="/ppt/notesSlides/notesSlide23.xml" ContentType="application/vnd.openxmlformats-officedocument.presentationml.notesSlide+xml"/>
  <Override PartName="/ppt/charts/chart7.xml" ContentType="application/vnd.openxmlformats-officedocument.drawingml.chart+xml"/>
  <Override PartName="/ppt/notesSlides/notesSlide24.xml" ContentType="application/vnd.openxmlformats-officedocument.presentationml.notesSlide+xml"/>
  <Override PartName="/ppt/charts/chart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0"/>
  </p:notesMasterIdLst>
  <p:sldIdLst>
    <p:sldId id="256" r:id="rId3"/>
    <p:sldId id="257" r:id="rId4"/>
    <p:sldId id="258" r:id="rId5"/>
    <p:sldId id="264" r:id="rId6"/>
    <p:sldId id="5568" r:id="rId7"/>
    <p:sldId id="5569" r:id="rId8"/>
    <p:sldId id="259" r:id="rId9"/>
    <p:sldId id="5566" r:id="rId10"/>
    <p:sldId id="5580" r:id="rId11"/>
    <p:sldId id="5570" r:id="rId12"/>
    <p:sldId id="260" r:id="rId13"/>
    <p:sldId id="5581" r:id="rId14"/>
    <p:sldId id="5573" r:id="rId15"/>
    <p:sldId id="5575" r:id="rId16"/>
    <p:sldId id="5576" r:id="rId17"/>
    <p:sldId id="5577" r:id="rId18"/>
    <p:sldId id="5582" r:id="rId19"/>
    <p:sldId id="5572" r:id="rId20"/>
    <p:sldId id="5587" r:id="rId21"/>
    <p:sldId id="5586" r:id="rId22"/>
    <p:sldId id="5571" r:id="rId23"/>
    <p:sldId id="5591" r:id="rId24"/>
    <p:sldId id="5592" r:id="rId25"/>
    <p:sldId id="5594" r:id="rId26"/>
    <p:sldId id="5595" r:id="rId27"/>
    <p:sldId id="5593" r:id="rId28"/>
    <p:sldId id="5579" r:id="rId29"/>
  </p:sldIdLst>
  <p:sldSz cx="12188825"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3A6105-E4AD-4916-69EF-DE33AA3112D8}" name="Vikram Sharma Mailthody" initials="VM" userId="S::vmailthody@nvidia.com::f561134a-469c-4506-908f-6a1b0651be9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808080"/>
    <a:srgbClr val="579D1C"/>
    <a:srgbClr val="7E0021"/>
    <a:srgbClr val="997300"/>
    <a:srgbClr val="255E91"/>
    <a:srgbClr val="636363"/>
    <a:srgbClr val="9E480E"/>
    <a:srgbClr val="264478"/>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1818A-F4B4-C545-95C0-1023A0A0807D}" v="1106" dt="2023-03-27T00:45:08.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1"/>
    <p:restoredTop sz="67347"/>
  </p:normalViewPr>
  <p:slideViewPr>
    <p:cSldViewPr snapToGrid="0">
      <p:cViewPr varScale="1">
        <p:scale>
          <a:sx n="84" d="100"/>
          <a:sy n="84" d="100"/>
        </p:scale>
        <p:origin x="19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Users\zqureshi\Downloads\bafs_final_evaluation.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zqureshi\Downloads\bafs_final_evaluation_asplo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1" Type="http://schemas.openxmlformats.org/officeDocument/2006/relationships/oleObject" Target="file:////Users\zqureshi\Downloads\cudf_trip_dist_eval_conv.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Users/zqureshi/Downloads/microbench_conv.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Users/zqureshi/Downloads/microbench_conv.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Users\zqureshi\Downloads\cudf_trip_dist_eval_con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autoTitleDeleted val="1"/>
    <c:plotArea>
      <c:layout>
        <c:manualLayout>
          <c:layoutTarget val="inner"/>
          <c:xMode val="edge"/>
          <c:yMode val="edge"/>
          <c:x val="9.7700513047650706E-2"/>
          <c:y val="3.6420566908371803E-2"/>
          <c:w val="0.88203595024545101"/>
          <c:h val="0.85324653922214899"/>
        </c:manualLayout>
      </c:layout>
      <c:scatterChart>
        <c:scatterStyle val="lineMarker"/>
        <c:varyColors val="0"/>
        <c:ser>
          <c:idx val="0"/>
          <c:order val="0"/>
          <c:tx>
            <c:strRef>
              <c:f>Sheet1!$A$1</c:f>
              <c:strCache>
                <c:ptCount val="1"/>
                <c:pt idx="0">
                  <c:v>Recommendation Systems Model Size</c:v>
                </c:pt>
              </c:strCache>
            </c:strRef>
          </c:tx>
          <c:spPr>
            <a:ln w="28800">
              <a:noFill/>
            </a:ln>
          </c:spPr>
          <c:marker>
            <c:symbol val="circle"/>
            <c:size val="8"/>
            <c:spPr>
              <a:solidFill>
                <a:srgbClr val="2A6099"/>
              </a:solidFill>
            </c:spPr>
          </c:marker>
          <c:dPt>
            <c:idx val="5"/>
            <c:bubble3D val="0"/>
            <c:extLst>
              <c:ext xmlns:c16="http://schemas.microsoft.com/office/drawing/2014/chart" uri="{C3380CC4-5D6E-409C-BE32-E72D297353CC}">
                <c16:uniqueId val="{00000000-8B2C-474A-9DD0-6718416CCF79}"/>
              </c:ext>
            </c:extLst>
          </c:dPt>
          <c:dLbls>
            <c:dLbl>
              <c:idx val="5"/>
              <c:spPr/>
              <c:txPr>
                <a:bodyPr wrap="none"/>
                <a:lstStyle/>
                <a:p>
                  <a:pPr>
                    <a:defRPr sz="1000" b="0" strike="noStrike" spc="-1">
                      <a:solidFill>
                        <a:srgbClr val="000000"/>
                      </a:solidFill>
                      <a:latin typeface="Arial"/>
                    </a:defRPr>
                  </a:pPr>
                  <a:endParaRPr lang="en-US"/>
                </a:p>
              </c:txPr>
              <c:dLblPos val="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0-8B2C-474A-9DD0-6718416CCF79}"/>
                </c:ext>
              </c:extLst>
            </c:dLbl>
            <c:spPr>
              <a:noFill/>
              <a:ln>
                <a:noFill/>
              </a:ln>
              <a:effectLst/>
            </c:spPr>
            <c:txPr>
              <a:bodyPr wrap="none"/>
              <a:lstStyle/>
              <a:p>
                <a:pPr>
                  <a:defRPr sz="1000" b="0" strike="noStrike" spc="-1">
                    <a:solidFill>
                      <a:srgbClr val="000000"/>
                    </a:solidFill>
                    <a:latin typeface="Arial"/>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trendline>
            <c:spPr>
              <a:ln w="73080">
                <a:solidFill>
                  <a:srgbClr val="2A6099">
                    <a:alpha val="55000"/>
                  </a:srgbClr>
                </a:solidFill>
                <a:round/>
              </a:ln>
            </c:spPr>
            <c:trendlineType val="exp"/>
            <c:dispRSqr val="0"/>
            <c:dispEq val="0"/>
          </c:trendline>
          <c:xVal>
            <c:numRef>
              <c:f>Sheet1!$A$2:$A$10</c:f>
              <c:numCache>
                <c:formatCode>General</c:formatCode>
                <c:ptCount val="9"/>
                <c:pt idx="0">
                  <c:v>42629</c:v>
                </c:pt>
                <c:pt idx="1">
                  <c:v>43056</c:v>
                </c:pt>
                <c:pt idx="2">
                  <c:v>43616</c:v>
                </c:pt>
                <c:pt idx="3">
                  <c:v>43733</c:v>
                </c:pt>
                <c:pt idx="4">
                  <c:v>43982</c:v>
                </c:pt>
                <c:pt idx="5">
                  <c:v>44002</c:v>
                </c:pt>
                <c:pt idx="6">
                  <c:v>44347</c:v>
                </c:pt>
                <c:pt idx="7">
                  <c:v>44002</c:v>
                </c:pt>
                <c:pt idx="8">
                  <c:v>44002</c:v>
                </c:pt>
              </c:numCache>
            </c:numRef>
          </c:xVal>
          <c:yVal>
            <c:numRef>
              <c:f>Sheet1!$C$2:$C$10</c:f>
              <c:numCache>
                <c:formatCode>General</c:formatCode>
                <c:ptCount val="9"/>
                <c:pt idx="0">
                  <c:v>1</c:v>
                </c:pt>
                <c:pt idx="1">
                  <c:v>11</c:v>
                </c:pt>
                <c:pt idx="3">
                  <c:v>26</c:v>
                </c:pt>
                <c:pt idx="4">
                  <c:v>100</c:v>
                </c:pt>
                <c:pt idx="5">
                  <c:v>100</c:v>
                </c:pt>
                <c:pt idx="6">
                  <c:v>1000</c:v>
                </c:pt>
                <c:pt idx="7">
                  <c:v>2000</c:v>
                </c:pt>
                <c:pt idx="8">
                  <c:v>10000</c:v>
                </c:pt>
              </c:numCache>
            </c:numRef>
          </c:yVal>
          <c:smooth val="0"/>
          <c:extLst>
            <c:ext xmlns:c16="http://schemas.microsoft.com/office/drawing/2014/chart" uri="{C3380CC4-5D6E-409C-BE32-E72D297353CC}">
              <c16:uniqueId val="{00000002-8B2C-474A-9DD0-6718416CCF79}"/>
            </c:ext>
          </c:extLst>
        </c:ser>
        <c:ser>
          <c:idx val="1"/>
          <c:order val="1"/>
          <c:tx>
            <c:strRef>
              <c:f>Sheet1!$B$1</c:f>
              <c:strCache>
                <c:ptCount val="1"/>
                <c:pt idx="0">
                  <c:v>Accelerator Memory Capacity</c:v>
                </c:pt>
              </c:strCache>
            </c:strRef>
          </c:tx>
          <c:spPr>
            <a:ln w="28800">
              <a:noFill/>
            </a:ln>
          </c:spPr>
          <c:marker>
            <c:symbol val="circle"/>
            <c:size val="8"/>
            <c:spPr>
              <a:solidFill>
                <a:srgbClr val="00A933"/>
              </a:solidFill>
            </c:spPr>
          </c:marker>
          <c:dPt>
            <c:idx val="6"/>
            <c:bubble3D val="0"/>
            <c:extLst>
              <c:ext xmlns:c16="http://schemas.microsoft.com/office/drawing/2014/chart" uri="{C3380CC4-5D6E-409C-BE32-E72D297353CC}">
                <c16:uniqueId val="{00000003-8B2C-474A-9DD0-6718416CCF79}"/>
              </c:ext>
            </c:extLst>
          </c:dPt>
          <c:dLbls>
            <c:dLbl>
              <c:idx val="6"/>
              <c:spPr/>
              <c:txPr>
                <a:bodyPr wrap="none"/>
                <a:lstStyle/>
                <a:p>
                  <a:pPr>
                    <a:defRPr sz="1000" b="0" strike="noStrike" spc="-1">
                      <a:solidFill>
                        <a:srgbClr val="000000"/>
                      </a:solidFill>
                      <a:latin typeface="Arial"/>
                    </a:defRPr>
                  </a:pPr>
                  <a:endParaRPr lang="en-US"/>
                </a:p>
              </c:txPr>
              <c:dLblPos val="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8B2C-474A-9DD0-6718416CCF79}"/>
                </c:ext>
              </c:extLst>
            </c:dLbl>
            <c:spPr>
              <a:noFill/>
              <a:ln>
                <a:noFill/>
              </a:ln>
              <a:effectLst/>
            </c:spPr>
            <c:txPr>
              <a:bodyPr wrap="none"/>
              <a:lstStyle/>
              <a:p>
                <a:pPr>
                  <a:defRPr sz="1000" b="0" strike="noStrike" spc="-1">
                    <a:solidFill>
                      <a:srgbClr val="000000"/>
                    </a:solidFill>
                    <a:latin typeface="Arial"/>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trendline>
            <c:spPr>
              <a:ln w="73080">
                <a:solidFill>
                  <a:srgbClr val="00A933">
                    <a:alpha val="55000"/>
                  </a:srgbClr>
                </a:solidFill>
                <a:round/>
              </a:ln>
            </c:spPr>
            <c:trendlineType val="exp"/>
            <c:dispRSqr val="0"/>
            <c:dispEq val="0"/>
          </c:trendline>
          <c:xVal>
            <c:numRef>
              <c:f>Sheet1!$B$2:$B$10</c:f>
              <c:numCache>
                <c:formatCode>General</c:formatCode>
                <c:ptCount val="9"/>
                <c:pt idx="0">
                  <c:v>42465</c:v>
                </c:pt>
                <c:pt idx="1">
                  <c:v>42465</c:v>
                </c:pt>
                <c:pt idx="2">
                  <c:v>42856</c:v>
                </c:pt>
                <c:pt idx="3">
                  <c:v>42907</c:v>
                </c:pt>
                <c:pt idx="4">
                  <c:v>42907</c:v>
                </c:pt>
                <c:pt idx="5">
                  <c:v>43228</c:v>
                </c:pt>
                <c:pt idx="6">
                  <c:v>43965</c:v>
                </c:pt>
                <c:pt idx="7">
                  <c:v>44151</c:v>
                </c:pt>
              </c:numCache>
            </c:numRef>
          </c:xVal>
          <c:yVal>
            <c:numRef>
              <c:f>Sheet1!$D$2:$D$10</c:f>
              <c:numCache>
                <c:formatCode>General</c:formatCode>
                <c:ptCount val="9"/>
                <c:pt idx="0">
                  <c:v>3</c:v>
                </c:pt>
                <c:pt idx="2">
                  <c:v>4</c:v>
                </c:pt>
                <c:pt idx="4">
                  <c:v>8</c:v>
                </c:pt>
                <c:pt idx="5">
                  <c:v>8</c:v>
                </c:pt>
                <c:pt idx="6">
                  <c:v>10</c:v>
                </c:pt>
                <c:pt idx="7">
                  <c:v>20</c:v>
                </c:pt>
              </c:numCache>
            </c:numRef>
          </c:yVal>
          <c:smooth val="0"/>
          <c:extLst>
            <c:ext xmlns:c16="http://schemas.microsoft.com/office/drawing/2014/chart" uri="{C3380CC4-5D6E-409C-BE32-E72D297353CC}">
              <c16:uniqueId val="{00000005-8B2C-474A-9DD0-6718416CCF79}"/>
            </c:ext>
          </c:extLst>
        </c:ser>
        <c:dLbls>
          <c:showLegendKey val="0"/>
          <c:showVal val="0"/>
          <c:showCatName val="0"/>
          <c:showSerName val="0"/>
          <c:showPercent val="0"/>
          <c:showBubbleSize val="0"/>
        </c:dLbls>
        <c:axId val="14333706"/>
        <c:axId val="38137452"/>
      </c:scatterChart>
      <c:valAx>
        <c:axId val="14333706"/>
        <c:scaling>
          <c:orientation val="minMax"/>
          <c:max val="44151"/>
          <c:min val="42370"/>
        </c:scaling>
        <c:delete val="0"/>
        <c:axPos val="b"/>
        <c:title>
          <c:tx>
            <c:rich>
              <a:bodyPr rot="0"/>
              <a:lstStyle/>
              <a:p>
                <a:pPr>
                  <a:defRPr sz="1400" b="1" strike="noStrike" spc="-1">
                    <a:solidFill>
                      <a:srgbClr val="000000"/>
                    </a:solidFill>
                    <a:latin typeface="Arial"/>
                  </a:defRPr>
                </a:pPr>
                <a:r>
                  <a:rPr lang="en-US" sz="1400" b="1" strike="noStrike" spc="-1">
                    <a:solidFill>
                      <a:srgbClr val="000000"/>
                    </a:solidFill>
                    <a:latin typeface="Arial"/>
                  </a:rPr>
                  <a:t>Year</a:t>
                </a:r>
              </a:p>
            </c:rich>
          </c:tx>
          <c:layout>
            <c:manualLayout>
              <c:xMode val="edge"/>
              <c:yMode val="edge"/>
              <c:x val="0.50596094932270297"/>
              <c:y val="0.93539881344759401"/>
            </c:manualLayout>
          </c:layout>
          <c:overlay val="0"/>
          <c:spPr>
            <a:noFill/>
            <a:ln w="0">
              <a:noFill/>
            </a:ln>
          </c:spPr>
        </c:title>
        <c:numFmt formatCode="yyyy" sourceLinked="0"/>
        <c:majorTickMark val="out"/>
        <c:minorTickMark val="none"/>
        <c:tickLblPos val="nextTo"/>
        <c:spPr>
          <a:ln w="36720">
            <a:solidFill>
              <a:srgbClr val="666666"/>
            </a:solidFill>
            <a:round/>
          </a:ln>
        </c:spPr>
        <c:txPr>
          <a:bodyPr/>
          <a:lstStyle/>
          <a:p>
            <a:pPr>
              <a:defRPr sz="1200" b="1" strike="noStrike" spc="-1">
                <a:solidFill>
                  <a:srgbClr val="000000"/>
                </a:solidFill>
                <a:latin typeface="Arial"/>
              </a:defRPr>
            </a:pPr>
            <a:endParaRPr lang="en-US"/>
          </a:p>
        </c:txPr>
        <c:crossAx val="38137452"/>
        <c:crossesAt val="0.1"/>
        <c:crossBetween val="midCat"/>
        <c:majorUnit val="366"/>
        <c:minorUnit val="183"/>
      </c:valAx>
      <c:valAx>
        <c:axId val="38137452"/>
        <c:scaling>
          <c:logBase val="10"/>
          <c:orientation val="minMax"/>
          <c:min val="0.1"/>
        </c:scaling>
        <c:delete val="0"/>
        <c:axPos val="l"/>
        <c:majorGridlines>
          <c:spPr>
            <a:ln w="0">
              <a:solidFill>
                <a:srgbClr val="B3B3B3"/>
              </a:solidFill>
            </a:ln>
          </c:spPr>
        </c:majorGridlines>
        <c:title>
          <c:tx>
            <c:rich>
              <a:bodyPr rot="-5400000"/>
              <a:lstStyle/>
              <a:p>
                <a:pPr>
                  <a:defRPr sz="1400" b="1" strike="noStrike" spc="-1">
                    <a:solidFill>
                      <a:srgbClr val="000000"/>
                    </a:solidFill>
                    <a:latin typeface="Arial"/>
                  </a:defRPr>
                </a:pPr>
                <a:r>
                  <a:rPr lang="en-US" sz="1400" b="1" strike="noStrike" spc="-1">
                    <a:solidFill>
                      <a:srgbClr val="000000"/>
                    </a:solidFill>
                    <a:latin typeface="Arial"/>
                  </a:rPr>
                  <a:t>Parameter Count (Billion)</a:t>
                </a:r>
              </a:p>
            </c:rich>
          </c:tx>
          <c:layout>
            <c:manualLayout>
              <c:xMode val="edge"/>
              <c:yMode val="edge"/>
              <c:x val="1.0630052042963099E-2"/>
              <c:y val="0.21984179301252499"/>
            </c:manualLayout>
          </c:layout>
          <c:overlay val="0"/>
          <c:spPr>
            <a:noFill/>
            <a:ln w="0">
              <a:noFill/>
            </a:ln>
          </c:spPr>
        </c:title>
        <c:numFmt formatCode="General" sourceLinked="0"/>
        <c:majorTickMark val="out"/>
        <c:minorTickMark val="none"/>
        <c:tickLblPos val="nextTo"/>
        <c:spPr>
          <a:ln w="36720">
            <a:solidFill>
              <a:srgbClr val="666666"/>
            </a:solidFill>
            <a:round/>
          </a:ln>
        </c:spPr>
        <c:txPr>
          <a:bodyPr/>
          <a:lstStyle/>
          <a:p>
            <a:pPr>
              <a:defRPr sz="1200" b="1" strike="noStrike" spc="-1">
                <a:solidFill>
                  <a:srgbClr val="000000"/>
                </a:solidFill>
                <a:latin typeface="Arial"/>
              </a:defRPr>
            </a:pPr>
            <a:endParaRPr lang="en-US"/>
          </a:p>
        </c:txPr>
        <c:crossAx val="14333706"/>
        <c:crosses val="autoZero"/>
        <c:crossBetween val="midCat"/>
      </c:valAx>
      <c:spPr>
        <a:noFill/>
        <a:ln w="0">
          <a:noFill/>
        </a:ln>
      </c:spPr>
    </c:plotArea>
    <c:plotVisOnly val="1"/>
    <c:dispBlanksAs val="span"/>
    <c:showDLblsOverMax val="1"/>
  </c:chart>
  <c:spPr>
    <a:solidFill>
      <a:srgbClr val="FFFFFF"/>
    </a:solidFill>
    <a:ln w="0">
      <a:noFill/>
    </a:ln>
  </c:sp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09116017837029"/>
          <c:y val="3.9557854470318871E-2"/>
          <c:w val="0.74984378254530304"/>
          <c:h val="0.75684730714465198"/>
        </c:manualLayout>
      </c:layout>
      <c:lineChart>
        <c:grouping val="standard"/>
        <c:varyColors val="0"/>
        <c:ser>
          <c:idx val="0"/>
          <c:order val="0"/>
          <c:tx>
            <c:strRef>
              <c:f>Sheet1!$B$1</c:f>
              <c:strCache>
                <c:ptCount val="1"/>
                <c:pt idx="0">
                  <c:v>1 SSD</c:v>
                </c:pt>
              </c:strCache>
            </c:strRef>
          </c:tx>
          <c:spPr>
            <a:ln w="28440" cap="rnd">
              <a:solidFill>
                <a:srgbClr val="ED7D31"/>
              </a:solidFill>
              <a:round/>
            </a:ln>
          </c:spPr>
          <c:marker>
            <c:symbol val="circle"/>
            <c:size val="5"/>
            <c:spPr>
              <a:solidFill>
                <a:srgbClr val="ED7D31"/>
              </a:solidFill>
              <a:ln>
                <a:solidFill>
                  <a:srgbClr val="ED7D31"/>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Sheet1!$A$2:$A$17</c:f>
              <c:strCache>
                <c:ptCount val="16"/>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pt idx="14">
                  <c:v>16M</c:v>
                </c:pt>
                <c:pt idx="15">
                  <c:v>32M</c:v>
                </c:pt>
              </c:strCache>
            </c:strRef>
          </c:cat>
          <c:val>
            <c:numRef>
              <c:f>Sheet1!$B$2:$B$17</c:f>
              <c:numCache>
                <c:formatCode>General</c:formatCode>
                <c:ptCount val="16"/>
                <c:pt idx="0">
                  <c:v>0.41390700000000002</c:v>
                </c:pt>
                <c:pt idx="1">
                  <c:v>0.55803599999999998</c:v>
                </c:pt>
                <c:pt idx="2">
                  <c:v>1.43885</c:v>
                </c:pt>
                <c:pt idx="3">
                  <c:v>1.6859900000000001</c:v>
                </c:pt>
                <c:pt idx="4">
                  <c:v>3.04982</c:v>
                </c:pt>
                <c:pt idx="5">
                  <c:v>3.28918</c:v>
                </c:pt>
                <c:pt idx="6">
                  <c:v>4.1627999999999998</c:v>
                </c:pt>
                <c:pt idx="7">
                  <c:v>4.4178199999999999</c:v>
                </c:pt>
                <c:pt idx="8">
                  <c:v>4.6992000000000003</c:v>
                </c:pt>
                <c:pt idx="9">
                  <c:v>4.8862899999999998</c:v>
                </c:pt>
                <c:pt idx="10">
                  <c:v>4.9898800000000003</c:v>
                </c:pt>
                <c:pt idx="11">
                  <c:v>5.0374100000000004</c:v>
                </c:pt>
                <c:pt idx="12">
                  <c:v>5.0670799999999998</c:v>
                </c:pt>
                <c:pt idx="13">
                  <c:v>5.08331</c:v>
                </c:pt>
                <c:pt idx="14">
                  <c:v>5.0914000000000001</c:v>
                </c:pt>
                <c:pt idx="15">
                  <c:v>5.09673</c:v>
                </c:pt>
              </c:numCache>
            </c:numRef>
          </c:val>
          <c:smooth val="0"/>
          <c:extLst>
            <c:ext xmlns:c16="http://schemas.microsoft.com/office/drawing/2014/chart" uri="{C3380CC4-5D6E-409C-BE32-E72D297353CC}">
              <c16:uniqueId val="{00000000-9DF6-B642-9B2B-54976E95E6AD}"/>
            </c:ext>
          </c:extLst>
        </c:ser>
        <c:ser>
          <c:idx val="1"/>
          <c:order val="1"/>
          <c:tx>
            <c:strRef>
              <c:f>Sheet1!$C$1</c:f>
              <c:strCache>
                <c:ptCount val="1"/>
                <c:pt idx="0">
                  <c:v>2 SSDs</c:v>
                </c:pt>
              </c:strCache>
            </c:strRef>
          </c:tx>
          <c:spPr>
            <a:ln w="28440" cap="rnd">
              <a:solidFill>
                <a:srgbClr val="A5A5A5"/>
              </a:solidFill>
              <a:round/>
            </a:ln>
          </c:spPr>
          <c:marker>
            <c:symbol val="circle"/>
            <c:size val="5"/>
            <c:spPr>
              <a:solidFill>
                <a:srgbClr val="A5A5A5"/>
              </a:solidFill>
              <a:ln>
                <a:solidFill>
                  <a:srgbClr val="A5A5A5"/>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Sheet1!$A$2:$A$17</c:f>
              <c:strCache>
                <c:ptCount val="16"/>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pt idx="14">
                  <c:v>16M</c:v>
                </c:pt>
                <c:pt idx="15">
                  <c:v>32M</c:v>
                </c:pt>
              </c:strCache>
            </c:strRef>
          </c:cat>
          <c:val>
            <c:numRef>
              <c:f>Sheet1!$C$2:$C$17</c:f>
              <c:numCache>
                <c:formatCode>General</c:formatCode>
                <c:ptCount val="16"/>
                <c:pt idx="0">
                  <c:v>0.28901700000000002</c:v>
                </c:pt>
                <c:pt idx="1">
                  <c:v>0.58088899999999999</c:v>
                </c:pt>
                <c:pt idx="2">
                  <c:v>1.6227199999999999</c:v>
                </c:pt>
                <c:pt idx="3">
                  <c:v>1.9723900000000001</c:v>
                </c:pt>
                <c:pt idx="4">
                  <c:v>4.5533400000000004</c:v>
                </c:pt>
                <c:pt idx="5">
                  <c:v>6.0207699999999997</c:v>
                </c:pt>
                <c:pt idx="6">
                  <c:v>7.4226599999999996</c:v>
                </c:pt>
                <c:pt idx="7">
                  <c:v>8.2624499999999994</c:v>
                </c:pt>
                <c:pt idx="8">
                  <c:v>8.7689900000000005</c:v>
                </c:pt>
                <c:pt idx="9">
                  <c:v>9.37819</c:v>
                </c:pt>
                <c:pt idx="10">
                  <c:v>9.7703000000000007</c:v>
                </c:pt>
                <c:pt idx="11">
                  <c:v>9.9425100000000004</c:v>
                </c:pt>
                <c:pt idx="12">
                  <c:v>10.064299999999999</c:v>
                </c:pt>
                <c:pt idx="13">
                  <c:v>10.119300000000001</c:v>
                </c:pt>
                <c:pt idx="14">
                  <c:v>10.148400000000001</c:v>
                </c:pt>
                <c:pt idx="15">
                  <c:v>10.1617</c:v>
                </c:pt>
              </c:numCache>
            </c:numRef>
          </c:val>
          <c:smooth val="0"/>
          <c:extLst>
            <c:ext xmlns:c16="http://schemas.microsoft.com/office/drawing/2014/chart" uri="{C3380CC4-5D6E-409C-BE32-E72D297353CC}">
              <c16:uniqueId val="{00000001-9DF6-B642-9B2B-54976E95E6AD}"/>
            </c:ext>
          </c:extLst>
        </c:ser>
        <c:ser>
          <c:idx val="2"/>
          <c:order val="2"/>
          <c:tx>
            <c:strRef>
              <c:f>Sheet1!$D$1</c:f>
              <c:strCache>
                <c:ptCount val="1"/>
                <c:pt idx="0">
                  <c:v>3 SSDs</c:v>
                </c:pt>
              </c:strCache>
            </c:strRef>
          </c:tx>
          <c:spPr>
            <a:ln w="28440" cap="rnd">
              <a:solidFill>
                <a:srgbClr val="FFC000"/>
              </a:solidFill>
              <a:round/>
            </a:ln>
          </c:spPr>
          <c:marker>
            <c:symbol val="circle"/>
            <c:size val="5"/>
            <c:spPr>
              <a:solidFill>
                <a:srgbClr val="FFC000"/>
              </a:solidFill>
              <a:ln>
                <a:solidFill>
                  <a:srgbClr val="FFC000"/>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Sheet1!$A$2:$A$17</c:f>
              <c:strCache>
                <c:ptCount val="16"/>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pt idx="14">
                  <c:v>16M</c:v>
                </c:pt>
                <c:pt idx="15">
                  <c:v>32M</c:v>
                </c:pt>
              </c:strCache>
            </c:strRef>
          </c:cat>
          <c:val>
            <c:numRef>
              <c:f>Sheet1!$D$2:$D$17</c:f>
              <c:numCache>
                <c:formatCode>General</c:formatCode>
                <c:ptCount val="16"/>
                <c:pt idx="0">
                  <c:v>0.43878899999999998</c:v>
                </c:pt>
                <c:pt idx="1">
                  <c:v>0.57786800000000005</c:v>
                </c:pt>
                <c:pt idx="2">
                  <c:v>1.6835</c:v>
                </c:pt>
                <c:pt idx="3">
                  <c:v>3.0268600000000001</c:v>
                </c:pt>
                <c:pt idx="4">
                  <c:v>5.0308000000000002</c:v>
                </c:pt>
                <c:pt idx="5">
                  <c:v>7.5944700000000003</c:v>
                </c:pt>
                <c:pt idx="6">
                  <c:v>9.7279699999999991</c:v>
                </c:pt>
                <c:pt idx="7">
                  <c:v>11.541700000000001</c:v>
                </c:pt>
                <c:pt idx="8">
                  <c:v>12.6799</c:v>
                </c:pt>
                <c:pt idx="9">
                  <c:v>13.7966</c:v>
                </c:pt>
                <c:pt idx="10">
                  <c:v>14.448499999999999</c:v>
                </c:pt>
                <c:pt idx="11">
                  <c:v>14.8125</c:v>
                </c:pt>
                <c:pt idx="12">
                  <c:v>14.9938</c:v>
                </c:pt>
                <c:pt idx="13">
                  <c:v>15.103199999999999</c:v>
                </c:pt>
                <c:pt idx="14">
                  <c:v>15.152100000000001</c:v>
                </c:pt>
                <c:pt idx="15">
                  <c:v>15.1828</c:v>
                </c:pt>
              </c:numCache>
            </c:numRef>
          </c:val>
          <c:smooth val="0"/>
          <c:extLst>
            <c:ext xmlns:c16="http://schemas.microsoft.com/office/drawing/2014/chart" uri="{C3380CC4-5D6E-409C-BE32-E72D297353CC}">
              <c16:uniqueId val="{00000002-9DF6-B642-9B2B-54976E95E6AD}"/>
            </c:ext>
          </c:extLst>
        </c:ser>
        <c:ser>
          <c:idx val="3"/>
          <c:order val="3"/>
          <c:tx>
            <c:strRef>
              <c:f>Sheet1!$E$1</c:f>
              <c:strCache>
                <c:ptCount val="1"/>
                <c:pt idx="0">
                  <c:v>4 SSDs</c:v>
                </c:pt>
              </c:strCache>
            </c:strRef>
          </c:tx>
          <c:spPr>
            <a:ln w="28440" cap="rnd">
              <a:solidFill>
                <a:srgbClr val="5B9BD5"/>
              </a:solidFill>
              <a:round/>
            </a:ln>
          </c:spPr>
          <c:marker>
            <c:symbol val="circle"/>
            <c:size val="5"/>
            <c:spPr>
              <a:solidFill>
                <a:srgbClr val="5B9BD5"/>
              </a:solidFill>
              <a:ln>
                <a:solidFill>
                  <a:srgbClr val="5B9BD5"/>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Sheet1!$A$2:$A$17</c:f>
              <c:strCache>
                <c:ptCount val="16"/>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pt idx="14">
                  <c:v>16M</c:v>
                </c:pt>
                <c:pt idx="15">
                  <c:v>32M</c:v>
                </c:pt>
              </c:strCache>
            </c:strRef>
          </c:cat>
          <c:val>
            <c:numRef>
              <c:f>Sheet1!$E$2:$E$17</c:f>
              <c:numCache>
                <c:formatCode>General</c:formatCode>
                <c:ptCount val="16"/>
                <c:pt idx="0">
                  <c:v>0.43478299999999998</c:v>
                </c:pt>
                <c:pt idx="1">
                  <c:v>0.89086900000000002</c:v>
                </c:pt>
                <c:pt idx="2">
                  <c:v>1.70648</c:v>
                </c:pt>
                <c:pt idx="3">
                  <c:v>3.1783899999999998</c:v>
                </c:pt>
                <c:pt idx="4">
                  <c:v>5.5086899999999996</c:v>
                </c:pt>
                <c:pt idx="5">
                  <c:v>8.7546099999999996</c:v>
                </c:pt>
                <c:pt idx="6">
                  <c:v>11.7918</c:v>
                </c:pt>
                <c:pt idx="7">
                  <c:v>14.658099999999999</c:v>
                </c:pt>
                <c:pt idx="8">
                  <c:v>16.2471</c:v>
                </c:pt>
                <c:pt idx="9">
                  <c:v>18.0444</c:v>
                </c:pt>
                <c:pt idx="10">
                  <c:v>19.040500000000002</c:v>
                </c:pt>
                <c:pt idx="11">
                  <c:v>19.566400000000002</c:v>
                </c:pt>
                <c:pt idx="12">
                  <c:v>19.904299999999999</c:v>
                </c:pt>
                <c:pt idx="13">
                  <c:v>20.085899999999999</c:v>
                </c:pt>
                <c:pt idx="14">
                  <c:v>20.1633</c:v>
                </c:pt>
                <c:pt idx="15">
                  <c:v>20.2133</c:v>
                </c:pt>
              </c:numCache>
            </c:numRef>
          </c:val>
          <c:smooth val="0"/>
          <c:extLst>
            <c:ext xmlns:c16="http://schemas.microsoft.com/office/drawing/2014/chart" uri="{C3380CC4-5D6E-409C-BE32-E72D297353CC}">
              <c16:uniqueId val="{00000003-9DF6-B642-9B2B-54976E95E6AD}"/>
            </c:ext>
          </c:extLst>
        </c:ser>
        <c:ser>
          <c:idx val="4"/>
          <c:order val="4"/>
          <c:tx>
            <c:strRef>
              <c:f>Sheet1!$F$1</c:f>
              <c:strCache>
                <c:ptCount val="1"/>
                <c:pt idx="0">
                  <c:v>5 SSDs</c:v>
                </c:pt>
              </c:strCache>
            </c:strRef>
          </c:tx>
          <c:spPr>
            <a:ln w="28440" cap="rnd">
              <a:solidFill>
                <a:srgbClr val="70AD47"/>
              </a:solidFill>
              <a:round/>
            </a:ln>
          </c:spPr>
          <c:marker>
            <c:symbol val="circle"/>
            <c:size val="5"/>
            <c:spPr>
              <a:solidFill>
                <a:srgbClr val="70AD47"/>
              </a:solidFill>
              <a:ln>
                <a:solidFill>
                  <a:srgbClr val="70AD47"/>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Sheet1!$A$2:$A$17</c:f>
              <c:strCache>
                <c:ptCount val="16"/>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pt idx="14">
                  <c:v>16M</c:v>
                </c:pt>
                <c:pt idx="15">
                  <c:v>32M</c:v>
                </c:pt>
              </c:strCache>
            </c:strRef>
          </c:cat>
          <c:val>
            <c:numRef>
              <c:f>Sheet1!$F$2:$F$17</c:f>
              <c:numCache>
                <c:formatCode>General</c:formatCode>
                <c:ptCount val="16"/>
                <c:pt idx="0">
                  <c:v>0.44189099999999998</c:v>
                </c:pt>
                <c:pt idx="1">
                  <c:v>0.58377100000000004</c:v>
                </c:pt>
                <c:pt idx="2">
                  <c:v>1.74749</c:v>
                </c:pt>
                <c:pt idx="3">
                  <c:v>3.2759999999999998</c:v>
                </c:pt>
                <c:pt idx="4">
                  <c:v>6.1744000000000003</c:v>
                </c:pt>
                <c:pt idx="5">
                  <c:v>9.4462299999999999</c:v>
                </c:pt>
                <c:pt idx="6">
                  <c:v>13.1991</c:v>
                </c:pt>
                <c:pt idx="7">
                  <c:v>17.073899999999998</c:v>
                </c:pt>
                <c:pt idx="8">
                  <c:v>19.779699999999998</c:v>
                </c:pt>
                <c:pt idx="9">
                  <c:v>22.0823</c:v>
                </c:pt>
                <c:pt idx="10">
                  <c:v>23.5046</c:v>
                </c:pt>
                <c:pt idx="11">
                  <c:v>24.308900000000001</c:v>
                </c:pt>
                <c:pt idx="12">
                  <c:v>24.797699999999999</c:v>
                </c:pt>
                <c:pt idx="13">
                  <c:v>25.0488</c:v>
                </c:pt>
                <c:pt idx="14">
                  <c:v>25.165700000000001</c:v>
                </c:pt>
                <c:pt idx="15">
                  <c:v>25.238399999999999</c:v>
                </c:pt>
              </c:numCache>
            </c:numRef>
          </c:val>
          <c:smooth val="0"/>
          <c:extLst>
            <c:ext xmlns:c16="http://schemas.microsoft.com/office/drawing/2014/chart" uri="{C3380CC4-5D6E-409C-BE32-E72D297353CC}">
              <c16:uniqueId val="{00000004-9DF6-B642-9B2B-54976E95E6AD}"/>
            </c:ext>
          </c:extLst>
        </c:ser>
        <c:ser>
          <c:idx val="5"/>
          <c:order val="5"/>
          <c:tx>
            <c:strRef>
              <c:f>Sheet1!$G$1</c:f>
              <c:strCache>
                <c:ptCount val="1"/>
                <c:pt idx="0">
                  <c:v>6 SSDs</c:v>
                </c:pt>
              </c:strCache>
            </c:strRef>
          </c:tx>
          <c:spPr>
            <a:ln w="28440" cap="rnd">
              <a:solidFill>
                <a:srgbClr val="264478"/>
              </a:solidFill>
              <a:round/>
            </a:ln>
          </c:spPr>
          <c:marker>
            <c:symbol val="circle"/>
            <c:size val="5"/>
            <c:spPr>
              <a:solidFill>
                <a:srgbClr val="264478"/>
              </a:solidFill>
              <a:ln>
                <a:solidFill>
                  <a:srgbClr val="264478"/>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Sheet1!$A$2:$A$17</c:f>
              <c:strCache>
                <c:ptCount val="16"/>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pt idx="14">
                  <c:v>16M</c:v>
                </c:pt>
                <c:pt idx="15">
                  <c:v>32M</c:v>
                </c:pt>
              </c:strCache>
            </c:strRef>
          </c:cat>
          <c:val>
            <c:numRef>
              <c:f>Sheet1!$G$2:$G$17</c:f>
              <c:numCache>
                <c:formatCode>General</c:formatCode>
                <c:ptCount val="16"/>
                <c:pt idx="0">
                  <c:v>0.28694399999999998</c:v>
                </c:pt>
                <c:pt idx="1">
                  <c:v>0.58004599999999995</c:v>
                </c:pt>
                <c:pt idx="2">
                  <c:v>1.0983000000000001</c:v>
                </c:pt>
                <c:pt idx="3">
                  <c:v>2.2032500000000002</c:v>
                </c:pt>
                <c:pt idx="4">
                  <c:v>6.0072700000000001</c:v>
                </c:pt>
                <c:pt idx="5">
                  <c:v>9.9230599999999995</c:v>
                </c:pt>
                <c:pt idx="6">
                  <c:v>14.8553</c:v>
                </c:pt>
                <c:pt idx="7">
                  <c:v>19.249500000000001</c:v>
                </c:pt>
                <c:pt idx="8">
                  <c:v>22.689900000000002</c:v>
                </c:pt>
                <c:pt idx="9">
                  <c:v>25.823499999999999</c:v>
                </c:pt>
                <c:pt idx="10">
                  <c:v>27.849599999999999</c:v>
                </c:pt>
                <c:pt idx="11">
                  <c:v>28.9572</c:v>
                </c:pt>
                <c:pt idx="12">
                  <c:v>29.5397</c:v>
                </c:pt>
                <c:pt idx="13">
                  <c:v>29.915600000000001</c:v>
                </c:pt>
                <c:pt idx="14">
                  <c:v>30.0823</c:v>
                </c:pt>
                <c:pt idx="15">
                  <c:v>30.176100000000002</c:v>
                </c:pt>
              </c:numCache>
            </c:numRef>
          </c:val>
          <c:smooth val="0"/>
          <c:extLst>
            <c:ext xmlns:c16="http://schemas.microsoft.com/office/drawing/2014/chart" uri="{C3380CC4-5D6E-409C-BE32-E72D297353CC}">
              <c16:uniqueId val="{00000005-9DF6-B642-9B2B-54976E95E6AD}"/>
            </c:ext>
          </c:extLst>
        </c:ser>
        <c:ser>
          <c:idx val="6"/>
          <c:order val="6"/>
          <c:tx>
            <c:strRef>
              <c:f>Sheet1!$H$1</c:f>
              <c:strCache>
                <c:ptCount val="1"/>
                <c:pt idx="0">
                  <c:v>7 SSDs</c:v>
                </c:pt>
              </c:strCache>
            </c:strRef>
          </c:tx>
          <c:spPr>
            <a:ln w="28440" cap="rnd">
              <a:solidFill>
                <a:srgbClr val="9E480E"/>
              </a:solidFill>
              <a:round/>
            </a:ln>
          </c:spPr>
          <c:marker>
            <c:symbol val="circle"/>
            <c:size val="5"/>
            <c:spPr>
              <a:solidFill>
                <a:srgbClr val="9E480E"/>
              </a:solidFill>
              <a:ln>
                <a:solidFill>
                  <a:srgbClr val="9E480E"/>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Sheet1!$A$2:$A$17</c:f>
              <c:strCache>
                <c:ptCount val="16"/>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pt idx="14">
                  <c:v>16M</c:v>
                </c:pt>
                <c:pt idx="15">
                  <c:v>32M</c:v>
                </c:pt>
              </c:strCache>
            </c:strRef>
          </c:cat>
          <c:val>
            <c:numRef>
              <c:f>Sheet1!$H$2:$H$17</c:f>
              <c:numCache>
                <c:formatCode>General</c:formatCode>
                <c:ptCount val="16"/>
                <c:pt idx="0">
                  <c:v>0.42498900000000001</c:v>
                </c:pt>
                <c:pt idx="1">
                  <c:v>0.87912100000000004</c:v>
                </c:pt>
                <c:pt idx="2">
                  <c:v>1.1520699999999999</c:v>
                </c:pt>
                <c:pt idx="3">
                  <c:v>3.2507100000000002</c:v>
                </c:pt>
                <c:pt idx="4">
                  <c:v>6.7878400000000001</c:v>
                </c:pt>
                <c:pt idx="5">
                  <c:v>10.074400000000001</c:v>
                </c:pt>
                <c:pt idx="6">
                  <c:v>15.8591</c:v>
                </c:pt>
                <c:pt idx="7">
                  <c:v>21.497800000000002</c:v>
                </c:pt>
                <c:pt idx="8">
                  <c:v>26.161200000000001</c:v>
                </c:pt>
                <c:pt idx="9">
                  <c:v>29.762799999999999</c:v>
                </c:pt>
                <c:pt idx="10">
                  <c:v>32.033099999999997</c:v>
                </c:pt>
                <c:pt idx="11">
                  <c:v>33.5246</c:v>
                </c:pt>
                <c:pt idx="12">
                  <c:v>34.393000000000001</c:v>
                </c:pt>
                <c:pt idx="13">
                  <c:v>34.851599999999998</c:v>
                </c:pt>
                <c:pt idx="14">
                  <c:v>35.064100000000003</c:v>
                </c:pt>
                <c:pt idx="15">
                  <c:v>35.1753</c:v>
                </c:pt>
              </c:numCache>
            </c:numRef>
          </c:val>
          <c:smooth val="0"/>
          <c:extLst>
            <c:ext xmlns:c16="http://schemas.microsoft.com/office/drawing/2014/chart" uri="{C3380CC4-5D6E-409C-BE32-E72D297353CC}">
              <c16:uniqueId val="{00000006-9DF6-B642-9B2B-54976E95E6AD}"/>
            </c:ext>
          </c:extLst>
        </c:ser>
        <c:ser>
          <c:idx val="7"/>
          <c:order val="7"/>
          <c:tx>
            <c:strRef>
              <c:f>Sheet1!$I$1</c:f>
              <c:strCache>
                <c:ptCount val="1"/>
                <c:pt idx="0">
                  <c:v>8 SSDs</c:v>
                </c:pt>
              </c:strCache>
            </c:strRef>
          </c:tx>
          <c:spPr>
            <a:ln w="28440" cap="rnd">
              <a:solidFill>
                <a:srgbClr val="636363"/>
              </a:solidFill>
              <a:round/>
            </a:ln>
          </c:spPr>
          <c:marker>
            <c:symbol val="circle"/>
            <c:size val="5"/>
            <c:spPr>
              <a:solidFill>
                <a:srgbClr val="636363"/>
              </a:solidFill>
              <a:ln>
                <a:solidFill>
                  <a:srgbClr val="636363"/>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Sheet1!$A$2:$A$17</c:f>
              <c:strCache>
                <c:ptCount val="16"/>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pt idx="14">
                  <c:v>16M</c:v>
                </c:pt>
                <c:pt idx="15">
                  <c:v>32M</c:v>
                </c:pt>
              </c:strCache>
            </c:strRef>
          </c:cat>
          <c:val>
            <c:numRef>
              <c:f>Sheet1!$I$2:$I$17</c:f>
              <c:numCache>
                <c:formatCode>General</c:formatCode>
                <c:ptCount val="16"/>
                <c:pt idx="0">
                  <c:v>0.441112</c:v>
                </c:pt>
                <c:pt idx="1">
                  <c:v>0.58823499999999995</c:v>
                </c:pt>
                <c:pt idx="2">
                  <c:v>1.6604399999999999</c:v>
                </c:pt>
                <c:pt idx="3">
                  <c:v>3.3030599999999999</c:v>
                </c:pt>
                <c:pt idx="4">
                  <c:v>6.8867200000000004</c:v>
                </c:pt>
                <c:pt idx="5">
                  <c:v>9.4956399999999999</c:v>
                </c:pt>
                <c:pt idx="6">
                  <c:v>16.776399999999999</c:v>
                </c:pt>
                <c:pt idx="7">
                  <c:v>23.810400000000001</c:v>
                </c:pt>
                <c:pt idx="8">
                  <c:v>28.6569</c:v>
                </c:pt>
                <c:pt idx="9">
                  <c:v>33.161999999999999</c:v>
                </c:pt>
                <c:pt idx="10">
                  <c:v>36.131300000000003</c:v>
                </c:pt>
                <c:pt idx="11">
                  <c:v>38.073099999999997</c:v>
                </c:pt>
                <c:pt idx="12">
                  <c:v>39.117699999999999</c:v>
                </c:pt>
                <c:pt idx="13">
                  <c:v>39.691200000000002</c:v>
                </c:pt>
                <c:pt idx="14">
                  <c:v>39.964199999999998</c:v>
                </c:pt>
                <c:pt idx="15">
                  <c:v>40.123199999999997</c:v>
                </c:pt>
              </c:numCache>
            </c:numRef>
          </c:val>
          <c:smooth val="0"/>
          <c:extLst>
            <c:ext xmlns:c16="http://schemas.microsoft.com/office/drawing/2014/chart" uri="{C3380CC4-5D6E-409C-BE32-E72D297353CC}">
              <c16:uniqueId val="{00000007-9DF6-B642-9B2B-54976E95E6AD}"/>
            </c:ext>
          </c:extLst>
        </c:ser>
        <c:ser>
          <c:idx val="8"/>
          <c:order val="8"/>
          <c:tx>
            <c:strRef>
              <c:f>Sheet1!$J$1</c:f>
              <c:strCache>
                <c:ptCount val="1"/>
                <c:pt idx="0">
                  <c:v>9 SSDs</c:v>
                </c:pt>
              </c:strCache>
            </c:strRef>
          </c:tx>
          <c:spPr>
            <a:ln w="28440" cap="rnd">
              <a:solidFill>
                <a:srgbClr val="997300"/>
              </a:solidFill>
              <a:round/>
            </a:ln>
          </c:spPr>
          <c:marker>
            <c:symbol val="circle"/>
            <c:size val="5"/>
            <c:spPr>
              <a:solidFill>
                <a:srgbClr val="997300"/>
              </a:solidFill>
              <a:ln>
                <a:solidFill>
                  <a:srgbClr val="997300"/>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Sheet1!$A$2:$A$17</c:f>
              <c:strCache>
                <c:ptCount val="16"/>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pt idx="14">
                  <c:v>16M</c:v>
                </c:pt>
                <c:pt idx="15">
                  <c:v>32M</c:v>
                </c:pt>
              </c:strCache>
            </c:strRef>
          </c:cat>
          <c:val>
            <c:numRef>
              <c:f>Sheet1!$J$2:$J$17</c:f>
              <c:numCache>
                <c:formatCode>General</c:formatCode>
                <c:ptCount val="16"/>
                <c:pt idx="0">
                  <c:v>0.31918299999999999</c:v>
                </c:pt>
                <c:pt idx="1">
                  <c:v>0.86542600000000003</c:v>
                </c:pt>
                <c:pt idx="2">
                  <c:v>1.73611</c:v>
                </c:pt>
                <c:pt idx="3">
                  <c:v>3.3347199999999999</c:v>
                </c:pt>
                <c:pt idx="4">
                  <c:v>6.2342500000000003</c:v>
                </c:pt>
                <c:pt idx="5">
                  <c:v>10.982900000000001</c:v>
                </c:pt>
                <c:pt idx="6">
                  <c:v>17.438800000000001</c:v>
                </c:pt>
                <c:pt idx="7">
                  <c:v>24.953199999999999</c:v>
                </c:pt>
                <c:pt idx="8">
                  <c:v>31.111899999999999</c:v>
                </c:pt>
                <c:pt idx="9">
                  <c:v>36.707900000000002</c:v>
                </c:pt>
                <c:pt idx="10">
                  <c:v>39.978200000000001</c:v>
                </c:pt>
                <c:pt idx="11">
                  <c:v>42.317300000000003</c:v>
                </c:pt>
                <c:pt idx="12">
                  <c:v>43.679099999999998</c:v>
                </c:pt>
                <c:pt idx="13">
                  <c:v>44.357700000000001</c:v>
                </c:pt>
                <c:pt idx="14">
                  <c:v>44.7348</c:v>
                </c:pt>
                <c:pt idx="15">
                  <c:v>44.923200000000001</c:v>
                </c:pt>
              </c:numCache>
            </c:numRef>
          </c:val>
          <c:smooth val="0"/>
          <c:extLst>
            <c:ext xmlns:c16="http://schemas.microsoft.com/office/drawing/2014/chart" uri="{C3380CC4-5D6E-409C-BE32-E72D297353CC}">
              <c16:uniqueId val="{00000008-9DF6-B642-9B2B-54976E95E6AD}"/>
            </c:ext>
          </c:extLst>
        </c:ser>
        <c:ser>
          <c:idx val="9"/>
          <c:order val="9"/>
          <c:tx>
            <c:strRef>
              <c:f>Sheet1!$K$1</c:f>
              <c:strCache>
                <c:ptCount val="1"/>
                <c:pt idx="0">
                  <c:v>10 SSDs</c:v>
                </c:pt>
              </c:strCache>
            </c:strRef>
          </c:tx>
          <c:spPr>
            <a:ln w="28440" cap="rnd">
              <a:solidFill>
                <a:srgbClr val="255E91"/>
              </a:solidFill>
              <a:round/>
            </a:ln>
          </c:spPr>
          <c:marker>
            <c:symbol val="circle"/>
            <c:size val="5"/>
            <c:spPr>
              <a:solidFill>
                <a:srgbClr val="255E91"/>
              </a:solidFill>
              <a:ln>
                <a:solidFill>
                  <a:srgbClr val="255E91"/>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Sheet1!$A$2:$A$17</c:f>
              <c:strCache>
                <c:ptCount val="16"/>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pt idx="14">
                  <c:v>16M</c:v>
                </c:pt>
                <c:pt idx="15">
                  <c:v>32M</c:v>
                </c:pt>
              </c:strCache>
            </c:strRef>
          </c:cat>
          <c:val>
            <c:numRef>
              <c:f>Sheet1!$K$2:$K$17</c:f>
              <c:numCache>
                <c:formatCode>General</c:formatCode>
                <c:ptCount val="16"/>
                <c:pt idx="0">
                  <c:v>0.43365100000000001</c:v>
                </c:pt>
                <c:pt idx="1">
                  <c:v>0.85984499999999997</c:v>
                </c:pt>
                <c:pt idx="2">
                  <c:v>1.8214900000000001</c:v>
                </c:pt>
                <c:pt idx="3">
                  <c:v>3.3430800000000001</c:v>
                </c:pt>
                <c:pt idx="4">
                  <c:v>6.3087600000000004</c:v>
                </c:pt>
                <c:pt idx="5">
                  <c:v>10.7096</c:v>
                </c:pt>
                <c:pt idx="6">
                  <c:v>17.474399999999999</c:v>
                </c:pt>
                <c:pt idx="7">
                  <c:v>24.7469</c:v>
                </c:pt>
                <c:pt idx="8">
                  <c:v>31.049700000000001</c:v>
                </c:pt>
                <c:pt idx="9">
                  <c:v>35.891100000000002</c:v>
                </c:pt>
                <c:pt idx="10">
                  <c:v>39.4099</c:v>
                </c:pt>
                <c:pt idx="11">
                  <c:v>41.842300000000002</c:v>
                </c:pt>
                <c:pt idx="12">
                  <c:v>43.436199999999999</c:v>
                </c:pt>
                <c:pt idx="13">
                  <c:v>44.574100000000001</c:v>
                </c:pt>
                <c:pt idx="14">
                  <c:v>45.225000000000001</c:v>
                </c:pt>
                <c:pt idx="15">
                  <c:v>45.521799999999999</c:v>
                </c:pt>
              </c:numCache>
            </c:numRef>
          </c:val>
          <c:smooth val="0"/>
          <c:extLst>
            <c:ext xmlns:c16="http://schemas.microsoft.com/office/drawing/2014/chart" uri="{C3380CC4-5D6E-409C-BE32-E72D297353CC}">
              <c16:uniqueId val="{00000009-9DF6-B642-9B2B-54976E95E6AD}"/>
            </c:ext>
          </c:extLst>
        </c:ser>
        <c:dLbls>
          <c:showLegendKey val="0"/>
          <c:showVal val="0"/>
          <c:showCatName val="0"/>
          <c:showSerName val="0"/>
          <c:showPercent val="0"/>
          <c:showBubbleSize val="0"/>
        </c:dLbls>
        <c:hiLowLines>
          <c:spPr>
            <a:ln w="0">
              <a:noFill/>
            </a:ln>
          </c:spPr>
        </c:hiLowLines>
        <c:marker val="1"/>
        <c:smooth val="0"/>
        <c:axId val="34642811"/>
        <c:axId val="75941531"/>
      </c:lineChart>
      <c:catAx>
        <c:axId val="34642811"/>
        <c:scaling>
          <c:orientation val="minMax"/>
        </c:scaling>
        <c:delete val="0"/>
        <c:axPos val="b"/>
        <c:title>
          <c:tx>
            <c:rich>
              <a:bodyPr rot="0"/>
              <a:lstStyle/>
              <a:p>
                <a:pPr>
                  <a:defRPr sz="1600" b="1" strike="noStrike" spc="-1">
                    <a:solidFill>
                      <a:srgbClr val="000000"/>
                    </a:solidFill>
                    <a:latin typeface="Arial"/>
                  </a:defRPr>
                </a:pPr>
                <a:r>
                  <a:rPr lang="en-US" sz="1600" b="1" strike="noStrike" spc="-1">
                    <a:solidFill>
                      <a:srgbClr val="000000"/>
                    </a:solidFill>
                    <a:latin typeface="Arial"/>
                  </a:rPr>
                  <a:t>Number of requests</a:t>
                </a:r>
              </a:p>
            </c:rich>
          </c:tx>
          <c:overlay val="0"/>
          <c:spPr>
            <a:noFill/>
            <a:ln w="0">
              <a:noFill/>
            </a:ln>
          </c:spPr>
        </c:title>
        <c:numFmt formatCode="General" sourceLinked="0"/>
        <c:majorTickMark val="none"/>
        <c:minorTickMark val="none"/>
        <c:tickLblPos val="low"/>
        <c:spPr>
          <a:ln w="18360">
            <a:solidFill>
              <a:schemeClr val="tx1"/>
            </a:solidFill>
            <a:round/>
          </a:ln>
        </c:spPr>
        <c:txPr>
          <a:bodyPr rot="-5400000" vert="horz"/>
          <a:lstStyle/>
          <a:p>
            <a:pPr>
              <a:defRPr sz="1000" b="1" strike="noStrike" spc="-1">
                <a:solidFill>
                  <a:srgbClr val="000000"/>
                </a:solidFill>
                <a:latin typeface="Arial"/>
              </a:defRPr>
            </a:pPr>
            <a:endParaRPr lang="en-US"/>
          </a:p>
        </c:txPr>
        <c:crossAx val="75941531"/>
        <c:crosses val="autoZero"/>
        <c:auto val="1"/>
        <c:lblAlgn val="ctr"/>
        <c:lblOffset val="100"/>
        <c:noMultiLvlLbl val="0"/>
      </c:catAx>
      <c:valAx>
        <c:axId val="75941531"/>
        <c:scaling>
          <c:orientation val="minMax"/>
          <c:max val="50"/>
          <c:min val="0"/>
        </c:scaling>
        <c:delete val="0"/>
        <c:axPos val="l"/>
        <c:majorGridlines>
          <c:spPr>
            <a:ln w="9360">
              <a:solidFill>
                <a:srgbClr val="D9D9D9"/>
              </a:solidFill>
              <a:round/>
            </a:ln>
          </c:spPr>
        </c:majorGridlines>
        <c:title>
          <c:tx>
            <c:rich>
              <a:bodyPr rot="-5400000"/>
              <a:lstStyle/>
              <a:p>
                <a:pPr>
                  <a:defRPr sz="1600" b="1" strike="noStrike" spc="-1">
                    <a:solidFill>
                      <a:srgbClr val="000000"/>
                    </a:solidFill>
                    <a:latin typeface="Arial"/>
                  </a:defRPr>
                </a:pPr>
                <a:r>
                  <a:rPr lang="en-US" sz="1600" b="1" strike="noStrike" spc="-1">
                    <a:solidFill>
                      <a:srgbClr val="000000"/>
                    </a:solidFill>
                    <a:latin typeface="Arial"/>
                  </a:rPr>
                  <a:t>Throughput (Million-IOP/sec)</a:t>
                </a:r>
              </a:p>
            </c:rich>
          </c:tx>
          <c:overlay val="0"/>
          <c:spPr>
            <a:noFill/>
            <a:ln w="0">
              <a:noFill/>
            </a:ln>
          </c:spPr>
        </c:title>
        <c:numFmt formatCode="0" sourceLinked="0"/>
        <c:majorTickMark val="none"/>
        <c:minorTickMark val="none"/>
        <c:tickLblPos val="nextTo"/>
        <c:spPr>
          <a:ln w="18360">
            <a:solidFill>
              <a:schemeClr val="tx1"/>
            </a:solidFill>
            <a:round/>
          </a:ln>
        </c:spPr>
        <c:txPr>
          <a:bodyPr/>
          <a:lstStyle/>
          <a:p>
            <a:pPr>
              <a:defRPr sz="1400" b="1" strike="noStrike" spc="-1">
                <a:solidFill>
                  <a:srgbClr val="000000"/>
                </a:solidFill>
                <a:latin typeface="Arial"/>
              </a:defRPr>
            </a:pPr>
            <a:endParaRPr lang="en-US"/>
          </a:p>
        </c:txPr>
        <c:crossAx val="34642811"/>
        <c:crosses val="min"/>
        <c:crossBetween val="midCat"/>
        <c:majorUnit val="5"/>
      </c:valAx>
      <c:spPr>
        <a:noFill/>
        <a:ln w="12600">
          <a:noFill/>
          <a:round/>
        </a:ln>
      </c:spPr>
    </c:plotArea>
    <c:plotVisOnly val="0"/>
    <c:dispBlanksAs val="gap"/>
    <c:showDLblsOverMax val="1"/>
  </c:chart>
  <c:spPr>
    <a:noFill/>
    <a:ln w="0">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4"/>
          <c:order val="0"/>
          <c:tx>
            <c:strRef>
              <c:f>microbench!$C$304</c:f>
              <c:strCache>
                <c:ptCount val="1"/>
                <c:pt idx="0">
                  <c:v>1 SSD</c:v>
                </c:pt>
              </c:strCache>
            </c:strRef>
          </c:tx>
          <c:spPr>
            <a:ln w="28440" cap="rnd">
              <a:solidFill>
                <a:srgbClr val="ED7D31"/>
              </a:solidFill>
              <a:round/>
            </a:ln>
          </c:spPr>
          <c:cat>
            <c:strRef>
              <c:f>microbench!$B$305:$B$318</c:f>
              <c:strCache>
                <c:ptCount val="14"/>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strCache>
            </c:strRef>
          </c:cat>
          <c:val>
            <c:numRef>
              <c:f>microbench!$C$305:$C$318</c:f>
              <c:numCache>
                <c:formatCode>0.00E+00</c:formatCode>
                <c:ptCount val="14"/>
                <c:pt idx="0">
                  <c:v>1414430</c:v>
                </c:pt>
                <c:pt idx="1">
                  <c:v>1495890</c:v>
                </c:pt>
                <c:pt idx="2">
                  <c:v>1526720</c:v>
                </c:pt>
                <c:pt idx="3">
                  <c:v>1544400</c:v>
                </c:pt>
                <c:pt idx="4">
                  <c:v>1547340</c:v>
                </c:pt>
                <c:pt idx="5">
                  <c:v>1548990</c:v>
                </c:pt>
                <c:pt idx="6">
                  <c:v>1548760</c:v>
                </c:pt>
                <c:pt idx="7">
                  <c:v>1548130</c:v>
                </c:pt>
                <c:pt idx="8">
                  <c:v>1553540</c:v>
                </c:pt>
                <c:pt idx="9">
                  <c:v>1557870</c:v>
                </c:pt>
                <c:pt idx="10">
                  <c:v>1560020</c:v>
                </c:pt>
                <c:pt idx="11">
                  <c:v>1560960</c:v>
                </c:pt>
                <c:pt idx="12">
                  <c:v>1561480</c:v>
                </c:pt>
                <c:pt idx="13">
                  <c:v>1561760</c:v>
                </c:pt>
              </c:numCache>
            </c:numRef>
          </c:val>
          <c:smooth val="0"/>
          <c:extLst>
            <c:ext xmlns:c16="http://schemas.microsoft.com/office/drawing/2014/chart" uri="{C3380CC4-5D6E-409C-BE32-E72D297353CC}">
              <c16:uniqueId val="{00000000-5752-E642-B881-2C3FFE5BD038}"/>
            </c:ext>
          </c:extLst>
        </c:ser>
        <c:ser>
          <c:idx val="5"/>
          <c:order val="1"/>
          <c:tx>
            <c:strRef>
              <c:f>microbench!$D$304</c:f>
              <c:strCache>
                <c:ptCount val="1"/>
                <c:pt idx="0">
                  <c:v>2 SSDs</c:v>
                </c:pt>
              </c:strCache>
            </c:strRef>
          </c:tx>
          <c:spPr>
            <a:ln w="28440" cap="rnd">
              <a:solidFill>
                <a:srgbClr val="A5A5A5"/>
              </a:solidFill>
              <a:round/>
            </a:ln>
          </c:spPr>
          <c:cat>
            <c:strRef>
              <c:f>microbench!$B$305:$B$318</c:f>
              <c:strCache>
                <c:ptCount val="14"/>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strCache>
            </c:strRef>
          </c:cat>
          <c:val>
            <c:numRef>
              <c:f>microbench!$D$305:$D$318</c:f>
              <c:numCache>
                <c:formatCode>0.00E+00</c:formatCode>
                <c:ptCount val="14"/>
                <c:pt idx="0">
                  <c:v>2557540</c:v>
                </c:pt>
                <c:pt idx="1">
                  <c:v>2816900</c:v>
                </c:pt>
                <c:pt idx="2">
                  <c:v>2989540</c:v>
                </c:pt>
                <c:pt idx="3">
                  <c:v>3049940</c:v>
                </c:pt>
                <c:pt idx="4">
                  <c:v>3085770</c:v>
                </c:pt>
                <c:pt idx="5">
                  <c:v>3090010</c:v>
                </c:pt>
                <c:pt idx="6">
                  <c:v>3091570</c:v>
                </c:pt>
                <c:pt idx="7">
                  <c:v>3089800</c:v>
                </c:pt>
                <c:pt idx="8">
                  <c:v>3100050</c:v>
                </c:pt>
                <c:pt idx="9">
                  <c:v>3112310</c:v>
                </c:pt>
                <c:pt idx="10">
                  <c:v>3118110</c:v>
                </c:pt>
                <c:pt idx="11">
                  <c:v>3121180</c:v>
                </c:pt>
                <c:pt idx="12">
                  <c:v>3122570</c:v>
                </c:pt>
                <c:pt idx="13">
                  <c:v>3123270</c:v>
                </c:pt>
              </c:numCache>
            </c:numRef>
          </c:val>
          <c:smooth val="0"/>
          <c:extLst>
            <c:ext xmlns:c16="http://schemas.microsoft.com/office/drawing/2014/chart" uri="{C3380CC4-5D6E-409C-BE32-E72D297353CC}">
              <c16:uniqueId val="{00000001-5752-E642-B881-2C3FFE5BD038}"/>
            </c:ext>
          </c:extLst>
        </c:ser>
        <c:ser>
          <c:idx val="6"/>
          <c:order val="2"/>
          <c:tx>
            <c:strRef>
              <c:f>microbench!$E$304</c:f>
              <c:strCache>
                <c:ptCount val="1"/>
                <c:pt idx="0">
                  <c:v>3 SSDs</c:v>
                </c:pt>
              </c:strCache>
            </c:strRef>
          </c:tx>
          <c:spPr>
            <a:ln w="28440" cap="rnd">
              <a:solidFill>
                <a:srgbClr val="FFC000"/>
              </a:solidFill>
              <a:round/>
            </a:ln>
          </c:spPr>
          <c:cat>
            <c:strRef>
              <c:f>microbench!$B$305:$B$318</c:f>
              <c:strCache>
                <c:ptCount val="14"/>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strCache>
            </c:strRef>
          </c:cat>
          <c:val>
            <c:numRef>
              <c:f>microbench!$E$305:$E$318</c:f>
              <c:numCache>
                <c:formatCode>0.00E+00</c:formatCode>
                <c:ptCount val="14"/>
                <c:pt idx="0">
                  <c:v>3311260</c:v>
                </c:pt>
                <c:pt idx="1">
                  <c:v>3929270</c:v>
                </c:pt>
                <c:pt idx="2">
                  <c:v>4324320</c:v>
                </c:pt>
                <c:pt idx="3">
                  <c:v>4484310</c:v>
                </c:pt>
                <c:pt idx="4">
                  <c:v>4586460</c:v>
                </c:pt>
                <c:pt idx="5">
                  <c:v>4614800</c:v>
                </c:pt>
                <c:pt idx="6">
                  <c:v>4622650</c:v>
                </c:pt>
                <c:pt idx="7">
                  <c:v>4625660</c:v>
                </c:pt>
                <c:pt idx="8">
                  <c:v>4647710</c:v>
                </c:pt>
                <c:pt idx="9">
                  <c:v>4666500</c:v>
                </c:pt>
                <c:pt idx="10">
                  <c:v>4676210</c:v>
                </c:pt>
                <c:pt idx="11">
                  <c:v>4681170</c:v>
                </c:pt>
                <c:pt idx="12">
                  <c:v>4683570</c:v>
                </c:pt>
                <c:pt idx="13">
                  <c:v>4684740</c:v>
                </c:pt>
              </c:numCache>
            </c:numRef>
          </c:val>
          <c:smooth val="0"/>
          <c:extLst>
            <c:ext xmlns:c16="http://schemas.microsoft.com/office/drawing/2014/chart" uri="{C3380CC4-5D6E-409C-BE32-E72D297353CC}">
              <c16:uniqueId val="{00000002-5752-E642-B881-2C3FFE5BD038}"/>
            </c:ext>
          </c:extLst>
        </c:ser>
        <c:ser>
          <c:idx val="7"/>
          <c:order val="3"/>
          <c:tx>
            <c:strRef>
              <c:f>microbench!$F$304</c:f>
              <c:strCache>
                <c:ptCount val="1"/>
                <c:pt idx="0">
                  <c:v>4 SSDs</c:v>
                </c:pt>
              </c:strCache>
            </c:strRef>
          </c:tx>
          <c:spPr>
            <a:ln w="28440" cap="rnd">
              <a:solidFill>
                <a:srgbClr val="5B9BD5"/>
              </a:solidFill>
              <a:round/>
            </a:ln>
          </c:spPr>
          <c:cat>
            <c:strRef>
              <c:f>microbench!$B$305:$B$318</c:f>
              <c:strCache>
                <c:ptCount val="14"/>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strCache>
            </c:strRef>
          </c:cat>
          <c:val>
            <c:numRef>
              <c:f>microbench!$F$305:$F$318</c:f>
              <c:numCache>
                <c:formatCode>0.00E+00</c:formatCode>
                <c:ptCount val="14"/>
                <c:pt idx="0">
                  <c:v>3952570</c:v>
                </c:pt>
                <c:pt idx="1">
                  <c:v>4987530</c:v>
                </c:pt>
                <c:pt idx="2">
                  <c:v>5657710</c:v>
                </c:pt>
                <c:pt idx="3">
                  <c:v>5934720</c:v>
                </c:pt>
                <c:pt idx="4">
                  <c:v>6060250</c:v>
                </c:pt>
                <c:pt idx="5">
                  <c:v>6143250</c:v>
                </c:pt>
                <c:pt idx="6">
                  <c:v>6156950</c:v>
                </c:pt>
                <c:pt idx="7">
                  <c:v>6152900</c:v>
                </c:pt>
                <c:pt idx="8">
                  <c:v>6187450</c:v>
                </c:pt>
                <c:pt idx="9">
                  <c:v>6217750</c:v>
                </c:pt>
                <c:pt idx="10">
                  <c:v>6233000</c:v>
                </c:pt>
                <c:pt idx="11">
                  <c:v>6240370</c:v>
                </c:pt>
                <c:pt idx="12">
                  <c:v>6244150</c:v>
                </c:pt>
                <c:pt idx="13">
                  <c:v>6246060</c:v>
                </c:pt>
              </c:numCache>
            </c:numRef>
          </c:val>
          <c:smooth val="0"/>
          <c:extLst>
            <c:ext xmlns:c16="http://schemas.microsoft.com/office/drawing/2014/chart" uri="{C3380CC4-5D6E-409C-BE32-E72D297353CC}">
              <c16:uniqueId val="{00000003-5752-E642-B881-2C3FFE5BD038}"/>
            </c:ext>
          </c:extLst>
        </c:ser>
        <c:ser>
          <c:idx val="0"/>
          <c:order val="4"/>
          <c:tx>
            <c:strRef>
              <c:f>microbench!$C$304</c:f>
              <c:strCache>
                <c:ptCount val="1"/>
                <c:pt idx="0">
                  <c:v>1 SSD</c:v>
                </c:pt>
              </c:strCache>
            </c:strRef>
          </c:tx>
          <c:spPr>
            <a:ln w="28440" cap="rnd">
              <a:solidFill>
                <a:srgbClr val="ED7D31"/>
              </a:solidFill>
              <a:round/>
            </a:ln>
          </c:spPr>
          <c:marker>
            <c:symbol val="circle"/>
            <c:size val="7"/>
            <c:spPr>
              <a:solidFill>
                <a:srgbClr val="ED7D31"/>
              </a:solidFill>
              <a:ln>
                <a:solidFill>
                  <a:srgbClr val="ED7D31"/>
                </a:solidFill>
              </a:ln>
            </c:spPr>
          </c:marker>
          <c:dLbls>
            <c:spPr>
              <a:noFill/>
              <a:ln>
                <a:noFill/>
              </a:ln>
              <a:effectLst/>
            </c:sp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microbench!$B$305:$B$318</c:f>
              <c:strCache>
                <c:ptCount val="14"/>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strCache>
            </c:strRef>
          </c:cat>
          <c:val>
            <c:numRef>
              <c:f>microbench!$C$305:$C$318</c:f>
              <c:numCache>
                <c:formatCode>0.00E+00</c:formatCode>
                <c:ptCount val="14"/>
                <c:pt idx="0">
                  <c:v>1414430</c:v>
                </c:pt>
                <c:pt idx="1">
                  <c:v>1495890</c:v>
                </c:pt>
                <c:pt idx="2">
                  <c:v>1526720</c:v>
                </c:pt>
                <c:pt idx="3">
                  <c:v>1544400</c:v>
                </c:pt>
                <c:pt idx="4">
                  <c:v>1547340</c:v>
                </c:pt>
                <c:pt idx="5">
                  <c:v>1548990</c:v>
                </c:pt>
                <c:pt idx="6">
                  <c:v>1548760</c:v>
                </c:pt>
                <c:pt idx="7">
                  <c:v>1548130</c:v>
                </c:pt>
                <c:pt idx="8">
                  <c:v>1553540</c:v>
                </c:pt>
                <c:pt idx="9">
                  <c:v>1557870</c:v>
                </c:pt>
                <c:pt idx="10">
                  <c:v>1560020</c:v>
                </c:pt>
                <c:pt idx="11">
                  <c:v>1560960</c:v>
                </c:pt>
                <c:pt idx="12">
                  <c:v>1561480</c:v>
                </c:pt>
                <c:pt idx="13">
                  <c:v>1561760</c:v>
                </c:pt>
              </c:numCache>
            </c:numRef>
          </c:val>
          <c:smooth val="0"/>
          <c:extLst>
            <c:ext xmlns:c16="http://schemas.microsoft.com/office/drawing/2014/chart" uri="{C3380CC4-5D6E-409C-BE32-E72D297353CC}">
              <c16:uniqueId val="{00000004-5752-E642-B881-2C3FFE5BD038}"/>
            </c:ext>
          </c:extLst>
        </c:ser>
        <c:ser>
          <c:idx val="1"/>
          <c:order val="5"/>
          <c:tx>
            <c:strRef>
              <c:f>microbench!$D$304</c:f>
              <c:strCache>
                <c:ptCount val="1"/>
                <c:pt idx="0">
                  <c:v>2 SSDs</c:v>
                </c:pt>
              </c:strCache>
            </c:strRef>
          </c:tx>
          <c:spPr>
            <a:ln w="28440" cap="rnd">
              <a:solidFill>
                <a:srgbClr val="A5A5A5"/>
              </a:solidFill>
              <a:round/>
            </a:ln>
          </c:spPr>
          <c:marker>
            <c:symbol val="circle"/>
            <c:size val="7"/>
            <c:spPr>
              <a:solidFill>
                <a:srgbClr val="A5A5A5"/>
              </a:solidFill>
              <a:ln>
                <a:solidFill>
                  <a:srgbClr val="A5A5A5"/>
                </a:solidFill>
              </a:ln>
            </c:spPr>
          </c:marker>
          <c:dLbls>
            <c:spPr>
              <a:noFill/>
              <a:ln>
                <a:noFill/>
              </a:ln>
              <a:effectLst/>
            </c:sp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microbench!$B$305:$B$318</c:f>
              <c:strCache>
                <c:ptCount val="14"/>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strCache>
            </c:strRef>
          </c:cat>
          <c:val>
            <c:numRef>
              <c:f>microbench!$D$305:$D$318</c:f>
              <c:numCache>
                <c:formatCode>0.00E+00</c:formatCode>
                <c:ptCount val="14"/>
                <c:pt idx="0">
                  <c:v>2557540</c:v>
                </c:pt>
                <c:pt idx="1">
                  <c:v>2816900</c:v>
                </c:pt>
                <c:pt idx="2">
                  <c:v>2989540</c:v>
                </c:pt>
                <c:pt idx="3">
                  <c:v>3049940</c:v>
                </c:pt>
                <c:pt idx="4">
                  <c:v>3085770</c:v>
                </c:pt>
                <c:pt idx="5">
                  <c:v>3090010</c:v>
                </c:pt>
                <c:pt idx="6">
                  <c:v>3091570</c:v>
                </c:pt>
                <c:pt idx="7">
                  <c:v>3089800</c:v>
                </c:pt>
                <c:pt idx="8">
                  <c:v>3100050</c:v>
                </c:pt>
                <c:pt idx="9">
                  <c:v>3112310</c:v>
                </c:pt>
                <c:pt idx="10">
                  <c:v>3118110</c:v>
                </c:pt>
                <c:pt idx="11">
                  <c:v>3121180</c:v>
                </c:pt>
                <c:pt idx="12">
                  <c:v>3122570</c:v>
                </c:pt>
                <c:pt idx="13">
                  <c:v>3123270</c:v>
                </c:pt>
              </c:numCache>
            </c:numRef>
          </c:val>
          <c:smooth val="0"/>
          <c:extLst>
            <c:ext xmlns:c16="http://schemas.microsoft.com/office/drawing/2014/chart" uri="{C3380CC4-5D6E-409C-BE32-E72D297353CC}">
              <c16:uniqueId val="{00000005-5752-E642-B881-2C3FFE5BD038}"/>
            </c:ext>
          </c:extLst>
        </c:ser>
        <c:ser>
          <c:idx val="2"/>
          <c:order val="6"/>
          <c:tx>
            <c:strRef>
              <c:f>microbench!$E$304</c:f>
              <c:strCache>
                <c:ptCount val="1"/>
                <c:pt idx="0">
                  <c:v>3 SSDs</c:v>
                </c:pt>
              </c:strCache>
            </c:strRef>
          </c:tx>
          <c:spPr>
            <a:ln w="28440" cap="rnd">
              <a:solidFill>
                <a:srgbClr val="FFC000"/>
              </a:solidFill>
              <a:round/>
            </a:ln>
          </c:spPr>
          <c:marker>
            <c:symbol val="circle"/>
            <c:size val="8"/>
            <c:spPr>
              <a:solidFill>
                <a:srgbClr val="FFC000"/>
              </a:solidFill>
              <a:ln>
                <a:solidFill>
                  <a:srgbClr val="FFC000"/>
                </a:solidFill>
              </a:ln>
            </c:spPr>
          </c:marker>
          <c:dLbls>
            <c:spPr>
              <a:noFill/>
              <a:ln>
                <a:noFill/>
              </a:ln>
              <a:effectLst/>
            </c:sp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microbench!$B$305:$B$318</c:f>
              <c:strCache>
                <c:ptCount val="14"/>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strCache>
            </c:strRef>
          </c:cat>
          <c:val>
            <c:numRef>
              <c:f>microbench!$E$305:$E$318</c:f>
              <c:numCache>
                <c:formatCode>0.00E+00</c:formatCode>
                <c:ptCount val="14"/>
                <c:pt idx="0">
                  <c:v>3311260</c:v>
                </c:pt>
                <c:pt idx="1">
                  <c:v>3929270</c:v>
                </c:pt>
                <c:pt idx="2">
                  <c:v>4324320</c:v>
                </c:pt>
                <c:pt idx="3">
                  <c:v>4484310</c:v>
                </c:pt>
                <c:pt idx="4">
                  <c:v>4586460</c:v>
                </c:pt>
                <c:pt idx="5">
                  <c:v>4614800</c:v>
                </c:pt>
                <c:pt idx="6">
                  <c:v>4622650</c:v>
                </c:pt>
                <c:pt idx="7">
                  <c:v>4625660</c:v>
                </c:pt>
                <c:pt idx="8">
                  <c:v>4647710</c:v>
                </c:pt>
                <c:pt idx="9">
                  <c:v>4666500</c:v>
                </c:pt>
                <c:pt idx="10">
                  <c:v>4676210</c:v>
                </c:pt>
                <c:pt idx="11">
                  <c:v>4681170</c:v>
                </c:pt>
                <c:pt idx="12">
                  <c:v>4683570</c:v>
                </c:pt>
                <c:pt idx="13">
                  <c:v>4684740</c:v>
                </c:pt>
              </c:numCache>
            </c:numRef>
          </c:val>
          <c:smooth val="0"/>
          <c:extLst>
            <c:ext xmlns:c16="http://schemas.microsoft.com/office/drawing/2014/chart" uri="{C3380CC4-5D6E-409C-BE32-E72D297353CC}">
              <c16:uniqueId val="{00000006-5752-E642-B881-2C3FFE5BD038}"/>
            </c:ext>
          </c:extLst>
        </c:ser>
        <c:ser>
          <c:idx val="3"/>
          <c:order val="7"/>
          <c:tx>
            <c:strRef>
              <c:f>microbench!$F$304</c:f>
              <c:strCache>
                <c:ptCount val="1"/>
                <c:pt idx="0">
                  <c:v>4 SSDs</c:v>
                </c:pt>
              </c:strCache>
            </c:strRef>
          </c:tx>
          <c:spPr>
            <a:ln w="28440" cap="rnd">
              <a:solidFill>
                <a:srgbClr val="5B9BD5"/>
              </a:solidFill>
              <a:round/>
            </a:ln>
          </c:spPr>
          <c:marker>
            <c:symbol val="circle"/>
            <c:size val="7"/>
            <c:spPr>
              <a:solidFill>
                <a:srgbClr val="5B9BD5"/>
              </a:solidFill>
              <a:ln>
                <a:solidFill>
                  <a:srgbClr val="5B9BD5"/>
                </a:solidFill>
              </a:ln>
            </c:spPr>
          </c:marker>
          <c:dLbls>
            <c:spPr>
              <a:noFill/>
              <a:ln>
                <a:noFill/>
              </a:ln>
              <a:effectLst/>
            </c:sp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microbench!$B$305:$B$318</c:f>
              <c:strCache>
                <c:ptCount val="14"/>
                <c:pt idx="0">
                  <c:v>1K</c:v>
                </c:pt>
                <c:pt idx="1">
                  <c:v>2K</c:v>
                </c:pt>
                <c:pt idx="2">
                  <c:v>4K</c:v>
                </c:pt>
                <c:pt idx="3">
                  <c:v>8K</c:v>
                </c:pt>
                <c:pt idx="4">
                  <c:v>16K</c:v>
                </c:pt>
                <c:pt idx="5">
                  <c:v>32K</c:v>
                </c:pt>
                <c:pt idx="6">
                  <c:v>64K</c:v>
                </c:pt>
                <c:pt idx="7">
                  <c:v>128K</c:v>
                </c:pt>
                <c:pt idx="8">
                  <c:v>256K</c:v>
                </c:pt>
                <c:pt idx="9">
                  <c:v>512K</c:v>
                </c:pt>
                <c:pt idx="10">
                  <c:v>1M</c:v>
                </c:pt>
                <c:pt idx="11">
                  <c:v>2M</c:v>
                </c:pt>
                <c:pt idx="12">
                  <c:v>4M</c:v>
                </c:pt>
                <c:pt idx="13">
                  <c:v>8M</c:v>
                </c:pt>
              </c:strCache>
            </c:strRef>
          </c:cat>
          <c:val>
            <c:numRef>
              <c:f>microbench!$F$305:$F$318</c:f>
              <c:numCache>
                <c:formatCode>0.00E+00</c:formatCode>
                <c:ptCount val="14"/>
                <c:pt idx="0">
                  <c:v>3952570</c:v>
                </c:pt>
                <c:pt idx="1">
                  <c:v>4987530</c:v>
                </c:pt>
                <c:pt idx="2">
                  <c:v>5657710</c:v>
                </c:pt>
                <c:pt idx="3">
                  <c:v>5934720</c:v>
                </c:pt>
                <c:pt idx="4">
                  <c:v>6060250</c:v>
                </c:pt>
                <c:pt idx="5">
                  <c:v>6143250</c:v>
                </c:pt>
                <c:pt idx="6">
                  <c:v>6156950</c:v>
                </c:pt>
                <c:pt idx="7">
                  <c:v>6152900</c:v>
                </c:pt>
                <c:pt idx="8">
                  <c:v>6187450</c:v>
                </c:pt>
                <c:pt idx="9">
                  <c:v>6217750</c:v>
                </c:pt>
                <c:pt idx="10">
                  <c:v>6233000</c:v>
                </c:pt>
                <c:pt idx="11">
                  <c:v>6240370</c:v>
                </c:pt>
                <c:pt idx="12">
                  <c:v>6244150</c:v>
                </c:pt>
                <c:pt idx="13">
                  <c:v>6246060</c:v>
                </c:pt>
              </c:numCache>
            </c:numRef>
          </c:val>
          <c:smooth val="0"/>
          <c:extLst>
            <c:ext xmlns:c16="http://schemas.microsoft.com/office/drawing/2014/chart" uri="{C3380CC4-5D6E-409C-BE32-E72D297353CC}">
              <c16:uniqueId val="{00000007-5752-E642-B881-2C3FFE5BD038}"/>
            </c:ext>
          </c:extLst>
        </c:ser>
        <c:dLbls>
          <c:showLegendKey val="0"/>
          <c:showVal val="0"/>
          <c:showCatName val="0"/>
          <c:showSerName val="0"/>
          <c:showPercent val="0"/>
          <c:showBubbleSize val="0"/>
        </c:dLbls>
        <c:hiLowLines>
          <c:spPr>
            <a:ln w="0">
              <a:noFill/>
            </a:ln>
            <a:effectLst>
              <a:glow rad="127000">
                <a:srgbClr val="5B9BD5"/>
              </a:glow>
            </a:effectLst>
          </c:spPr>
        </c:hiLowLines>
        <c:marker val="1"/>
        <c:smooth val="0"/>
        <c:axId val="10769311"/>
        <c:axId val="65913922"/>
      </c:lineChart>
      <c:catAx>
        <c:axId val="10769311"/>
        <c:scaling>
          <c:orientation val="minMax"/>
        </c:scaling>
        <c:delete val="0"/>
        <c:axPos val="b"/>
        <c:title>
          <c:tx>
            <c:rich>
              <a:bodyPr rot="0"/>
              <a:lstStyle/>
              <a:p>
                <a:pPr>
                  <a:defRPr sz="1600"/>
                </a:pPr>
                <a:r>
                  <a:rPr lang="en-US" sz="1600"/>
                  <a:t>Number of requests</a:t>
                </a:r>
              </a:p>
            </c:rich>
          </c:tx>
          <c:overlay val="0"/>
          <c:spPr>
            <a:noFill/>
            <a:ln w="0">
              <a:noFill/>
            </a:ln>
          </c:spPr>
        </c:title>
        <c:numFmt formatCode="General" sourceLinked="0"/>
        <c:majorTickMark val="none"/>
        <c:minorTickMark val="none"/>
        <c:tickLblPos val="nextTo"/>
        <c:spPr>
          <a:ln w="17780">
            <a:solidFill>
              <a:schemeClr val="tx1"/>
            </a:solidFill>
            <a:round/>
          </a:ln>
        </c:spPr>
        <c:txPr>
          <a:bodyPr rot="-5400000"/>
          <a:lstStyle/>
          <a:p>
            <a:pPr>
              <a:defRPr sz="1200" b="1"/>
            </a:pPr>
            <a:endParaRPr lang="en-US"/>
          </a:p>
        </c:txPr>
        <c:crossAx val="65913922"/>
        <c:crosses val="autoZero"/>
        <c:auto val="1"/>
        <c:lblAlgn val="ctr"/>
        <c:lblOffset val="100"/>
        <c:noMultiLvlLbl val="0"/>
      </c:catAx>
      <c:valAx>
        <c:axId val="65913922"/>
        <c:scaling>
          <c:orientation val="minMax"/>
          <c:max val="8000000"/>
        </c:scaling>
        <c:delete val="0"/>
        <c:axPos val="l"/>
        <c:majorGridlines>
          <c:spPr>
            <a:ln w="9360">
              <a:solidFill>
                <a:srgbClr val="D9D9D9"/>
              </a:solidFill>
              <a:round/>
            </a:ln>
          </c:spPr>
        </c:majorGridlines>
        <c:title>
          <c:tx>
            <c:rich>
              <a:bodyPr rot="-5400000"/>
              <a:lstStyle/>
              <a:p>
                <a:pPr>
                  <a:defRPr sz="1600"/>
                </a:pPr>
                <a:r>
                  <a:rPr lang="en-US" sz="1600"/>
                  <a:t>Throughput (Million-IOP/sec)</a:t>
                </a:r>
              </a:p>
            </c:rich>
          </c:tx>
          <c:overlay val="0"/>
          <c:spPr>
            <a:noFill/>
            <a:ln w="0">
              <a:noFill/>
            </a:ln>
          </c:spPr>
        </c:title>
        <c:numFmt formatCode="#,##0" sourceLinked="0"/>
        <c:majorTickMark val="none"/>
        <c:minorTickMark val="none"/>
        <c:tickLblPos val="nextTo"/>
        <c:spPr>
          <a:ln w="17780">
            <a:solidFill>
              <a:schemeClr val="tx1"/>
            </a:solidFill>
          </a:ln>
        </c:spPr>
        <c:txPr>
          <a:bodyPr/>
          <a:lstStyle/>
          <a:p>
            <a:pPr>
              <a:defRPr sz="1400" b="1"/>
            </a:pPr>
            <a:endParaRPr lang="en-US"/>
          </a:p>
        </c:txPr>
        <c:crossAx val="10769311"/>
        <c:crosses val="autoZero"/>
        <c:crossBetween val="between"/>
        <c:dispUnits>
          <c:builtInUnit val="millions"/>
        </c:dispUnits>
      </c:valAx>
      <c:spPr>
        <a:noFill/>
        <a:ln w="12600">
          <a:noFill/>
          <a:round/>
        </a:ln>
      </c:spPr>
    </c:plotArea>
    <c:plotVisOnly val="1"/>
    <c:dispBlanksAs val="gap"/>
    <c:showDLblsOverMax val="1"/>
  </c:chart>
  <c:spPr>
    <a:solidFill>
      <a:srgbClr val="FFFFFF"/>
    </a:solidFill>
    <a:ln w="9360">
      <a:no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MemSysTalk!$AW$188</c:f>
              <c:strCache>
                <c:ptCount val="1"/>
                <c:pt idx="0">
                  <c:v>Target Compute</c:v>
                </c:pt>
              </c:strCache>
            </c:strRef>
          </c:tx>
          <c:spPr>
            <a:solidFill>
              <a:schemeClr val="accent1"/>
            </a:solidFill>
            <a:ln w="12700">
              <a:solidFill>
                <a:schemeClr val="tx1"/>
              </a:solidFill>
            </a:ln>
            <a:effectLst/>
          </c:spPr>
          <c:invertIfNegative val="0"/>
          <c:dPt>
            <c:idx val="1"/>
            <c:invertIfNegative val="0"/>
            <c:bubble3D val="0"/>
            <c:spPr>
              <a:solidFill>
                <a:srgbClr val="00B050"/>
              </a:solidFill>
              <a:ln w="12700">
                <a:solidFill>
                  <a:schemeClr val="tx1"/>
                </a:solidFill>
              </a:ln>
              <a:effectLst/>
            </c:spPr>
            <c:extLst>
              <c:ext xmlns:c16="http://schemas.microsoft.com/office/drawing/2014/chart" uri="{C3380CC4-5D6E-409C-BE32-E72D297353CC}">
                <c16:uniqueId val="{00000001-3304-8343-BDF5-90AA94E2B831}"/>
              </c:ext>
            </c:extLst>
          </c:dPt>
          <c:dPt>
            <c:idx val="4"/>
            <c:invertIfNegative val="0"/>
            <c:bubble3D val="0"/>
            <c:spPr>
              <a:solidFill>
                <a:srgbClr val="00B050"/>
              </a:solidFill>
              <a:ln w="12700">
                <a:solidFill>
                  <a:schemeClr val="tx1"/>
                </a:solidFill>
              </a:ln>
              <a:effectLst/>
            </c:spPr>
            <c:extLst>
              <c:ext xmlns:c16="http://schemas.microsoft.com/office/drawing/2014/chart" uri="{C3380CC4-5D6E-409C-BE32-E72D297353CC}">
                <c16:uniqueId val="{00000003-3304-8343-BDF5-90AA94E2B831}"/>
              </c:ext>
            </c:extLst>
          </c:dPt>
          <c:dPt>
            <c:idx val="7"/>
            <c:invertIfNegative val="0"/>
            <c:bubble3D val="0"/>
            <c:spPr>
              <a:solidFill>
                <a:srgbClr val="00B050"/>
              </a:solidFill>
              <a:ln w="12700">
                <a:solidFill>
                  <a:schemeClr val="tx1"/>
                </a:solidFill>
              </a:ln>
              <a:effectLst/>
            </c:spPr>
            <c:extLst>
              <c:ext xmlns:c16="http://schemas.microsoft.com/office/drawing/2014/chart" uri="{C3380CC4-5D6E-409C-BE32-E72D297353CC}">
                <c16:uniqueId val="{00000005-3304-8343-BDF5-90AA94E2B831}"/>
              </c:ext>
            </c:extLst>
          </c:dPt>
          <c:dPt>
            <c:idx val="10"/>
            <c:invertIfNegative val="0"/>
            <c:bubble3D val="0"/>
            <c:spPr>
              <a:solidFill>
                <a:srgbClr val="00B050"/>
              </a:solidFill>
              <a:ln w="12700">
                <a:solidFill>
                  <a:schemeClr val="tx1"/>
                </a:solidFill>
              </a:ln>
              <a:effectLst/>
            </c:spPr>
            <c:extLst>
              <c:ext xmlns:c16="http://schemas.microsoft.com/office/drawing/2014/chart" uri="{C3380CC4-5D6E-409C-BE32-E72D297353CC}">
                <c16:uniqueId val="{00000007-3304-8343-BDF5-90AA94E2B831}"/>
              </c:ext>
            </c:extLst>
          </c:dPt>
          <c:dPt>
            <c:idx val="11"/>
            <c:invertIfNegative val="0"/>
            <c:bubble3D val="0"/>
            <c:spPr>
              <a:solidFill>
                <a:srgbClr val="00B050"/>
              </a:solidFill>
              <a:ln w="12700">
                <a:solidFill>
                  <a:schemeClr val="tx1"/>
                </a:solidFill>
              </a:ln>
              <a:effectLst/>
            </c:spPr>
            <c:extLst>
              <c:ext xmlns:c16="http://schemas.microsoft.com/office/drawing/2014/chart" uri="{C3380CC4-5D6E-409C-BE32-E72D297353CC}">
                <c16:uniqueId val="{00000009-3304-8343-BDF5-90AA94E2B831}"/>
              </c:ext>
            </c:extLst>
          </c:dPt>
          <c:dPt>
            <c:idx val="13"/>
            <c:invertIfNegative val="0"/>
            <c:bubble3D val="0"/>
            <c:spPr>
              <a:solidFill>
                <a:srgbClr val="00B050"/>
              </a:solidFill>
              <a:ln w="12700">
                <a:solidFill>
                  <a:schemeClr val="tx1"/>
                </a:solidFill>
              </a:ln>
              <a:effectLst/>
            </c:spPr>
            <c:extLst>
              <c:ext xmlns:c16="http://schemas.microsoft.com/office/drawing/2014/chart" uri="{C3380CC4-5D6E-409C-BE32-E72D297353CC}">
                <c16:uniqueId val="{0000000B-3304-8343-BDF5-90AA94E2B831}"/>
              </c:ext>
            </c:extLst>
          </c:dPt>
          <c:dPt>
            <c:idx val="16"/>
            <c:invertIfNegative val="0"/>
            <c:bubble3D val="0"/>
            <c:spPr>
              <a:solidFill>
                <a:srgbClr val="00B050"/>
              </a:solidFill>
              <a:ln w="12700">
                <a:solidFill>
                  <a:schemeClr val="tx1"/>
                </a:solidFill>
              </a:ln>
              <a:effectLst/>
            </c:spPr>
            <c:extLst>
              <c:ext xmlns:c16="http://schemas.microsoft.com/office/drawing/2014/chart" uri="{C3380CC4-5D6E-409C-BE32-E72D297353CC}">
                <c16:uniqueId val="{0000000D-3304-8343-BDF5-90AA94E2B831}"/>
              </c:ext>
            </c:extLst>
          </c:dPt>
          <c:dPt>
            <c:idx val="19"/>
            <c:invertIfNegative val="0"/>
            <c:bubble3D val="0"/>
            <c:spPr>
              <a:solidFill>
                <a:srgbClr val="00B050"/>
              </a:solidFill>
              <a:ln w="12700">
                <a:solidFill>
                  <a:schemeClr val="tx1"/>
                </a:solidFill>
              </a:ln>
              <a:effectLst/>
            </c:spPr>
            <c:extLst>
              <c:ext xmlns:c16="http://schemas.microsoft.com/office/drawing/2014/chart" uri="{C3380CC4-5D6E-409C-BE32-E72D297353CC}">
                <c16:uniqueId val="{0000000F-3304-8343-BDF5-90AA94E2B831}"/>
              </c:ext>
            </c:extLst>
          </c:dPt>
          <c:dPt>
            <c:idx val="22"/>
            <c:invertIfNegative val="0"/>
            <c:bubble3D val="0"/>
            <c:spPr>
              <a:solidFill>
                <a:srgbClr val="00B050"/>
              </a:solidFill>
              <a:ln w="12700">
                <a:solidFill>
                  <a:schemeClr val="tx1"/>
                </a:solidFill>
              </a:ln>
              <a:effectLst/>
            </c:spPr>
            <c:extLst>
              <c:ext xmlns:c16="http://schemas.microsoft.com/office/drawing/2014/chart" uri="{C3380CC4-5D6E-409C-BE32-E72D297353CC}">
                <c16:uniqueId val="{00000011-3304-8343-BDF5-90AA94E2B831}"/>
              </c:ext>
            </c:extLst>
          </c:dPt>
          <c:dPt>
            <c:idx val="25"/>
            <c:invertIfNegative val="0"/>
            <c:bubble3D val="0"/>
            <c:spPr>
              <a:solidFill>
                <a:srgbClr val="00B050"/>
              </a:solidFill>
              <a:ln w="12700">
                <a:solidFill>
                  <a:schemeClr val="tx1"/>
                </a:solidFill>
              </a:ln>
              <a:effectLst/>
            </c:spPr>
            <c:extLst>
              <c:ext xmlns:c16="http://schemas.microsoft.com/office/drawing/2014/chart" uri="{C3380CC4-5D6E-409C-BE32-E72D297353CC}">
                <c16:uniqueId val="{00000013-3304-8343-BDF5-90AA94E2B831}"/>
              </c:ext>
            </c:extLst>
          </c:dPt>
          <c:cat>
            <c:multiLvlStrRef>
              <c:f>MemSysTalk!$AU$189:$AV$214</c:f>
              <c:multiLvlStrCache>
                <c:ptCount val="26"/>
                <c:lvl>
                  <c:pt idx="0">
                    <c:v>K_T</c:v>
                  </c:pt>
                  <c:pt idx="1">
                    <c:v>K_B</c:v>
                  </c:pt>
                  <c:pt idx="3">
                    <c:v>U_T</c:v>
                  </c:pt>
                  <c:pt idx="4">
                    <c:v>U_B</c:v>
                  </c:pt>
                  <c:pt idx="6">
                    <c:v>F_T</c:v>
                  </c:pt>
                  <c:pt idx="7">
                    <c:v>F_B</c:v>
                  </c:pt>
                  <c:pt idx="9">
                    <c:v>M_T</c:v>
                  </c:pt>
                  <c:pt idx="10">
                    <c:v>M_B</c:v>
                  </c:pt>
                  <c:pt idx="12">
                    <c:v>Uk_T</c:v>
                  </c:pt>
                  <c:pt idx="13">
                    <c:v>Uk_B</c:v>
                  </c:pt>
                  <c:pt idx="15">
                    <c:v>K_T</c:v>
                  </c:pt>
                  <c:pt idx="16">
                    <c:v>K_B</c:v>
                  </c:pt>
                  <c:pt idx="18">
                    <c:v>U_T</c:v>
                  </c:pt>
                  <c:pt idx="19">
                    <c:v>U_B</c:v>
                  </c:pt>
                  <c:pt idx="21">
                    <c:v>F_T</c:v>
                  </c:pt>
                  <c:pt idx="22">
                    <c:v>F_B</c:v>
                  </c:pt>
                  <c:pt idx="24">
                    <c:v>M_T</c:v>
                  </c:pt>
                  <c:pt idx="25">
                    <c:v>M_B</c:v>
                  </c:pt>
                </c:lvl>
                <c:lvl>
                  <c:pt idx="0">
                    <c:v>BFS</c:v>
                  </c:pt>
                  <c:pt idx="15">
                    <c:v>CC</c:v>
                  </c:pt>
                </c:lvl>
              </c:multiLvlStrCache>
            </c:multiLvlStrRef>
          </c:cat>
          <c:val>
            <c:numRef>
              <c:f>MemSysTalk!$AW$189:$AW$214</c:f>
              <c:numCache>
                <c:formatCode>General</c:formatCode>
                <c:ptCount val="26"/>
                <c:pt idx="0">
                  <c:v>1.5389999999999999</c:v>
                </c:pt>
                <c:pt idx="1">
                  <c:v>2.2606000000000002</c:v>
                </c:pt>
                <c:pt idx="3">
                  <c:v>1.583</c:v>
                </c:pt>
                <c:pt idx="4">
                  <c:v>3.1856979999999999</c:v>
                </c:pt>
                <c:pt idx="6">
                  <c:v>1.4079999999999999</c:v>
                </c:pt>
                <c:pt idx="7">
                  <c:v>3.3884470000000002</c:v>
                </c:pt>
                <c:pt idx="9">
                  <c:v>2.2610000000000001</c:v>
                </c:pt>
                <c:pt idx="10">
                  <c:v>2.9763900000000003</c:v>
                </c:pt>
                <c:pt idx="12">
                  <c:v>1.522</c:v>
                </c:pt>
                <c:pt idx="13">
                  <c:v>4.2240000000000002</c:v>
                </c:pt>
                <c:pt idx="15">
                  <c:v>2.903</c:v>
                </c:pt>
                <c:pt idx="16">
                  <c:v>2.9950000000000001</c:v>
                </c:pt>
                <c:pt idx="18">
                  <c:v>2.95</c:v>
                </c:pt>
                <c:pt idx="19">
                  <c:v>2.903</c:v>
                </c:pt>
                <c:pt idx="21">
                  <c:v>2.35</c:v>
                </c:pt>
                <c:pt idx="22">
                  <c:v>2.3628499999999999</c:v>
                </c:pt>
                <c:pt idx="24">
                  <c:v>4.7</c:v>
                </c:pt>
                <c:pt idx="25">
                  <c:v>4.4439600000000006</c:v>
                </c:pt>
              </c:numCache>
            </c:numRef>
          </c:val>
          <c:extLst>
            <c:ext xmlns:c16="http://schemas.microsoft.com/office/drawing/2014/chart" uri="{C3380CC4-5D6E-409C-BE32-E72D297353CC}">
              <c16:uniqueId val="{00000014-3304-8343-BDF5-90AA94E2B831}"/>
            </c:ext>
          </c:extLst>
        </c:ser>
        <c:ser>
          <c:idx val="1"/>
          <c:order val="1"/>
          <c:tx>
            <c:strRef>
              <c:f>MemSysTalk!$AX$188</c:f>
              <c:strCache>
                <c:ptCount val="1"/>
                <c:pt idx="0">
                  <c:v>Target Initial File Read</c:v>
                </c:pt>
              </c:strCache>
            </c:strRef>
          </c:tx>
          <c:spPr>
            <a:solidFill>
              <a:schemeClr val="accent2"/>
            </a:solidFill>
            <a:ln w="12700">
              <a:solidFill>
                <a:schemeClr val="tx1"/>
              </a:solidFill>
            </a:ln>
            <a:effectLst/>
          </c:spPr>
          <c:invertIfNegative val="0"/>
          <c:cat>
            <c:multiLvlStrRef>
              <c:f>MemSysTalk!$AU$189:$AV$214</c:f>
              <c:multiLvlStrCache>
                <c:ptCount val="26"/>
                <c:lvl>
                  <c:pt idx="0">
                    <c:v>K_T</c:v>
                  </c:pt>
                  <c:pt idx="1">
                    <c:v>K_B</c:v>
                  </c:pt>
                  <c:pt idx="3">
                    <c:v>U_T</c:v>
                  </c:pt>
                  <c:pt idx="4">
                    <c:v>U_B</c:v>
                  </c:pt>
                  <c:pt idx="6">
                    <c:v>F_T</c:v>
                  </c:pt>
                  <c:pt idx="7">
                    <c:v>F_B</c:v>
                  </c:pt>
                  <c:pt idx="9">
                    <c:v>M_T</c:v>
                  </c:pt>
                  <c:pt idx="10">
                    <c:v>M_B</c:v>
                  </c:pt>
                  <c:pt idx="12">
                    <c:v>Uk_T</c:v>
                  </c:pt>
                  <c:pt idx="13">
                    <c:v>Uk_B</c:v>
                  </c:pt>
                  <c:pt idx="15">
                    <c:v>K_T</c:v>
                  </c:pt>
                  <c:pt idx="16">
                    <c:v>K_B</c:v>
                  </c:pt>
                  <c:pt idx="18">
                    <c:v>U_T</c:v>
                  </c:pt>
                  <c:pt idx="19">
                    <c:v>U_B</c:v>
                  </c:pt>
                  <c:pt idx="21">
                    <c:v>F_T</c:v>
                  </c:pt>
                  <c:pt idx="22">
                    <c:v>F_B</c:v>
                  </c:pt>
                  <c:pt idx="24">
                    <c:v>M_T</c:v>
                  </c:pt>
                  <c:pt idx="25">
                    <c:v>M_B</c:v>
                  </c:pt>
                </c:lvl>
                <c:lvl>
                  <c:pt idx="0">
                    <c:v>BFS</c:v>
                  </c:pt>
                  <c:pt idx="15">
                    <c:v>CC</c:v>
                  </c:pt>
                </c:lvl>
              </c:multiLvlStrCache>
            </c:multiLvlStrRef>
          </c:cat>
          <c:val>
            <c:numRef>
              <c:f>MemSysTalk!$AX$189:$AX$214</c:f>
              <c:numCache>
                <c:formatCode>General</c:formatCode>
                <c:ptCount val="26"/>
                <c:pt idx="0">
                  <c:v>1.3747608333333334</c:v>
                </c:pt>
                <c:pt idx="3">
                  <c:v>1.3981013333333334</c:v>
                </c:pt>
                <c:pt idx="6">
                  <c:v>1.1758251666666666</c:v>
                </c:pt>
                <c:pt idx="9">
                  <c:v>2.1736011666666668</c:v>
                </c:pt>
                <c:pt idx="12">
                  <c:v>1.217036</c:v>
                </c:pt>
                <c:pt idx="15">
                  <c:v>1.3747608333333334</c:v>
                </c:pt>
                <c:pt idx="18">
                  <c:v>1.3981013333333334</c:v>
                </c:pt>
                <c:pt idx="21">
                  <c:v>1.1758251666666666</c:v>
                </c:pt>
                <c:pt idx="24">
                  <c:v>2.1736011666666668</c:v>
                </c:pt>
              </c:numCache>
            </c:numRef>
          </c:val>
          <c:extLst>
            <c:ext xmlns:c16="http://schemas.microsoft.com/office/drawing/2014/chart" uri="{C3380CC4-5D6E-409C-BE32-E72D297353CC}">
              <c16:uniqueId val="{00000015-3304-8343-BDF5-90AA94E2B831}"/>
            </c:ext>
          </c:extLst>
        </c:ser>
        <c:dLbls>
          <c:showLegendKey val="0"/>
          <c:showVal val="0"/>
          <c:showCatName val="0"/>
          <c:showSerName val="0"/>
          <c:showPercent val="0"/>
          <c:showBubbleSize val="0"/>
        </c:dLbls>
        <c:gapWidth val="20"/>
        <c:overlap val="100"/>
        <c:axId val="1758774544"/>
        <c:axId val="1758776816"/>
      </c:barChart>
      <c:catAx>
        <c:axId val="175877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758776816"/>
        <c:crosses val="autoZero"/>
        <c:auto val="1"/>
        <c:lblAlgn val="ctr"/>
        <c:lblOffset val="100"/>
        <c:noMultiLvlLbl val="0"/>
      </c:catAx>
      <c:valAx>
        <c:axId val="1758776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a:t>Time (sec)</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758774544"/>
        <c:crosses val="autoZero"/>
        <c:crossBetween val="between"/>
      </c:valAx>
      <c:spPr>
        <a:noFill/>
        <a:ln w="12700">
          <a:solidFill>
            <a:schemeClr val="tx1"/>
          </a:solidFill>
        </a:ln>
        <a:effectLst/>
      </c:spPr>
    </c:plotArea>
    <c:legend>
      <c:legendPos val="t"/>
      <c:layout>
        <c:manualLayout>
          <c:xMode val="edge"/>
          <c:yMode val="edge"/>
          <c:x val="0.21862368287088135"/>
          <c:y val="5.6679879912271247E-2"/>
          <c:w val="0.4353414155335627"/>
          <c:h val="7.6379362004850557E-2"/>
        </c:manualLayout>
      </c:layout>
      <c:overlay val="1"/>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3"/>
          <c:order val="0"/>
          <c:tx>
            <c:strRef>
              <c:f>'trip_distance &gt;= 30.0'!$B$18</c:f>
              <c:strCache>
                <c:ptCount val="1"/>
                <c:pt idx="0">
                  <c:v>RAPIDS – CPU Mem</c:v>
                </c:pt>
              </c:strCache>
            </c:strRef>
          </c:tx>
          <c:spPr>
            <a:solidFill>
              <a:schemeClr val="accent1"/>
            </a:solidFill>
            <a:ln w="12700">
              <a:solidFill>
                <a:schemeClr val="tx1"/>
              </a:solidFill>
            </a:ln>
          </c:spPr>
          <c:invertIfNegative val="0"/>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'trip_distance &gt;= 30.0'!$A$19:$A$24</c:f>
              <c:strCache>
                <c:ptCount val="6"/>
                <c:pt idx="0">
                  <c:v>Q1</c:v>
                </c:pt>
                <c:pt idx="1">
                  <c:v>Q2</c:v>
                </c:pt>
                <c:pt idx="2">
                  <c:v>Q3</c:v>
                </c:pt>
                <c:pt idx="3">
                  <c:v>Q4</c:v>
                </c:pt>
                <c:pt idx="4">
                  <c:v>Q5</c:v>
                </c:pt>
                <c:pt idx="5">
                  <c:v>Q6</c:v>
                </c:pt>
              </c:strCache>
            </c:strRef>
          </c:cat>
          <c:val>
            <c:numRef>
              <c:f>'trip_distance &gt;= 30.0'!$B$19:$B$24</c:f>
              <c:numCache>
                <c:formatCode>General</c:formatCode>
                <c:ptCount val="6"/>
                <c:pt idx="0">
                  <c:v>348.18485358831998</c:v>
                </c:pt>
                <c:pt idx="1">
                  <c:v>251.48120347541959</c:v>
                </c:pt>
                <c:pt idx="2">
                  <c:v>179.385839919483</c:v>
                </c:pt>
                <c:pt idx="3">
                  <c:v>147.93141210903374</c:v>
                </c:pt>
                <c:pt idx="4">
                  <c:v>127.46333506473954</c:v>
                </c:pt>
                <c:pt idx="5">
                  <c:v>111.56506180404558</c:v>
                </c:pt>
              </c:numCache>
            </c:numRef>
          </c:val>
          <c:extLst>
            <c:ext xmlns:c16="http://schemas.microsoft.com/office/drawing/2014/chart" uri="{C3380CC4-5D6E-409C-BE32-E72D297353CC}">
              <c16:uniqueId val="{00000000-6EF0-5D47-AB90-BC338DDEEB3A}"/>
            </c:ext>
          </c:extLst>
        </c:ser>
        <c:ser>
          <c:idx val="2"/>
          <c:order val="1"/>
          <c:tx>
            <c:strRef>
              <c:f>'trip_distance &gt;= 30.0'!$E$18</c:f>
              <c:strCache>
                <c:ptCount val="1"/>
                <c:pt idx="0">
                  <c:v>BaM – 4 SSDs</c:v>
                </c:pt>
              </c:strCache>
            </c:strRef>
          </c:tx>
          <c:spPr>
            <a:solidFill>
              <a:srgbClr val="FFD320"/>
            </a:solidFill>
            <a:ln w="12700">
              <a:solidFill>
                <a:schemeClr val="tx1"/>
              </a:solidFill>
            </a:ln>
          </c:spPr>
          <c:invertIfNegative val="0"/>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'trip_distance &gt;= 30.0'!$A$19:$A$24</c:f>
              <c:strCache>
                <c:ptCount val="6"/>
                <c:pt idx="0">
                  <c:v>Q1</c:v>
                </c:pt>
                <c:pt idx="1">
                  <c:v>Q2</c:v>
                </c:pt>
                <c:pt idx="2">
                  <c:v>Q3</c:v>
                </c:pt>
                <c:pt idx="3">
                  <c:v>Q4</c:v>
                </c:pt>
                <c:pt idx="4">
                  <c:v>Q5</c:v>
                </c:pt>
                <c:pt idx="5">
                  <c:v>Q6</c:v>
                </c:pt>
              </c:strCache>
            </c:strRef>
          </c:cat>
          <c:val>
            <c:numRef>
              <c:f>'trip_distance &gt;= 30.0'!$E$19:$E$24</c:f>
              <c:numCache>
                <c:formatCode>General</c:formatCode>
                <c:ptCount val="6"/>
                <c:pt idx="0">
                  <c:v>680.82949055086442</c:v>
                </c:pt>
                <c:pt idx="1">
                  <c:v>643.81100494296584</c:v>
                </c:pt>
                <c:pt idx="2">
                  <c:v>625.96042255083182</c:v>
                </c:pt>
                <c:pt idx="3">
                  <c:v>607.54321600287051</c:v>
                </c:pt>
                <c:pt idx="4">
                  <c:v>588.12884439041329</c:v>
                </c:pt>
                <c:pt idx="5">
                  <c:v>515.12715028901732</c:v>
                </c:pt>
              </c:numCache>
            </c:numRef>
          </c:val>
          <c:extLst>
            <c:ext xmlns:c16="http://schemas.microsoft.com/office/drawing/2014/chart" uri="{C3380CC4-5D6E-409C-BE32-E72D297353CC}">
              <c16:uniqueId val="{00000003-6EF0-5D47-AB90-BC338DDEEB3A}"/>
            </c:ext>
          </c:extLst>
        </c:ser>
        <c:dLbls>
          <c:showLegendKey val="0"/>
          <c:showVal val="0"/>
          <c:showCatName val="0"/>
          <c:showSerName val="0"/>
          <c:showPercent val="0"/>
          <c:showBubbleSize val="0"/>
        </c:dLbls>
        <c:gapWidth val="100"/>
        <c:axId val="19413288"/>
        <c:axId val="60480005"/>
      </c:barChart>
      <c:lineChart>
        <c:grouping val="standard"/>
        <c:varyColors val="0"/>
        <c:ser>
          <c:idx val="4"/>
          <c:order val="2"/>
          <c:tx>
            <c:strRef>
              <c:f>'trip_distance &gt;= 30.0'!$F$18</c:f>
              <c:strCache>
                <c:ptCount val="1"/>
                <c:pt idx="0">
                  <c:v>BaM I/O Amp</c:v>
                </c:pt>
              </c:strCache>
            </c:strRef>
          </c:tx>
          <c:spPr>
            <a:ln w="79375">
              <a:solidFill>
                <a:srgbClr val="579D1C"/>
              </a:solidFill>
              <a:round/>
            </a:ln>
          </c:spPr>
          <c:marker>
            <c:symbol val="circle"/>
            <c:size val="5"/>
            <c:spPr>
              <a:solidFill>
                <a:srgbClr val="579D1C"/>
              </a:solidFill>
              <a:ln w="82550">
                <a:solidFill>
                  <a:srgbClr val="579D1C"/>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'trip_distance &gt;= 30.0'!$A$19:$A$24</c:f>
              <c:strCache>
                <c:ptCount val="6"/>
                <c:pt idx="0">
                  <c:v>Q1</c:v>
                </c:pt>
                <c:pt idx="1">
                  <c:v>Q2</c:v>
                </c:pt>
                <c:pt idx="2">
                  <c:v>Q3</c:v>
                </c:pt>
                <c:pt idx="3">
                  <c:v>Q4</c:v>
                </c:pt>
                <c:pt idx="4">
                  <c:v>Q5</c:v>
                </c:pt>
                <c:pt idx="5">
                  <c:v>Q6</c:v>
                </c:pt>
              </c:strCache>
            </c:strRef>
          </c:cat>
          <c:val>
            <c:numRef>
              <c:f>'trip_distance &gt;= 30.0'!$F$19:$F$24</c:f>
              <c:numCache>
                <c:formatCode>General</c:formatCode>
                <c:ptCount val="6"/>
                <c:pt idx="0">
                  <c:v>1.0006322622808921</c:v>
                </c:pt>
                <c:pt idx="1">
                  <c:v>1.1254517294151751</c:v>
                </c:pt>
                <c:pt idx="2">
                  <c:v>1.2502536048216488</c:v>
                </c:pt>
                <c:pt idx="3">
                  <c:v>1.3749711384760863</c:v>
                </c:pt>
                <c:pt idx="4">
                  <c:v>1.4996095409590191</c:v>
                </c:pt>
                <c:pt idx="5">
                  <c:v>1.6241954533299656</c:v>
                </c:pt>
              </c:numCache>
            </c:numRef>
          </c:val>
          <c:smooth val="0"/>
          <c:extLst>
            <c:ext xmlns:c16="http://schemas.microsoft.com/office/drawing/2014/chart" uri="{C3380CC4-5D6E-409C-BE32-E72D297353CC}">
              <c16:uniqueId val="{00000004-6EF0-5D47-AB90-BC338DDEEB3A}"/>
            </c:ext>
          </c:extLst>
        </c:ser>
        <c:ser>
          <c:idx val="5"/>
          <c:order val="3"/>
          <c:tx>
            <c:strRef>
              <c:f>'trip_distance &gt;= 30.0'!$G$18</c:f>
              <c:strCache>
                <c:ptCount val="1"/>
                <c:pt idx="0">
                  <c:v>RAPIDS I/O Amp</c:v>
                </c:pt>
              </c:strCache>
            </c:strRef>
          </c:tx>
          <c:spPr>
            <a:ln w="79375">
              <a:solidFill>
                <a:srgbClr val="7E0021"/>
              </a:solidFill>
              <a:round/>
            </a:ln>
          </c:spPr>
          <c:marker>
            <c:symbol val="circle"/>
            <c:size val="5"/>
            <c:spPr>
              <a:solidFill>
                <a:srgbClr val="7E0021"/>
              </a:solidFill>
              <a:ln w="82550">
                <a:solidFill>
                  <a:srgbClr val="7E0021"/>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'trip_distance &gt;= 30.0'!$A$19:$A$24</c:f>
              <c:strCache>
                <c:ptCount val="6"/>
                <c:pt idx="0">
                  <c:v>Q1</c:v>
                </c:pt>
                <c:pt idx="1">
                  <c:v>Q2</c:v>
                </c:pt>
                <c:pt idx="2">
                  <c:v>Q3</c:v>
                </c:pt>
                <c:pt idx="3">
                  <c:v>Q4</c:v>
                </c:pt>
                <c:pt idx="4">
                  <c:v>Q5</c:v>
                </c:pt>
                <c:pt idx="5">
                  <c:v>Q6</c:v>
                </c:pt>
              </c:strCache>
            </c:strRef>
          </c:cat>
          <c:val>
            <c:numRef>
              <c:f>'trip_distance &gt;= 30.0'!$G$19:$G$24</c:f>
              <c:numCache>
                <c:formatCode>General</c:formatCode>
                <c:ptCount val="6"/>
                <c:pt idx="0">
                  <c:v>1.0093961973913557</c:v>
                </c:pt>
                <c:pt idx="1">
                  <c:v>2.0181831756129025</c:v>
                </c:pt>
                <c:pt idx="2">
                  <c:v>3.0263614860378714</c:v>
                </c:pt>
                <c:pt idx="3">
                  <c:v>4.0339316793743327</c:v>
                </c:pt>
                <c:pt idx="4">
                  <c:v>5.0408943056662006</c:v>
                </c:pt>
                <c:pt idx="5">
                  <c:v>6.0472499142942349</c:v>
                </c:pt>
              </c:numCache>
            </c:numRef>
          </c:val>
          <c:smooth val="0"/>
          <c:extLst>
            <c:ext xmlns:c16="http://schemas.microsoft.com/office/drawing/2014/chart" uri="{C3380CC4-5D6E-409C-BE32-E72D297353CC}">
              <c16:uniqueId val="{00000005-6EF0-5D47-AB90-BC338DDEEB3A}"/>
            </c:ext>
          </c:extLst>
        </c:ser>
        <c:dLbls>
          <c:showLegendKey val="0"/>
          <c:showVal val="0"/>
          <c:showCatName val="0"/>
          <c:showSerName val="0"/>
          <c:showPercent val="0"/>
          <c:showBubbleSize val="0"/>
        </c:dLbls>
        <c:hiLowLines>
          <c:spPr>
            <a:ln w="0">
              <a:noFill/>
            </a:ln>
          </c:spPr>
        </c:hiLowLines>
        <c:marker val="1"/>
        <c:smooth val="0"/>
        <c:axId val="73807689"/>
        <c:axId val="64010199"/>
      </c:lineChart>
      <c:catAx>
        <c:axId val="19413288"/>
        <c:scaling>
          <c:orientation val="minMax"/>
        </c:scaling>
        <c:delete val="0"/>
        <c:axPos val="b"/>
        <c:numFmt formatCode="General" sourceLinked="1"/>
        <c:majorTickMark val="out"/>
        <c:minorTickMark val="none"/>
        <c:tickLblPos val="nextTo"/>
        <c:spPr>
          <a:ln w="0">
            <a:solidFill>
              <a:srgbClr val="B3B3B3"/>
            </a:solidFill>
          </a:ln>
        </c:spPr>
        <c:txPr>
          <a:bodyPr/>
          <a:lstStyle/>
          <a:p>
            <a:pPr>
              <a:defRPr sz="1600" b="1" strike="noStrike" spc="-1">
                <a:latin typeface="Arial"/>
              </a:defRPr>
            </a:pPr>
            <a:endParaRPr lang="en-US"/>
          </a:p>
        </c:txPr>
        <c:crossAx val="60480005"/>
        <c:crosses val="autoZero"/>
        <c:auto val="1"/>
        <c:lblAlgn val="ctr"/>
        <c:lblOffset val="100"/>
        <c:noMultiLvlLbl val="0"/>
      </c:catAx>
      <c:valAx>
        <c:axId val="60480005"/>
        <c:scaling>
          <c:orientation val="minMax"/>
        </c:scaling>
        <c:delete val="0"/>
        <c:axPos val="l"/>
        <c:majorGridlines>
          <c:spPr>
            <a:ln w="0">
              <a:solidFill>
                <a:srgbClr val="B3B3B3"/>
              </a:solidFill>
            </a:ln>
          </c:spPr>
        </c:majorGridlines>
        <c:title>
          <c:tx>
            <c:rich>
              <a:bodyPr rot="-5400000"/>
              <a:lstStyle/>
              <a:p>
                <a:pPr>
                  <a:defRPr sz="900" b="0" strike="noStrike" spc="-1">
                    <a:latin typeface="Arial"/>
                  </a:defRPr>
                </a:pPr>
                <a:r>
                  <a:rPr lang="en-US" sz="1600" b="1" strike="noStrike" spc="-1">
                    <a:latin typeface="Arial"/>
                  </a:rPr>
                  <a:t>Throughput</a:t>
                </a:r>
                <a:r>
                  <a:rPr lang="en-US" sz="1600" b="1" strike="noStrike" spc="-1" baseline="0">
                    <a:latin typeface="Arial"/>
                  </a:rPr>
                  <a:t> (Million Rows/sec)</a:t>
                </a:r>
                <a:endParaRPr lang="en-US" sz="1600" b="1" strike="noStrike" spc="-1">
                  <a:latin typeface="Arial"/>
                </a:endParaRPr>
              </a:p>
            </c:rich>
          </c:tx>
          <c:overlay val="0"/>
          <c:spPr>
            <a:noFill/>
            <a:ln w="0">
              <a:noFill/>
            </a:ln>
          </c:spPr>
        </c:title>
        <c:numFmt formatCode="General" sourceLinked="1"/>
        <c:majorTickMark val="none"/>
        <c:minorTickMark val="none"/>
        <c:tickLblPos val="nextTo"/>
        <c:spPr>
          <a:ln w="0">
            <a:solidFill>
              <a:srgbClr val="B3B3B3"/>
            </a:solidFill>
          </a:ln>
        </c:spPr>
        <c:txPr>
          <a:bodyPr/>
          <a:lstStyle/>
          <a:p>
            <a:pPr>
              <a:defRPr sz="1400" b="1" strike="noStrike" spc="-1">
                <a:latin typeface="Arial"/>
              </a:defRPr>
            </a:pPr>
            <a:endParaRPr lang="en-US"/>
          </a:p>
        </c:txPr>
        <c:crossAx val="19413288"/>
        <c:crosses val="autoZero"/>
        <c:crossBetween val="between"/>
      </c:valAx>
      <c:catAx>
        <c:axId val="73807689"/>
        <c:scaling>
          <c:orientation val="minMax"/>
        </c:scaling>
        <c:delete val="1"/>
        <c:axPos val="b"/>
        <c:numFmt formatCode="General" sourceLinked="1"/>
        <c:majorTickMark val="out"/>
        <c:minorTickMark val="none"/>
        <c:tickLblPos val="nextTo"/>
        <c:crossAx val="64010199"/>
        <c:crosses val="autoZero"/>
        <c:auto val="1"/>
        <c:lblAlgn val="ctr"/>
        <c:lblOffset val="100"/>
        <c:noMultiLvlLbl val="0"/>
      </c:catAx>
      <c:valAx>
        <c:axId val="64010199"/>
        <c:scaling>
          <c:orientation val="minMax"/>
        </c:scaling>
        <c:delete val="0"/>
        <c:axPos val="r"/>
        <c:title>
          <c:tx>
            <c:rich>
              <a:bodyPr rot="5400000" vert="horz"/>
              <a:lstStyle/>
              <a:p>
                <a:pPr>
                  <a:defRPr sz="1600" b="1" strike="noStrike" spc="-1">
                    <a:latin typeface="Arial"/>
                  </a:defRPr>
                </a:pPr>
                <a:r>
                  <a:rPr lang="en-US" sz="1600" b="1" strike="noStrike" spc="-1">
                    <a:latin typeface="Arial"/>
                  </a:rPr>
                  <a:t>I/O Amplification Factor</a:t>
                </a:r>
              </a:p>
            </c:rich>
          </c:tx>
          <c:overlay val="0"/>
          <c:spPr>
            <a:noFill/>
            <a:ln w="0">
              <a:noFill/>
            </a:ln>
          </c:spPr>
        </c:title>
        <c:numFmt formatCode="General" sourceLinked="1"/>
        <c:majorTickMark val="none"/>
        <c:minorTickMark val="none"/>
        <c:tickLblPos val="nextTo"/>
        <c:spPr>
          <a:ln w="0">
            <a:solidFill>
              <a:srgbClr val="B3B3B3"/>
            </a:solidFill>
          </a:ln>
        </c:spPr>
        <c:txPr>
          <a:bodyPr/>
          <a:lstStyle/>
          <a:p>
            <a:pPr>
              <a:defRPr sz="1500" b="1" strike="noStrike" spc="-1">
                <a:latin typeface="Arial"/>
              </a:defRPr>
            </a:pPr>
            <a:endParaRPr lang="en-US"/>
          </a:p>
        </c:txPr>
        <c:crossAx val="73807689"/>
        <c:crosses val="max"/>
        <c:crossBetween val="between"/>
      </c:valAx>
      <c:spPr>
        <a:noFill/>
        <a:ln w="12700">
          <a:solidFill>
            <a:schemeClr val="tx1"/>
          </a:solidFill>
        </a:ln>
      </c:spPr>
    </c:plotArea>
    <c:legend>
      <c:legendPos val="t"/>
      <c:overlay val="0"/>
      <c:spPr>
        <a:noFill/>
        <a:ln w="0">
          <a:noFill/>
        </a:ln>
      </c:spPr>
      <c:txPr>
        <a:bodyPr/>
        <a:lstStyle/>
        <a:p>
          <a:pPr>
            <a:defRPr sz="1600" b="1" strike="noStrike" spc="-1">
              <a:latin typeface="Arial"/>
            </a:defRPr>
          </a:pPr>
          <a:endParaRPr lang="en-US"/>
        </a:p>
      </c:txPr>
    </c:legend>
    <c:plotVisOnly val="1"/>
    <c:dispBlanksAs val="gap"/>
    <c:showDLblsOverMax val="1"/>
  </c:chart>
  <c:spPr>
    <a:solidFill>
      <a:srgbClr val="FFFFFF"/>
    </a:solidFill>
    <a:ln w="0">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'bam vs gpufs (band)'!$C$3</c:f>
              <c:strCache>
                <c:ptCount val="1"/>
                <c:pt idx="0">
                  <c:v>BaM</c:v>
                </c:pt>
              </c:strCache>
            </c:strRef>
          </c:tx>
          <c:spPr>
            <a:ln w="28800">
              <a:solidFill>
                <a:srgbClr val="004586"/>
              </a:solidFill>
              <a:round/>
            </a:ln>
          </c:spPr>
          <c:marker>
            <c:symbol val="square"/>
            <c:size val="8"/>
            <c:spPr>
              <a:solidFill>
                <a:srgbClr val="004586"/>
              </a:solidFill>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'bam vs gpufs (band)'!$B$4:$B$14</c:f>
              <c:numCache>
                <c:formatCode>General</c:formatCode>
                <c:ptCount val="11"/>
                <c:pt idx="0">
                  <c:v>1024</c:v>
                </c:pt>
                <c:pt idx="1">
                  <c:v>2048</c:v>
                </c:pt>
                <c:pt idx="2">
                  <c:v>4096</c:v>
                </c:pt>
                <c:pt idx="3">
                  <c:v>8192</c:v>
                </c:pt>
                <c:pt idx="4">
                  <c:v>16384</c:v>
                </c:pt>
                <c:pt idx="5">
                  <c:v>32768</c:v>
                </c:pt>
                <c:pt idx="6">
                  <c:v>65536</c:v>
                </c:pt>
                <c:pt idx="7">
                  <c:v>131072</c:v>
                </c:pt>
                <c:pt idx="8">
                  <c:v>262144</c:v>
                </c:pt>
                <c:pt idx="9">
                  <c:v>524288</c:v>
                </c:pt>
                <c:pt idx="10">
                  <c:v>1048576</c:v>
                </c:pt>
              </c:numCache>
            </c:numRef>
          </c:cat>
          <c:val>
            <c:numRef>
              <c:f>'bam vs gpufs (band)'!$C$27:$C$37</c:f>
              <c:numCache>
                <c:formatCode>#,##0.00</c:formatCode>
                <c:ptCount val="11"/>
                <c:pt idx="0">
                  <c:v>10.365992784500122</c:v>
                </c:pt>
                <c:pt idx="1">
                  <c:v>18.33990216255188</c:v>
                </c:pt>
                <c:pt idx="2">
                  <c:v>35.321265459060669</c:v>
                </c:pt>
                <c:pt idx="3">
                  <c:v>63.57826292514801</c:v>
                </c:pt>
                <c:pt idx="4">
                  <c:v>119.20928955078125</c:v>
                </c:pt>
                <c:pt idx="5">
                  <c:v>123.05453419685364</c:v>
                </c:pt>
                <c:pt idx="6">
                  <c:v>116.47939682006836</c:v>
                </c:pt>
                <c:pt idx="7">
                  <c:v>107.07899928092957</c:v>
                </c:pt>
                <c:pt idx="8">
                  <c:v>171.93034291267395</c:v>
                </c:pt>
                <c:pt idx="9">
                  <c:v>299.92684721946716</c:v>
                </c:pt>
                <c:pt idx="10">
                  <c:v>320.39433717727661</c:v>
                </c:pt>
              </c:numCache>
            </c:numRef>
          </c:val>
          <c:smooth val="0"/>
          <c:extLst>
            <c:ext xmlns:c16="http://schemas.microsoft.com/office/drawing/2014/chart" uri="{C3380CC4-5D6E-409C-BE32-E72D297353CC}">
              <c16:uniqueId val="{00000000-0C3E-7843-BA40-9201D226515D}"/>
            </c:ext>
          </c:extLst>
        </c:ser>
        <c:ser>
          <c:idx val="1"/>
          <c:order val="1"/>
          <c:tx>
            <c:strRef>
              <c:f>'bam vs gpufs (band)'!$D$3</c:f>
              <c:strCache>
                <c:ptCount val="1"/>
                <c:pt idx="0">
                  <c:v>ActivePointers</c:v>
                </c:pt>
              </c:strCache>
            </c:strRef>
          </c:tx>
          <c:spPr>
            <a:ln w="28800">
              <a:solidFill>
                <a:srgbClr val="FF420E"/>
              </a:solidFill>
              <a:round/>
            </a:ln>
          </c:spPr>
          <c:marker>
            <c:symbol val="diamond"/>
            <c:size val="8"/>
            <c:spPr>
              <a:solidFill>
                <a:srgbClr val="FF420E"/>
              </a:solidFill>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'bam vs gpufs (band)'!$B$4:$B$14</c:f>
              <c:numCache>
                <c:formatCode>General</c:formatCode>
                <c:ptCount val="11"/>
                <c:pt idx="0">
                  <c:v>1024</c:v>
                </c:pt>
                <c:pt idx="1">
                  <c:v>2048</c:v>
                </c:pt>
                <c:pt idx="2">
                  <c:v>4096</c:v>
                </c:pt>
                <c:pt idx="3">
                  <c:v>8192</c:v>
                </c:pt>
                <c:pt idx="4">
                  <c:v>16384</c:v>
                </c:pt>
                <c:pt idx="5">
                  <c:v>32768</c:v>
                </c:pt>
                <c:pt idx="6">
                  <c:v>65536</c:v>
                </c:pt>
                <c:pt idx="7">
                  <c:v>131072</c:v>
                </c:pt>
                <c:pt idx="8">
                  <c:v>262144</c:v>
                </c:pt>
                <c:pt idx="9">
                  <c:v>524288</c:v>
                </c:pt>
                <c:pt idx="10">
                  <c:v>1048576</c:v>
                </c:pt>
              </c:numCache>
            </c:numRef>
          </c:cat>
          <c:val>
            <c:numRef>
              <c:f>'bam vs gpufs (band)'!$D$27:$D$37</c:f>
              <c:numCache>
                <c:formatCode>#,##0.00</c:formatCode>
                <c:ptCount val="11"/>
                <c:pt idx="0">
                  <c:v>0.51272809505462646</c:v>
                </c:pt>
                <c:pt idx="1">
                  <c:v>1.0276660323143005</c:v>
                </c:pt>
                <c:pt idx="2">
                  <c:v>2.0334199070930481</c:v>
                </c:pt>
                <c:pt idx="3">
                  <c:v>4.0930211544036865</c:v>
                </c:pt>
                <c:pt idx="4">
                  <c:v>7.98054039478302</c:v>
                </c:pt>
                <c:pt idx="5">
                  <c:v>15.698373317718506</c:v>
                </c:pt>
                <c:pt idx="6">
                  <c:v>27.102679014205933</c:v>
                </c:pt>
                <c:pt idx="7">
                  <c:v>24.973452091217041</c:v>
                </c:pt>
                <c:pt idx="8">
                  <c:v>32.362192869186401</c:v>
                </c:pt>
                <c:pt idx="9">
                  <c:v>37.159919738769531</c:v>
                </c:pt>
                <c:pt idx="10">
                  <c:v>38.33867609500885</c:v>
                </c:pt>
              </c:numCache>
            </c:numRef>
          </c:val>
          <c:smooth val="0"/>
          <c:extLst>
            <c:ext xmlns:c16="http://schemas.microsoft.com/office/drawing/2014/chart" uri="{C3380CC4-5D6E-409C-BE32-E72D297353CC}">
              <c16:uniqueId val="{00000001-0C3E-7843-BA40-9201D226515D}"/>
            </c:ext>
          </c:extLst>
        </c:ser>
        <c:dLbls>
          <c:showLegendKey val="0"/>
          <c:showVal val="0"/>
          <c:showCatName val="0"/>
          <c:showSerName val="0"/>
          <c:showPercent val="0"/>
          <c:showBubbleSize val="0"/>
        </c:dLbls>
        <c:hiLowLines>
          <c:spPr>
            <a:ln w="0">
              <a:noFill/>
            </a:ln>
          </c:spPr>
        </c:hiLowLines>
        <c:marker val="1"/>
        <c:smooth val="0"/>
        <c:axId val="22009247"/>
        <c:axId val="79840610"/>
      </c:lineChart>
      <c:catAx>
        <c:axId val="22009247"/>
        <c:scaling>
          <c:orientation val="minMax"/>
        </c:scaling>
        <c:delete val="0"/>
        <c:axPos val="b"/>
        <c:title>
          <c:tx>
            <c:rich>
              <a:bodyPr rot="0"/>
              <a:lstStyle/>
              <a:p>
                <a:pPr>
                  <a:defRPr sz="1600" b="1" strike="noStrike" spc="-1">
                    <a:latin typeface="Arial"/>
                  </a:defRPr>
                </a:pPr>
                <a:r>
                  <a:rPr lang="en-US" sz="1600" b="1" strike="noStrike" spc="-1">
                    <a:latin typeface="Arial"/>
                  </a:rPr>
                  <a:t>Concurrent Threads</a:t>
                </a:r>
              </a:p>
            </c:rich>
          </c:tx>
          <c:overlay val="0"/>
          <c:spPr>
            <a:noFill/>
            <a:ln w="0">
              <a:noFill/>
            </a:ln>
          </c:spPr>
        </c:title>
        <c:numFmt formatCode="General" sourceLinked="1"/>
        <c:majorTickMark val="none"/>
        <c:minorTickMark val="none"/>
        <c:tickLblPos val="nextTo"/>
        <c:spPr>
          <a:ln w="19050">
            <a:solidFill>
              <a:schemeClr val="tx1"/>
            </a:solidFill>
          </a:ln>
        </c:spPr>
        <c:txPr>
          <a:bodyPr rot="-2700000"/>
          <a:lstStyle/>
          <a:p>
            <a:pPr>
              <a:defRPr sz="1400" b="1" strike="noStrike" spc="-1">
                <a:latin typeface="Arial"/>
              </a:defRPr>
            </a:pPr>
            <a:endParaRPr lang="en-US"/>
          </a:p>
        </c:txPr>
        <c:crossAx val="79840610"/>
        <c:crosses val="autoZero"/>
        <c:auto val="1"/>
        <c:lblAlgn val="ctr"/>
        <c:lblOffset val="100"/>
        <c:noMultiLvlLbl val="0"/>
      </c:catAx>
      <c:valAx>
        <c:axId val="79840610"/>
        <c:scaling>
          <c:orientation val="minMax"/>
        </c:scaling>
        <c:delete val="0"/>
        <c:axPos val="l"/>
        <c:majorGridlines>
          <c:spPr>
            <a:ln w="0">
              <a:solidFill>
                <a:srgbClr val="B3B3B3"/>
              </a:solidFill>
            </a:ln>
          </c:spPr>
        </c:majorGridlines>
        <c:title>
          <c:tx>
            <c:rich>
              <a:bodyPr rot="-5400000"/>
              <a:lstStyle/>
              <a:p>
                <a:pPr>
                  <a:defRPr sz="1600" b="1" strike="noStrike" spc="-1">
                    <a:latin typeface="Arial"/>
                  </a:defRPr>
                </a:pPr>
                <a:r>
                  <a:rPr lang="en-US" sz="1600" b="1" strike="noStrike" spc="-1">
                    <a:latin typeface="Arial"/>
                  </a:rPr>
                  <a:t>Effective Bandwidth (GB/s)</a:t>
                </a:r>
              </a:p>
            </c:rich>
          </c:tx>
          <c:overlay val="0"/>
          <c:spPr>
            <a:noFill/>
            <a:ln w="0">
              <a:noFill/>
            </a:ln>
          </c:spPr>
        </c:title>
        <c:numFmt formatCode="0" sourceLinked="0"/>
        <c:majorTickMark val="none"/>
        <c:minorTickMark val="none"/>
        <c:tickLblPos val="nextTo"/>
        <c:spPr>
          <a:ln w="19050">
            <a:solidFill>
              <a:schemeClr val="tx1"/>
            </a:solidFill>
          </a:ln>
        </c:spPr>
        <c:txPr>
          <a:bodyPr/>
          <a:lstStyle/>
          <a:p>
            <a:pPr>
              <a:defRPr sz="1400" b="1" strike="noStrike" spc="-1">
                <a:latin typeface="Arial"/>
              </a:defRPr>
            </a:pPr>
            <a:endParaRPr lang="en-US"/>
          </a:p>
        </c:txPr>
        <c:crossAx val="22009247"/>
        <c:crosses val="autoZero"/>
        <c:crossBetween val="midCat"/>
      </c:valAx>
      <c:spPr>
        <a:noFill/>
        <a:ln w="0">
          <a:noFill/>
        </a:ln>
      </c:spPr>
    </c:plotArea>
    <c:legend>
      <c:legendPos val="t"/>
      <c:layout>
        <c:manualLayout>
          <c:xMode val="edge"/>
          <c:yMode val="edge"/>
          <c:x val="0.35656725552292179"/>
          <c:y val="6.4231555591149139E-2"/>
          <c:w val="0.41585095700811703"/>
          <c:h val="6.6340704522724794E-2"/>
        </c:manualLayout>
      </c:layout>
      <c:overlay val="1"/>
      <c:spPr>
        <a:noFill/>
        <a:ln w="0">
          <a:noFill/>
        </a:ln>
      </c:spPr>
      <c:txPr>
        <a:bodyPr/>
        <a:lstStyle/>
        <a:p>
          <a:pPr>
            <a:defRPr sz="1600" b="1" strike="noStrike" spc="-1">
              <a:latin typeface="Arial"/>
            </a:defRPr>
          </a:pPr>
          <a:endParaRPr lang="en-US"/>
        </a:p>
      </c:txPr>
    </c:legend>
    <c:plotVisOnly val="1"/>
    <c:dispBlanksAs val="gap"/>
    <c:showDLblsOverMax val="1"/>
  </c:chart>
  <c:spPr>
    <a:solidFill>
      <a:srgbClr val="FFFFFF"/>
    </a:solidFill>
    <a:ln w="0">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'bam vs gpufs (band)'!$H$3</c:f>
              <c:strCache>
                <c:ptCount val="1"/>
                <c:pt idx="0">
                  <c:v>BaM</c:v>
                </c:pt>
              </c:strCache>
            </c:strRef>
          </c:tx>
          <c:spPr>
            <a:ln w="28800">
              <a:solidFill>
                <a:srgbClr val="004586"/>
              </a:solidFill>
              <a:round/>
            </a:ln>
          </c:spPr>
          <c:marker>
            <c:symbol val="square"/>
            <c:size val="8"/>
            <c:spPr>
              <a:solidFill>
                <a:srgbClr val="004586"/>
              </a:solidFill>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'bam vs gpufs (band)'!$G$4:$G$14</c:f>
              <c:numCache>
                <c:formatCode>General</c:formatCode>
                <c:ptCount val="11"/>
                <c:pt idx="0">
                  <c:v>1024</c:v>
                </c:pt>
                <c:pt idx="1">
                  <c:v>2048</c:v>
                </c:pt>
                <c:pt idx="2">
                  <c:v>4096</c:v>
                </c:pt>
                <c:pt idx="3">
                  <c:v>8192</c:v>
                </c:pt>
                <c:pt idx="4">
                  <c:v>16384</c:v>
                </c:pt>
                <c:pt idx="5">
                  <c:v>32768</c:v>
                </c:pt>
                <c:pt idx="6">
                  <c:v>65536</c:v>
                </c:pt>
                <c:pt idx="7">
                  <c:v>131072</c:v>
                </c:pt>
                <c:pt idx="8">
                  <c:v>262144</c:v>
                </c:pt>
                <c:pt idx="9">
                  <c:v>524288</c:v>
                </c:pt>
                <c:pt idx="10">
                  <c:v>1048576</c:v>
                </c:pt>
              </c:numCache>
            </c:numRef>
          </c:cat>
          <c:val>
            <c:numRef>
              <c:f>'bam vs gpufs (band)'!$H$27:$H$37</c:f>
              <c:numCache>
                <c:formatCode>#,##0.00</c:formatCode>
                <c:ptCount val="11"/>
                <c:pt idx="0">
                  <c:v>2.6199817657470703</c:v>
                </c:pt>
                <c:pt idx="1">
                  <c:v>4.8656836152076721</c:v>
                </c:pt>
                <c:pt idx="2">
                  <c:v>8.6697936058044434</c:v>
                </c:pt>
                <c:pt idx="3">
                  <c:v>13.623908162117004</c:v>
                </c:pt>
                <c:pt idx="4">
                  <c:v>17.742812633514404</c:v>
                </c:pt>
                <c:pt idx="5">
                  <c:v>20.130351185798645</c:v>
                </c:pt>
                <c:pt idx="6">
                  <c:v>21.163374185562134</c:v>
                </c:pt>
                <c:pt idx="7">
                  <c:v>22.357180714607239</c:v>
                </c:pt>
                <c:pt idx="8">
                  <c:v>22.954195737838745</c:v>
                </c:pt>
                <c:pt idx="9">
                  <c:v>23.362711071968079</c:v>
                </c:pt>
                <c:pt idx="10">
                  <c:v>23.670792579650879</c:v>
                </c:pt>
              </c:numCache>
            </c:numRef>
          </c:val>
          <c:smooth val="0"/>
          <c:extLst>
            <c:ext xmlns:c16="http://schemas.microsoft.com/office/drawing/2014/chart" uri="{C3380CC4-5D6E-409C-BE32-E72D297353CC}">
              <c16:uniqueId val="{00000000-ED18-6C43-AAE8-313B1FBF884E}"/>
            </c:ext>
          </c:extLst>
        </c:ser>
        <c:ser>
          <c:idx val="1"/>
          <c:order val="1"/>
          <c:tx>
            <c:strRef>
              <c:f>'bam vs gpufs (band)'!$I$3</c:f>
              <c:strCache>
                <c:ptCount val="1"/>
                <c:pt idx="0">
                  <c:v>ActivePointers</c:v>
                </c:pt>
              </c:strCache>
            </c:strRef>
          </c:tx>
          <c:spPr>
            <a:ln w="28800">
              <a:solidFill>
                <a:srgbClr val="FF420E"/>
              </a:solidFill>
              <a:round/>
            </a:ln>
          </c:spPr>
          <c:marker>
            <c:symbol val="diamond"/>
            <c:size val="8"/>
            <c:spPr>
              <a:solidFill>
                <a:srgbClr val="FF420E"/>
              </a:solidFill>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'bam vs gpufs (band)'!$G$4:$G$14</c:f>
              <c:numCache>
                <c:formatCode>General</c:formatCode>
                <c:ptCount val="11"/>
                <c:pt idx="0">
                  <c:v>1024</c:v>
                </c:pt>
                <c:pt idx="1">
                  <c:v>2048</c:v>
                </c:pt>
                <c:pt idx="2">
                  <c:v>4096</c:v>
                </c:pt>
                <c:pt idx="3">
                  <c:v>8192</c:v>
                </c:pt>
                <c:pt idx="4">
                  <c:v>16384</c:v>
                </c:pt>
                <c:pt idx="5">
                  <c:v>32768</c:v>
                </c:pt>
                <c:pt idx="6">
                  <c:v>65536</c:v>
                </c:pt>
                <c:pt idx="7">
                  <c:v>131072</c:v>
                </c:pt>
                <c:pt idx="8">
                  <c:v>262144</c:v>
                </c:pt>
                <c:pt idx="9">
                  <c:v>524288</c:v>
                </c:pt>
                <c:pt idx="10">
                  <c:v>1048576</c:v>
                </c:pt>
              </c:numCache>
            </c:numRef>
          </c:cat>
          <c:val>
            <c:numRef>
              <c:f>'bam vs gpufs (band)'!$I$27:$I$37</c:f>
              <c:numCache>
                <c:formatCode>#,##0.00</c:formatCode>
                <c:ptCount val="11"/>
                <c:pt idx="0">
                  <c:v>8.165016770362854E-2</c:v>
                </c:pt>
                <c:pt idx="1">
                  <c:v>0.16163960099220276</c:v>
                </c:pt>
                <c:pt idx="2">
                  <c:v>0.22614970803260803</c:v>
                </c:pt>
                <c:pt idx="3">
                  <c:v>0.56597888469696045</c:v>
                </c:pt>
                <c:pt idx="4">
                  <c:v>0.93177706003189087</c:v>
                </c:pt>
                <c:pt idx="5">
                  <c:v>1.2824684381484985</c:v>
                </c:pt>
                <c:pt idx="6">
                  <c:v>1.6926005482673645</c:v>
                </c:pt>
                <c:pt idx="7">
                  <c:v>2.0905286073684692</c:v>
                </c:pt>
                <c:pt idx="8">
                  <c:v>2.2842511534690857</c:v>
                </c:pt>
                <c:pt idx="9">
                  <c:v>2.5190412998199463</c:v>
                </c:pt>
                <c:pt idx="10">
                  <c:v>2.6113241910934448</c:v>
                </c:pt>
              </c:numCache>
            </c:numRef>
          </c:val>
          <c:smooth val="0"/>
          <c:extLst>
            <c:ext xmlns:c16="http://schemas.microsoft.com/office/drawing/2014/chart" uri="{C3380CC4-5D6E-409C-BE32-E72D297353CC}">
              <c16:uniqueId val="{00000001-ED18-6C43-AAE8-313B1FBF884E}"/>
            </c:ext>
          </c:extLst>
        </c:ser>
        <c:dLbls>
          <c:showLegendKey val="0"/>
          <c:showVal val="0"/>
          <c:showCatName val="0"/>
          <c:showSerName val="0"/>
          <c:showPercent val="0"/>
          <c:showBubbleSize val="0"/>
        </c:dLbls>
        <c:hiLowLines>
          <c:spPr>
            <a:ln w="0">
              <a:noFill/>
            </a:ln>
          </c:spPr>
        </c:hiLowLines>
        <c:marker val="1"/>
        <c:smooth val="0"/>
        <c:axId val="9471174"/>
        <c:axId val="17125068"/>
      </c:lineChart>
      <c:catAx>
        <c:axId val="9471174"/>
        <c:scaling>
          <c:orientation val="minMax"/>
        </c:scaling>
        <c:delete val="0"/>
        <c:axPos val="b"/>
        <c:title>
          <c:tx>
            <c:rich>
              <a:bodyPr rot="0"/>
              <a:lstStyle/>
              <a:p>
                <a:pPr>
                  <a:defRPr sz="1600" b="1" strike="noStrike" spc="-1">
                    <a:latin typeface="Arial"/>
                  </a:defRPr>
                </a:pPr>
                <a:r>
                  <a:rPr lang="en-US" sz="1600" b="1" strike="noStrike" spc="-1">
                    <a:latin typeface="Arial"/>
                  </a:rPr>
                  <a:t>Concurrent Threads</a:t>
                </a:r>
              </a:p>
            </c:rich>
          </c:tx>
          <c:overlay val="0"/>
          <c:spPr>
            <a:noFill/>
            <a:ln w="0">
              <a:noFill/>
            </a:ln>
          </c:spPr>
        </c:title>
        <c:numFmt formatCode="General" sourceLinked="1"/>
        <c:majorTickMark val="none"/>
        <c:minorTickMark val="none"/>
        <c:tickLblPos val="nextTo"/>
        <c:spPr>
          <a:ln w="0">
            <a:solidFill>
              <a:srgbClr val="B3B3B3"/>
            </a:solidFill>
          </a:ln>
        </c:spPr>
        <c:txPr>
          <a:bodyPr rot="-2700000"/>
          <a:lstStyle/>
          <a:p>
            <a:pPr>
              <a:defRPr sz="1400" b="1" strike="noStrike" spc="-1">
                <a:latin typeface="Arial"/>
              </a:defRPr>
            </a:pPr>
            <a:endParaRPr lang="en-US"/>
          </a:p>
        </c:txPr>
        <c:crossAx val="17125068"/>
        <c:crosses val="autoZero"/>
        <c:auto val="1"/>
        <c:lblAlgn val="ctr"/>
        <c:lblOffset val="100"/>
        <c:noMultiLvlLbl val="0"/>
      </c:catAx>
      <c:valAx>
        <c:axId val="17125068"/>
        <c:scaling>
          <c:orientation val="minMax"/>
        </c:scaling>
        <c:delete val="0"/>
        <c:axPos val="l"/>
        <c:majorGridlines>
          <c:spPr>
            <a:ln w="0">
              <a:solidFill>
                <a:srgbClr val="B3B3B3"/>
              </a:solidFill>
            </a:ln>
          </c:spPr>
        </c:majorGridlines>
        <c:title>
          <c:tx>
            <c:rich>
              <a:bodyPr rot="-5400000"/>
              <a:lstStyle/>
              <a:p>
                <a:pPr>
                  <a:defRPr sz="1600" b="1" strike="noStrike" spc="-1">
                    <a:latin typeface="Arial"/>
                  </a:defRPr>
                </a:pPr>
                <a:r>
                  <a:rPr lang="en-US" sz="1600" b="1" strike="noStrike" spc="-1">
                    <a:latin typeface="Arial"/>
                  </a:rPr>
                  <a:t>Effective Bandwidth (GB/s)</a:t>
                </a:r>
              </a:p>
            </c:rich>
          </c:tx>
          <c:overlay val="0"/>
          <c:spPr>
            <a:noFill/>
            <a:ln w="0">
              <a:noFill/>
            </a:ln>
          </c:spPr>
        </c:title>
        <c:numFmt formatCode="0" sourceLinked="0"/>
        <c:majorTickMark val="none"/>
        <c:minorTickMark val="none"/>
        <c:tickLblPos val="nextTo"/>
        <c:spPr>
          <a:ln w="19050">
            <a:solidFill>
              <a:schemeClr val="tx1"/>
            </a:solidFill>
          </a:ln>
        </c:spPr>
        <c:txPr>
          <a:bodyPr/>
          <a:lstStyle/>
          <a:p>
            <a:pPr>
              <a:defRPr sz="1400" b="1" strike="noStrike" spc="-1">
                <a:latin typeface="Arial"/>
              </a:defRPr>
            </a:pPr>
            <a:endParaRPr lang="en-US"/>
          </a:p>
        </c:txPr>
        <c:crossAx val="9471174"/>
        <c:crosses val="autoZero"/>
        <c:crossBetween val="midCat"/>
      </c:valAx>
      <c:spPr>
        <a:noFill/>
        <a:ln w="0">
          <a:noFill/>
        </a:ln>
      </c:spPr>
    </c:plotArea>
    <c:legend>
      <c:legendPos val="t"/>
      <c:layout>
        <c:manualLayout>
          <c:xMode val="edge"/>
          <c:yMode val="edge"/>
          <c:x val="0.38518749912768041"/>
          <c:y val="5.4920739074282382E-2"/>
          <c:w val="0.30009070287288814"/>
          <c:h val="6.6340704522724794E-2"/>
        </c:manualLayout>
      </c:layout>
      <c:overlay val="1"/>
      <c:spPr>
        <a:noFill/>
        <a:ln w="0">
          <a:noFill/>
        </a:ln>
      </c:spPr>
      <c:txPr>
        <a:bodyPr/>
        <a:lstStyle/>
        <a:p>
          <a:pPr>
            <a:defRPr sz="1600" b="1" strike="noStrike" spc="-1">
              <a:latin typeface="Arial"/>
            </a:defRPr>
          </a:pPr>
          <a:endParaRPr lang="en-US"/>
        </a:p>
      </c:txPr>
    </c:legend>
    <c:plotVisOnly val="1"/>
    <c:dispBlanksAs val="gap"/>
    <c:showDLblsOverMax val="1"/>
  </c:chart>
  <c:spPr>
    <a:solidFill>
      <a:srgbClr val="FFFFFF"/>
    </a:solidFill>
    <a:ln w="0">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4"/>
          <c:order val="0"/>
          <c:tx>
            <c:strRef>
              <c:f>'trip_distance &gt;= 30.0'!$F$18</c:f>
              <c:strCache>
                <c:ptCount val="1"/>
                <c:pt idx="0">
                  <c:v>BaM I/O Amp</c:v>
                </c:pt>
              </c:strCache>
            </c:strRef>
          </c:tx>
          <c:spPr>
            <a:ln w="50800">
              <a:solidFill>
                <a:srgbClr val="579D1C"/>
              </a:solidFill>
              <a:round/>
            </a:ln>
          </c:spPr>
          <c:marker>
            <c:symbol val="circle"/>
            <c:size val="8"/>
            <c:spPr>
              <a:solidFill>
                <a:srgbClr val="579D1C"/>
              </a:solidFill>
              <a:ln>
                <a:solidFill>
                  <a:srgbClr val="579D1C"/>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'trip_distance &gt;= 30.0'!$A$19:$A$24</c:f>
              <c:strCache>
                <c:ptCount val="6"/>
                <c:pt idx="0">
                  <c:v>Q1</c:v>
                </c:pt>
                <c:pt idx="1">
                  <c:v>Q2</c:v>
                </c:pt>
                <c:pt idx="2">
                  <c:v>Q3</c:v>
                </c:pt>
                <c:pt idx="3">
                  <c:v>Q4</c:v>
                </c:pt>
                <c:pt idx="4">
                  <c:v>Q5</c:v>
                </c:pt>
                <c:pt idx="5">
                  <c:v>Q6</c:v>
                </c:pt>
              </c:strCache>
            </c:strRef>
          </c:cat>
          <c:val>
            <c:numRef>
              <c:f>'trip_distance &gt;= 30.0'!$F$19:$F$24</c:f>
              <c:numCache>
                <c:formatCode>General</c:formatCode>
                <c:ptCount val="6"/>
                <c:pt idx="0">
                  <c:v>1.0006322622808921</c:v>
                </c:pt>
                <c:pt idx="1">
                  <c:v>1.1254517294151751</c:v>
                </c:pt>
                <c:pt idx="2">
                  <c:v>1.2502536048216488</c:v>
                </c:pt>
                <c:pt idx="3">
                  <c:v>1.3749711384760863</c:v>
                </c:pt>
                <c:pt idx="4">
                  <c:v>1.4996095409590191</c:v>
                </c:pt>
                <c:pt idx="5">
                  <c:v>1.6241954533299656</c:v>
                </c:pt>
              </c:numCache>
            </c:numRef>
          </c:val>
          <c:smooth val="0"/>
          <c:extLst>
            <c:ext xmlns:c16="http://schemas.microsoft.com/office/drawing/2014/chart" uri="{C3380CC4-5D6E-409C-BE32-E72D297353CC}">
              <c16:uniqueId val="{00000004-8FFD-4842-91C1-40FBE3FBB8C0}"/>
            </c:ext>
          </c:extLst>
        </c:ser>
        <c:ser>
          <c:idx val="5"/>
          <c:order val="1"/>
          <c:tx>
            <c:strRef>
              <c:f>'trip_distance &gt;= 30.0'!$G$18</c:f>
              <c:strCache>
                <c:ptCount val="1"/>
                <c:pt idx="0">
                  <c:v>RAPIDS I/O Amp</c:v>
                </c:pt>
              </c:strCache>
            </c:strRef>
          </c:tx>
          <c:spPr>
            <a:ln w="50800">
              <a:solidFill>
                <a:srgbClr val="7E0021"/>
              </a:solidFill>
              <a:round/>
            </a:ln>
          </c:spPr>
          <c:marker>
            <c:symbol val="circle"/>
            <c:size val="8"/>
            <c:spPr>
              <a:solidFill>
                <a:srgbClr val="7E0021"/>
              </a:solidFill>
              <a:ln>
                <a:solidFill>
                  <a:srgbClr val="7E0021"/>
                </a:solidFill>
              </a:ln>
            </c:spPr>
          </c:marker>
          <c:dLbls>
            <c:spPr>
              <a:noFill/>
              <a:ln>
                <a:noFill/>
              </a:ln>
              <a:effectLst/>
            </c:spPr>
            <c:txPr>
              <a:bodyPr wrap="none"/>
              <a:lstStyle/>
              <a:p>
                <a:pPr>
                  <a:defRPr sz="1000" b="0" strike="noStrike" spc="-1">
                    <a:latin typeface="Arial"/>
                  </a:defRPr>
                </a:pPr>
                <a:endParaRPr lang="en-US"/>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'trip_distance &gt;= 30.0'!$A$19:$A$24</c:f>
              <c:strCache>
                <c:ptCount val="6"/>
                <c:pt idx="0">
                  <c:v>Q1</c:v>
                </c:pt>
                <c:pt idx="1">
                  <c:v>Q2</c:v>
                </c:pt>
                <c:pt idx="2">
                  <c:v>Q3</c:v>
                </c:pt>
                <c:pt idx="3">
                  <c:v>Q4</c:v>
                </c:pt>
                <c:pt idx="4">
                  <c:v>Q5</c:v>
                </c:pt>
                <c:pt idx="5">
                  <c:v>Q6</c:v>
                </c:pt>
              </c:strCache>
            </c:strRef>
          </c:cat>
          <c:val>
            <c:numRef>
              <c:f>'trip_distance &gt;= 30.0'!$G$19:$G$24</c:f>
              <c:numCache>
                <c:formatCode>General</c:formatCode>
                <c:ptCount val="6"/>
                <c:pt idx="0">
                  <c:v>1.0093961973913557</c:v>
                </c:pt>
                <c:pt idx="1">
                  <c:v>2.0181831756129025</c:v>
                </c:pt>
                <c:pt idx="2">
                  <c:v>3.0263614860378714</c:v>
                </c:pt>
                <c:pt idx="3">
                  <c:v>4.0339316793743327</c:v>
                </c:pt>
                <c:pt idx="4">
                  <c:v>5.0408943056662006</c:v>
                </c:pt>
                <c:pt idx="5">
                  <c:v>6.0472499142942349</c:v>
                </c:pt>
              </c:numCache>
            </c:numRef>
          </c:val>
          <c:smooth val="0"/>
          <c:extLst>
            <c:ext xmlns:c16="http://schemas.microsoft.com/office/drawing/2014/chart" uri="{C3380CC4-5D6E-409C-BE32-E72D297353CC}">
              <c16:uniqueId val="{00000005-8FFD-4842-91C1-40FBE3FBB8C0}"/>
            </c:ext>
          </c:extLst>
        </c:ser>
        <c:dLbls>
          <c:showLegendKey val="0"/>
          <c:showVal val="0"/>
          <c:showCatName val="0"/>
          <c:showSerName val="0"/>
          <c:showPercent val="0"/>
          <c:showBubbleSize val="0"/>
        </c:dLbls>
        <c:hiLowLines>
          <c:spPr>
            <a:ln w="0">
              <a:noFill/>
            </a:ln>
          </c:spPr>
        </c:hiLowLines>
        <c:marker val="1"/>
        <c:smooth val="0"/>
        <c:axId val="19413288"/>
        <c:axId val="60480005"/>
      </c:lineChart>
      <c:catAx>
        <c:axId val="19413288"/>
        <c:scaling>
          <c:orientation val="minMax"/>
        </c:scaling>
        <c:delete val="0"/>
        <c:axPos val="b"/>
        <c:numFmt formatCode="General" sourceLinked="1"/>
        <c:majorTickMark val="out"/>
        <c:minorTickMark val="none"/>
        <c:tickLblPos val="nextTo"/>
        <c:spPr>
          <a:ln w="0">
            <a:solidFill>
              <a:srgbClr val="B3B3B3"/>
            </a:solidFill>
          </a:ln>
        </c:spPr>
        <c:txPr>
          <a:bodyPr/>
          <a:lstStyle/>
          <a:p>
            <a:pPr>
              <a:defRPr sz="1400" b="1" strike="noStrike" spc="-1">
                <a:latin typeface="Arial"/>
              </a:defRPr>
            </a:pPr>
            <a:endParaRPr lang="en-US"/>
          </a:p>
        </c:txPr>
        <c:crossAx val="60480005"/>
        <c:crosses val="autoZero"/>
        <c:auto val="1"/>
        <c:lblAlgn val="ctr"/>
        <c:lblOffset val="100"/>
        <c:noMultiLvlLbl val="0"/>
      </c:catAx>
      <c:valAx>
        <c:axId val="60480005"/>
        <c:scaling>
          <c:orientation val="minMax"/>
        </c:scaling>
        <c:delete val="0"/>
        <c:axPos val="l"/>
        <c:majorGridlines>
          <c:spPr>
            <a:ln w="0">
              <a:solidFill>
                <a:srgbClr val="B3B3B3"/>
              </a:solidFill>
            </a:ln>
          </c:spPr>
        </c:majorGridlines>
        <c:title>
          <c:tx>
            <c:rich>
              <a:bodyPr rot="-5400000"/>
              <a:lstStyle/>
              <a:p>
                <a:pPr>
                  <a:defRPr sz="1600" b="1" strike="noStrike" spc="-1">
                    <a:latin typeface="Arial"/>
                  </a:defRPr>
                </a:pPr>
                <a:r>
                  <a:rPr lang="en-US" sz="1600" b="1" strike="noStrike" spc="-1">
                    <a:latin typeface="Arial"/>
                  </a:rPr>
                  <a:t>I/O Amplification</a:t>
                </a:r>
                <a:r>
                  <a:rPr lang="en-US" sz="1600" b="1" strike="noStrike" spc="-1" baseline="0">
                    <a:latin typeface="Arial"/>
                  </a:rPr>
                  <a:t> Factor</a:t>
                </a:r>
                <a:endParaRPr lang="en-US" sz="1600" b="1" strike="noStrike" spc="-1">
                  <a:latin typeface="Arial"/>
                </a:endParaRPr>
              </a:p>
            </c:rich>
          </c:tx>
          <c:overlay val="0"/>
          <c:spPr>
            <a:noFill/>
            <a:ln w="0">
              <a:noFill/>
            </a:ln>
          </c:spPr>
        </c:title>
        <c:numFmt formatCode="General" sourceLinked="1"/>
        <c:majorTickMark val="none"/>
        <c:minorTickMark val="none"/>
        <c:tickLblPos val="nextTo"/>
        <c:spPr>
          <a:ln w="0">
            <a:solidFill>
              <a:srgbClr val="B3B3B3"/>
            </a:solidFill>
          </a:ln>
        </c:spPr>
        <c:txPr>
          <a:bodyPr/>
          <a:lstStyle/>
          <a:p>
            <a:pPr>
              <a:defRPr sz="1400" b="1" strike="noStrike" spc="-1">
                <a:latin typeface="Arial"/>
              </a:defRPr>
            </a:pPr>
            <a:endParaRPr lang="en-US"/>
          </a:p>
        </c:txPr>
        <c:crossAx val="19413288"/>
        <c:crosses val="autoZero"/>
        <c:crossBetween val="between"/>
      </c:valAx>
      <c:spPr>
        <a:noFill/>
        <a:ln w="12700">
          <a:solidFill>
            <a:schemeClr val="tx1"/>
          </a:solidFill>
        </a:ln>
      </c:spPr>
    </c:plotArea>
    <c:legend>
      <c:legendPos val="t"/>
      <c:layout>
        <c:manualLayout>
          <c:xMode val="edge"/>
          <c:yMode val="edge"/>
          <c:x val="3.3812430624546606E-2"/>
          <c:y val="2.2940562010222872E-2"/>
          <c:w val="0.91993726710969848"/>
          <c:h val="7.0406623396999199E-2"/>
        </c:manualLayout>
      </c:layout>
      <c:overlay val="0"/>
      <c:spPr>
        <a:noFill/>
        <a:ln w="0">
          <a:noFill/>
        </a:ln>
      </c:spPr>
      <c:txPr>
        <a:bodyPr/>
        <a:lstStyle/>
        <a:p>
          <a:pPr>
            <a:defRPr sz="1400" b="1" strike="noStrike" spc="-1">
              <a:latin typeface="Arial"/>
            </a:defRPr>
          </a:pPr>
          <a:endParaRPr lang="en-US"/>
        </a:p>
      </c:txPr>
    </c:legend>
    <c:plotVisOnly val="1"/>
    <c:dispBlanksAs val="gap"/>
    <c:showDLblsOverMax val="1"/>
  </c:chart>
  <c:spPr>
    <a:solidFill>
      <a:srgbClr val="FFFFFF"/>
    </a:solidFill>
    <a:ln w="0">
      <a:noFill/>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4_0.xml><?xml version="1.0" encoding="utf-8"?>
<p188:cmLst xmlns:a="http://schemas.openxmlformats.org/drawingml/2006/main" xmlns:r="http://schemas.openxmlformats.org/officeDocument/2006/relationships" xmlns:p188="http://schemas.microsoft.com/office/powerpoint/2018/8/main">
  <p188:cm id="{D1C62A5F-3423-8747-8697-1D8549E57F6B}" authorId="{FA3A6105-E4AD-4916-69EF-DE33AA3112D8}" status="resolved" created="2023-03-24T16:25:41.355" complete="100000">
    <ac:txMkLst xmlns:ac="http://schemas.microsoft.com/office/drawing/2013/main/command">
      <pc:docMk xmlns:pc="http://schemas.microsoft.com/office/powerpoint/2013/main/command"/>
      <pc:sldMk xmlns:pc="http://schemas.microsoft.com/office/powerpoint/2013/main/command" cId="0" sldId="260"/>
      <ac:spMk id="21" creationId="{C02ABE09-71E5-5DE2-32B9-72FA0613B2D4}"/>
      <ac:txMk cp="58" len="4">
        <ac:context len="71" hash="3863803276"/>
      </ac:txMk>
    </ac:txMkLst>
    <p188:pos x="8534718" y="405191"/>
    <p188:txBody>
      <a:bodyPr/>
      <a:lstStyle/>
      <a:p>
        <a:r>
          <a:rPr lang="en-US"/>
          <a:t>[@Zaid Qureshi] removed ingress word. It is not relevant. </a:t>
        </a:r>
      </a:p>
    </p188:txBody>
  </p188:cm>
</p188:cmLst>
</file>

<file path=ppt/drawings/_rels/drawing1.xml.rels><?xml version="1.0" encoding="UTF-8" standalone="yes"?>
<Relationships xmlns="http://schemas.openxmlformats.org/package/2006/relationships"><Relationship Id="rId1" Type="http://schemas.openxmlformats.org/officeDocument/2006/relationships/image" Target="../media/image4.emf"/></Relationships>
</file>

<file path=ppt/drawings/drawing1.xml><?xml version="1.0" encoding="utf-8"?>
<c:userShapes xmlns:c="http://schemas.openxmlformats.org/drawingml/2006/chart">
  <cdr:relSizeAnchor xmlns:cdr="http://schemas.openxmlformats.org/drawingml/2006/chartDrawing">
    <cdr:from>
      <cdr:x>0.40084</cdr:x>
      <cdr:y>0.03576</cdr:y>
    </cdr:from>
    <cdr:to>
      <cdr:x>0.84701</cdr:x>
      <cdr:y>0.20781</cdr:y>
    </cdr:to>
    <cdr:pic>
      <cdr:nvPicPr>
        <cdr:cNvPr id="102" name="Picture 101">
          <a:extLst xmlns:a="http://schemas.openxmlformats.org/drawingml/2006/main">
            <a:ext uri="{FF2B5EF4-FFF2-40B4-BE49-F238E27FC236}">
              <a16:creationId xmlns:a16="http://schemas.microsoft.com/office/drawing/2014/main" id="{C7F5ABFC-1CE6-E167-75C6-609467072A60}"/>
            </a:ext>
          </a:extLst>
        </cdr:cNvPr>
        <cdr:cNvPicPr/>
      </cdr:nvPicPr>
      <cdr:blipFill>
        <a:blip xmlns:a="http://schemas.openxmlformats.org/drawingml/2006/main" xmlns:r="http://schemas.openxmlformats.org/officeDocument/2006/relationships" r:embed="rId1"/>
        <a:stretch xmlns:a="http://schemas.openxmlformats.org/drawingml/2006/main"/>
      </cdr:blipFill>
      <cdr:spPr>
        <a:xfrm xmlns:a="http://schemas.openxmlformats.org/drawingml/2006/main">
          <a:off x="3909600" y="156240"/>
          <a:ext cx="4351680" cy="751680"/>
        </a:xfrm>
        <a:prstGeom xmlns:a="http://schemas.openxmlformats.org/drawingml/2006/main" prst="rect">
          <a:avLst/>
        </a:prstGeom>
        <a:ln xmlns:a="http://schemas.openxmlformats.org/drawingml/2006/main" w="0">
          <a:noFill/>
        </a:ln>
      </cdr:spPr>
    </cdr:pic>
  </cdr:relSizeAnchor>
</c:userShapes>
</file>

<file path=ppt/drawings/drawing2.xml><?xml version="1.0" encoding="utf-8"?>
<c:userShapes xmlns:c="http://schemas.openxmlformats.org/drawingml/2006/chart">
  <cdr:relSizeAnchor xmlns:cdr="http://schemas.openxmlformats.org/drawingml/2006/chartDrawing">
    <cdr:from>
      <cdr:x>0.14609</cdr:x>
      <cdr:y>0.17974</cdr:y>
    </cdr:from>
    <cdr:to>
      <cdr:x>0.97568</cdr:x>
      <cdr:y>0.17974</cdr:y>
    </cdr:to>
    <cdr:cxnSp macro="">
      <cdr:nvCxnSpPr>
        <cdr:cNvPr id="3" name="Straight Connector 2">
          <a:extLst xmlns:a="http://schemas.openxmlformats.org/drawingml/2006/main">
            <a:ext uri="{FF2B5EF4-FFF2-40B4-BE49-F238E27FC236}">
              <a16:creationId xmlns:a16="http://schemas.microsoft.com/office/drawing/2014/main" id="{76A63319-C76C-761D-D6B5-2555D9E0D632}"/>
            </a:ext>
          </a:extLst>
        </cdr:cNvPr>
        <cdr:cNvCxnSpPr/>
      </cdr:nvCxnSpPr>
      <cdr:spPr>
        <a:xfrm xmlns:a="http://schemas.openxmlformats.org/drawingml/2006/main">
          <a:off x="716456" y="813973"/>
          <a:ext cx="4068418" cy="0"/>
        </a:xfrm>
        <a:prstGeom xmlns:a="http://schemas.openxmlformats.org/drawingml/2006/main" prst="line">
          <a:avLst/>
        </a:prstGeom>
        <a:ln xmlns:a="http://schemas.openxmlformats.org/drawingml/2006/main" w="31750">
          <a:solidFill>
            <a:schemeClr val="tx1">
              <a:lumMod val="50000"/>
              <a:lumOff val="50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0.1379</cdr:x>
      <cdr:y>0.0809</cdr:y>
    </cdr:from>
    <cdr:to>
      <cdr:x>0.8621</cdr:x>
      <cdr:y>0.20607</cdr:y>
    </cdr:to>
    <cdr:sp macro="" textlink="">
      <cdr:nvSpPr>
        <cdr:cNvPr id="4" name="TextBox 3">
          <a:extLst xmlns:a="http://schemas.openxmlformats.org/drawingml/2006/main">
            <a:ext uri="{FF2B5EF4-FFF2-40B4-BE49-F238E27FC236}">
              <a16:creationId xmlns:a16="http://schemas.microsoft.com/office/drawing/2014/main" id="{1395B175-8361-41B7-A388-B69AEC24C6DE}"/>
            </a:ext>
          </a:extLst>
        </cdr:cNvPr>
        <cdr:cNvSpPr txBox="1"/>
      </cdr:nvSpPr>
      <cdr:spPr>
        <a:xfrm xmlns:a="http://schemas.openxmlformats.org/drawingml/2006/main">
          <a:off x="676281" y="366353"/>
          <a:ext cx="3551582" cy="56689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b="1" dirty="0">
              <a:solidFill>
                <a:schemeClr val="tx1">
                  <a:lumMod val="50000"/>
                  <a:lumOff val="50000"/>
                </a:schemeClr>
              </a:solidFill>
            </a:rPr>
            <a:t>Peak Measured PCIe Gen4 x16 Bandwidth: </a:t>
          </a:r>
        </a:p>
        <a:p xmlns:a="http://schemas.openxmlformats.org/drawingml/2006/main">
          <a:r>
            <a:rPr lang="en-US" sz="1100" b="1" dirty="0">
              <a:solidFill>
                <a:schemeClr val="tx1">
                  <a:lumMod val="50000"/>
                  <a:lumOff val="50000"/>
                </a:schemeClr>
              </a:solidFill>
            </a:rPr>
            <a:t>25GB/s</a:t>
          </a:r>
        </a:p>
      </cdr:txBody>
    </cdr:sp>
  </cdr:relSizeAnchor>
</c:userShapes>
</file>

<file path=ppt/drawings/drawing3.xml><?xml version="1.0" encoding="utf-8"?>
<c:userShapes xmlns:c="http://schemas.openxmlformats.org/drawingml/2006/chart">
  <cdr:relSizeAnchor xmlns:cdr="http://schemas.openxmlformats.org/drawingml/2006/chartDrawing">
    <cdr:from>
      <cdr:x>0.66429</cdr:x>
      <cdr:y>0.04431</cdr:y>
    </cdr:from>
    <cdr:to>
      <cdr:x>0.75434</cdr:x>
      <cdr:y>0.13141</cdr:y>
    </cdr:to>
    <cdr:sp macro="" textlink="">
      <cdr:nvSpPr>
        <cdr:cNvPr id="3" name="TextBox 20">
          <a:extLst xmlns:a="http://schemas.openxmlformats.org/drawingml/2006/main">
            <a:ext uri="{FF2B5EF4-FFF2-40B4-BE49-F238E27FC236}">
              <a16:creationId xmlns:a16="http://schemas.microsoft.com/office/drawing/2014/main" id="{A5BC0590-D67D-7C4A-A8FF-E47F6735DBF2}"/>
            </a:ext>
          </a:extLst>
        </cdr:cNvPr>
        <cdr:cNvSpPr txBox="1"/>
      </cdr:nvSpPr>
      <cdr:spPr>
        <a:xfrm xmlns:a="http://schemas.openxmlformats.org/drawingml/2006/main">
          <a:off x="7676833" y="177449"/>
          <a:ext cx="1040660" cy="348873"/>
        </a:xfrm>
        <a:prstGeom xmlns:a="http://schemas.openxmlformats.org/drawingml/2006/main" prst="rect">
          <a:avLst/>
        </a:prstGeom>
        <a:solidFill xmlns:a="http://schemas.openxmlformats.org/drawingml/2006/main">
          <a:schemeClr val="lt1"/>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800" b="1" dirty="0" err="1">
              <a:latin typeface="Arial" panose="020B0604020202020204" pitchFamily="34" charset="0"/>
              <a:cs typeface="Arial" panose="020B0604020202020204" pitchFamily="34" charset="0"/>
            </a:rPr>
            <a:t>BaM</a:t>
          </a:r>
          <a:endParaRPr lang="en-US" sz="1800" b="1"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0.65717</cdr:x>
      <cdr:y>0.07999</cdr:y>
    </cdr:from>
    <cdr:to>
      <cdr:x>0.66698</cdr:x>
      <cdr:y>0.10976</cdr:y>
    </cdr:to>
    <cdr:sp macro="" textlink="">
      <cdr:nvSpPr>
        <cdr:cNvPr id="2" name="Rectangle 1">
          <a:extLst xmlns:a="http://schemas.openxmlformats.org/drawingml/2006/main">
            <a:ext uri="{FF2B5EF4-FFF2-40B4-BE49-F238E27FC236}">
              <a16:creationId xmlns:a16="http://schemas.microsoft.com/office/drawing/2014/main" id="{F86E3156-8654-A14A-B78F-B20A28326937}"/>
            </a:ext>
          </a:extLst>
        </cdr:cNvPr>
        <cdr:cNvSpPr/>
      </cdr:nvSpPr>
      <cdr:spPr>
        <a:xfrm xmlns:a="http://schemas.openxmlformats.org/drawingml/2006/main">
          <a:off x="7594600" y="320361"/>
          <a:ext cx="113333" cy="119218"/>
        </a:xfrm>
        <a:prstGeom xmlns:a="http://schemas.openxmlformats.org/drawingml/2006/main" prst="rect">
          <a:avLst/>
        </a:prstGeom>
        <a:solidFill xmlns:a="http://schemas.openxmlformats.org/drawingml/2006/main">
          <a:srgbClr val="00B050"/>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t"/>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l"/>
          <a:endParaRPr 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buNone/>
            </a:pPr>
            <a:r>
              <a:rPr lang="en-US" sz="5320" b="0" strike="noStrike" spc="-1">
                <a:latin typeface="Arial"/>
              </a:rPr>
              <a:t>Click to move the slide</a:t>
            </a:r>
          </a:p>
        </p:txBody>
      </p:sp>
      <p:sp>
        <p:nvSpPr>
          <p:cNvPr id="80"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1"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2" name="PlaceHolder 4"/>
          <p:cNvSpPr>
            <a:spLocks noGrp="1"/>
          </p:cNvSpPr>
          <p:nvPr>
            <p:ph type="dt" idx="4"/>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3" name="PlaceHolder 5"/>
          <p:cNvSpPr>
            <a:spLocks noGrp="1"/>
          </p:cNvSpPr>
          <p:nvPr>
            <p:ph type="ftr" idx="5"/>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4" name="PlaceHolder 6"/>
          <p:cNvSpPr>
            <a:spLocks noGrp="1"/>
          </p:cNvSpPr>
          <p:nvPr>
            <p:ph type="sldNum" idx="6"/>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9F46C57-D2C0-407D-B236-209136C78D1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533400" y="763588"/>
            <a:ext cx="6704013" cy="3771900"/>
          </a:xfrm>
          <a:prstGeom prst="rect">
            <a:avLst/>
          </a:prstGeom>
          <a:ln w="0">
            <a:noFill/>
          </a:ln>
        </p:spPr>
      </p:sp>
      <p:sp>
        <p:nvSpPr>
          <p:cNvPr id="239"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Hi, I am Zaid and I will be talking about our work on 'GPU-Initiated On-Demand </a:t>
            </a:r>
          </a:p>
          <a:p>
            <a:r>
              <a:rPr lang="en-US" sz="2000" b="0" strike="noStrike" spc="-1">
                <a:latin typeface="Arial"/>
              </a:rPr>
              <a:t>   High-Throughput Storage Access in the </a:t>
            </a:r>
            <a:r>
              <a:rPr lang="en-US" sz="2000" b="0" strike="noStrike" spc="-1" err="1">
                <a:latin typeface="Arial"/>
              </a:rPr>
              <a:t>BaM</a:t>
            </a:r>
            <a:r>
              <a:rPr lang="en-US" sz="2000" b="0" strike="noStrike" spc="-1">
                <a:latin typeface="Arial"/>
              </a:rPr>
              <a:t> System Architecture'. </a:t>
            </a:r>
          </a:p>
          <a:p>
            <a:r>
              <a:rPr lang="en-US" sz="2000" b="0" strike="noStrike" spc="-1">
                <a:latin typeface="Arial"/>
              </a:rPr>
              <a:t> </a:t>
            </a:r>
          </a:p>
          <a:p>
            <a:r>
              <a:rPr lang="en-US" sz="2000" b="0" strike="noStrike" spc="-1">
                <a:latin typeface="Arial"/>
              </a:rPr>
              <a:t>This work was done at the university of Illinois in collaboration with NVIDIA, IBM Research, University at Buffalo, and Stanford University.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0" name="PlaceHolder 1"/>
          <p:cNvSpPr>
            <a:spLocks noGrp="1" noRot="1" noChangeAspect="1"/>
          </p:cNvSpPr>
          <p:nvPr>
            <p:ph type="sldImg"/>
          </p:nvPr>
        </p:nvSpPr>
        <p:spPr>
          <a:xfrm>
            <a:off x="534988" y="763588"/>
            <a:ext cx="6702425" cy="3771900"/>
          </a:xfrm>
          <a:prstGeom prst="rect">
            <a:avLst/>
          </a:prstGeom>
          <a:ln w="0">
            <a:noFill/>
          </a:ln>
        </p:spPr>
      </p:sp>
      <p:sp>
        <p:nvSpPr>
          <p:cNvPr id="5501"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latin typeface="Arial"/>
              </a:rPr>
              <a:t>To see if </a:t>
            </a:r>
            <a:r>
              <a:rPr lang="en-US" sz="2000" b="0" strike="noStrike" spc="-1" err="1">
                <a:latin typeface="Arial"/>
              </a:rPr>
              <a:t>BaM</a:t>
            </a:r>
            <a:r>
              <a:rPr lang="en-US" sz="2000" b="0" strike="noStrike" spc="-1">
                <a:latin typeface="Arial"/>
              </a:rPr>
              <a:t> can sustain such high I/O level parallelism, We prototype </a:t>
            </a:r>
            <a:r>
              <a:rPr lang="en-US" sz="2000" b="0" strike="noStrike" spc="-1" err="1">
                <a:latin typeface="Arial"/>
              </a:rPr>
              <a:t>BaM</a:t>
            </a:r>
            <a:r>
              <a:rPr lang="en-US" sz="2000" b="0" strike="noStrike" spc="-1">
                <a:latin typeface="Arial"/>
              </a:rPr>
              <a:t> on real hardware using a PCIe expansion chassis connected to a host system whose specifications are shown here.</a:t>
            </a:r>
          </a:p>
          <a:p>
            <a:pPr marL="216000" indent="0">
              <a:buNone/>
            </a:pPr>
            <a:endParaRPr lang="en-US" sz="2000" b="0" strike="noStrike" spc="-1">
              <a:latin typeface="Arial"/>
            </a:endParaRPr>
          </a:p>
          <a:p>
            <a:pPr marL="216000" indent="0">
              <a:buNone/>
            </a:pPr>
            <a:r>
              <a:rPr lang="en-US" sz="2000" b="0" strike="noStrike" spc="-1">
                <a:latin typeface="Arial"/>
              </a:rPr>
              <a:t>The PCIe expansion chassis features high-end PCIe switches that allow us to scale the number of PCIe devices in the system and provide high-throughput peer-2-peer access between the devices.</a:t>
            </a:r>
          </a:p>
          <a:p>
            <a:pPr marL="216000" indent="0">
              <a:buNone/>
            </a:pPr>
            <a:endParaRPr lang="en-US" sz="2000" b="0" strike="noStrike" spc="-1">
              <a:latin typeface="Arial"/>
            </a:endParaRPr>
          </a:p>
          <a:p>
            <a:pPr marL="216000" indent="0">
              <a:buNone/>
            </a:pPr>
            <a:r>
              <a:rPr lang="en-US" sz="2000" b="0" strike="noStrike" spc="-1">
                <a:latin typeface="Arial"/>
              </a:rPr>
              <a:t>We populate the expansion chassis with an Nvidia A100 GPU and </a:t>
            </a:r>
            <a:r>
              <a:rPr lang="en-US" sz="2000" b="0" strike="noStrike" spc="-1" err="1">
                <a:latin typeface="Arial"/>
              </a:rPr>
              <a:t>upto</a:t>
            </a:r>
            <a:r>
              <a:rPr lang="en-US" sz="2000" b="0" strike="noStrike" spc="-1">
                <a:latin typeface="Arial"/>
              </a:rPr>
              <a:t> 10 Intel Optane P5800x SSDs.</a:t>
            </a:r>
          </a:p>
          <a:p>
            <a:pPr marL="216000" indent="0">
              <a:buNone/>
            </a:pPr>
            <a:endParaRPr lang="en-US" sz="2000" b="0" strike="noStrike" spc="-1">
              <a:latin typeface="Arial"/>
            </a:endParaRPr>
          </a:p>
        </p:txBody>
      </p:sp>
    </p:spTree>
    <p:extLst>
      <p:ext uri="{BB962C8B-B14F-4D97-AF65-F5344CB8AC3E}">
        <p14:creationId xmlns:p14="http://schemas.microsoft.com/office/powerpoint/2010/main" val="238386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We measure </a:t>
            </a:r>
            <a:r>
              <a:rPr lang="en-US" sz="2000" b="0" strike="noStrike" spc="-1" err="1">
                <a:latin typeface="Arial"/>
              </a:rPr>
              <a:t>BaM’s</a:t>
            </a:r>
            <a:r>
              <a:rPr lang="en-US" sz="2000" b="0" strike="noStrike" spc="-1">
                <a:latin typeface="Arial"/>
              </a:rPr>
              <a:t> achievable I/O throughput while scaling the number of SSDs. Here we launch a GPU kernel where each thread makes 1 IO request to an SSD.</a:t>
            </a:r>
          </a:p>
          <a:p>
            <a:endParaRPr lang="en-US" sz="2000" b="0" strike="noStrike" spc="-1">
              <a:latin typeface="Arial"/>
            </a:endParaRPr>
          </a:p>
          <a:p>
            <a:r>
              <a:rPr lang="en-US" sz="2000" b="0" strike="noStrike" spc="-1">
                <a:latin typeface="Arial"/>
              </a:rPr>
              <a:t>For  4KB accesses, </a:t>
            </a:r>
            <a:r>
              <a:rPr lang="en-US" sz="2000" b="0" strike="noStrike" spc="-1" err="1">
                <a:latin typeface="Arial"/>
              </a:rPr>
              <a:t>BaM</a:t>
            </a:r>
            <a:r>
              <a:rPr lang="en-US" sz="2000" b="0" strike="noStrike" spc="-1">
                <a:latin typeface="Arial"/>
              </a:rPr>
              <a:t> easily saturates a single’s SSD’s throughput of 1.5Million IOPs  and continues to scale up to 4 SSDs at which point </a:t>
            </a:r>
            <a:r>
              <a:rPr lang="en-US" sz="2000" b="0" strike="noStrike" spc="-1" err="1">
                <a:latin typeface="Arial"/>
              </a:rPr>
              <a:t>BaM</a:t>
            </a:r>
            <a:r>
              <a:rPr lang="en-US" sz="2000" b="0" strike="noStrike" spc="-1">
                <a:latin typeface="Arial"/>
              </a:rPr>
              <a:t> very nearly saturates the GPU’s PCIe bandwidth.</a:t>
            </a:r>
          </a:p>
          <a:p>
            <a:endParaRPr lang="en-US" sz="2000" b="0" strike="noStrike" spc="-1">
              <a:latin typeface="Arial"/>
            </a:endParaRPr>
          </a:p>
          <a:p>
            <a:r>
              <a:rPr lang="en-US" sz="2000" b="0" strike="noStrike" spc="-1">
                <a:latin typeface="Arial"/>
              </a:rPr>
              <a:t>Furthermore, for 512-byte accesses, given enough </a:t>
            </a:r>
            <a:r>
              <a:rPr lang="en-US" sz="2000" b="0" strike="noStrike" spc="-1" err="1">
                <a:latin typeface="Arial"/>
              </a:rPr>
              <a:t>ssds</a:t>
            </a:r>
            <a:r>
              <a:rPr lang="en-US" sz="2000" b="0" strike="noStrike" spc="-1">
                <a:latin typeface="Arial"/>
              </a:rPr>
              <a:t>, </a:t>
            </a:r>
            <a:r>
              <a:rPr lang="en-US" sz="2000" b="0" strike="noStrike" spc="-1" err="1">
                <a:latin typeface="Arial"/>
              </a:rPr>
              <a:t>BaM</a:t>
            </a:r>
            <a:r>
              <a:rPr lang="en-US" sz="2000" b="0" strike="noStrike" spc="-1">
                <a:latin typeface="Arial"/>
              </a:rPr>
              <a:t> can easily scale </a:t>
            </a:r>
            <a:r>
              <a:rPr lang="en-US" sz="2000" b="0" strike="noStrike" spc="-1" err="1">
                <a:latin typeface="Arial"/>
              </a:rPr>
              <a:t>upto</a:t>
            </a:r>
            <a:r>
              <a:rPr lang="en-US" sz="2000" b="0" strike="noStrike" spc="-1">
                <a:latin typeface="Arial"/>
              </a:rPr>
              <a:t> 45Million IOPs, again nearly saturating </a:t>
            </a:r>
            <a:r>
              <a:rPr lang="en-US" sz="2000" b="0" strike="noStrike" spc="-1" err="1">
                <a:latin typeface="Arial"/>
              </a:rPr>
              <a:t>pcie</a:t>
            </a:r>
            <a:r>
              <a:rPr lang="en-US" sz="2000" b="0" strike="noStrike" spc="-1">
                <a:latin typeface="Arial"/>
              </a:rPr>
              <a:t> bandwidth.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But is saturating the GPU’s PCIe bandwidth sufficient?</a:t>
            </a:r>
            <a:br>
              <a:rPr lang="en-US" sz="2000" b="0" strike="noStrike" spc="-1">
                <a:latin typeface="Arial"/>
              </a:rPr>
            </a:br>
            <a:br>
              <a:rPr lang="en-US" sz="2000" b="0" strike="noStrike" spc="-1">
                <a:latin typeface="Arial"/>
              </a:rPr>
            </a:br>
            <a:r>
              <a:rPr lang="en-US" sz="2000" b="0" strike="noStrike" spc="-1">
                <a:latin typeface="Arial"/>
              </a:rPr>
              <a:t>Recall, that the state-of-the-art solutions for using </a:t>
            </a:r>
            <a:r>
              <a:rPr lang="en-US" sz="2000" b="0" strike="noStrike" spc="-1" err="1">
                <a:latin typeface="Arial"/>
              </a:rPr>
              <a:t>Gpus</a:t>
            </a:r>
            <a:r>
              <a:rPr lang="en-US" sz="2000" b="0" strike="noStrike" spc="-1">
                <a:latin typeface="Arial"/>
              </a:rPr>
              <a:t> to process large datasets, namely proactive tiling, UVM/</a:t>
            </a:r>
            <a:r>
              <a:rPr lang="en-US" sz="2000" b="0" strike="noStrike" spc="-1" err="1">
                <a:latin typeface="Arial"/>
              </a:rPr>
              <a:t>GPUfs</a:t>
            </a:r>
            <a:r>
              <a:rPr lang="en-US" sz="2000" b="0" strike="noStrike" spc="-1">
                <a:latin typeface="Arial"/>
              </a:rPr>
              <a:t>, or using abundant CPU memory, all require to get data into the GPU through its PCIe interface!</a:t>
            </a:r>
          </a:p>
          <a:p>
            <a:endParaRPr lang="en-US" sz="2000" b="0" strike="noStrike" spc="-1">
              <a:latin typeface="Arial"/>
            </a:endParaRPr>
          </a:p>
          <a:p>
            <a:r>
              <a:rPr lang="en-US" sz="2000" b="0" strike="noStrike" spc="-1">
                <a:latin typeface="Arial"/>
              </a:rPr>
              <a:t>As such, efficient utilization of the GPU’s PCIe interface is key for performance.</a:t>
            </a:r>
          </a:p>
          <a:p>
            <a:endParaRPr lang="en-US" sz="2000" b="0" strike="noStrike" spc="-1">
              <a:latin typeface="Arial"/>
            </a:endParaRPr>
          </a:p>
          <a:p>
            <a:r>
              <a:rPr lang="en-US" sz="2000" b="0" strike="noStrike" spc="-1">
                <a:latin typeface="Arial"/>
              </a:rPr>
              <a:t>#So the question is can </a:t>
            </a:r>
            <a:r>
              <a:rPr lang="en-US" sz="2000" b="0" strike="noStrike" spc="-1" err="1">
                <a:latin typeface="Arial"/>
              </a:rPr>
              <a:t>BaM</a:t>
            </a:r>
            <a:r>
              <a:rPr lang="en-US" sz="2000" b="0" strike="noStrike" spc="-1">
                <a:latin typeface="Arial"/>
              </a:rPr>
              <a:t> overcome its software overheads and saturate the GPU’s PCIe interface for real applications.</a:t>
            </a:r>
          </a:p>
        </p:txBody>
      </p:sp>
    </p:spTree>
    <p:extLst>
      <p:ext uri="{BB962C8B-B14F-4D97-AF65-F5344CB8AC3E}">
        <p14:creationId xmlns:p14="http://schemas.microsoft.com/office/powerpoint/2010/main" val="60708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dirty="0">
                <a:latin typeface="Arial"/>
              </a:rPr>
              <a:t>To see if </a:t>
            </a:r>
            <a:r>
              <a:rPr lang="en-US" sz="2000" b="0" strike="noStrike" spc="-1" dirty="0" err="1">
                <a:latin typeface="Arial"/>
              </a:rPr>
              <a:t>BaM</a:t>
            </a:r>
            <a:r>
              <a:rPr lang="en-US" sz="2000" b="0" strike="noStrike" spc="-1" dirty="0">
                <a:latin typeface="Arial"/>
              </a:rPr>
              <a:t> can overcome latency for real-world applications we evaluate </a:t>
            </a:r>
            <a:r>
              <a:rPr lang="en-US" sz="2000" b="0" strike="noStrike" spc="-1" dirty="0" err="1">
                <a:latin typeface="Arial"/>
              </a:rPr>
              <a:t>BaM</a:t>
            </a:r>
            <a:r>
              <a:rPr lang="en-US" sz="2000" b="0" strike="noStrike" spc="-1" dirty="0">
                <a:latin typeface="Arial"/>
              </a:rPr>
              <a:t> using two graph analytics workloads, BFS and CC.</a:t>
            </a:r>
          </a:p>
          <a:p>
            <a:endParaRPr lang="en-US" sz="2000" b="0" strike="noStrike" spc="-1" dirty="0">
              <a:latin typeface="Arial"/>
            </a:endParaRPr>
          </a:p>
          <a:p>
            <a:r>
              <a:rPr lang="en-US" sz="2000" b="0" strike="noStrike" spc="-1" dirty="0">
                <a:latin typeface="Arial"/>
              </a:rPr>
              <a:t>We execute these workloads on the 5 largest graphs from the </a:t>
            </a:r>
            <a:r>
              <a:rPr lang="en-US" sz="2000" b="0" strike="noStrike" spc="-1" dirty="0" err="1">
                <a:latin typeface="Arial"/>
              </a:rPr>
              <a:t>SuiteSparse</a:t>
            </a:r>
            <a:r>
              <a:rPr lang="en-US" sz="2000" b="0" strike="noStrike" spc="-1" dirty="0">
                <a:latin typeface="Arial"/>
              </a:rPr>
              <a:t> Matrix collection.</a:t>
            </a:r>
          </a:p>
          <a:p>
            <a:endParaRPr lang="en-US" sz="2000" b="0" strike="noStrike" spc="-1" dirty="0">
              <a:latin typeface="Arial"/>
            </a:endParaRPr>
          </a:p>
          <a:p>
            <a:r>
              <a:rPr lang="en-US" sz="2000" b="0" strike="noStrike" spc="-1" dirty="0">
                <a:latin typeface="Arial"/>
              </a:rPr>
              <a:t>For the Target baseline, we use a state of the art graph traversal library for GPUs that pins the   graph’s edge list in the host CPU memory, allowing the GPU to directly access it in very fine granularity.  </a:t>
            </a:r>
          </a:p>
          <a:p>
            <a:r>
              <a:rPr lang="en-US" sz="2000" b="0" strike="noStrike" spc="-1" dirty="0">
                <a:latin typeface="Arial"/>
              </a:rPr>
              <a:t>For the baseline, We time both the memory initialization overhead as well as the app execution.</a:t>
            </a:r>
          </a:p>
          <a:p>
            <a:r>
              <a:rPr lang="en-US" sz="2000" b="0" strike="noStrike" spc="-1" dirty="0">
                <a:latin typeface="Arial"/>
              </a:rPr>
              <a:t>We note this a very optimistic baseline as it assumes there is abundant CPU memory in the system for the dataset.</a:t>
            </a:r>
          </a:p>
        </p:txBody>
      </p:sp>
    </p:spTree>
    <p:extLst>
      <p:ext uri="{BB962C8B-B14F-4D97-AF65-F5344CB8AC3E}">
        <p14:creationId xmlns:p14="http://schemas.microsoft.com/office/powerpoint/2010/main" val="3620331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Here we plot the execution time of the Target Baseline and </a:t>
            </a:r>
            <a:r>
              <a:rPr lang="en-US" sz="2000" b="0" strike="noStrike" spc="-1" err="1">
                <a:latin typeface="Arial"/>
              </a:rPr>
              <a:t>BaM</a:t>
            </a:r>
            <a:r>
              <a:rPr lang="en-US" sz="2000" b="0" strike="noStrike" spc="-1">
                <a:latin typeface="Arial"/>
              </a:rPr>
              <a:t> both with 4 SSDs.</a:t>
            </a:r>
          </a:p>
          <a:p>
            <a:endParaRPr lang="en-US" sz="2000" b="0" strike="noStrike" spc="-1">
              <a:latin typeface="Arial"/>
            </a:endParaRPr>
          </a:p>
          <a:p>
            <a:r>
              <a:rPr lang="en-US" sz="2000" b="0" strike="noStrike" spc="-1" err="1">
                <a:latin typeface="Arial"/>
              </a:rPr>
              <a:t>BaM</a:t>
            </a:r>
            <a:r>
              <a:rPr lang="en-US" sz="2000" b="0" strike="noStrike" spc="-1">
                <a:latin typeface="Arial"/>
              </a:rPr>
              <a:t> is on avg 1x and 1.5x as fast as the optimistic target for BFS and CC, respectively, for 2 reasons.</a:t>
            </a:r>
          </a:p>
          <a:p>
            <a:endParaRPr lang="en-US" sz="2000" b="0" strike="noStrike" spc="-1">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strike="noStrike" spc="-1">
                <a:latin typeface="Arial"/>
              </a:rPr>
              <a:t>First, </a:t>
            </a:r>
            <a:r>
              <a:rPr lang="en-US" sz="2000" b="0" strike="noStrike" spc="-1" err="1">
                <a:latin typeface="Arial"/>
              </a:rPr>
              <a:t>BaM</a:t>
            </a:r>
            <a:r>
              <a:rPr lang="en-US" sz="2000" b="0" strike="noStrike" spc="-1">
                <a:latin typeface="Arial"/>
              </a:rPr>
              <a:t> entirely avoids the initial file read overhead as </a:t>
            </a:r>
            <a:r>
              <a:rPr lang="en-US" sz="2000" b="0" strike="noStrike" spc="-1" err="1">
                <a:latin typeface="Arial"/>
              </a:rPr>
              <a:t>BaM</a:t>
            </a:r>
            <a:r>
              <a:rPr lang="en-US" sz="2000" b="0" strike="noStrike" spc="-1">
                <a:latin typeface="Arial"/>
              </a:rPr>
              <a:t> enables threads to make on-demand accesses to storage..</a:t>
            </a:r>
          </a:p>
          <a:p>
            <a:r>
              <a:rPr lang="en-US" sz="2000" b="0" strike="noStrike" spc="-1">
                <a:latin typeface="Arial"/>
              </a:rPr>
              <a:t>Second, these applications expose large amounts of data parallelism, allowing </a:t>
            </a:r>
            <a:r>
              <a:rPr lang="en-US" sz="2000" b="0" strike="noStrike" spc="-1" err="1">
                <a:latin typeface="Arial"/>
              </a:rPr>
              <a:t>BaM</a:t>
            </a:r>
            <a:r>
              <a:rPr lang="en-US" sz="2000" b="0" strike="noStrike" spc="-1">
                <a:latin typeface="Arial"/>
              </a:rPr>
              <a:t> to keep many I/O requests in flight and to almost always saturate the </a:t>
            </a:r>
            <a:r>
              <a:rPr lang="en-US" sz="2000" b="0" strike="noStrike" spc="-1" err="1">
                <a:latin typeface="Arial"/>
              </a:rPr>
              <a:t>Gpu’s</a:t>
            </a:r>
            <a:r>
              <a:rPr lang="en-US" sz="2000" b="0" strike="noStrike" spc="-1">
                <a:latin typeface="Arial"/>
              </a:rPr>
              <a:t> PCIe bandwidth.</a:t>
            </a:r>
          </a:p>
        </p:txBody>
      </p:sp>
    </p:spTree>
    <p:extLst>
      <p:ext uri="{BB962C8B-B14F-4D97-AF65-F5344CB8AC3E}">
        <p14:creationId xmlns:p14="http://schemas.microsoft.com/office/powerpoint/2010/main" val="4138470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Next we evaluate </a:t>
            </a:r>
            <a:r>
              <a:rPr lang="en-US" sz="2000" b="0" strike="noStrike" spc="-1" err="1">
                <a:latin typeface="Arial"/>
              </a:rPr>
              <a:t>BaM</a:t>
            </a:r>
            <a:r>
              <a:rPr lang="en-US" sz="2000" b="0" strike="noStrike" spc="-1">
                <a:latin typeface="Arial"/>
              </a:rPr>
              <a:t> with the data analytics workload.</a:t>
            </a:r>
          </a:p>
          <a:p>
            <a:r>
              <a:rPr lang="en-US" sz="2000" b="0" strike="noStrike" spc="-1">
                <a:latin typeface="Arial"/>
              </a:rPr>
              <a:t>We use the NYC Taxi rides dataset that contains data for over 1.7 Billion taxi rides organized in a 200GB orc file.</a:t>
            </a:r>
          </a:p>
          <a:p>
            <a:endParaRPr lang="en-US" sz="2000" b="0" strike="noStrike" spc="-1">
              <a:latin typeface="Arial"/>
            </a:endParaRPr>
          </a:p>
          <a:p>
            <a:r>
              <a:rPr lang="en-US" sz="2000" b="0" strike="noStrike" spc="-1">
                <a:latin typeface="Arial"/>
              </a:rPr>
              <a:t>For the Baseline, we use the state-of-the-art GPU accelerated data analytics framework RAPIDS by Nvidia.</a:t>
            </a:r>
          </a:p>
          <a:p>
            <a:r>
              <a:rPr lang="en-US" sz="2000" b="0" strike="noStrike" spc="-1">
                <a:latin typeface="Arial"/>
              </a:rPr>
              <a:t>This baseline uses the proactive tiling approach to process datasets that are larger than GPU memory.</a:t>
            </a:r>
          </a:p>
          <a:p>
            <a:r>
              <a:rPr lang="en-US" sz="2000" b="0" strike="noStrike" spc="-1">
                <a:latin typeface="Arial"/>
              </a:rPr>
              <a:t>However to get an optimistic baseline, Before execution of any query, we pin the entire dataset into the Linux page cache, thus during execution the baseline makes no storage I/O requests.</a:t>
            </a:r>
          </a:p>
        </p:txBody>
      </p:sp>
    </p:spTree>
    <p:extLst>
      <p:ext uri="{BB962C8B-B14F-4D97-AF65-F5344CB8AC3E}">
        <p14:creationId xmlns:p14="http://schemas.microsoft.com/office/powerpoint/2010/main" val="3187583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3200">
                <a:effectLst/>
                <a:latin typeface="Times"/>
              </a:rPr>
              <a:t>- For this evaluation we look at a query to get the </a:t>
            </a:r>
            <a:r>
              <a:rPr lang="en-US" sz="3200">
                <a:effectLst/>
                <a:latin typeface="Helvetica" pitchFamily="2" charset="0"/>
              </a:rPr>
              <a:t>avg $/mile the driver makes for trips that are at least 30 miles</a:t>
            </a:r>
          </a:p>
          <a:p>
            <a:br>
              <a:rPr lang="en-US" sz="3200">
                <a:effectLst/>
                <a:latin typeface="Helvetica" pitchFamily="2" charset="0"/>
              </a:rPr>
            </a:br>
            <a:endParaRPr lang="en-US" sz="3200">
              <a:effectLst/>
              <a:latin typeface="Helvetica" pitchFamily="2" charset="0"/>
            </a:endParaRPr>
          </a:p>
          <a:p>
            <a:pPr marL="457200" indent="-457200">
              <a:buFontTx/>
              <a:buChar char="-"/>
            </a:pPr>
            <a:r>
              <a:rPr lang="en-US" sz="3200">
                <a:effectLst/>
                <a:latin typeface="Times"/>
              </a:rPr>
              <a:t>we can build this query by starting with a query that only scans the trip distance column, </a:t>
            </a:r>
          </a:p>
          <a:p>
            <a:pPr marL="457200" indent="-457200">
              <a:buFontTx/>
              <a:buChar char="-"/>
            </a:pPr>
            <a:r>
              <a:rPr lang="en-US" sz="3200">
                <a:effectLst/>
                <a:latin typeface="Times"/>
              </a:rPr>
              <a:t>then we can add each needed data dependent column one by one to get sub queries </a:t>
            </a:r>
            <a:r>
              <a:rPr lang="en-US" sz="3200">
                <a:effectLst/>
                <a:latin typeface="Helvetica" pitchFamily="2" charset="0"/>
              </a:rPr>
              <a:t>until we reach the penultimate query in query 6 </a:t>
            </a:r>
            <a:endParaRPr lang="en-US" sz="3200">
              <a:effectLst/>
              <a:latin typeface="Times"/>
            </a:endParaRPr>
          </a:p>
          <a:p>
            <a:endParaRPr lang="en-US" sz="3200">
              <a:effectLst/>
              <a:latin typeface="Helvetica" pitchFamily="2" charset="0"/>
            </a:endParaRPr>
          </a:p>
        </p:txBody>
      </p:sp>
    </p:spTree>
    <p:extLst>
      <p:ext uri="{BB962C8B-B14F-4D97-AF65-F5344CB8AC3E}">
        <p14:creationId xmlns:p14="http://schemas.microsoft.com/office/powerpoint/2010/main" val="301312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Here we plot </a:t>
            </a:r>
            <a:r>
              <a:rPr lang="en-US" sz="2000" b="0" strike="noStrike" spc="-1" err="1">
                <a:latin typeface="Arial"/>
              </a:rPr>
              <a:t>BaM’s</a:t>
            </a:r>
            <a:r>
              <a:rPr lang="en-US" sz="2000" b="0" strike="noStrike" spc="-1">
                <a:latin typeface="Arial"/>
              </a:rPr>
              <a:t> and RAPIDS’ throughput  and I/O amplification for processing each of the queries.</a:t>
            </a:r>
          </a:p>
          <a:p>
            <a:endParaRPr lang="en-US" sz="2000" b="0" strike="noStrike" spc="-1">
              <a:latin typeface="Arial"/>
            </a:endParaRPr>
          </a:p>
          <a:p>
            <a:endParaRPr lang="en-US" sz="2000" b="0" strike="noStrike" spc="-1">
              <a:latin typeface="Arial"/>
            </a:endParaRPr>
          </a:p>
          <a:p>
            <a:r>
              <a:rPr lang="en-US" sz="2000" b="0" strike="noStrike" spc="-1" err="1">
                <a:latin typeface="Arial"/>
              </a:rPr>
              <a:t>BaM</a:t>
            </a:r>
            <a:r>
              <a:rPr lang="en-US" sz="2000" b="0" strike="noStrike" spc="-1">
                <a:latin typeface="Arial"/>
              </a:rPr>
              <a:t> is  up to 4.6x faster  than RAPIDS, as it  reduces IO amplification by up to 3.7x and uses the GPU’s parallelism to manage memory and IO in a high throughput manner.</a:t>
            </a:r>
          </a:p>
        </p:txBody>
      </p:sp>
    </p:spTree>
    <p:extLst>
      <p:ext uri="{BB962C8B-B14F-4D97-AF65-F5344CB8AC3E}">
        <p14:creationId xmlns:p14="http://schemas.microsoft.com/office/powerpoint/2010/main" val="964698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In conclusion, to break the Accelerator Memory Capacity Wall we propose </a:t>
            </a:r>
            <a:r>
              <a:rPr lang="en-US" sz="2000" b="0" strike="noStrike" spc="-1" err="1">
                <a:latin typeface="Arial"/>
              </a:rPr>
              <a:t>BaM</a:t>
            </a:r>
            <a:r>
              <a:rPr lang="en-US" sz="2000" b="0" strike="noStrike" spc="-1">
                <a:latin typeface="Arial"/>
              </a:rPr>
              <a:t>, where GPU threads can directly access data where it is, be it memory or storage.</a:t>
            </a:r>
          </a:p>
          <a:p>
            <a:endParaRPr lang="en-US" sz="2000" b="0" strike="noStrike" spc="-1">
              <a:latin typeface="Arial"/>
            </a:endParaRPr>
          </a:p>
          <a:p>
            <a:r>
              <a:rPr lang="en-US" sz="2000" b="0" strike="noStrike" spc="-1">
                <a:latin typeface="Arial"/>
              </a:rPr>
              <a:t>Our prototype system shows that </a:t>
            </a:r>
          </a:p>
          <a:p>
            <a:r>
              <a:rPr lang="en-US" sz="2000" b="0" strike="noStrike" spc="-1" err="1">
                <a:latin typeface="Arial"/>
              </a:rPr>
              <a:t>BaM</a:t>
            </a:r>
            <a:r>
              <a:rPr lang="en-US" sz="2000" b="0" strike="noStrike" spc="-1">
                <a:latin typeface="Arial"/>
              </a:rPr>
              <a:t> not only increases the GPU's effective memory capacity, </a:t>
            </a:r>
          </a:p>
          <a:p>
            <a:r>
              <a:rPr lang="en-US" sz="2000" b="0" strike="noStrike" spc="-1">
                <a:latin typeface="Arial"/>
              </a:rPr>
              <a:t>but also reduces IO amplification, </a:t>
            </a:r>
          </a:p>
          <a:p>
            <a:r>
              <a:rPr lang="en-US" sz="2000" b="0" strike="noStrike" spc="-1">
                <a:latin typeface="Arial"/>
              </a:rPr>
              <a:t>improves application performance </a:t>
            </a:r>
          </a:p>
          <a:p>
            <a:r>
              <a:rPr lang="en-US" sz="2000" b="0" strike="noStrike" spc="-1">
                <a:latin typeface="Arial"/>
              </a:rPr>
              <a:t>and </a:t>
            </a:r>
          </a:p>
          <a:p>
            <a:r>
              <a:rPr lang="en-US" sz="2000" b="0" strike="noStrike" spc="-1">
                <a:latin typeface="Arial"/>
              </a:rPr>
              <a:t>Is </a:t>
            </a:r>
            <a:r>
              <a:rPr lang="en-US" sz="2000" b="0" strike="noStrike" spc="-1" err="1">
                <a:latin typeface="Arial"/>
              </a:rPr>
              <a:t>signficiantly</a:t>
            </a:r>
            <a:r>
              <a:rPr lang="en-US" sz="2000" b="0" strike="noStrike" spc="-1">
                <a:latin typeface="Arial"/>
              </a:rPr>
              <a:t> less expensive</a:t>
            </a:r>
          </a:p>
          <a:p>
            <a:r>
              <a:rPr lang="en-US" sz="2000" b="0" strike="noStrike" spc="-1">
                <a:latin typeface="Arial"/>
              </a:rPr>
              <a:t>compared to the DRAM-based state-of-the-arts  </a:t>
            </a:r>
          </a:p>
          <a:p>
            <a:r>
              <a:rPr lang="en-US" sz="2000" b="0" strike="noStrike" spc="-1">
                <a:latin typeface="Arial"/>
              </a:rPr>
              <a:t>for emerging GPU </a:t>
            </a:r>
            <a:r>
              <a:rPr lang="en-US" sz="2000" b="0" strike="noStrike" spc="-1" err="1">
                <a:latin typeface="Arial"/>
              </a:rPr>
              <a:t>appplications</a:t>
            </a:r>
            <a:r>
              <a:rPr lang="en-US" sz="2000" b="0" strike="noStrike" spc="-1">
                <a:latin typeface="Arial"/>
              </a:rPr>
              <a:t>.</a:t>
            </a:r>
          </a:p>
        </p:txBody>
      </p:sp>
    </p:spTree>
    <p:extLst>
      <p:ext uri="{BB962C8B-B14F-4D97-AF65-F5344CB8AC3E}">
        <p14:creationId xmlns:p14="http://schemas.microsoft.com/office/powerpoint/2010/main" val="1757868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endParaRPr lang="en-US" sz="2000" b="0" strike="noStrike" spc="-1">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strike="noStrike" spc="-1" err="1">
                <a:latin typeface="Arial"/>
              </a:rPr>
              <a:t>BaM</a:t>
            </a:r>
            <a:r>
              <a:rPr lang="en-US" sz="2000" b="0" strike="noStrike" spc="-1">
                <a:latin typeface="Arial"/>
              </a:rPr>
              <a:t> has opened up new </a:t>
            </a:r>
            <a:r>
              <a:rPr lang="en-US" sz="2000" b="0" strike="noStrike" spc="-1" err="1">
                <a:latin typeface="Arial"/>
              </a:rPr>
              <a:t>interstesting</a:t>
            </a:r>
            <a:r>
              <a:rPr lang="en-US" sz="2000" b="0" strike="noStrike" spc="-1">
                <a:latin typeface="Arial"/>
              </a:rPr>
              <a:t> research questions and opportunities in the accelerator memory-storage hierarchy.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strike="noStrike" spc="-1">
                <a:latin typeface="Arial"/>
              </a:rPr>
              <a:t>We envision in the future programmers write accelerator code operating on data and systems like </a:t>
            </a:r>
            <a:r>
              <a:rPr lang="en-US" sz="2000" b="0" strike="noStrike" spc="-1" err="1">
                <a:latin typeface="Arial"/>
              </a:rPr>
              <a:t>BaM</a:t>
            </a:r>
            <a:r>
              <a:rPr lang="en-US" sz="2000" b="0" strike="noStrike" spc="-1">
                <a:latin typeface="Arial"/>
              </a:rPr>
              <a:t> figure out where the data is and move it efficiently.</a:t>
            </a:r>
          </a:p>
          <a:p>
            <a:endParaRPr lang="en-US" sz="2000" b="0" strike="noStrike" spc="-1">
              <a:latin typeface="Arial"/>
            </a:endParaRPr>
          </a:p>
        </p:txBody>
      </p:sp>
    </p:spTree>
    <p:extLst>
      <p:ext uri="{BB962C8B-B14F-4D97-AF65-F5344CB8AC3E}">
        <p14:creationId xmlns:p14="http://schemas.microsoft.com/office/powerpoint/2010/main" val="59287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534988" y="763588"/>
            <a:ext cx="6702425" cy="3771900"/>
          </a:xfrm>
          <a:prstGeom prst="rect">
            <a:avLst/>
          </a:prstGeom>
          <a:ln w="0">
            <a:noFill/>
          </a:ln>
        </p:spPr>
      </p:sp>
      <p:sp>
        <p:nvSpPr>
          <p:cNvPr id="241"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Due to their impressive perforamnce, accelerators like GPUs are becoming a prominent part of more and more application pipelines.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3200">
                <a:effectLst/>
                <a:latin typeface="Times"/>
              </a:rPr>
              <a:t>We thank all of our collaborators and supporters, without whom this work wouldn’t have completed in a timely manner.</a:t>
            </a:r>
            <a:endParaRPr lang="en-US" sz="3200">
              <a:effectLst/>
              <a:latin typeface="Helvetica" pitchFamily="2" charset="0"/>
            </a:endParaRPr>
          </a:p>
        </p:txBody>
      </p:sp>
    </p:spTree>
    <p:extLst>
      <p:ext uri="{BB962C8B-B14F-4D97-AF65-F5344CB8AC3E}">
        <p14:creationId xmlns:p14="http://schemas.microsoft.com/office/powerpoint/2010/main" val="3490556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sz="1200" b="0" strike="noStrike" spc="-1" dirty="0">
              <a:latin typeface="Arial"/>
            </a:endParaRPr>
          </a:p>
          <a:p>
            <a:r>
              <a:rPr lang="en-US" sz="1200" b="0" strike="noStrike" spc="-1" dirty="0">
                <a:latin typeface="Arial"/>
              </a:rPr>
              <a:t>For more details we invite you to our poster session tomorrow!</a:t>
            </a:r>
          </a:p>
          <a:p>
            <a:r>
              <a:rPr lang="en-US" dirty="0"/>
              <a:t>There might be some treats in it for you if you can figure out what </a:t>
            </a:r>
            <a:r>
              <a:rPr lang="en-US" dirty="0" err="1"/>
              <a:t>BaM</a:t>
            </a:r>
            <a:r>
              <a:rPr lang="en-US" dirty="0"/>
              <a:t> stands for.</a:t>
            </a:r>
          </a:p>
          <a:p>
            <a:endParaRPr lang="en-US" dirty="0"/>
          </a:p>
          <a:p>
            <a:r>
              <a:rPr lang="en-US" dirty="0"/>
              <a:t>Thank you!</a:t>
            </a:r>
          </a:p>
        </p:txBody>
      </p:sp>
      <p:sp>
        <p:nvSpPr>
          <p:cNvPr id="4" name="Slide Number Placeholder 3"/>
          <p:cNvSpPr>
            <a:spLocks noGrp="1"/>
          </p:cNvSpPr>
          <p:nvPr>
            <p:ph type="sldNum" idx="6"/>
          </p:nvPr>
        </p:nvSpPr>
        <p:spPr/>
        <p:txBody>
          <a:bodyPr/>
          <a:lstStyle/>
          <a:p>
            <a:pPr algn="r">
              <a:buNone/>
            </a:pPr>
            <a:fld id="{49F46C57-D2C0-407D-B236-209136C78D1F}"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1775577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endParaRPr lang="en-US" sz="2000" b="0" strike="noStrike" spc="-1">
              <a:latin typeface="Arial"/>
            </a:endParaRPr>
          </a:p>
          <a:p>
            <a:r>
              <a:rPr lang="en-US" sz="2000" b="0" strike="noStrike" spc="-1">
                <a:latin typeface="Arial"/>
              </a:rPr>
              <a:t>As we add more and more data dependent columns, RAPIDS IO </a:t>
            </a:r>
            <a:r>
              <a:rPr lang="en-US" sz="2000" b="0" strike="noStrike" spc="-1" err="1">
                <a:latin typeface="Arial"/>
              </a:rPr>
              <a:t>ampflication</a:t>
            </a:r>
            <a:r>
              <a:rPr lang="en-US" sz="2000" b="0" strike="noStrike" spc="-1">
                <a:latin typeface="Arial"/>
              </a:rPr>
              <a:t> increases by almost 6x while </a:t>
            </a:r>
            <a:r>
              <a:rPr lang="en-US" sz="2000" b="0" strike="noStrike" spc="-1" err="1">
                <a:latin typeface="Arial"/>
              </a:rPr>
              <a:t>BaM’s</a:t>
            </a:r>
            <a:r>
              <a:rPr lang="en-US" sz="2000" b="0" strike="noStrike" spc="-1">
                <a:latin typeface="Arial"/>
              </a:rPr>
              <a:t> IO amplification increases by only 1.6x as </a:t>
            </a:r>
            <a:r>
              <a:rPr lang="en-US" sz="2000" b="0" strike="noStrike" spc="-1" err="1">
                <a:latin typeface="Arial"/>
              </a:rPr>
              <a:t>BaM</a:t>
            </a:r>
            <a:r>
              <a:rPr lang="en-US" sz="2000" b="0" strike="noStrike" spc="-1">
                <a:latin typeface="Arial"/>
              </a:rPr>
              <a:t> allows threads to make on-demand accesses for the data that they need.</a:t>
            </a:r>
          </a:p>
        </p:txBody>
      </p:sp>
    </p:spTree>
    <p:extLst>
      <p:ext uri="{BB962C8B-B14F-4D97-AF65-F5344CB8AC3E}">
        <p14:creationId xmlns:p14="http://schemas.microsoft.com/office/powerpoint/2010/main" val="2406836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endParaRPr lang="en-US" sz="2000" b="0" strike="noStrike" spc="-1">
              <a:latin typeface="Arial"/>
            </a:endParaRPr>
          </a:p>
          <a:p>
            <a:r>
              <a:rPr lang="en-US" sz="2000" b="0" strike="noStrike" spc="-1">
                <a:latin typeface="Arial"/>
              </a:rPr>
              <a:t>As we add more and more data dependent columns, RAPIDS IO </a:t>
            </a:r>
            <a:r>
              <a:rPr lang="en-US" sz="2000" b="0" strike="noStrike" spc="-1" err="1">
                <a:latin typeface="Arial"/>
              </a:rPr>
              <a:t>ampflication</a:t>
            </a:r>
            <a:r>
              <a:rPr lang="en-US" sz="2000" b="0" strike="noStrike" spc="-1">
                <a:latin typeface="Arial"/>
              </a:rPr>
              <a:t> increases by almost 6x while </a:t>
            </a:r>
            <a:r>
              <a:rPr lang="en-US" sz="2000" b="0" strike="noStrike" spc="-1" err="1">
                <a:latin typeface="Arial"/>
              </a:rPr>
              <a:t>BaM’s</a:t>
            </a:r>
            <a:r>
              <a:rPr lang="en-US" sz="2000" b="0" strike="noStrike" spc="-1">
                <a:latin typeface="Arial"/>
              </a:rPr>
              <a:t> IO amplification increases by only 1.6x as </a:t>
            </a:r>
            <a:r>
              <a:rPr lang="en-US" sz="2000" b="0" strike="noStrike" spc="-1" err="1">
                <a:latin typeface="Arial"/>
              </a:rPr>
              <a:t>BaM</a:t>
            </a:r>
            <a:r>
              <a:rPr lang="en-US" sz="2000" b="0" strike="noStrike" spc="-1">
                <a:latin typeface="Arial"/>
              </a:rPr>
              <a:t> allows threads to make on-demand accesses for the data that they need.</a:t>
            </a:r>
          </a:p>
        </p:txBody>
      </p:sp>
    </p:spTree>
    <p:extLst>
      <p:ext uri="{BB962C8B-B14F-4D97-AF65-F5344CB8AC3E}">
        <p14:creationId xmlns:p14="http://schemas.microsoft.com/office/powerpoint/2010/main" val="2585480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endParaRPr lang="en-US" sz="2000" b="0" strike="noStrike" spc="-1">
              <a:latin typeface="Arial"/>
            </a:endParaRPr>
          </a:p>
          <a:p>
            <a:r>
              <a:rPr lang="en-US" sz="2000" b="0" strike="noStrike" spc="-1">
                <a:latin typeface="Arial"/>
              </a:rPr>
              <a:t>As we add more and more data dependent columns, RAPIDS IO </a:t>
            </a:r>
            <a:r>
              <a:rPr lang="en-US" sz="2000" b="0" strike="noStrike" spc="-1" err="1">
                <a:latin typeface="Arial"/>
              </a:rPr>
              <a:t>ampflication</a:t>
            </a:r>
            <a:r>
              <a:rPr lang="en-US" sz="2000" b="0" strike="noStrike" spc="-1">
                <a:latin typeface="Arial"/>
              </a:rPr>
              <a:t> increases by almost 6x while </a:t>
            </a:r>
            <a:r>
              <a:rPr lang="en-US" sz="2000" b="0" strike="noStrike" spc="-1" err="1">
                <a:latin typeface="Arial"/>
              </a:rPr>
              <a:t>BaM’s</a:t>
            </a:r>
            <a:r>
              <a:rPr lang="en-US" sz="2000" b="0" strike="noStrike" spc="-1">
                <a:latin typeface="Arial"/>
              </a:rPr>
              <a:t> IO amplification increases by only 1.6x as </a:t>
            </a:r>
            <a:r>
              <a:rPr lang="en-US" sz="2000" b="0" strike="noStrike" spc="-1" err="1">
                <a:latin typeface="Arial"/>
              </a:rPr>
              <a:t>BaM</a:t>
            </a:r>
            <a:r>
              <a:rPr lang="en-US" sz="2000" b="0" strike="noStrike" spc="-1">
                <a:latin typeface="Arial"/>
              </a:rPr>
              <a:t> allows threads to make on-demand accesses for the data that they need.</a:t>
            </a:r>
          </a:p>
        </p:txBody>
      </p:sp>
    </p:spTree>
    <p:extLst>
      <p:ext uri="{BB962C8B-B14F-4D97-AF65-F5344CB8AC3E}">
        <p14:creationId xmlns:p14="http://schemas.microsoft.com/office/powerpoint/2010/main" val="220222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noRot="1" noChangeAspect="1"/>
          </p:cNvSpPr>
          <p:nvPr>
            <p:ph type="sldImg"/>
          </p:nvPr>
        </p:nvSpPr>
        <p:spPr>
          <a:xfrm>
            <a:off x="534988" y="763588"/>
            <a:ext cx="6702425" cy="3771900"/>
          </a:xfrm>
          <a:prstGeom prst="rect">
            <a:avLst/>
          </a:prstGeom>
          <a:ln w="0">
            <a:noFill/>
          </a:ln>
        </p:spPr>
      </p:sp>
      <p:sp>
        <p:nvSpPr>
          <p:cNvPr id="243" name="PlaceHolder 2"/>
          <p:cNvSpPr>
            <a:spLocks noGrp="1"/>
          </p:cNvSpPr>
          <p:nvPr>
            <p:ph type="body"/>
          </p:nvPr>
        </p:nvSpPr>
        <p:spPr>
          <a:xfrm>
            <a:off x="777240" y="4777560"/>
            <a:ext cx="6217560" cy="4533480"/>
          </a:xfrm>
          <a:prstGeom prst="rect">
            <a:avLst/>
          </a:prstGeom>
          <a:noFill/>
          <a:ln w="0">
            <a:noFill/>
          </a:ln>
        </p:spPr>
        <p:txBody>
          <a:bodyPr lIns="0" tIns="0" rIns="0" bIns="0" anchor="t">
            <a:noAutofit/>
          </a:bodyPr>
          <a:lstStyle/>
          <a:p>
            <a:r>
              <a:rPr lang="en-US" sz="2000" b="0" strike="noStrike" spc="-1">
                <a:latin typeface="Arial"/>
              </a:rPr>
              <a:t>However, accelerator memory capacity is not keeping up with the demands of these applications. </a:t>
            </a:r>
          </a:p>
          <a:p>
            <a:endParaRPr lang="en-US" sz="2000" b="0" strike="noStrike" spc="-1">
              <a:latin typeface="Arial"/>
            </a:endParaRPr>
          </a:p>
          <a:p>
            <a:r>
              <a:rPr lang="en-US" sz="2000" b="0" strike="noStrike" spc="-1">
                <a:latin typeface="Arial"/>
              </a:rPr>
              <a:t>For example, since 2016, in the span of 5 years, recommendation systems memory demand increased by 10000x, while accelerator memory capacity increased by less than 7x. </a:t>
            </a:r>
          </a:p>
          <a:p>
            <a:endParaRPr lang="en-US" sz="2000" b="0" strike="noStrike" spc="-1">
              <a:latin typeface="Arial"/>
            </a:endParaRPr>
          </a:p>
          <a:p>
            <a:r>
              <a:rPr lang="en-US" sz="2000" b="0" strike="noStrike" spc="-1">
                <a:latin typeface="Arial"/>
              </a:rPr>
              <a:t>We term this the Accelerator Memory Capacity Wall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4" name="PlaceHolder 1"/>
          <p:cNvSpPr>
            <a:spLocks noGrp="1" noRot="1" noChangeAspect="1"/>
          </p:cNvSpPr>
          <p:nvPr>
            <p:ph type="sldImg"/>
          </p:nvPr>
        </p:nvSpPr>
        <p:spPr>
          <a:xfrm>
            <a:off x="534988" y="763588"/>
            <a:ext cx="6702425" cy="3771900"/>
          </a:xfrm>
          <a:prstGeom prst="rect">
            <a:avLst/>
          </a:prstGeom>
          <a:ln w="0">
            <a:noFill/>
          </a:ln>
        </p:spPr>
      </p:sp>
      <p:sp>
        <p:nvSpPr>
          <p:cNvPr id="5795" name="PlaceHolder 2"/>
          <p:cNvSpPr>
            <a:spLocks noGrp="1"/>
          </p:cNvSpPr>
          <p:nvPr>
            <p:ph type="body"/>
          </p:nvPr>
        </p:nvSpPr>
        <p:spPr>
          <a:xfrm>
            <a:off x="777240" y="4777560"/>
            <a:ext cx="6217560" cy="4533480"/>
          </a:xfrm>
          <a:prstGeom prst="rect">
            <a:avLst/>
          </a:prstGeom>
          <a:noFill/>
          <a:ln w="0">
            <a:noFill/>
          </a:ln>
        </p:spPr>
        <p:txBody>
          <a:bodyPr lIns="0" tIns="0" rIns="0" bIns="0" anchor="t">
            <a:noAutofit/>
          </a:bodyPr>
          <a:lstStyle/>
          <a:p>
            <a:pPr marL="216000" indent="0">
              <a:buNone/>
            </a:pPr>
            <a:r>
              <a:rPr lang="en-US" sz="2000" b="0" strike="noStrike" spc="-1">
                <a:latin typeface="Arial"/>
              </a:rPr>
              <a:t>The traditional solution to address the limited GPU memory capacity is to </a:t>
            </a:r>
            <a:r>
              <a:rPr lang="en-US" sz="3200" b="0" i="0" u="none" strike="noStrike">
                <a:solidFill>
                  <a:srgbClr val="000000"/>
                </a:solidFill>
                <a:effectLst/>
                <a:latin typeface="Calibri" panose="020F0502020204030204" pitchFamily="34" charset="0"/>
              </a:rPr>
              <a:t>use the CPU to partition the data and orchestrate data movement.</a:t>
            </a:r>
          </a:p>
          <a:p>
            <a:pPr marL="216000" indent="0">
              <a:buNone/>
            </a:pPr>
            <a:r>
              <a:rPr lang="en-US" sz="3200" b="0" i="0" u="none" strike="noStrike">
                <a:solidFill>
                  <a:srgbClr val="000000"/>
                </a:solidFill>
                <a:effectLst/>
                <a:latin typeface="Calibri" panose="020F0502020204030204" pitchFamily="34" charset="0"/>
              </a:rPr>
              <a:t>As an example, when working on very large data, the CPU software will first fetch a tile of the data from storage into its memory, then copy  a </a:t>
            </a:r>
            <a:r>
              <a:rPr lang="en-US" sz="3200" b="0" i="0" u="none" strike="noStrike" err="1">
                <a:solidFill>
                  <a:srgbClr val="000000"/>
                </a:solidFill>
                <a:effectLst/>
                <a:latin typeface="Calibri" panose="020F0502020204030204" pitchFamily="34" charset="0"/>
              </a:rPr>
              <a:t>subtile</a:t>
            </a:r>
            <a:r>
              <a:rPr lang="en-US" sz="3200" b="0" i="0" u="none" strike="noStrike">
                <a:solidFill>
                  <a:srgbClr val="000000"/>
                </a:solidFill>
                <a:effectLst/>
                <a:latin typeface="Calibri" panose="020F0502020204030204" pitchFamily="34" charset="0"/>
              </a:rPr>
              <a:t> to the </a:t>
            </a:r>
            <a:r>
              <a:rPr lang="en-US" sz="3200" b="0" i="0" u="none" strike="noStrike" err="1">
                <a:solidFill>
                  <a:srgbClr val="000000"/>
                </a:solidFill>
                <a:effectLst/>
                <a:latin typeface="Calibri" panose="020F0502020204030204" pitchFamily="34" charset="0"/>
              </a:rPr>
              <a:t>gpu</a:t>
            </a:r>
            <a:r>
              <a:rPr lang="en-US" sz="3200" b="0" i="0" u="none" strike="noStrike">
                <a:solidFill>
                  <a:srgbClr val="000000"/>
                </a:solidFill>
                <a:effectLst/>
                <a:latin typeface="Calibri" panose="020F0502020204030204" pitchFamily="34" charset="0"/>
              </a:rPr>
              <a:t> memory, and launch a GPU compute kernel that operates on the </a:t>
            </a:r>
            <a:r>
              <a:rPr lang="en-US" sz="3200" b="0" i="0" u="none" strike="noStrike" err="1">
                <a:solidFill>
                  <a:srgbClr val="000000"/>
                </a:solidFill>
                <a:effectLst/>
                <a:latin typeface="Calibri" panose="020F0502020204030204" pitchFamily="34" charset="0"/>
              </a:rPr>
              <a:t>subtile</a:t>
            </a:r>
            <a:r>
              <a:rPr lang="en-US" sz="3200" b="0" i="0" u="none" strike="noStrike">
                <a:solidFill>
                  <a:srgbClr val="000000"/>
                </a:solidFill>
                <a:effectLst/>
                <a:latin typeface="Calibri" panose="020F0502020204030204" pitchFamily="34" charset="0"/>
              </a:rPr>
              <a:t>. </a:t>
            </a:r>
          </a:p>
          <a:p>
            <a:pPr marL="216000" indent="0">
              <a:buNone/>
            </a:pPr>
            <a:r>
              <a:rPr lang="en-US" sz="3200" b="0" i="0" u="none" strike="noStrike">
                <a:solidFill>
                  <a:srgbClr val="000000"/>
                </a:solidFill>
                <a:effectLst/>
                <a:latin typeface="Calibri" panose="020F0502020204030204" pitchFamily="34" charset="0"/>
              </a:rPr>
              <a:t>The CPU software can pipeline these operations to cover the entire dataset.</a:t>
            </a:r>
          </a:p>
          <a:p>
            <a:pPr marL="216000" indent="0">
              <a:buNone/>
            </a:pPr>
            <a:endParaRPr lang="en-US" sz="3200" b="0" i="0" u="none" strike="noStrike">
              <a:solidFill>
                <a:srgbClr val="000000"/>
              </a:solidFill>
              <a:effectLst/>
              <a:latin typeface="Calibri" panose="020F0502020204030204" pitchFamily="34" charset="0"/>
            </a:endParaRPr>
          </a:p>
          <a:p>
            <a:pPr marL="216000" indent="0">
              <a:buNone/>
            </a:pPr>
            <a:r>
              <a:rPr lang="en-US" sz="3200" b="0" i="0" u="none" strike="noStrike">
                <a:solidFill>
                  <a:srgbClr val="000000"/>
                </a:solidFill>
                <a:effectLst/>
                <a:latin typeface="Calibri" panose="020F0502020204030204" pitchFamily="34" charset="0"/>
              </a:rPr>
              <a:t>Although this approach works well for traditional dense GPU applications, it faces some challenges for emerging applications.</a:t>
            </a:r>
          </a:p>
          <a:p>
            <a:pPr marL="216000" indent="0">
              <a:buNone/>
            </a:pPr>
            <a:r>
              <a:rPr lang="en-US" sz="3200" b="0" i="0" u="none" strike="noStrike">
                <a:solidFill>
                  <a:srgbClr val="000000"/>
                </a:solidFill>
                <a:effectLst/>
                <a:latin typeface="Calibri" panose="020F0502020204030204" pitchFamily="34" charset="0"/>
              </a:rPr>
              <a:t>First, if </a:t>
            </a:r>
            <a:r>
              <a:rPr lang="en-US" sz="3200" b="0" i="0" u="none" strike="noStrike" err="1">
                <a:solidFill>
                  <a:srgbClr val="000000"/>
                </a:solidFill>
                <a:effectLst/>
                <a:latin typeface="Calibri" panose="020F0502020204030204" pitchFamily="34" charset="0"/>
              </a:rPr>
              <a:t>Gpu</a:t>
            </a:r>
            <a:r>
              <a:rPr lang="en-US" sz="3200" b="0" i="0" u="none" strike="noStrike">
                <a:solidFill>
                  <a:srgbClr val="000000"/>
                </a:solidFill>
                <a:effectLst/>
                <a:latin typeface="Calibri" panose="020F0502020204030204" pitchFamily="34" charset="0"/>
              </a:rPr>
              <a:t> threads make </a:t>
            </a:r>
            <a:r>
              <a:rPr lang="en-US" sz="3200" b="0" i="0" u="none" strike="noStrike" err="1">
                <a:solidFill>
                  <a:srgbClr val="000000"/>
                </a:solidFill>
                <a:effectLst/>
                <a:latin typeface="Calibri" panose="020F0502020204030204" pitchFamily="34" charset="0"/>
              </a:rPr>
              <a:t>sprase</a:t>
            </a:r>
            <a:r>
              <a:rPr lang="en-US" sz="3200" b="0" i="0" u="none" strike="noStrike">
                <a:solidFill>
                  <a:srgbClr val="000000"/>
                </a:solidFill>
                <a:effectLst/>
                <a:latin typeface="Calibri" panose="020F0502020204030204" pitchFamily="34" charset="0"/>
              </a:rPr>
              <a:t> accesses to the data, then this technique can incur gross I/O amplification.</a:t>
            </a:r>
          </a:p>
          <a:p>
            <a:pPr marL="216000" indent="0">
              <a:buNone/>
            </a:pPr>
            <a:r>
              <a:rPr lang="en-US" sz="3200" b="0" i="0" u="none" strike="noStrike" spc="-1">
                <a:solidFill>
                  <a:srgbClr val="000000"/>
                </a:solidFill>
                <a:effectLst/>
                <a:latin typeface="Calibri" panose="020F0502020204030204" pitchFamily="34" charset="0"/>
              </a:rPr>
              <a:t>Furthermore, proactive tiling fails if the GPU threads ever need to address more data than can fit in GPU memory.</a:t>
            </a:r>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533400" y="763588"/>
            <a:ext cx="6704013" cy="3771900"/>
          </a:xfrm>
          <a:prstGeom prst="rect">
            <a:avLst/>
          </a:prstGeom>
          <a:ln w="0">
            <a:noFill/>
          </a:ln>
        </p:spPr>
      </p:sp>
      <p:sp>
        <p:nvSpPr>
          <p:cNvPr id="245"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3200" b="0" i="0" u="none" strike="noStrike">
                <a:solidFill>
                  <a:srgbClr val="000000"/>
                </a:solidFill>
                <a:effectLst/>
                <a:latin typeface="Calibri" panose="020F0502020204030204" pitchFamily="34" charset="0"/>
              </a:rPr>
              <a:t>Alternatively, systems like </a:t>
            </a:r>
            <a:r>
              <a:rPr lang="en-US" sz="3200" b="0" i="0" u="none" strike="noStrike" err="1">
                <a:solidFill>
                  <a:srgbClr val="000000"/>
                </a:solidFill>
                <a:effectLst/>
                <a:latin typeface="Calibri" panose="020F0502020204030204" pitchFamily="34" charset="0"/>
              </a:rPr>
              <a:t>Gpufs</a:t>
            </a:r>
            <a:r>
              <a:rPr lang="en-US" sz="3200" b="0" i="0" u="none" strike="noStrike">
                <a:solidFill>
                  <a:srgbClr val="000000"/>
                </a:solidFill>
                <a:effectLst/>
                <a:latin typeface="Calibri" panose="020F0502020204030204" pitchFamily="34" charset="0"/>
              </a:rPr>
              <a:t>, pioneered by Professor Silberstein, enable GPU threads to make on-demand </a:t>
            </a:r>
            <a:r>
              <a:rPr lang="en-US" sz="3200" b="0" i="0" u="none" strike="noStrike" err="1">
                <a:solidFill>
                  <a:srgbClr val="000000"/>
                </a:solidFill>
                <a:effectLst/>
                <a:latin typeface="Calibri" panose="020F0502020204030204" pitchFamily="34" charset="0"/>
              </a:rPr>
              <a:t>reuqests</a:t>
            </a:r>
            <a:r>
              <a:rPr lang="en-US" sz="3200" b="0" i="0" u="none" strike="noStrike">
                <a:solidFill>
                  <a:srgbClr val="000000"/>
                </a:solidFill>
                <a:effectLst/>
                <a:latin typeface="Calibri" panose="020F0502020204030204" pitchFamily="34" charset="0"/>
              </a:rPr>
              <a:t> to  software on the CPU to fetch and move the data on their behalf.</a:t>
            </a:r>
          </a:p>
          <a:p>
            <a:r>
              <a:rPr lang="en-US" sz="3200" b="0" i="0" u="none" strike="noStrike">
                <a:solidFill>
                  <a:srgbClr val="000000"/>
                </a:solidFill>
                <a:effectLst/>
                <a:latin typeface="Calibri" panose="020F0502020204030204" pitchFamily="34" charset="0"/>
              </a:rPr>
              <a:t>However, when the many </a:t>
            </a:r>
            <a:r>
              <a:rPr lang="en-US" sz="3200" b="0" i="0" u="none" strike="noStrike" err="1">
                <a:solidFill>
                  <a:srgbClr val="000000"/>
                </a:solidFill>
                <a:effectLst/>
                <a:latin typeface="Calibri" panose="020F0502020204030204" pitchFamily="34" charset="0"/>
              </a:rPr>
              <a:t>Gpu</a:t>
            </a:r>
            <a:r>
              <a:rPr lang="en-US" sz="3200" b="0" i="0" u="none" strike="noStrike">
                <a:solidFill>
                  <a:srgbClr val="000000"/>
                </a:solidFill>
                <a:effectLst/>
                <a:latin typeface="Calibri" panose="020F0502020204030204" pitchFamily="34" charset="0"/>
              </a:rPr>
              <a:t> threads attempt to make such requests in parallel, </a:t>
            </a:r>
            <a:r>
              <a:rPr lang="en-US" sz="3200" b="0" i="0" u="none" strike="noStrike" err="1">
                <a:solidFill>
                  <a:srgbClr val="000000"/>
                </a:solidFill>
                <a:effectLst/>
                <a:latin typeface="Calibri" panose="020F0502020204030204" pitchFamily="34" charset="0"/>
              </a:rPr>
              <a:t>Cpu</a:t>
            </a:r>
            <a:r>
              <a:rPr lang="en-US" sz="3200" b="0" i="0" u="none" strike="noStrike">
                <a:solidFill>
                  <a:srgbClr val="000000"/>
                </a:solidFill>
                <a:effectLst/>
                <a:latin typeface="Calibri" panose="020F0502020204030204" pitchFamily="34" charset="0"/>
              </a:rPr>
              <a:t> software overheads and costly synchronization can severely bottleneck the system’s performance.</a:t>
            </a:r>
            <a:endParaRPr lang="en-US" sz="2000" b="0" strike="noStrike" spc="-1">
              <a:latin typeface="Arial"/>
            </a:endParaRPr>
          </a:p>
        </p:txBody>
      </p:sp>
    </p:spTree>
    <p:extLst>
      <p:ext uri="{BB962C8B-B14F-4D97-AF65-F5344CB8AC3E}">
        <p14:creationId xmlns:p14="http://schemas.microsoft.com/office/powerpoint/2010/main" val="150200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533400" y="763588"/>
            <a:ext cx="6704013" cy="3771900"/>
          </a:xfrm>
          <a:prstGeom prst="rect">
            <a:avLst/>
          </a:prstGeom>
          <a:ln w="0">
            <a:noFill/>
          </a:ln>
        </p:spPr>
      </p:sp>
      <p:sp>
        <p:nvSpPr>
          <p:cNvPr id="245"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Lastly, </a:t>
            </a:r>
            <a:r>
              <a:rPr lang="en-US" sz="3200" b="0" i="0" u="none" strike="noStrike">
                <a:solidFill>
                  <a:srgbClr val="000000"/>
                </a:solidFill>
                <a:effectLst/>
                <a:latin typeface="Calibri" panose="020F0502020204030204" pitchFamily="34" charset="0"/>
              </a:rPr>
              <a:t>the user can provision sufficient CPU DRAM in the system, </a:t>
            </a:r>
          </a:p>
          <a:p>
            <a:endParaRPr lang="en-US" sz="3200" b="0" i="0" u="none" strike="noStrike">
              <a:solidFill>
                <a:srgbClr val="000000"/>
              </a:solidFill>
              <a:effectLst/>
              <a:latin typeface="Calibri" panose="020F0502020204030204" pitchFamily="34" charset="0"/>
            </a:endParaRPr>
          </a:p>
          <a:p>
            <a:r>
              <a:rPr lang="en-US" sz="3200" b="0" i="0" u="none" strike="noStrike">
                <a:solidFill>
                  <a:srgbClr val="000000"/>
                </a:solidFill>
                <a:effectLst/>
                <a:latin typeface="Calibri" panose="020F0502020204030204" pitchFamily="34" charset="0"/>
              </a:rPr>
              <a:t>pin the data in the CPU DRAM, </a:t>
            </a:r>
          </a:p>
          <a:p>
            <a:endParaRPr lang="en-US" sz="3200" b="0" i="0" u="none" strike="noStrike">
              <a:solidFill>
                <a:srgbClr val="000000"/>
              </a:solidFill>
              <a:effectLst/>
              <a:latin typeface="Calibri" panose="020F0502020204030204" pitchFamily="34" charset="0"/>
            </a:endParaRPr>
          </a:p>
          <a:p>
            <a:r>
              <a:rPr lang="en-US" sz="3200" b="0" i="0" u="none" strike="noStrike">
                <a:solidFill>
                  <a:srgbClr val="000000"/>
                </a:solidFill>
                <a:effectLst/>
                <a:latin typeface="Calibri" panose="020F0502020204030204" pitchFamily="34" charset="0"/>
              </a:rPr>
              <a:t>and then allow the GPU to directly access the data in the CPU DRAM. </a:t>
            </a:r>
          </a:p>
          <a:p>
            <a:endParaRPr lang="en-US" sz="3200" b="0" i="0" u="none" strike="noStrike">
              <a:solidFill>
                <a:srgbClr val="000000"/>
              </a:solidFill>
              <a:effectLst/>
              <a:latin typeface="Calibri" panose="020F0502020204030204" pitchFamily="34" charset="0"/>
            </a:endParaRPr>
          </a:p>
          <a:p>
            <a:r>
              <a:rPr lang="en-US" sz="3200" b="0" i="0" u="none" strike="noStrike">
                <a:solidFill>
                  <a:srgbClr val="000000"/>
                </a:solidFill>
                <a:effectLst/>
                <a:latin typeface="Calibri" panose="020F0502020204030204" pitchFamily="34" charset="0"/>
              </a:rPr>
              <a:t>Although this approach has shown to be quiet performant,</a:t>
            </a:r>
          </a:p>
          <a:p>
            <a:r>
              <a:rPr lang="en-US" sz="3200" b="0" i="0" u="none" strike="noStrike">
                <a:solidFill>
                  <a:srgbClr val="000000"/>
                </a:solidFill>
                <a:effectLst/>
                <a:latin typeface="Calibri" panose="020F0502020204030204" pitchFamily="34" charset="0"/>
              </a:rPr>
              <a:t>scaling the CPU DRAM with the dataset size is an EXTREMELY expensive proposition in the foreseeable future.</a:t>
            </a:r>
          </a:p>
          <a:p>
            <a:endParaRPr lang="en-US" sz="3200" b="0" i="0" u="none" strike="noStrike">
              <a:solidFill>
                <a:srgbClr val="000000"/>
              </a:solidFill>
              <a:effectLst/>
              <a:latin typeface="Calibri" panose="020F0502020204030204" pitchFamily="34" charset="0"/>
            </a:endParaRPr>
          </a:p>
          <a:p>
            <a:r>
              <a:rPr lang="en-US" sz="3200" b="0" i="0" u="none" strike="noStrike">
                <a:solidFill>
                  <a:srgbClr val="000000"/>
                </a:solidFill>
                <a:effectLst/>
                <a:latin typeface="Calibri" panose="020F0502020204030204" pitchFamily="34" charset="0"/>
              </a:rPr>
              <a:t> Furthermore, the application must first wait for the ENTIRE dataset to be copied from storage into the CPU DRAM before launching any compute on the GPU!</a:t>
            </a:r>
            <a:endParaRPr lang="en-US" sz="2000" b="0" strike="noStrike" spc="-1">
              <a:latin typeface="Arial"/>
            </a:endParaRPr>
          </a:p>
        </p:txBody>
      </p:sp>
    </p:spTree>
    <p:extLst>
      <p:ext uri="{BB962C8B-B14F-4D97-AF65-F5344CB8AC3E}">
        <p14:creationId xmlns:p14="http://schemas.microsoft.com/office/powerpoint/2010/main" val="278045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533400" y="763588"/>
            <a:ext cx="6704013" cy="3771900"/>
          </a:xfrm>
          <a:prstGeom prst="rect">
            <a:avLst/>
          </a:prstGeom>
          <a:ln w="0">
            <a:noFill/>
          </a:ln>
        </p:spPr>
      </p:sp>
      <p:sp>
        <p:nvSpPr>
          <p:cNvPr id="245"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Our solution to break the accelerator memory capacity wall is </a:t>
            </a:r>
            <a:r>
              <a:rPr lang="en-US" sz="2000" b="0" strike="noStrike" spc="-1" err="1">
                <a:latin typeface="Arial"/>
              </a:rPr>
              <a:t>BaM</a:t>
            </a:r>
            <a:r>
              <a:rPr lang="en-US" sz="2000" b="0" strike="noStrike" spc="-1">
                <a:latin typeface="Arial"/>
              </a:rPr>
              <a:t>, where we expand the effective GPU memory with more affordable Storage.</a:t>
            </a:r>
          </a:p>
          <a:p>
            <a:r>
              <a:rPr lang="en-US" sz="2000" b="0" strike="noStrike" spc="-1">
                <a:latin typeface="Arial"/>
              </a:rPr>
              <a:t>To this end, </a:t>
            </a:r>
          </a:p>
          <a:p>
            <a:r>
              <a:rPr lang="en-US" sz="2000" b="0" strike="noStrike" spc="-1">
                <a:latin typeface="Arial"/>
              </a:rPr>
              <a:t>    1) we move the storage I/O queues to the </a:t>
            </a:r>
            <a:r>
              <a:rPr lang="en-US" sz="2000" b="0" strike="noStrike" spc="-1" err="1">
                <a:latin typeface="Arial"/>
              </a:rPr>
              <a:t>gpu</a:t>
            </a:r>
            <a:r>
              <a:rPr lang="en-US" sz="2000" b="0" strike="noStrike" spc="-1">
                <a:latin typeface="Arial"/>
              </a:rPr>
              <a:t> memory so GPU threads can issue I/O requests for data on storage directly</a:t>
            </a:r>
          </a:p>
          <a:p>
            <a:r>
              <a:rPr lang="en-US" sz="2000" b="0" strike="noStrike" spc="-1">
                <a:latin typeface="Arial"/>
              </a:rPr>
              <a:t>    2) we design a highly-concurrent software-managed cache to leverage the fast GPU memory for data reuse and optimize the storage bandwidth utilization.</a:t>
            </a:r>
          </a:p>
          <a:p>
            <a:r>
              <a:rPr lang="en-US" sz="2000" b="0" strike="noStrike" spc="-1">
                <a:latin typeface="Arial"/>
              </a:rPr>
              <a:t>and</a:t>
            </a:r>
          </a:p>
          <a:p>
            <a:r>
              <a:rPr lang="en-US" sz="2000" b="0" strike="noStrike" spc="-1">
                <a:latin typeface="Arial"/>
              </a:rPr>
              <a:t>    3)  we provide an array-like high-level abstraction familiar to GPU programmers making it easy for them to integrate </a:t>
            </a:r>
            <a:r>
              <a:rPr lang="en-US" sz="2000" b="0" strike="noStrike" spc="-1" err="1">
                <a:latin typeface="Arial"/>
              </a:rPr>
              <a:t>BaM</a:t>
            </a:r>
            <a:r>
              <a:rPr lang="en-US" sz="2000" b="0" strike="noStrike" spc="-1">
                <a:latin typeface="Arial"/>
              </a:rPr>
              <a:t> into their applications</a:t>
            </a:r>
            <a:br>
              <a:rPr sz="2000"/>
            </a:br>
            <a:br>
              <a:rPr sz="2000"/>
            </a:br>
            <a:r>
              <a:rPr lang="en-US" sz="2000" b="0" strike="noStrike" spc="-1">
                <a:latin typeface="Arial"/>
              </a:rPr>
              <a:t>With </a:t>
            </a:r>
            <a:r>
              <a:rPr lang="en-US" sz="2000" b="0" strike="noStrike" spc="-1" err="1">
                <a:latin typeface="Arial"/>
              </a:rPr>
              <a:t>BaM</a:t>
            </a:r>
            <a:r>
              <a:rPr lang="en-US" sz="2000" b="0" strike="noStrike" spc="-1">
                <a:latin typeface="Arial"/>
              </a:rPr>
              <a:t>, GPU threads can directly access data where it is, be it memory or storage.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normAutofit lnSpcReduction="10000"/>
          </a:bodyPr>
          <a:lstStyle/>
          <a:p>
            <a:r>
              <a:rPr lang="en-US" dirty="0"/>
              <a:t>Now that all the software components are in place, let me show you how GPU threads can use them to access large data efficiently.</a:t>
            </a:r>
          </a:p>
          <a:p>
            <a:endParaRPr lang="en-US" dirty="0"/>
          </a:p>
          <a:p>
            <a:r>
              <a:rPr lang="en-US" dirty="0"/>
              <a:t>GPU threads </a:t>
            </a:r>
            <a:r>
              <a:rPr lang="en-US" dirty="0" err="1"/>
              <a:t>accesss</a:t>
            </a:r>
            <a:r>
              <a:rPr lang="en-US" dirty="0"/>
              <a:t> data through an array like high-level abstraction.</a:t>
            </a:r>
          </a:p>
          <a:p>
            <a:endParaRPr lang="en-US" dirty="0"/>
          </a:p>
          <a:p>
            <a:r>
              <a:rPr lang="en-US" dirty="0"/>
              <a:t>Each thread then calculates the offset for the data it needs, and threads in a warp use our software coalescer to pick a leader and to reduce atomic contention in the cache state management.</a:t>
            </a:r>
          </a:p>
          <a:p>
            <a:endParaRPr lang="en-US" dirty="0"/>
          </a:p>
          <a:p>
            <a:r>
              <a:rPr lang="en-US" dirty="0"/>
              <a:t>The leader probes the cache, and if the access is a hit in the cache, the data is returned from the the cache to the threads.</a:t>
            </a:r>
          </a:p>
          <a:p>
            <a:r>
              <a:rPr lang="en-US" dirty="0"/>
              <a:t>We design the cache metadata and algorithm to support low latency and highly concurrent lookups.</a:t>
            </a:r>
          </a:p>
          <a:p>
            <a:endParaRPr lang="en-US" dirty="0"/>
          </a:p>
          <a:p>
            <a:r>
              <a:rPr lang="en-US" dirty="0"/>
              <a:t>If it’s a miss, the thread needs to prepare a storage I/O request for the needed </a:t>
            </a:r>
            <a:r>
              <a:rPr lang="en-US" dirty="0" err="1"/>
              <a:t>cacheline</a:t>
            </a:r>
            <a:r>
              <a:rPr lang="en-US" dirty="0"/>
              <a:t>.</a:t>
            </a:r>
          </a:p>
          <a:p>
            <a:endParaRPr lang="en-US" dirty="0"/>
          </a:p>
          <a:p>
            <a:r>
              <a:rPr lang="en-US" dirty="0"/>
              <a:t>The thread submits the command to a IO submission queue in GPU memory. </a:t>
            </a:r>
          </a:p>
          <a:p>
            <a:r>
              <a:rPr lang="en-US" dirty="0"/>
              <a:t>Here we develop a novel scheme to allow many threads to populate queue entries in parallel and coalesce doorbell writes efficiently.</a:t>
            </a:r>
          </a:p>
          <a:p>
            <a:endParaRPr lang="en-US" dirty="0"/>
          </a:p>
          <a:p>
            <a:r>
              <a:rPr lang="en-US" dirty="0"/>
              <a:t>Once the thread rings the doorbell, the storage controller processes the request, and will eventually post a completion queue entry in GPU memory.</a:t>
            </a:r>
          </a:p>
          <a:p>
            <a:endParaRPr lang="en-US" dirty="0"/>
          </a:p>
          <a:p>
            <a:r>
              <a:rPr lang="en-US" dirty="0"/>
              <a:t>The thread polls for this completion queue entry and once it finds it, it cleans up the completion and submission queues to make space for future requests.</a:t>
            </a:r>
          </a:p>
          <a:p>
            <a:r>
              <a:rPr lang="en-US" dirty="0"/>
              <a:t>Finally, the thread can update the </a:t>
            </a:r>
            <a:r>
              <a:rPr lang="en-US" dirty="0" err="1"/>
              <a:t>cacheline</a:t>
            </a:r>
            <a:r>
              <a:rPr lang="en-US" dirty="0"/>
              <a:t> state to mark it valid and can access the data from the cache.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CB959E-2C5D-2A4A-BBB6-B83F336034C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pitchFamily="-16"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pitchFamily="-16" charset="-128"/>
              <a:cs typeface="+mn-cs"/>
            </a:endParaRPr>
          </a:p>
        </p:txBody>
      </p:sp>
    </p:spTree>
    <p:extLst>
      <p:ext uri="{BB962C8B-B14F-4D97-AF65-F5344CB8AC3E}">
        <p14:creationId xmlns:p14="http://schemas.microsoft.com/office/powerpoint/2010/main" val="221416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533400" y="763588"/>
            <a:ext cx="6704013" cy="3771900"/>
          </a:xfrm>
          <a:prstGeom prst="rect">
            <a:avLst/>
          </a:prstGeom>
          <a:ln w="0">
            <a:noFill/>
          </a:ln>
        </p:spPr>
      </p:sp>
      <p:sp>
        <p:nvSpPr>
          <p:cNvPr id="2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endParaRPr lang="en-US" sz="2000" b="0" strike="noStrike" spc="-1">
              <a:latin typeface="Arial"/>
            </a:endParaRPr>
          </a:p>
          <a:p>
            <a:r>
              <a:rPr lang="en-US" sz="2000" b="0" strike="noStrike" spc="-1">
                <a:latin typeface="Arial"/>
              </a:rPr>
              <a:t>Now that the </a:t>
            </a:r>
            <a:r>
              <a:rPr lang="en-US" sz="2000" b="0" strike="noStrike" spc="-1" err="1">
                <a:latin typeface="Arial"/>
              </a:rPr>
              <a:t>gpu</a:t>
            </a:r>
            <a:r>
              <a:rPr lang="en-US" sz="2000" b="0" strike="noStrike" spc="-1">
                <a:latin typeface="Arial"/>
              </a:rPr>
              <a:t> threads can directly access storage, naturally the question is can </a:t>
            </a:r>
            <a:r>
              <a:rPr lang="en-US" sz="2000" b="0" strike="noStrike" spc="-1" err="1">
                <a:latin typeface="Arial"/>
              </a:rPr>
              <a:t>BaM</a:t>
            </a:r>
            <a:r>
              <a:rPr lang="en-US" sz="2000" b="0" strike="noStrike" spc="-1">
                <a:latin typeface="Arial"/>
              </a:rPr>
              <a:t> tolerate the relatively high storage latency.</a:t>
            </a:r>
          </a:p>
          <a:p>
            <a:endParaRPr lang="en-US" sz="2000" b="0" strike="noStrike" spc="-1">
              <a:latin typeface="Arial"/>
            </a:endParaRPr>
          </a:p>
          <a:p>
            <a:r>
              <a:rPr lang="en-US" sz="2000" b="0" strike="noStrike" spc="-1">
                <a:latin typeface="Arial"/>
              </a:rPr>
              <a:t>We can model the minimum queue depth required to hide the storage latency and to achieve a specific throughput using </a:t>
            </a:r>
            <a:r>
              <a:rPr lang="en-US" sz="2000" b="0" strike="noStrike" spc="-1" err="1">
                <a:latin typeface="Arial"/>
              </a:rPr>
              <a:t>Litte’s</a:t>
            </a:r>
            <a:r>
              <a:rPr lang="en-US" sz="2000" b="0" strike="noStrike" spc="-1">
                <a:latin typeface="Arial"/>
              </a:rPr>
              <a:t> Law.</a:t>
            </a:r>
          </a:p>
          <a:p>
            <a:endParaRPr lang="en-US" sz="2000" b="0" strike="noStrike" spc="-1">
              <a:latin typeface="Arial"/>
            </a:endParaRPr>
          </a:p>
          <a:p>
            <a:r>
              <a:rPr lang="en-US" sz="2000" b="0" strike="noStrike" spc="-1">
                <a:latin typeface="Arial"/>
              </a:rPr>
              <a:t>The GPU has a PCIe Gen4 x16 IO interface, which provides a unidirectional bandwidth of 32GB/s, of which 25GB/s is usable for data transfers.</a:t>
            </a:r>
          </a:p>
          <a:p>
            <a:r>
              <a:rPr lang="en-US" sz="2000" b="0" strike="noStrike" spc="-1">
                <a:latin typeface="Arial"/>
              </a:rPr>
              <a:t>If we want to move data in 512-byte granularity, then we need a target throughput of 50Million IO ops per sec to saturate the </a:t>
            </a:r>
            <a:r>
              <a:rPr lang="en-US" sz="2000" b="0" strike="noStrike" spc="-1" err="1">
                <a:latin typeface="Arial"/>
              </a:rPr>
              <a:t>Gpu’s</a:t>
            </a:r>
            <a:r>
              <a:rPr lang="en-US" sz="2000" b="0" strike="noStrike" spc="-1">
                <a:latin typeface="Arial"/>
              </a:rPr>
              <a:t> ingress bandwidth.</a:t>
            </a:r>
          </a:p>
          <a:p>
            <a:endParaRPr lang="en-US" sz="2000" b="0" strike="noStrike" spc="-1">
              <a:latin typeface="Arial"/>
            </a:endParaRPr>
          </a:p>
          <a:p>
            <a:r>
              <a:rPr lang="en-US" sz="2000" b="0" strike="noStrike" spc="-1">
                <a:latin typeface="Arial"/>
              </a:rPr>
              <a:t>Take the Intel Optane P5800X SSD as an example.</a:t>
            </a:r>
          </a:p>
          <a:p>
            <a:r>
              <a:rPr lang="en-US" sz="2000" b="0" strike="noStrike" spc="-1">
                <a:latin typeface="Arial"/>
              </a:rPr>
              <a:t>It has a total access latency of 10us, and  using little’s law we know we need to maintain a I/O queue depth of at least 500 request to saturate the GPU’s ingress bandwidth.</a:t>
            </a:r>
          </a:p>
          <a:p>
            <a:r>
              <a:rPr lang="en-US" sz="2000" b="0" strike="noStrike" spc="-1">
                <a:latin typeface="Arial"/>
              </a:rPr>
              <a:t>As this queue depth must be maintained over time, we need many more I/O requests in the system to sustain the desired bandwidth.</a:t>
            </a:r>
          </a:p>
          <a:p>
            <a:endParaRPr lang="en-US" sz="2000" b="0" strike="noStrike" spc="-1">
              <a:latin typeface="Arial"/>
            </a:endParaRPr>
          </a:p>
        </p:txBody>
      </p:sp>
    </p:spTree>
    <p:extLst>
      <p:ext uri="{BB962C8B-B14F-4D97-AF65-F5344CB8AC3E}">
        <p14:creationId xmlns:p14="http://schemas.microsoft.com/office/powerpoint/2010/main" val="126911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92999F3-7524-4410-A897-602019B5B657}"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27" name="PlaceHolder 2"/>
          <p:cNvSpPr>
            <a:spLocks noGrp="1"/>
          </p:cNvSpPr>
          <p:nvPr>
            <p:ph/>
          </p:nvPr>
        </p:nvSpPr>
        <p:spPr>
          <a:xfrm>
            <a:off x="609120" y="1604160"/>
            <a:ext cx="109695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28" name="PlaceHolder 3"/>
          <p:cNvSpPr>
            <a:spLocks noGrp="1"/>
          </p:cNvSpPr>
          <p:nvPr>
            <p:ph/>
          </p:nvPr>
        </p:nvSpPr>
        <p:spPr>
          <a:xfrm>
            <a:off x="609120" y="3681720"/>
            <a:ext cx="109695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C053A78-F95E-4762-8A90-DF49D04E03A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30" name="PlaceHolder 2"/>
          <p:cNvSpPr>
            <a:spLocks noGrp="1"/>
          </p:cNvSpPr>
          <p:nvPr>
            <p:ph/>
          </p:nvPr>
        </p:nvSpPr>
        <p:spPr>
          <a:xfrm>
            <a:off x="60912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31" name="PlaceHolder 3"/>
          <p:cNvSpPr>
            <a:spLocks noGrp="1"/>
          </p:cNvSpPr>
          <p:nvPr>
            <p:ph/>
          </p:nvPr>
        </p:nvSpPr>
        <p:spPr>
          <a:xfrm>
            <a:off x="623016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32" name="PlaceHolder 4"/>
          <p:cNvSpPr>
            <a:spLocks noGrp="1"/>
          </p:cNvSpPr>
          <p:nvPr>
            <p:ph/>
          </p:nvPr>
        </p:nvSpPr>
        <p:spPr>
          <a:xfrm>
            <a:off x="609120" y="368172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33" name="PlaceHolder 5"/>
          <p:cNvSpPr>
            <a:spLocks noGrp="1"/>
          </p:cNvSpPr>
          <p:nvPr>
            <p:ph/>
          </p:nvPr>
        </p:nvSpPr>
        <p:spPr>
          <a:xfrm>
            <a:off x="6230160" y="368172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6F283C0A-9952-4CA6-9121-53187528F422}"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35" name="PlaceHolder 2"/>
          <p:cNvSpPr>
            <a:spLocks noGrp="1"/>
          </p:cNvSpPr>
          <p:nvPr>
            <p:ph/>
          </p:nvPr>
        </p:nvSpPr>
        <p:spPr>
          <a:xfrm>
            <a:off x="609120" y="160416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36" name="PlaceHolder 3"/>
          <p:cNvSpPr>
            <a:spLocks noGrp="1"/>
          </p:cNvSpPr>
          <p:nvPr>
            <p:ph/>
          </p:nvPr>
        </p:nvSpPr>
        <p:spPr>
          <a:xfrm>
            <a:off x="4318200" y="160416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37" name="PlaceHolder 4"/>
          <p:cNvSpPr>
            <a:spLocks noGrp="1"/>
          </p:cNvSpPr>
          <p:nvPr>
            <p:ph/>
          </p:nvPr>
        </p:nvSpPr>
        <p:spPr>
          <a:xfrm>
            <a:off x="8026920" y="160416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38" name="PlaceHolder 5"/>
          <p:cNvSpPr>
            <a:spLocks noGrp="1"/>
          </p:cNvSpPr>
          <p:nvPr>
            <p:ph/>
          </p:nvPr>
        </p:nvSpPr>
        <p:spPr>
          <a:xfrm>
            <a:off x="609120" y="368172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39" name="PlaceHolder 6"/>
          <p:cNvSpPr>
            <a:spLocks noGrp="1"/>
          </p:cNvSpPr>
          <p:nvPr>
            <p:ph/>
          </p:nvPr>
        </p:nvSpPr>
        <p:spPr>
          <a:xfrm>
            <a:off x="4318200" y="368172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40" name="PlaceHolder 7"/>
          <p:cNvSpPr>
            <a:spLocks noGrp="1"/>
          </p:cNvSpPr>
          <p:nvPr>
            <p:ph/>
          </p:nvPr>
        </p:nvSpPr>
        <p:spPr>
          <a:xfrm>
            <a:off x="8026920" y="368172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DC37AFCE-00F7-45B7-9852-6FB57FF39F59}"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44" name="PlaceHolder 2"/>
          <p:cNvSpPr>
            <a:spLocks noGrp="1"/>
          </p:cNvSpPr>
          <p:nvPr>
            <p:ph type="subTitle"/>
          </p:nvPr>
        </p:nvSpPr>
        <p:spPr>
          <a:xfrm>
            <a:off x="609120" y="1604160"/>
            <a:ext cx="1096956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46" name="PlaceHolder 2"/>
          <p:cNvSpPr>
            <a:spLocks noGrp="1"/>
          </p:cNvSpPr>
          <p:nvPr>
            <p:ph/>
          </p:nvPr>
        </p:nvSpPr>
        <p:spPr>
          <a:xfrm>
            <a:off x="609120" y="1604160"/>
            <a:ext cx="10969560" cy="3977280"/>
          </a:xfrm>
          <a:prstGeom prst="rect">
            <a:avLst/>
          </a:prstGeom>
          <a:noFill/>
          <a:ln w="0">
            <a:noFill/>
          </a:ln>
        </p:spPr>
        <p:txBody>
          <a:bodyPr lIns="0" tIns="0" rIns="0" bIns="0" anchor="t">
            <a:normAutofit/>
          </a:bodyPr>
          <a:lstStyle/>
          <a:p>
            <a:endParaRPr lang="en-US" sz="387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48" name="PlaceHolder 2"/>
          <p:cNvSpPr>
            <a:spLocks noGrp="1"/>
          </p:cNvSpPr>
          <p:nvPr>
            <p:ph/>
          </p:nvPr>
        </p:nvSpPr>
        <p:spPr>
          <a:xfrm>
            <a:off x="609120" y="1604160"/>
            <a:ext cx="5352840" cy="3977280"/>
          </a:xfrm>
          <a:prstGeom prst="rect">
            <a:avLst/>
          </a:prstGeom>
          <a:noFill/>
          <a:ln w="0">
            <a:noFill/>
          </a:ln>
        </p:spPr>
        <p:txBody>
          <a:bodyPr lIns="0" tIns="0" rIns="0" bIns="0" anchor="t">
            <a:normAutofit/>
          </a:bodyPr>
          <a:lstStyle/>
          <a:p>
            <a:endParaRPr lang="en-US" sz="3870" b="0" strike="noStrike" spc="-1">
              <a:latin typeface="Arial"/>
            </a:endParaRPr>
          </a:p>
        </p:txBody>
      </p:sp>
      <p:sp>
        <p:nvSpPr>
          <p:cNvPr id="49" name="PlaceHolder 3"/>
          <p:cNvSpPr>
            <a:spLocks noGrp="1"/>
          </p:cNvSpPr>
          <p:nvPr>
            <p:ph/>
          </p:nvPr>
        </p:nvSpPr>
        <p:spPr>
          <a:xfrm>
            <a:off x="6230160" y="1604160"/>
            <a:ext cx="5352840" cy="3977280"/>
          </a:xfrm>
          <a:prstGeom prst="rect">
            <a:avLst/>
          </a:prstGeom>
          <a:noFill/>
          <a:ln w="0">
            <a:noFill/>
          </a:ln>
        </p:spPr>
        <p:txBody>
          <a:bodyPr lIns="0" tIns="0" rIns="0" bIns="0" anchor="t">
            <a:normAutofit/>
          </a:bodyPr>
          <a:lstStyle/>
          <a:p>
            <a:endParaRPr lang="en-US" sz="387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120" y="272880"/>
            <a:ext cx="1096956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53" name="PlaceHolder 2"/>
          <p:cNvSpPr>
            <a:spLocks noGrp="1"/>
          </p:cNvSpPr>
          <p:nvPr>
            <p:ph/>
          </p:nvPr>
        </p:nvSpPr>
        <p:spPr>
          <a:xfrm>
            <a:off x="60912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54" name="PlaceHolder 3"/>
          <p:cNvSpPr>
            <a:spLocks noGrp="1"/>
          </p:cNvSpPr>
          <p:nvPr>
            <p:ph/>
          </p:nvPr>
        </p:nvSpPr>
        <p:spPr>
          <a:xfrm>
            <a:off x="6230160" y="1604160"/>
            <a:ext cx="5352840" cy="3977280"/>
          </a:xfrm>
          <a:prstGeom prst="rect">
            <a:avLst/>
          </a:prstGeom>
          <a:noFill/>
          <a:ln w="0">
            <a:noFill/>
          </a:ln>
        </p:spPr>
        <p:txBody>
          <a:bodyPr lIns="0" tIns="0" rIns="0" bIns="0" anchor="t">
            <a:normAutofit/>
          </a:bodyPr>
          <a:lstStyle/>
          <a:p>
            <a:endParaRPr lang="en-US" sz="3870" b="0" strike="noStrike" spc="-1">
              <a:latin typeface="Arial"/>
            </a:endParaRPr>
          </a:p>
        </p:txBody>
      </p:sp>
      <p:sp>
        <p:nvSpPr>
          <p:cNvPr id="55" name="PlaceHolder 4"/>
          <p:cNvSpPr>
            <a:spLocks noGrp="1"/>
          </p:cNvSpPr>
          <p:nvPr>
            <p:ph/>
          </p:nvPr>
        </p:nvSpPr>
        <p:spPr>
          <a:xfrm>
            <a:off x="609120" y="368172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6" name="PlaceHolder 2"/>
          <p:cNvSpPr>
            <a:spLocks noGrp="1"/>
          </p:cNvSpPr>
          <p:nvPr>
            <p:ph type="subTitle"/>
          </p:nvPr>
        </p:nvSpPr>
        <p:spPr>
          <a:xfrm>
            <a:off x="609120" y="1604160"/>
            <a:ext cx="1096956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5A8E3CFC-4058-48B6-BFFD-4D8CD035F28B}"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57" name="PlaceHolder 2"/>
          <p:cNvSpPr>
            <a:spLocks noGrp="1"/>
          </p:cNvSpPr>
          <p:nvPr>
            <p:ph/>
          </p:nvPr>
        </p:nvSpPr>
        <p:spPr>
          <a:xfrm>
            <a:off x="609120" y="1604160"/>
            <a:ext cx="5352840" cy="3977280"/>
          </a:xfrm>
          <a:prstGeom prst="rect">
            <a:avLst/>
          </a:prstGeom>
          <a:noFill/>
          <a:ln w="0">
            <a:noFill/>
          </a:ln>
        </p:spPr>
        <p:txBody>
          <a:bodyPr lIns="0" tIns="0" rIns="0" bIns="0" anchor="t">
            <a:normAutofit/>
          </a:bodyPr>
          <a:lstStyle/>
          <a:p>
            <a:endParaRPr lang="en-US" sz="3870" b="0" strike="noStrike" spc="-1">
              <a:latin typeface="Arial"/>
            </a:endParaRPr>
          </a:p>
        </p:txBody>
      </p:sp>
      <p:sp>
        <p:nvSpPr>
          <p:cNvPr id="58" name="PlaceHolder 3"/>
          <p:cNvSpPr>
            <a:spLocks noGrp="1"/>
          </p:cNvSpPr>
          <p:nvPr>
            <p:ph/>
          </p:nvPr>
        </p:nvSpPr>
        <p:spPr>
          <a:xfrm>
            <a:off x="623016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59" name="PlaceHolder 4"/>
          <p:cNvSpPr>
            <a:spLocks noGrp="1"/>
          </p:cNvSpPr>
          <p:nvPr>
            <p:ph/>
          </p:nvPr>
        </p:nvSpPr>
        <p:spPr>
          <a:xfrm>
            <a:off x="6230160" y="368172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61" name="PlaceHolder 2"/>
          <p:cNvSpPr>
            <a:spLocks noGrp="1"/>
          </p:cNvSpPr>
          <p:nvPr>
            <p:ph/>
          </p:nvPr>
        </p:nvSpPr>
        <p:spPr>
          <a:xfrm>
            <a:off x="60912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62" name="PlaceHolder 3"/>
          <p:cNvSpPr>
            <a:spLocks noGrp="1"/>
          </p:cNvSpPr>
          <p:nvPr>
            <p:ph/>
          </p:nvPr>
        </p:nvSpPr>
        <p:spPr>
          <a:xfrm>
            <a:off x="623016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63" name="PlaceHolder 4"/>
          <p:cNvSpPr>
            <a:spLocks noGrp="1"/>
          </p:cNvSpPr>
          <p:nvPr>
            <p:ph/>
          </p:nvPr>
        </p:nvSpPr>
        <p:spPr>
          <a:xfrm>
            <a:off x="609120" y="3681720"/>
            <a:ext cx="10969560" cy="1896840"/>
          </a:xfrm>
          <a:prstGeom prst="rect">
            <a:avLst/>
          </a:prstGeom>
          <a:noFill/>
          <a:ln w="0">
            <a:noFill/>
          </a:ln>
        </p:spPr>
        <p:txBody>
          <a:bodyPr lIns="0" tIns="0" rIns="0" bIns="0" anchor="t">
            <a:normAutofit/>
          </a:bodyPr>
          <a:lstStyle/>
          <a:p>
            <a:endParaRPr lang="en-US" sz="387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65" name="PlaceHolder 2"/>
          <p:cNvSpPr>
            <a:spLocks noGrp="1"/>
          </p:cNvSpPr>
          <p:nvPr>
            <p:ph/>
          </p:nvPr>
        </p:nvSpPr>
        <p:spPr>
          <a:xfrm>
            <a:off x="609120" y="1604160"/>
            <a:ext cx="109695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66" name="PlaceHolder 3"/>
          <p:cNvSpPr>
            <a:spLocks noGrp="1"/>
          </p:cNvSpPr>
          <p:nvPr>
            <p:ph/>
          </p:nvPr>
        </p:nvSpPr>
        <p:spPr>
          <a:xfrm>
            <a:off x="609120" y="3681720"/>
            <a:ext cx="10969560" cy="1896840"/>
          </a:xfrm>
          <a:prstGeom prst="rect">
            <a:avLst/>
          </a:prstGeom>
          <a:noFill/>
          <a:ln w="0">
            <a:noFill/>
          </a:ln>
        </p:spPr>
        <p:txBody>
          <a:bodyPr lIns="0" tIns="0" rIns="0" bIns="0" anchor="t">
            <a:normAutofit/>
          </a:bodyPr>
          <a:lstStyle/>
          <a:p>
            <a:endParaRPr lang="en-US" sz="387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68" name="PlaceHolder 2"/>
          <p:cNvSpPr>
            <a:spLocks noGrp="1"/>
          </p:cNvSpPr>
          <p:nvPr>
            <p:ph/>
          </p:nvPr>
        </p:nvSpPr>
        <p:spPr>
          <a:xfrm>
            <a:off x="60912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69" name="PlaceHolder 3"/>
          <p:cNvSpPr>
            <a:spLocks noGrp="1"/>
          </p:cNvSpPr>
          <p:nvPr>
            <p:ph/>
          </p:nvPr>
        </p:nvSpPr>
        <p:spPr>
          <a:xfrm>
            <a:off x="623016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70" name="PlaceHolder 4"/>
          <p:cNvSpPr>
            <a:spLocks noGrp="1"/>
          </p:cNvSpPr>
          <p:nvPr>
            <p:ph/>
          </p:nvPr>
        </p:nvSpPr>
        <p:spPr>
          <a:xfrm>
            <a:off x="609120" y="368172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71" name="PlaceHolder 5"/>
          <p:cNvSpPr>
            <a:spLocks noGrp="1"/>
          </p:cNvSpPr>
          <p:nvPr>
            <p:ph/>
          </p:nvPr>
        </p:nvSpPr>
        <p:spPr>
          <a:xfrm>
            <a:off x="6230160" y="368172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73" name="PlaceHolder 2"/>
          <p:cNvSpPr>
            <a:spLocks noGrp="1"/>
          </p:cNvSpPr>
          <p:nvPr>
            <p:ph/>
          </p:nvPr>
        </p:nvSpPr>
        <p:spPr>
          <a:xfrm>
            <a:off x="609120" y="160416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74" name="PlaceHolder 3"/>
          <p:cNvSpPr>
            <a:spLocks noGrp="1"/>
          </p:cNvSpPr>
          <p:nvPr>
            <p:ph/>
          </p:nvPr>
        </p:nvSpPr>
        <p:spPr>
          <a:xfrm>
            <a:off x="4318200" y="160416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75" name="PlaceHolder 4"/>
          <p:cNvSpPr>
            <a:spLocks noGrp="1"/>
          </p:cNvSpPr>
          <p:nvPr>
            <p:ph/>
          </p:nvPr>
        </p:nvSpPr>
        <p:spPr>
          <a:xfrm>
            <a:off x="8026920" y="160416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76" name="PlaceHolder 5"/>
          <p:cNvSpPr>
            <a:spLocks noGrp="1"/>
          </p:cNvSpPr>
          <p:nvPr>
            <p:ph/>
          </p:nvPr>
        </p:nvSpPr>
        <p:spPr>
          <a:xfrm>
            <a:off x="609120" y="368172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77" name="PlaceHolder 6"/>
          <p:cNvSpPr>
            <a:spLocks noGrp="1"/>
          </p:cNvSpPr>
          <p:nvPr>
            <p:ph/>
          </p:nvPr>
        </p:nvSpPr>
        <p:spPr>
          <a:xfrm>
            <a:off x="4318200" y="368172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78" name="PlaceHolder 7"/>
          <p:cNvSpPr>
            <a:spLocks noGrp="1"/>
          </p:cNvSpPr>
          <p:nvPr>
            <p:ph/>
          </p:nvPr>
        </p:nvSpPr>
        <p:spPr>
          <a:xfrm>
            <a:off x="8026920" y="3681720"/>
            <a:ext cx="3531960" cy="1896840"/>
          </a:xfrm>
          <a:prstGeom prst="rect">
            <a:avLst/>
          </a:prstGeom>
          <a:noFill/>
          <a:ln w="0">
            <a:noFill/>
          </a:ln>
        </p:spPr>
        <p:txBody>
          <a:bodyPr lIns="0" tIns="0" rIns="0" bIns="0" anchor="t">
            <a:normAutofit/>
          </a:bodyPr>
          <a:lstStyle/>
          <a:p>
            <a:endParaRPr lang="en-US" sz="387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39B8D9-FEBD-420A-BCD4-1941B21410C0}" type="datetime1">
              <a:rPr lang="en-US" smtClean="0"/>
              <a:t>9/7/23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30773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8" name="PlaceHolder 2"/>
          <p:cNvSpPr>
            <a:spLocks noGrp="1"/>
          </p:cNvSpPr>
          <p:nvPr>
            <p:ph/>
          </p:nvPr>
        </p:nvSpPr>
        <p:spPr>
          <a:xfrm>
            <a:off x="609120" y="1604160"/>
            <a:ext cx="10969560" cy="3977280"/>
          </a:xfrm>
          <a:prstGeom prst="rect">
            <a:avLst/>
          </a:prstGeom>
          <a:noFill/>
          <a:ln w="0">
            <a:noFill/>
          </a:ln>
        </p:spPr>
        <p:txBody>
          <a:bodyPr lIns="0" tIns="0" rIns="0" bIns="0" anchor="t">
            <a:normAutofit/>
          </a:bodyPr>
          <a:lstStyle/>
          <a:p>
            <a:endParaRPr lang="en-US" sz="387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1FE72D3-FDCD-4D56-B6B9-04CBC99CC3B9}"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10" name="PlaceHolder 2"/>
          <p:cNvSpPr>
            <a:spLocks noGrp="1"/>
          </p:cNvSpPr>
          <p:nvPr>
            <p:ph/>
          </p:nvPr>
        </p:nvSpPr>
        <p:spPr>
          <a:xfrm>
            <a:off x="609120" y="1604160"/>
            <a:ext cx="5352840" cy="3977280"/>
          </a:xfrm>
          <a:prstGeom prst="rect">
            <a:avLst/>
          </a:prstGeom>
          <a:noFill/>
          <a:ln w="0">
            <a:noFill/>
          </a:ln>
        </p:spPr>
        <p:txBody>
          <a:bodyPr lIns="0" tIns="0" rIns="0" bIns="0" anchor="t">
            <a:normAutofit/>
          </a:bodyPr>
          <a:lstStyle/>
          <a:p>
            <a:endParaRPr lang="en-US" sz="3870" b="0" strike="noStrike" spc="-1">
              <a:latin typeface="Arial"/>
            </a:endParaRPr>
          </a:p>
        </p:txBody>
      </p:sp>
      <p:sp>
        <p:nvSpPr>
          <p:cNvPr id="11" name="PlaceHolder 3"/>
          <p:cNvSpPr>
            <a:spLocks noGrp="1"/>
          </p:cNvSpPr>
          <p:nvPr>
            <p:ph/>
          </p:nvPr>
        </p:nvSpPr>
        <p:spPr>
          <a:xfrm>
            <a:off x="6230160" y="1604160"/>
            <a:ext cx="5352840" cy="3977280"/>
          </a:xfrm>
          <a:prstGeom prst="rect">
            <a:avLst/>
          </a:prstGeom>
          <a:noFill/>
          <a:ln w="0">
            <a:noFill/>
          </a:ln>
        </p:spPr>
        <p:txBody>
          <a:bodyPr lIns="0" tIns="0" rIns="0" bIns="0" anchor="t">
            <a:normAutofit/>
          </a:bodyPr>
          <a:lstStyle/>
          <a:p>
            <a:endParaRPr lang="en-US" sz="387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D7D0A2C-2956-44BA-906D-B6D2620AE491}"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98D5DE5-001B-4F7E-95F0-DDDA19FF34D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120" y="272880"/>
            <a:ext cx="1096956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62D3043-B8E7-4FC2-9546-4F42B5F9015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15" name="PlaceHolder 2"/>
          <p:cNvSpPr>
            <a:spLocks noGrp="1"/>
          </p:cNvSpPr>
          <p:nvPr>
            <p:ph/>
          </p:nvPr>
        </p:nvSpPr>
        <p:spPr>
          <a:xfrm>
            <a:off x="60912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16" name="PlaceHolder 3"/>
          <p:cNvSpPr>
            <a:spLocks noGrp="1"/>
          </p:cNvSpPr>
          <p:nvPr>
            <p:ph/>
          </p:nvPr>
        </p:nvSpPr>
        <p:spPr>
          <a:xfrm>
            <a:off x="6230160" y="1604160"/>
            <a:ext cx="5352840" cy="3977280"/>
          </a:xfrm>
          <a:prstGeom prst="rect">
            <a:avLst/>
          </a:prstGeom>
          <a:noFill/>
          <a:ln w="0">
            <a:noFill/>
          </a:ln>
        </p:spPr>
        <p:txBody>
          <a:bodyPr lIns="0" tIns="0" rIns="0" bIns="0" anchor="t">
            <a:normAutofit/>
          </a:bodyPr>
          <a:lstStyle/>
          <a:p>
            <a:endParaRPr lang="en-US" sz="3870" b="0" strike="noStrike" spc="-1">
              <a:latin typeface="Arial"/>
            </a:endParaRPr>
          </a:p>
        </p:txBody>
      </p:sp>
      <p:sp>
        <p:nvSpPr>
          <p:cNvPr id="17" name="PlaceHolder 4"/>
          <p:cNvSpPr>
            <a:spLocks noGrp="1"/>
          </p:cNvSpPr>
          <p:nvPr>
            <p:ph/>
          </p:nvPr>
        </p:nvSpPr>
        <p:spPr>
          <a:xfrm>
            <a:off x="609120" y="368172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F96D88E-3BFC-4075-B87E-04CFA2A3682D}"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19" name="PlaceHolder 2"/>
          <p:cNvSpPr>
            <a:spLocks noGrp="1"/>
          </p:cNvSpPr>
          <p:nvPr>
            <p:ph/>
          </p:nvPr>
        </p:nvSpPr>
        <p:spPr>
          <a:xfrm>
            <a:off x="609120" y="1604160"/>
            <a:ext cx="5352840" cy="3977280"/>
          </a:xfrm>
          <a:prstGeom prst="rect">
            <a:avLst/>
          </a:prstGeom>
          <a:noFill/>
          <a:ln w="0">
            <a:noFill/>
          </a:ln>
        </p:spPr>
        <p:txBody>
          <a:bodyPr lIns="0" tIns="0" rIns="0" bIns="0" anchor="t">
            <a:normAutofit/>
          </a:bodyPr>
          <a:lstStyle/>
          <a:p>
            <a:endParaRPr lang="en-US" sz="3870" b="0" strike="noStrike" spc="-1">
              <a:latin typeface="Arial"/>
            </a:endParaRPr>
          </a:p>
        </p:txBody>
      </p:sp>
      <p:sp>
        <p:nvSpPr>
          <p:cNvPr id="20" name="PlaceHolder 3"/>
          <p:cNvSpPr>
            <a:spLocks noGrp="1"/>
          </p:cNvSpPr>
          <p:nvPr>
            <p:ph/>
          </p:nvPr>
        </p:nvSpPr>
        <p:spPr>
          <a:xfrm>
            <a:off x="623016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21" name="PlaceHolder 4"/>
          <p:cNvSpPr>
            <a:spLocks noGrp="1"/>
          </p:cNvSpPr>
          <p:nvPr>
            <p:ph/>
          </p:nvPr>
        </p:nvSpPr>
        <p:spPr>
          <a:xfrm>
            <a:off x="6230160" y="368172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4E249C4-5351-48BA-8502-69FD4B3F8CBA}"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endParaRPr lang="en-US" sz="5320" b="0" strike="noStrike" spc="-1">
              <a:latin typeface="Arial"/>
            </a:endParaRPr>
          </a:p>
        </p:txBody>
      </p:sp>
      <p:sp>
        <p:nvSpPr>
          <p:cNvPr id="23" name="PlaceHolder 2"/>
          <p:cNvSpPr>
            <a:spLocks noGrp="1"/>
          </p:cNvSpPr>
          <p:nvPr>
            <p:ph/>
          </p:nvPr>
        </p:nvSpPr>
        <p:spPr>
          <a:xfrm>
            <a:off x="60912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24" name="PlaceHolder 3"/>
          <p:cNvSpPr>
            <a:spLocks noGrp="1"/>
          </p:cNvSpPr>
          <p:nvPr>
            <p:ph/>
          </p:nvPr>
        </p:nvSpPr>
        <p:spPr>
          <a:xfrm>
            <a:off x="6230160" y="1604160"/>
            <a:ext cx="535284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25" name="PlaceHolder 4"/>
          <p:cNvSpPr>
            <a:spLocks noGrp="1"/>
          </p:cNvSpPr>
          <p:nvPr>
            <p:ph/>
          </p:nvPr>
        </p:nvSpPr>
        <p:spPr>
          <a:xfrm>
            <a:off x="609120" y="3681720"/>
            <a:ext cx="10969560" cy="1896840"/>
          </a:xfrm>
          <a:prstGeom prst="rect">
            <a:avLst/>
          </a:prstGeom>
          <a:noFill/>
          <a:ln w="0">
            <a:noFill/>
          </a:ln>
        </p:spPr>
        <p:txBody>
          <a:bodyPr lIns="0" tIns="0" rIns="0" bIns="0" anchor="t">
            <a:normAutofit/>
          </a:bodyPr>
          <a:lstStyle/>
          <a:p>
            <a:endParaRPr lang="en-US" sz="387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B4DD85B-DC4B-4E92-8E2F-CDAA1D87F99E}"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120" y="272880"/>
            <a:ext cx="10969560" cy="1144800"/>
          </a:xfrm>
          <a:prstGeom prst="rect">
            <a:avLst/>
          </a:prstGeom>
          <a:noFill/>
          <a:ln w="0">
            <a:noFill/>
          </a:ln>
        </p:spPr>
        <p:txBody>
          <a:bodyPr lIns="0" tIns="0" rIns="0" bIns="0" anchor="ctr">
            <a:noAutofit/>
          </a:bodyPr>
          <a:lstStyle/>
          <a:p>
            <a:pPr algn="ctr">
              <a:buNone/>
            </a:pPr>
            <a:r>
              <a:rPr lang="en-US" sz="5320" b="0" strike="noStrike" spc="-1">
                <a:latin typeface="Arial"/>
              </a:rPr>
              <a:t>Click to edit the title text format</a:t>
            </a:r>
          </a:p>
        </p:txBody>
      </p:sp>
      <p:sp>
        <p:nvSpPr>
          <p:cNvPr id="6" name="PlaceHolder 2"/>
          <p:cNvSpPr>
            <a:spLocks noGrp="1"/>
          </p:cNvSpPr>
          <p:nvPr>
            <p:ph type="body"/>
          </p:nvPr>
        </p:nvSpPr>
        <p:spPr>
          <a:xfrm>
            <a:off x="609120" y="1604160"/>
            <a:ext cx="10969560" cy="3977280"/>
          </a:xfrm>
          <a:prstGeom prst="rect">
            <a:avLst/>
          </a:prstGeom>
          <a:noFill/>
          <a:ln w="0">
            <a:noFill/>
          </a:ln>
        </p:spPr>
        <p:txBody>
          <a:bodyPr lIns="0" tIns="0" rIns="0" bIns="0" anchor="t">
            <a:normAutofit/>
          </a:bodyPr>
          <a:lstStyle/>
          <a:p>
            <a:pPr marL="432000" indent="-324000">
              <a:spcBef>
                <a:spcPts val="1709"/>
              </a:spcBef>
              <a:buClr>
                <a:srgbClr val="000000"/>
              </a:buClr>
              <a:buSzPct val="45000"/>
              <a:buFont typeface="Wingdings" charset="2"/>
              <a:buChar char=""/>
            </a:pPr>
            <a:r>
              <a:rPr lang="en-US" sz="3870" b="0" strike="noStrike" spc="-1">
                <a:latin typeface="Arial"/>
              </a:rPr>
              <a:t>Click to edit the outline text format</a:t>
            </a:r>
          </a:p>
          <a:p>
            <a:pPr marL="864000" lvl="1" indent="-324000">
              <a:spcBef>
                <a:spcPts val="1366"/>
              </a:spcBef>
              <a:buClr>
                <a:srgbClr val="000000"/>
              </a:buClr>
              <a:buSzPct val="75000"/>
              <a:buFont typeface="Symbol" charset="2"/>
              <a:buChar char=""/>
            </a:pPr>
            <a:r>
              <a:rPr lang="en-US" sz="3380" b="0" strike="noStrike" spc="-1">
                <a:latin typeface="Arial"/>
              </a:rPr>
              <a:t>Second Outline Level</a:t>
            </a:r>
          </a:p>
          <a:p>
            <a:pPr marL="1296000" lvl="2" indent="-288000">
              <a:spcBef>
                <a:spcPts val="1023"/>
              </a:spcBef>
              <a:buClr>
                <a:srgbClr val="000000"/>
              </a:buClr>
              <a:buSzPct val="45000"/>
              <a:buFont typeface="Wingdings" charset="2"/>
              <a:buChar char=""/>
            </a:pPr>
            <a:r>
              <a:rPr lang="en-US" sz="2900" b="0" strike="noStrike" spc="-1">
                <a:latin typeface="Arial"/>
              </a:rPr>
              <a:t>Third Outline Level</a:t>
            </a:r>
          </a:p>
          <a:p>
            <a:pPr marL="1728000" lvl="3" indent="-216000">
              <a:spcBef>
                <a:spcPts val="680"/>
              </a:spcBef>
              <a:buClr>
                <a:srgbClr val="000000"/>
              </a:buClr>
              <a:buSzPct val="75000"/>
              <a:buFont typeface="Symbol" charset="2"/>
              <a:buChar char=""/>
            </a:pPr>
            <a:r>
              <a:rPr lang="en-US" sz="2420" b="0" strike="noStrike" spc="-1">
                <a:latin typeface="Arial"/>
              </a:rPr>
              <a:t>Fourth Outline Level</a:t>
            </a:r>
          </a:p>
          <a:p>
            <a:pPr marL="2160000" lvl="4" indent="-216000">
              <a:spcBef>
                <a:spcPts val="334"/>
              </a:spcBef>
              <a:buClr>
                <a:srgbClr val="000000"/>
              </a:buClr>
              <a:buSzPct val="45000"/>
              <a:buFont typeface="Wingdings" charset="2"/>
              <a:buChar char=""/>
            </a:pPr>
            <a:r>
              <a:rPr lang="en-US" sz="2420" b="0" strike="noStrike" spc="-1">
                <a:latin typeface="Arial"/>
              </a:rPr>
              <a:t>Fifth Outline Level</a:t>
            </a:r>
          </a:p>
          <a:p>
            <a:pPr marL="2592000" lvl="5" indent="-216000">
              <a:spcBef>
                <a:spcPts val="334"/>
              </a:spcBef>
              <a:buClr>
                <a:srgbClr val="000000"/>
              </a:buClr>
              <a:buSzPct val="45000"/>
              <a:buFont typeface="Wingdings" charset="2"/>
              <a:buChar char=""/>
            </a:pPr>
            <a:r>
              <a:rPr lang="en-US" sz="2420" b="0" strike="noStrike" spc="-1">
                <a:latin typeface="Arial"/>
              </a:rPr>
              <a:t>Sixth Outline Level</a:t>
            </a:r>
          </a:p>
          <a:p>
            <a:pPr marL="3024000" lvl="6" indent="-216000">
              <a:spcBef>
                <a:spcPts val="334"/>
              </a:spcBef>
              <a:buClr>
                <a:srgbClr val="000000"/>
              </a:buClr>
              <a:buSzPct val="45000"/>
              <a:buFont typeface="Wingdings" charset="2"/>
              <a:buChar char=""/>
            </a:pPr>
            <a:r>
              <a:rPr lang="en-US" sz="2420" b="0" strike="noStrike" spc="-1">
                <a:latin typeface="Arial"/>
              </a:rPr>
              <a:t>Seventh Outline Level</a:t>
            </a:r>
          </a:p>
        </p:txBody>
      </p:sp>
      <p:sp>
        <p:nvSpPr>
          <p:cNvPr id="2" name="PlaceHolder 3"/>
          <p:cNvSpPr>
            <a:spLocks noGrp="1"/>
          </p:cNvSpPr>
          <p:nvPr>
            <p:ph type="dt" idx="1"/>
          </p:nvPr>
        </p:nvSpPr>
        <p:spPr>
          <a:xfrm>
            <a:off x="609120" y="6247440"/>
            <a:ext cx="2839680" cy="47268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ftr" idx="2"/>
          </p:nvPr>
        </p:nvSpPr>
        <p:spPr>
          <a:xfrm>
            <a:off x="4168080" y="6247440"/>
            <a:ext cx="3863520" cy="472680"/>
          </a:xfrm>
          <a:prstGeom prst="rect">
            <a:avLst/>
          </a:prstGeom>
          <a:noFill/>
          <a:ln w="0">
            <a:noFill/>
          </a:ln>
        </p:spPr>
        <p:txBody>
          <a:bodyPr lIns="0" tIns="0" rIns="0" bIns="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 name="PlaceHolder 5"/>
          <p:cNvSpPr>
            <a:spLocks noGrp="1"/>
          </p:cNvSpPr>
          <p:nvPr>
            <p:ph type="sldNum" idx="3"/>
          </p:nvPr>
        </p:nvSpPr>
        <p:spPr>
          <a:xfrm>
            <a:off x="8739000" y="6247440"/>
            <a:ext cx="2839680" cy="47268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fld id="{A561813E-CACF-4234-BF2D-0EA116E7751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19480" y="365040"/>
            <a:ext cx="11395080" cy="88056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2" name="PlaceHolder 2"/>
          <p:cNvSpPr>
            <a:spLocks noGrp="1"/>
          </p:cNvSpPr>
          <p:nvPr>
            <p:ph type="body"/>
          </p:nvPr>
        </p:nvSpPr>
        <p:spPr>
          <a:xfrm>
            <a:off x="519480" y="1484280"/>
            <a:ext cx="11395080" cy="4691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3.em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04_0.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1105560" y="770040"/>
            <a:ext cx="9951480" cy="1951560"/>
          </a:xfrm>
          <a:prstGeom prst="rect">
            <a:avLst/>
          </a:prstGeom>
          <a:noFill/>
          <a:ln w="0">
            <a:noFill/>
          </a:ln>
        </p:spPr>
        <p:txBody>
          <a:bodyPr lIns="90000" tIns="45000" rIns="90000" bIns="45000" anchor="t">
            <a:noAutofit/>
          </a:bodyPr>
          <a:lstStyle/>
          <a:p>
            <a:pPr algn="ctr">
              <a:buNone/>
            </a:pPr>
            <a:r>
              <a:rPr lang="en-US" sz="4400" b="0" strike="noStrike" spc="-1">
                <a:latin typeface="Calibri"/>
              </a:rPr>
              <a:t>GPU-Initiated On-Demand </a:t>
            </a:r>
          </a:p>
          <a:p>
            <a:pPr algn="ctr">
              <a:buNone/>
            </a:pPr>
            <a:r>
              <a:rPr lang="en-US" sz="4400" b="0" strike="noStrike" spc="-1">
                <a:latin typeface="Calibri"/>
              </a:rPr>
              <a:t>High-Throughput Storage Access in the </a:t>
            </a:r>
          </a:p>
          <a:p>
            <a:pPr algn="ctr">
              <a:buNone/>
            </a:pPr>
            <a:r>
              <a:rPr lang="en-US" sz="4400" b="1" strike="noStrike" spc="-1" err="1">
                <a:latin typeface="Calibri"/>
              </a:rPr>
              <a:t>BaM</a:t>
            </a:r>
            <a:r>
              <a:rPr lang="en-US" sz="4400" b="0" strike="noStrike" spc="-1">
                <a:latin typeface="Calibri"/>
              </a:rPr>
              <a:t> System Architecture</a:t>
            </a:r>
          </a:p>
        </p:txBody>
      </p:sp>
      <p:sp>
        <p:nvSpPr>
          <p:cNvPr id="86" name="TextBox 85"/>
          <p:cNvSpPr txBox="1"/>
          <p:nvPr/>
        </p:nvSpPr>
        <p:spPr>
          <a:xfrm>
            <a:off x="1141920" y="3162266"/>
            <a:ext cx="9675000" cy="1359360"/>
          </a:xfrm>
          <a:prstGeom prst="rect">
            <a:avLst/>
          </a:prstGeom>
          <a:noFill/>
          <a:ln w="0">
            <a:noFill/>
          </a:ln>
        </p:spPr>
        <p:txBody>
          <a:bodyPr lIns="90000" tIns="45000" rIns="90000" bIns="45000" anchor="t">
            <a:noAutofit/>
          </a:bodyPr>
          <a:lstStyle/>
          <a:p>
            <a:pPr algn="ctr">
              <a:lnSpc>
                <a:spcPct val="100000"/>
              </a:lnSpc>
              <a:spcBef>
                <a:spcPts val="283"/>
              </a:spcBef>
              <a:spcAft>
                <a:spcPts val="283"/>
              </a:spcAft>
              <a:buNone/>
            </a:pPr>
            <a:r>
              <a:rPr lang="en-US" sz="2000" strike="noStrike" spc="-1" dirty="0">
                <a:solidFill>
                  <a:srgbClr val="333333"/>
                </a:solidFill>
                <a:latin typeface="Calibri"/>
                <a:ea typeface="Noto Sans"/>
              </a:rPr>
              <a:t>Zaid Qureshi</a:t>
            </a:r>
            <a:r>
              <a:rPr lang="en-US" sz="2000" strike="noStrike" spc="-1" baseline="33000" dirty="0">
                <a:solidFill>
                  <a:srgbClr val="333333"/>
                </a:solidFill>
                <a:latin typeface="Calibri"/>
                <a:ea typeface="Noto Sans"/>
              </a:rPr>
              <a:t>1</a:t>
            </a:r>
            <a:r>
              <a:rPr lang="en-US" sz="2000" strike="noStrike" spc="-1" dirty="0">
                <a:solidFill>
                  <a:srgbClr val="333333"/>
                </a:solidFill>
                <a:latin typeface="Calibri"/>
                <a:ea typeface="Noto Sans"/>
              </a:rPr>
              <a:t>*</a:t>
            </a:r>
            <a:r>
              <a:rPr lang="en-US" sz="2000" b="0" strike="noStrike" spc="-1" dirty="0">
                <a:solidFill>
                  <a:srgbClr val="333333"/>
                </a:solidFill>
                <a:latin typeface="Calibri"/>
                <a:ea typeface="Noto Sans"/>
              </a:rPr>
              <a:t>, </a:t>
            </a:r>
            <a:r>
              <a:rPr lang="en-US" sz="2170" b="0" strike="noStrike" spc="-1" dirty="0">
                <a:solidFill>
                  <a:srgbClr val="333333"/>
                </a:solidFill>
                <a:latin typeface="Calibri"/>
                <a:ea typeface="Noto Sans"/>
              </a:rPr>
              <a:t>Vikram Sharma Mailthody</a:t>
            </a:r>
            <a:r>
              <a:rPr lang="en-US" sz="2168" b="0" strike="noStrike" spc="-1" baseline="33000" dirty="0">
                <a:solidFill>
                  <a:srgbClr val="333333"/>
                </a:solidFill>
                <a:latin typeface="Calibri"/>
                <a:ea typeface="Noto Sans"/>
              </a:rPr>
              <a:t>1</a:t>
            </a:r>
            <a:r>
              <a:rPr lang="en-US" sz="2170" b="0" strike="noStrike" spc="-1" dirty="0">
                <a:solidFill>
                  <a:srgbClr val="333333"/>
                </a:solidFill>
                <a:latin typeface="Calibri"/>
                <a:ea typeface="Noto Sans"/>
              </a:rPr>
              <a:t>*, Isaac Gelado</a:t>
            </a:r>
            <a:r>
              <a:rPr lang="en-US" sz="2168" b="0" strike="noStrike" spc="-1" baseline="33000" dirty="0">
                <a:solidFill>
                  <a:srgbClr val="333333"/>
                </a:solidFill>
                <a:latin typeface="Calibri"/>
                <a:ea typeface="Noto Sans"/>
              </a:rPr>
              <a:t>2</a:t>
            </a:r>
            <a:r>
              <a:rPr lang="en-US" sz="2170" b="0" strike="noStrike" spc="-1" dirty="0">
                <a:solidFill>
                  <a:srgbClr val="333333"/>
                </a:solidFill>
                <a:latin typeface="Calibri"/>
                <a:ea typeface="Noto Sans"/>
              </a:rPr>
              <a:t>, </a:t>
            </a:r>
          </a:p>
          <a:p>
            <a:pPr algn="ctr">
              <a:lnSpc>
                <a:spcPct val="100000"/>
              </a:lnSpc>
              <a:spcBef>
                <a:spcPts val="283"/>
              </a:spcBef>
              <a:spcAft>
                <a:spcPts val="283"/>
              </a:spcAft>
              <a:buNone/>
            </a:pPr>
            <a:r>
              <a:rPr lang="en-US" sz="2000" b="0" strike="noStrike" spc="-1" dirty="0" err="1">
                <a:solidFill>
                  <a:srgbClr val="333333"/>
                </a:solidFill>
                <a:latin typeface="Calibri"/>
              </a:rPr>
              <a:t>Seungwon</a:t>
            </a:r>
            <a:r>
              <a:rPr lang="en-US" sz="2000" b="0" strike="noStrike" spc="-1" dirty="0">
                <a:solidFill>
                  <a:srgbClr val="333333"/>
                </a:solidFill>
                <a:latin typeface="Calibri"/>
              </a:rPr>
              <a:t> Min</a:t>
            </a:r>
            <a:r>
              <a:rPr lang="en-US" sz="2000" b="0" strike="noStrike" spc="-1" baseline="33000" dirty="0">
                <a:solidFill>
                  <a:srgbClr val="333333"/>
                </a:solidFill>
                <a:latin typeface="Calibri"/>
              </a:rPr>
              <a:t>1</a:t>
            </a:r>
            <a:r>
              <a:rPr lang="en-US" sz="2000" b="0" strike="noStrike" spc="-1" dirty="0">
                <a:solidFill>
                  <a:srgbClr val="333333"/>
                </a:solidFill>
                <a:latin typeface="Calibri"/>
              </a:rPr>
              <a:t>, Amna Masood</a:t>
            </a:r>
            <a:r>
              <a:rPr lang="en-US" sz="2000" b="0" strike="noStrike" spc="-1" baseline="33000" dirty="0">
                <a:solidFill>
                  <a:srgbClr val="333333"/>
                </a:solidFill>
                <a:latin typeface="Calibri"/>
              </a:rPr>
              <a:t>1</a:t>
            </a:r>
            <a:r>
              <a:rPr lang="en-US" sz="2000" b="0" strike="noStrike" spc="-1" dirty="0">
                <a:solidFill>
                  <a:srgbClr val="333333"/>
                </a:solidFill>
                <a:latin typeface="Calibri"/>
              </a:rPr>
              <a:t>, </a:t>
            </a:r>
            <a:r>
              <a:rPr lang="en-US" sz="2000" b="0" strike="noStrike" spc="-1" dirty="0" err="1">
                <a:solidFill>
                  <a:srgbClr val="333333"/>
                </a:solidFill>
                <a:latin typeface="Calibri"/>
              </a:rPr>
              <a:t>Jeongmin</a:t>
            </a:r>
            <a:r>
              <a:rPr lang="en-US" sz="2000" b="0" strike="noStrike" spc="-1" dirty="0">
                <a:solidFill>
                  <a:srgbClr val="333333"/>
                </a:solidFill>
                <a:latin typeface="Calibri"/>
              </a:rPr>
              <a:t> Park</a:t>
            </a:r>
            <a:r>
              <a:rPr lang="en-US" sz="2000" b="0" strike="noStrike" spc="-1" baseline="33000" dirty="0">
                <a:solidFill>
                  <a:srgbClr val="333333"/>
                </a:solidFill>
                <a:latin typeface="Calibri"/>
              </a:rPr>
              <a:t>1</a:t>
            </a:r>
            <a:r>
              <a:rPr lang="en-US" sz="2000" b="0" strike="noStrike" spc="-1" dirty="0">
                <a:solidFill>
                  <a:srgbClr val="333333"/>
                </a:solidFill>
                <a:latin typeface="Calibri"/>
              </a:rPr>
              <a:t>, </a:t>
            </a:r>
            <a:endParaRPr lang="en-US" sz="2000" b="0" strike="noStrike" spc="-1" dirty="0">
              <a:solidFill>
                <a:srgbClr val="333333"/>
              </a:solidFill>
              <a:latin typeface="Calibri"/>
              <a:ea typeface="Noto Sans"/>
            </a:endParaRPr>
          </a:p>
          <a:p>
            <a:pPr algn="ctr">
              <a:lnSpc>
                <a:spcPct val="100000"/>
              </a:lnSpc>
              <a:spcBef>
                <a:spcPts val="283"/>
              </a:spcBef>
              <a:spcAft>
                <a:spcPts val="283"/>
              </a:spcAft>
              <a:buNone/>
            </a:pPr>
            <a:r>
              <a:rPr lang="en-US" sz="2000" b="0" strike="noStrike" spc="-1" dirty="0" err="1">
                <a:solidFill>
                  <a:srgbClr val="333333"/>
                </a:solidFill>
                <a:latin typeface="Calibri"/>
              </a:rPr>
              <a:t>Jinjun</a:t>
            </a:r>
            <a:r>
              <a:rPr lang="en-US" sz="2000" b="0" strike="noStrike" spc="-1" dirty="0">
                <a:solidFill>
                  <a:srgbClr val="333333"/>
                </a:solidFill>
                <a:latin typeface="Calibri"/>
              </a:rPr>
              <a:t> Xiong</a:t>
            </a:r>
            <a:r>
              <a:rPr lang="en-US" sz="2000" b="0" strike="noStrike" spc="-1" baseline="33000" dirty="0">
                <a:solidFill>
                  <a:srgbClr val="333333"/>
                </a:solidFill>
                <a:latin typeface="Calibri"/>
              </a:rPr>
              <a:t>3</a:t>
            </a:r>
            <a:r>
              <a:rPr lang="en-US" sz="2000" b="0" strike="noStrike" spc="-1" dirty="0">
                <a:solidFill>
                  <a:srgbClr val="333333"/>
                </a:solidFill>
                <a:latin typeface="Calibri"/>
              </a:rPr>
              <a:t>, CJ Newburn</a:t>
            </a:r>
            <a:r>
              <a:rPr lang="en-US" sz="2000" b="0" strike="noStrike" spc="-1" baseline="33000" dirty="0">
                <a:solidFill>
                  <a:srgbClr val="333333"/>
                </a:solidFill>
                <a:latin typeface="Calibri"/>
              </a:rPr>
              <a:t>2</a:t>
            </a:r>
            <a:r>
              <a:rPr lang="en-US" sz="2000" b="0" strike="noStrike" spc="-1" dirty="0">
                <a:solidFill>
                  <a:srgbClr val="333333"/>
                </a:solidFill>
                <a:latin typeface="Calibri"/>
              </a:rPr>
              <a:t>, Dmitri Vainbrand</a:t>
            </a:r>
            <a:r>
              <a:rPr lang="en-US" sz="2000" b="0" strike="noStrike" spc="-1" baseline="33000" dirty="0">
                <a:solidFill>
                  <a:srgbClr val="333333"/>
                </a:solidFill>
                <a:latin typeface="Calibri"/>
              </a:rPr>
              <a:t>2</a:t>
            </a:r>
            <a:r>
              <a:rPr lang="en-US" sz="2000" b="0" strike="noStrike" spc="-1" dirty="0">
                <a:solidFill>
                  <a:srgbClr val="333333"/>
                </a:solidFill>
                <a:latin typeface="Calibri"/>
              </a:rPr>
              <a:t>, </a:t>
            </a:r>
            <a:endParaRPr lang="en-US" sz="2000" b="0" strike="noStrike" spc="-1" dirty="0">
              <a:solidFill>
                <a:srgbClr val="333333"/>
              </a:solidFill>
              <a:latin typeface="Calibri"/>
              <a:ea typeface="Noto Sans"/>
            </a:endParaRPr>
          </a:p>
          <a:p>
            <a:pPr algn="ctr">
              <a:lnSpc>
                <a:spcPct val="100000"/>
              </a:lnSpc>
              <a:spcBef>
                <a:spcPts val="283"/>
              </a:spcBef>
              <a:spcAft>
                <a:spcPts val="283"/>
              </a:spcAft>
              <a:buNone/>
            </a:pPr>
            <a:r>
              <a:rPr lang="en-US" sz="2000" b="0" strike="noStrike" spc="-1" dirty="0">
                <a:solidFill>
                  <a:srgbClr val="333333"/>
                </a:solidFill>
                <a:latin typeface="Calibri"/>
              </a:rPr>
              <a:t>I-</a:t>
            </a:r>
            <a:r>
              <a:rPr lang="en-US" sz="2000" b="0" strike="noStrike" spc="-1" dirty="0" err="1">
                <a:solidFill>
                  <a:srgbClr val="333333"/>
                </a:solidFill>
                <a:latin typeface="Calibri"/>
              </a:rPr>
              <a:t>Hsin</a:t>
            </a:r>
            <a:r>
              <a:rPr lang="en-US" sz="2000" b="0" strike="noStrike" spc="-1" dirty="0">
                <a:solidFill>
                  <a:srgbClr val="333333"/>
                </a:solidFill>
                <a:latin typeface="Calibri"/>
              </a:rPr>
              <a:t> Chung</a:t>
            </a:r>
            <a:r>
              <a:rPr lang="en-US" sz="2000" b="0" strike="noStrike" spc="-1" baseline="33000" dirty="0">
                <a:solidFill>
                  <a:srgbClr val="333333"/>
                </a:solidFill>
                <a:latin typeface="Calibri"/>
              </a:rPr>
              <a:t>4</a:t>
            </a:r>
            <a:r>
              <a:rPr lang="en-US" sz="2000" b="0" strike="noStrike" spc="-1" dirty="0">
                <a:solidFill>
                  <a:srgbClr val="333333"/>
                </a:solidFill>
                <a:latin typeface="Calibri"/>
              </a:rPr>
              <a:t>, Michael Garland</a:t>
            </a:r>
            <a:r>
              <a:rPr lang="en-US" sz="2000" b="0" strike="noStrike" spc="-1" baseline="33000" dirty="0">
                <a:solidFill>
                  <a:srgbClr val="333333"/>
                </a:solidFill>
                <a:latin typeface="Calibri"/>
              </a:rPr>
              <a:t>2</a:t>
            </a:r>
            <a:r>
              <a:rPr lang="en-US" sz="2000" b="0" strike="noStrike" spc="-1" dirty="0">
                <a:solidFill>
                  <a:srgbClr val="333333"/>
                </a:solidFill>
                <a:latin typeface="Calibri"/>
              </a:rPr>
              <a:t>, William Dally</a:t>
            </a:r>
            <a:r>
              <a:rPr lang="en-US" sz="2000" b="0" strike="noStrike" spc="-1" baseline="33000" dirty="0">
                <a:solidFill>
                  <a:srgbClr val="333333"/>
                </a:solidFill>
                <a:latin typeface="Calibri"/>
              </a:rPr>
              <a:t>2,5</a:t>
            </a:r>
            <a:r>
              <a:rPr lang="en-US" sz="2000" b="0" strike="noStrike" spc="-1" dirty="0">
                <a:solidFill>
                  <a:srgbClr val="333333"/>
                </a:solidFill>
                <a:latin typeface="Calibri"/>
              </a:rPr>
              <a:t>, Wen-</a:t>
            </a:r>
            <a:r>
              <a:rPr lang="en-US" sz="2000" b="0" strike="noStrike" spc="-1" dirty="0" err="1">
                <a:solidFill>
                  <a:srgbClr val="333333"/>
                </a:solidFill>
                <a:latin typeface="Calibri"/>
              </a:rPr>
              <a:t>mei</a:t>
            </a:r>
            <a:r>
              <a:rPr lang="en-US" sz="2000" b="0" strike="noStrike" spc="-1" dirty="0">
                <a:solidFill>
                  <a:srgbClr val="333333"/>
                </a:solidFill>
                <a:latin typeface="Calibri"/>
              </a:rPr>
              <a:t> Hwu</a:t>
            </a:r>
            <a:r>
              <a:rPr lang="en-US" sz="2000" b="0" strike="noStrike" spc="-1" baseline="33000" dirty="0">
                <a:solidFill>
                  <a:srgbClr val="333333"/>
                </a:solidFill>
                <a:latin typeface="Calibri"/>
              </a:rPr>
              <a:t>1,2</a:t>
            </a:r>
            <a:endParaRPr lang="en-US" sz="2000" b="0" strike="noStrike" spc="-1" dirty="0">
              <a:solidFill>
                <a:srgbClr val="333333"/>
              </a:solidFill>
              <a:latin typeface="Calibri"/>
              <a:ea typeface="Noto Sans"/>
            </a:endParaRPr>
          </a:p>
        </p:txBody>
      </p:sp>
      <p:sp>
        <p:nvSpPr>
          <p:cNvPr id="87" name="TextBox 86"/>
          <p:cNvSpPr txBox="1"/>
          <p:nvPr/>
        </p:nvSpPr>
        <p:spPr>
          <a:xfrm>
            <a:off x="1106280" y="4727520"/>
            <a:ext cx="9675000" cy="354600"/>
          </a:xfrm>
          <a:prstGeom prst="rect">
            <a:avLst/>
          </a:prstGeom>
          <a:noFill/>
          <a:ln w="0">
            <a:noFill/>
          </a:ln>
        </p:spPr>
        <p:txBody>
          <a:bodyPr lIns="90000" tIns="45000" rIns="90000" bIns="45000" anchor="t">
            <a:noAutofit/>
          </a:bodyPr>
          <a:lstStyle/>
          <a:p>
            <a:pPr algn="ctr">
              <a:buNone/>
            </a:pPr>
            <a:r>
              <a:rPr lang="en-US" sz="1600" b="1" strike="noStrike" spc="-1">
                <a:solidFill>
                  <a:srgbClr val="666666"/>
                </a:solidFill>
                <a:latin typeface="Calibri"/>
              </a:rPr>
              <a:t>*</a:t>
            </a:r>
            <a:r>
              <a:rPr lang="en-US" sz="1600" b="0" strike="noStrike" spc="-1">
                <a:solidFill>
                  <a:srgbClr val="666666"/>
                </a:solidFill>
                <a:latin typeface="Calibri"/>
              </a:rPr>
              <a:t>Equal Contribution</a:t>
            </a:r>
          </a:p>
        </p:txBody>
      </p:sp>
      <p:sp>
        <p:nvSpPr>
          <p:cNvPr id="89" name="TextBox 88"/>
          <p:cNvSpPr txBox="1"/>
          <p:nvPr/>
        </p:nvSpPr>
        <p:spPr>
          <a:xfrm>
            <a:off x="1142280" y="5191031"/>
            <a:ext cx="9675000" cy="1032840"/>
          </a:xfrm>
          <a:prstGeom prst="rect">
            <a:avLst/>
          </a:prstGeom>
          <a:noFill/>
          <a:ln w="0">
            <a:noFill/>
          </a:ln>
        </p:spPr>
        <p:txBody>
          <a:bodyPr lIns="90000" tIns="45000" rIns="90000" bIns="45000" anchor="t">
            <a:noAutofit/>
          </a:bodyPr>
          <a:lstStyle/>
          <a:p>
            <a:pPr algn="ctr">
              <a:lnSpc>
                <a:spcPct val="100000"/>
              </a:lnSpc>
              <a:spcBef>
                <a:spcPts val="283"/>
              </a:spcBef>
              <a:spcAft>
                <a:spcPts val="283"/>
              </a:spcAft>
              <a:buNone/>
            </a:pPr>
            <a:r>
              <a:rPr lang="en-US" sz="1600" b="0" strike="noStrike" spc="-1" baseline="33000">
                <a:solidFill>
                  <a:srgbClr val="333333"/>
                </a:solidFill>
                <a:latin typeface="Calibri"/>
              </a:rPr>
              <a:t>1</a:t>
            </a:r>
            <a:r>
              <a:rPr lang="en-US" sz="1600" b="0" strike="noStrike" spc="-1">
                <a:solidFill>
                  <a:srgbClr val="333333"/>
                </a:solidFill>
                <a:latin typeface="Calibri"/>
              </a:rPr>
              <a:t>University of Illinois Urbana-Champaign</a:t>
            </a:r>
            <a:endParaRPr lang="en-US" sz="1600" b="0" strike="noStrike" spc="-1">
              <a:solidFill>
                <a:srgbClr val="333333"/>
              </a:solidFill>
              <a:latin typeface="Calibri"/>
              <a:ea typeface="Noto Sans"/>
            </a:endParaRPr>
          </a:p>
          <a:p>
            <a:pPr algn="ctr">
              <a:lnSpc>
                <a:spcPct val="100000"/>
              </a:lnSpc>
              <a:spcBef>
                <a:spcPts val="283"/>
              </a:spcBef>
              <a:spcAft>
                <a:spcPts val="283"/>
              </a:spcAft>
              <a:buNone/>
            </a:pPr>
            <a:r>
              <a:rPr lang="en-US" sz="1600" b="0" strike="noStrike" spc="-1" baseline="33000">
                <a:solidFill>
                  <a:srgbClr val="333333"/>
                </a:solidFill>
                <a:latin typeface="Calibri"/>
              </a:rPr>
              <a:t>2</a:t>
            </a:r>
            <a:r>
              <a:rPr lang="en-US" sz="1600" b="0" strike="noStrike" spc="-1">
                <a:solidFill>
                  <a:srgbClr val="333333"/>
                </a:solidFill>
                <a:latin typeface="Calibri"/>
              </a:rPr>
              <a:t>NVIDIA, </a:t>
            </a:r>
            <a:r>
              <a:rPr lang="en-US" sz="1600" b="0" strike="noStrike" spc="-1" baseline="33000">
                <a:solidFill>
                  <a:srgbClr val="333333"/>
                </a:solidFill>
                <a:latin typeface="Calibri"/>
              </a:rPr>
              <a:t>3</a:t>
            </a:r>
            <a:r>
              <a:rPr lang="en-US" sz="1600" b="0" strike="noStrike" spc="-1">
                <a:solidFill>
                  <a:srgbClr val="333333"/>
                </a:solidFill>
                <a:latin typeface="Calibri"/>
              </a:rPr>
              <a:t>University at Buffalo, </a:t>
            </a:r>
            <a:r>
              <a:rPr lang="en-US" sz="1600" b="0" strike="noStrike" spc="-1" baseline="33000">
                <a:solidFill>
                  <a:srgbClr val="333333"/>
                </a:solidFill>
                <a:latin typeface="Calibri"/>
              </a:rPr>
              <a:t>4</a:t>
            </a:r>
            <a:r>
              <a:rPr lang="en-US" sz="1600" b="0" strike="noStrike" spc="-1">
                <a:solidFill>
                  <a:srgbClr val="333333"/>
                </a:solidFill>
                <a:latin typeface="Calibri"/>
              </a:rPr>
              <a:t>IBM Research, </a:t>
            </a:r>
            <a:r>
              <a:rPr lang="en-US" sz="1600" b="0" strike="noStrike" spc="-1" baseline="33000">
                <a:solidFill>
                  <a:srgbClr val="333333"/>
                </a:solidFill>
                <a:latin typeface="Calibri"/>
              </a:rPr>
              <a:t>5</a:t>
            </a:r>
            <a:r>
              <a:rPr lang="en-US" sz="1600" b="0" strike="noStrike" spc="-1">
                <a:solidFill>
                  <a:srgbClr val="333333"/>
                </a:solidFill>
                <a:latin typeface="Calibri"/>
              </a:rPr>
              <a:t>Stanford University</a:t>
            </a:r>
            <a:endParaRPr lang="en-US" sz="1600" b="0" strike="noStrike" spc="-1">
              <a:solidFill>
                <a:srgbClr val="333333"/>
              </a:solidFill>
              <a:latin typeface="Calibri"/>
              <a:ea typeface="Noto Sans"/>
            </a:endParaRPr>
          </a:p>
        </p:txBody>
      </p:sp>
      <p:sp>
        <p:nvSpPr>
          <p:cNvPr id="90" name="Straight Connector 89"/>
          <p:cNvSpPr/>
          <p:nvPr/>
        </p:nvSpPr>
        <p:spPr>
          <a:xfrm>
            <a:off x="1293840" y="2878158"/>
            <a:ext cx="960120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TextBox 670"/>
          <p:cNvSpPr txBox="1"/>
          <p:nvPr/>
        </p:nvSpPr>
        <p:spPr>
          <a:xfrm>
            <a:off x="11737440" y="6400800"/>
            <a:ext cx="433800" cy="346320"/>
          </a:xfrm>
          <a:prstGeom prst="rect">
            <a:avLst/>
          </a:prstGeom>
          <a:noFill/>
          <a:ln w="0">
            <a:noFill/>
          </a:ln>
        </p:spPr>
        <p:txBody>
          <a:bodyPr lIns="90000" tIns="45000" rIns="90000" bIns="45000" anchor="t">
            <a:noAutofit/>
          </a:bodyPr>
          <a:lstStyle/>
          <a:p>
            <a:r>
              <a:rPr lang="en-US" spc="-1">
                <a:solidFill>
                  <a:srgbClr val="808080"/>
                </a:solidFill>
                <a:latin typeface="Arial"/>
              </a:rPr>
              <a:t>9</a:t>
            </a:r>
            <a:endParaRPr lang="en-US" sz="1800" b="0" strike="noStrike" spc="-1">
              <a:latin typeface="Arial"/>
            </a:endParaRPr>
          </a:p>
        </p:txBody>
      </p:sp>
      <p:sp>
        <p:nvSpPr>
          <p:cNvPr id="3" name="Rectangle 2">
            <a:extLst>
              <a:ext uri="{FF2B5EF4-FFF2-40B4-BE49-F238E27FC236}">
                <a16:creationId xmlns:a16="http://schemas.microsoft.com/office/drawing/2014/main" id="{7D2BF416-1DEB-B791-ED68-B80D7E287604}"/>
              </a:ext>
            </a:extLst>
          </p:cNvPr>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1" spc="-1" err="1">
                <a:solidFill>
                  <a:srgbClr val="000000"/>
                </a:solidFill>
                <a:latin typeface="Calibri"/>
              </a:rPr>
              <a:t>BaM</a:t>
            </a:r>
            <a:r>
              <a:rPr lang="en-US" sz="4000" spc="-1">
                <a:solidFill>
                  <a:srgbClr val="000000"/>
                </a:solidFill>
                <a:latin typeface="Calibri"/>
              </a:rPr>
              <a:t> Prototype and Evaluation Setup</a:t>
            </a:r>
            <a:endParaRPr lang="en-US" sz="4000" b="1" strike="noStrike" spc="-1">
              <a:latin typeface="Calibri"/>
            </a:endParaRPr>
          </a:p>
        </p:txBody>
      </p:sp>
      <p:sp>
        <p:nvSpPr>
          <p:cNvPr id="4" name="Straight Connector 3">
            <a:extLst>
              <a:ext uri="{FF2B5EF4-FFF2-40B4-BE49-F238E27FC236}">
                <a16:creationId xmlns:a16="http://schemas.microsoft.com/office/drawing/2014/main" id="{1314C014-126F-E416-4E7B-CCD268272E79}"/>
              </a:ext>
            </a:extLst>
          </p:cNvPr>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5" name="Rectangle 4">
            <a:extLst>
              <a:ext uri="{FF2B5EF4-FFF2-40B4-BE49-F238E27FC236}">
                <a16:creationId xmlns:a16="http://schemas.microsoft.com/office/drawing/2014/main" id="{609DFF10-115D-C464-710F-711636ED9F69}"/>
              </a:ext>
            </a:extLst>
          </p:cNvPr>
          <p:cNvSpPr/>
          <p:nvPr/>
        </p:nvSpPr>
        <p:spPr>
          <a:xfrm>
            <a:off x="4939201" y="3758708"/>
            <a:ext cx="3005340" cy="2602500"/>
          </a:xfrm>
          <a:prstGeom prst="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E1EC5CE-92BC-1D29-343A-5A157F227617}"/>
              </a:ext>
            </a:extLst>
          </p:cNvPr>
          <p:cNvSpPr/>
          <p:nvPr/>
        </p:nvSpPr>
        <p:spPr>
          <a:xfrm>
            <a:off x="5309949" y="5068250"/>
            <a:ext cx="907871" cy="1140879"/>
          </a:xfrm>
          <a:prstGeom prst="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B96EC7D8-60BE-6907-FBE1-8AC209E68B20}"/>
              </a:ext>
            </a:extLst>
          </p:cNvPr>
          <p:cNvSpPr/>
          <p:nvPr/>
        </p:nvSpPr>
        <p:spPr>
          <a:xfrm>
            <a:off x="8481238" y="3758707"/>
            <a:ext cx="3356369" cy="2613761"/>
          </a:xfrm>
          <a:prstGeom prst="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219A17A-F7BF-46B3-F6EC-DCC9301A9116}"/>
              </a:ext>
            </a:extLst>
          </p:cNvPr>
          <p:cNvSpPr/>
          <p:nvPr/>
        </p:nvSpPr>
        <p:spPr>
          <a:xfrm>
            <a:off x="8595064" y="3841376"/>
            <a:ext cx="907871" cy="1169712"/>
          </a:xfrm>
          <a:prstGeom prst="rect">
            <a:avLst/>
          </a:prstGeom>
          <a:solidFill>
            <a:schemeClr val="accent2">
              <a:lumMod val="60000"/>
              <a:lumOff val="40000"/>
            </a:schemeClr>
          </a:solidFill>
          <a:ln w="12700" cap="flat" cmpd="sng" algn="ctr">
            <a:solidFill>
              <a:sysClr val="windowText" lastClr="000000"/>
            </a:solidFill>
            <a:prstDash val="solid"/>
            <a:miter lim="800000"/>
          </a:ln>
          <a:effectLst/>
        </p:spPr>
        <p:txBody>
          <a:bodyPr rtlCol="0" anchor="ctr"/>
          <a:lstStyle/>
          <a:p>
            <a:pPr algn="ctr" defTabSz="914400" fontAlgn="auto">
              <a:spcBef>
                <a:spcPts val="0"/>
              </a:spcBef>
              <a:spcAft>
                <a:spcPts val="0"/>
              </a:spcAft>
            </a:pPr>
            <a:r>
              <a:rPr lang="en-US" sz="1400">
                <a:latin typeface="Arial" panose="020B0604020202020204" pitchFamily="34" charset="0"/>
                <a:cs typeface="Arial" panose="020B0604020202020204" pitchFamily="34" charset="0"/>
              </a:rPr>
              <a:t> PCIe Switch</a:t>
            </a:r>
          </a:p>
        </p:txBody>
      </p:sp>
      <p:cxnSp>
        <p:nvCxnSpPr>
          <p:cNvPr id="9" name="Straight Arrow Connector 8">
            <a:extLst>
              <a:ext uri="{FF2B5EF4-FFF2-40B4-BE49-F238E27FC236}">
                <a16:creationId xmlns:a16="http://schemas.microsoft.com/office/drawing/2014/main" id="{545663E9-8CB7-BE3B-DE6A-1138129048BF}"/>
              </a:ext>
            </a:extLst>
          </p:cNvPr>
          <p:cNvCxnSpPr>
            <a:cxnSpLocks/>
          </p:cNvCxnSpPr>
          <p:nvPr/>
        </p:nvCxnSpPr>
        <p:spPr>
          <a:xfrm>
            <a:off x="9499072" y="3962713"/>
            <a:ext cx="689310" cy="0"/>
          </a:xfrm>
          <a:prstGeom prst="straightConnector1">
            <a:avLst/>
          </a:prstGeom>
          <a:noFill/>
          <a:ln w="38100" cap="flat" cmpd="sng" algn="ctr">
            <a:solidFill>
              <a:srgbClr val="4472C4"/>
            </a:solidFill>
            <a:prstDash val="solid"/>
            <a:miter lim="800000"/>
            <a:headEnd type="triangle"/>
            <a:tailEnd type="triangle"/>
          </a:ln>
          <a:effectLst/>
        </p:spPr>
      </p:cxnSp>
      <p:pic>
        <p:nvPicPr>
          <p:cNvPr id="10" name="Picture 4">
            <a:extLst>
              <a:ext uri="{FF2B5EF4-FFF2-40B4-BE49-F238E27FC236}">
                <a16:creationId xmlns:a16="http://schemas.microsoft.com/office/drawing/2014/main" id="{716D9CF5-A0A5-1991-5220-E3353F6BA0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6" r="19240" b="30274"/>
          <a:stretch/>
        </p:blipFill>
        <p:spPr bwMode="auto">
          <a:xfrm>
            <a:off x="5566897" y="5258541"/>
            <a:ext cx="393975" cy="24207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048AF581-EB8E-2C38-0A3E-2BDBC4BD56BD}"/>
              </a:ext>
            </a:extLst>
          </p:cNvPr>
          <p:cNvGrpSpPr/>
          <p:nvPr/>
        </p:nvGrpSpPr>
        <p:grpSpPr>
          <a:xfrm>
            <a:off x="10163132" y="3843729"/>
            <a:ext cx="1354329" cy="271291"/>
            <a:chOff x="10409150" y="5214408"/>
            <a:chExt cx="1072025" cy="289097"/>
          </a:xfrm>
        </p:grpSpPr>
        <p:sp>
          <p:nvSpPr>
            <p:cNvPr id="12" name="Rectangle 11">
              <a:extLst>
                <a:ext uri="{FF2B5EF4-FFF2-40B4-BE49-F238E27FC236}">
                  <a16:creationId xmlns:a16="http://schemas.microsoft.com/office/drawing/2014/main" id="{583FF431-1A71-446A-82A2-662B64141F05}"/>
                </a:ext>
              </a:extLst>
            </p:cNvPr>
            <p:cNvSpPr/>
            <p:nvPr/>
          </p:nvSpPr>
          <p:spPr>
            <a:xfrm>
              <a:off x="10409150" y="5214408"/>
              <a:ext cx="1072025" cy="289097"/>
            </a:xfrm>
            <a:prstGeom prst="rect">
              <a:avLst/>
            </a:prstGeom>
            <a:solidFill>
              <a:sysClr val="window" lastClr="FFFFFF"/>
            </a:solidFill>
            <a:ln w="12700" cap="flat" cmpd="sng" algn="ctr">
              <a:solidFill>
                <a:sysClr val="windowText" lastClr="000000"/>
              </a:solidFill>
              <a:prstDash val="solid"/>
              <a:miter lim="800000"/>
            </a:ln>
            <a:effectLst/>
          </p:spPr>
          <p:txBody>
            <a:bodyPr lIns="91440" tIns="45720" rIns="91440" bIns="4572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mn-lt"/>
                  <a:cs typeface="Arial" panose="020B0604020202020204" pitchFamily="34" charset="0"/>
                </a:rPr>
                <a:t>1 SSD</a:t>
              </a: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E051D8C2-CED5-FDC1-3CC6-C90EFC339726}"/>
                </a:ext>
              </a:extLst>
            </p:cNvPr>
            <p:cNvGrpSpPr/>
            <p:nvPr/>
          </p:nvGrpSpPr>
          <p:grpSpPr>
            <a:xfrm>
              <a:off x="10431993" y="5252507"/>
              <a:ext cx="506382" cy="215901"/>
              <a:chOff x="8686707" y="4348817"/>
              <a:chExt cx="993775" cy="498475"/>
            </a:xfrm>
          </p:grpSpPr>
          <p:sp>
            <p:nvSpPr>
              <p:cNvPr id="14" name="Rectangle 13">
                <a:extLst>
                  <a:ext uri="{FF2B5EF4-FFF2-40B4-BE49-F238E27FC236}">
                    <a16:creationId xmlns:a16="http://schemas.microsoft.com/office/drawing/2014/main" id="{B9386782-25FC-DF39-02AF-BF867147E74C}"/>
                  </a:ext>
                </a:extLst>
              </p:cNvPr>
              <p:cNvSpPr>
                <a:spLocks noChangeArrowheads="1"/>
              </p:cNvSpPr>
              <p:nvPr/>
            </p:nvSpPr>
            <p:spPr bwMode="auto">
              <a:xfrm>
                <a:off x="8778782" y="4413904"/>
                <a:ext cx="901700" cy="35718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EB281369-3D56-BE8C-F2A4-C857A48681B6}"/>
                  </a:ext>
                </a:extLst>
              </p:cNvPr>
              <p:cNvSpPr>
                <a:spLocks noChangeArrowheads="1"/>
              </p:cNvSpPr>
              <p:nvPr/>
            </p:nvSpPr>
            <p:spPr bwMode="auto">
              <a:xfrm>
                <a:off x="8778782" y="4413904"/>
                <a:ext cx="901700" cy="357188"/>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D4F286F6-5A37-0106-5F63-1222D2535C69}"/>
                  </a:ext>
                </a:extLst>
              </p:cNvPr>
              <p:cNvSpPr>
                <a:spLocks noChangeArrowheads="1"/>
              </p:cNvSpPr>
              <p:nvPr/>
            </p:nvSpPr>
            <p:spPr bwMode="auto">
              <a:xfrm>
                <a:off x="8928007" y="4771092"/>
                <a:ext cx="254000" cy="7620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11E4135-6411-64B9-AC47-C7A7676DE125}"/>
                  </a:ext>
                </a:extLst>
              </p:cNvPr>
              <p:cNvSpPr>
                <a:spLocks noChangeArrowheads="1"/>
              </p:cNvSpPr>
              <p:nvPr/>
            </p:nvSpPr>
            <p:spPr bwMode="auto">
              <a:xfrm>
                <a:off x="8928007" y="4771092"/>
                <a:ext cx="254000" cy="76200"/>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8" name="Freeform 96">
                <a:extLst>
                  <a:ext uri="{FF2B5EF4-FFF2-40B4-BE49-F238E27FC236}">
                    <a16:creationId xmlns:a16="http://schemas.microsoft.com/office/drawing/2014/main" id="{78BB55EC-1243-EFA9-C700-B733D0E7920E}"/>
                  </a:ext>
                </a:extLst>
              </p:cNvPr>
              <p:cNvSpPr>
                <a:spLocks/>
              </p:cNvSpPr>
              <p:nvPr/>
            </p:nvSpPr>
            <p:spPr bwMode="auto">
              <a:xfrm>
                <a:off x="8686707" y="4348817"/>
                <a:ext cx="92075" cy="465138"/>
              </a:xfrm>
              <a:custGeom>
                <a:avLst/>
                <a:gdLst>
                  <a:gd name="T0" fmla="*/ 58 w 58"/>
                  <a:gd name="T1" fmla="*/ 293 h 293"/>
                  <a:gd name="T2" fmla="*/ 58 w 58"/>
                  <a:gd name="T3" fmla="*/ 0 h 293"/>
                  <a:gd name="T4" fmla="*/ 0 w 58"/>
                  <a:gd name="T5" fmla="*/ 0 h 293"/>
                </a:gdLst>
                <a:ahLst/>
                <a:cxnLst>
                  <a:cxn ang="0">
                    <a:pos x="T0" y="T1"/>
                  </a:cxn>
                  <a:cxn ang="0">
                    <a:pos x="T2" y="T3"/>
                  </a:cxn>
                  <a:cxn ang="0">
                    <a:pos x="T4" y="T5"/>
                  </a:cxn>
                </a:cxnLst>
                <a:rect l="0" t="0" r="r" b="b"/>
                <a:pathLst>
                  <a:path w="58" h="293">
                    <a:moveTo>
                      <a:pt x="58" y="293"/>
                    </a:moveTo>
                    <a:lnTo>
                      <a:pt x="58" y="0"/>
                    </a:lnTo>
                    <a:lnTo>
                      <a:pt x="0" y="0"/>
                    </a:lnTo>
                  </a:path>
                </a:pathLst>
              </a:cu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B607592A-7261-EF77-B464-0FA32B632DBF}"/>
                  </a:ext>
                </a:extLst>
              </p:cNvPr>
              <p:cNvSpPr>
                <a:spLocks noChangeArrowheads="1"/>
              </p:cNvSpPr>
              <p:nvPr/>
            </p:nvSpPr>
            <p:spPr bwMode="auto">
              <a:xfrm>
                <a:off x="8912132" y="4491692"/>
                <a:ext cx="195262" cy="20161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6817BEF-F7BF-8B5F-A505-17BB13B62E57}"/>
                  </a:ext>
                </a:extLst>
              </p:cNvPr>
              <p:cNvSpPr>
                <a:spLocks noChangeArrowheads="1"/>
              </p:cNvSpPr>
              <p:nvPr/>
            </p:nvSpPr>
            <p:spPr bwMode="auto">
              <a:xfrm>
                <a:off x="8912132" y="4491692"/>
                <a:ext cx="195262" cy="20161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73E24A93-35B0-5850-5CA7-E42CEE61C98C}"/>
                  </a:ext>
                </a:extLst>
              </p:cNvPr>
              <p:cNvSpPr>
                <a:spLocks noChangeArrowheads="1"/>
              </p:cNvSpPr>
              <p:nvPr/>
            </p:nvSpPr>
            <p:spPr bwMode="auto">
              <a:xfrm>
                <a:off x="9172482"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1938722-8DA3-351E-3D94-776608E7BF7F}"/>
                  </a:ext>
                </a:extLst>
              </p:cNvPr>
              <p:cNvSpPr>
                <a:spLocks noChangeArrowheads="1"/>
              </p:cNvSpPr>
              <p:nvPr/>
            </p:nvSpPr>
            <p:spPr bwMode="auto">
              <a:xfrm>
                <a:off x="9172482"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1CACB52-7139-27BC-E950-2CEF6F028917}"/>
                  </a:ext>
                </a:extLst>
              </p:cNvPr>
              <p:cNvSpPr>
                <a:spLocks noChangeArrowheads="1"/>
              </p:cNvSpPr>
              <p:nvPr/>
            </p:nvSpPr>
            <p:spPr bwMode="auto">
              <a:xfrm>
                <a:off x="9294719"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822CE166-2993-1E73-E166-4588B08DF071}"/>
                  </a:ext>
                </a:extLst>
              </p:cNvPr>
              <p:cNvSpPr>
                <a:spLocks noChangeArrowheads="1"/>
              </p:cNvSpPr>
              <p:nvPr/>
            </p:nvSpPr>
            <p:spPr bwMode="auto">
              <a:xfrm>
                <a:off x="9294719"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4CC4A8C-B34E-A5E2-06FF-CCB48DE91D0C}"/>
                  </a:ext>
                </a:extLst>
              </p:cNvPr>
              <p:cNvSpPr>
                <a:spLocks noChangeArrowheads="1"/>
              </p:cNvSpPr>
              <p:nvPr/>
            </p:nvSpPr>
            <p:spPr bwMode="auto">
              <a:xfrm>
                <a:off x="9415369"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22107337-5A68-E839-5B74-D37AF091625B}"/>
                  </a:ext>
                </a:extLst>
              </p:cNvPr>
              <p:cNvSpPr>
                <a:spLocks noChangeArrowheads="1"/>
              </p:cNvSpPr>
              <p:nvPr/>
            </p:nvSpPr>
            <p:spPr bwMode="auto">
              <a:xfrm>
                <a:off x="9415369"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632AFF0D-943C-E85B-50F5-BCF7A0071DD3}"/>
                  </a:ext>
                </a:extLst>
              </p:cNvPr>
              <p:cNvSpPr>
                <a:spLocks noChangeArrowheads="1"/>
              </p:cNvSpPr>
              <p:nvPr/>
            </p:nvSpPr>
            <p:spPr bwMode="auto">
              <a:xfrm>
                <a:off x="9537607"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D2FFCF7E-D9BA-07FD-459B-0C0FE64839EF}"/>
                  </a:ext>
                </a:extLst>
              </p:cNvPr>
              <p:cNvSpPr>
                <a:spLocks noChangeArrowheads="1"/>
              </p:cNvSpPr>
              <p:nvPr/>
            </p:nvSpPr>
            <p:spPr bwMode="auto">
              <a:xfrm>
                <a:off x="9537607"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B34BEC0C-9289-F085-A9D7-CB9C1B794839}"/>
                  </a:ext>
                </a:extLst>
              </p:cNvPr>
              <p:cNvSpPr>
                <a:spLocks noChangeArrowheads="1"/>
              </p:cNvSpPr>
              <p:nvPr/>
            </p:nvSpPr>
            <p:spPr bwMode="auto">
              <a:xfrm>
                <a:off x="9172482"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7FF89E0-041C-346C-A8F9-1D03059B4D02}"/>
                  </a:ext>
                </a:extLst>
              </p:cNvPr>
              <p:cNvSpPr>
                <a:spLocks noChangeArrowheads="1"/>
              </p:cNvSpPr>
              <p:nvPr/>
            </p:nvSpPr>
            <p:spPr bwMode="auto">
              <a:xfrm>
                <a:off x="9172482"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7D9215EF-962C-E537-1CAA-39BD8602FDF6}"/>
                  </a:ext>
                </a:extLst>
              </p:cNvPr>
              <p:cNvSpPr>
                <a:spLocks noChangeArrowheads="1"/>
              </p:cNvSpPr>
              <p:nvPr/>
            </p:nvSpPr>
            <p:spPr bwMode="auto">
              <a:xfrm>
                <a:off x="9294719"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0F1D8950-C18B-9A95-0285-44CD13EFD3A1}"/>
                  </a:ext>
                </a:extLst>
              </p:cNvPr>
              <p:cNvSpPr>
                <a:spLocks noChangeArrowheads="1"/>
              </p:cNvSpPr>
              <p:nvPr/>
            </p:nvSpPr>
            <p:spPr bwMode="auto">
              <a:xfrm>
                <a:off x="9294719"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666461D3-EDD6-4376-06B5-4AD8A34361BB}"/>
                  </a:ext>
                </a:extLst>
              </p:cNvPr>
              <p:cNvSpPr>
                <a:spLocks noChangeArrowheads="1"/>
              </p:cNvSpPr>
              <p:nvPr/>
            </p:nvSpPr>
            <p:spPr bwMode="auto">
              <a:xfrm>
                <a:off x="9415369"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D7910E01-5A85-F7C8-5624-4E47675657F1}"/>
                  </a:ext>
                </a:extLst>
              </p:cNvPr>
              <p:cNvSpPr>
                <a:spLocks noChangeArrowheads="1"/>
              </p:cNvSpPr>
              <p:nvPr/>
            </p:nvSpPr>
            <p:spPr bwMode="auto">
              <a:xfrm>
                <a:off x="9415369"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662492D9-D65B-B72F-7638-7C2D090B7D68}"/>
                  </a:ext>
                </a:extLst>
              </p:cNvPr>
              <p:cNvSpPr>
                <a:spLocks noChangeArrowheads="1"/>
              </p:cNvSpPr>
              <p:nvPr/>
            </p:nvSpPr>
            <p:spPr bwMode="auto">
              <a:xfrm>
                <a:off x="9537607"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05D241FF-1070-882C-D8E4-98CFEFF37908}"/>
                  </a:ext>
                </a:extLst>
              </p:cNvPr>
              <p:cNvSpPr>
                <a:spLocks noChangeArrowheads="1"/>
              </p:cNvSpPr>
              <p:nvPr/>
            </p:nvSpPr>
            <p:spPr bwMode="auto">
              <a:xfrm>
                <a:off x="9537607"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nvGrpSpPr>
          <p:cNvPr id="37" name="Group 36">
            <a:extLst>
              <a:ext uri="{FF2B5EF4-FFF2-40B4-BE49-F238E27FC236}">
                <a16:creationId xmlns:a16="http://schemas.microsoft.com/office/drawing/2014/main" id="{5FFF9CAE-5054-8AA9-6C4D-B14289E4163F}"/>
              </a:ext>
            </a:extLst>
          </p:cNvPr>
          <p:cNvGrpSpPr/>
          <p:nvPr/>
        </p:nvGrpSpPr>
        <p:grpSpPr>
          <a:xfrm>
            <a:off x="10162218" y="4134248"/>
            <a:ext cx="1354329" cy="276210"/>
            <a:chOff x="10409150" y="5214408"/>
            <a:chExt cx="1072025" cy="289097"/>
          </a:xfrm>
        </p:grpSpPr>
        <p:sp>
          <p:nvSpPr>
            <p:cNvPr id="38" name="Rectangle 37">
              <a:extLst>
                <a:ext uri="{FF2B5EF4-FFF2-40B4-BE49-F238E27FC236}">
                  <a16:creationId xmlns:a16="http://schemas.microsoft.com/office/drawing/2014/main" id="{66E791D9-6F54-75B2-90B6-CFB117A2DDC1}"/>
                </a:ext>
              </a:extLst>
            </p:cNvPr>
            <p:cNvSpPr/>
            <p:nvPr/>
          </p:nvSpPr>
          <p:spPr>
            <a:xfrm>
              <a:off x="10409150" y="5214408"/>
              <a:ext cx="1072025" cy="289097"/>
            </a:xfrm>
            <a:prstGeom prst="rect">
              <a:avLst/>
            </a:prstGeom>
            <a:solidFill>
              <a:sysClr val="window" lastClr="FFFFFF"/>
            </a:solidFill>
            <a:ln w="12700" cap="flat" cmpd="sng" algn="ctr">
              <a:solidFill>
                <a:sysClr val="windowText" lastClr="000000"/>
              </a:solidFill>
              <a:prstDash val="solid"/>
              <a:miter lim="800000"/>
            </a:ln>
            <a:effectLst/>
          </p:spPr>
          <p:txBody>
            <a:bodyPr lIns="91440" tIns="45720" rIns="91440" bIns="4572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mn-lt"/>
                  <a:cs typeface="Arial" panose="020B0604020202020204" pitchFamily="34" charset="0"/>
                </a:rPr>
                <a:t>1 SSD</a:t>
              </a: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39" name="Group 38">
              <a:extLst>
                <a:ext uri="{FF2B5EF4-FFF2-40B4-BE49-F238E27FC236}">
                  <a16:creationId xmlns:a16="http://schemas.microsoft.com/office/drawing/2014/main" id="{5E42EB56-3245-BC52-DFE2-AC44C083F479}"/>
                </a:ext>
              </a:extLst>
            </p:cNvPr>
            <p:cNvGrpSpPr/>
            <p:nvPr/>
          </p:nvGrpSpPr>
          <p:grpSpPr>
            <a:xfrm>
              <a:off x="10431993" y="5252507"/>
              <a:ext cx="506382" cy="215901"/>
              <a:chOff x="8686707" y="4348817"/>
              <a:chExt cx="993775" cy="498475"/>
            </a:xfrm>
          </p:grpSpPr>
          <p:sp>
            <p:nvSpPr>
              <p:cNvPr id="40" name="Rectangle 39">
                <a:extLst>
                  <a:ext uri="{FF2B5EF4-FFF2-40B4-BE49-F238E27FC236}">
                    <a16:creationId xmlns:a16="http://schemas.microsoft.com/office/drawing/2014/main" id="{DCFBCAA3-75B8-5CA3-63A2-97EE78D5A6EB}"/>
                  </a:ext>
                </a:extLst>
              </p:cNvPr>
              <p:cNvSpPr>
                <a:spLocks noChangeArrowheads="1"/>
              </p:cNvSpPr>
              <p:nvPr/>
            </p:nvSpPr>
            <p:spPr bwMode="auto">
              <a:xfrm>
                <a:off x="8778782" y="4413904"/>
                <a:ext cx="901700" cy="35718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FD79DF87-A9A5-8F13-5B2F-F1AEFE50E2CD}"/>
                  </a:ext>
                </a:extLst>
              </p:cNvPr>
              <p:cNvSpPr>
                <a:spLocks noChangeArrowheads="1"/>
              </p:cNvSpPr>
              <p:nvPr/>
            </p:nvSpPr>
            <p:spPr bwMode="auto">
              <a:xfrm>
                <a:off x="8778782" y="4413904"/>
                <a:ext cx="901700" cy="357188"/>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23336CBD-6D38-0918-10B8-0E440A3327FA}"/>
                  </a:ext>
                </a:extLst>
              </p:cNvPr>
              <p:cNvSpPr>
                <a:spLocks noChangeArrowheads="1"/>
              </p:cNvSpPr>
              <p:nvPr/>
            </p:nvSpPr>
            <p:spPr bwMode="auto">
              <a:xfrm>
                <a:off x="8928007" y="4771092"/>
                <a:ext cx="254000" cy="7620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091779F9-DE46-EC20-0694-5742F9B5E4A2}"/>
                  </a:ext>
                </a:extLst>
              </p:cNvPr>
              <p:cNvSpPr>
                <a:spLocks noChangeArrowheads="1"/>
              </p:cNvSpPr>
              <p:nvPr/>
            </p:nvSpPr>
            <p:spPr bwMode="auto">
              <a:xfrm>
                <a:off x="8928007" y="4771092"/>
                <a:ext cx="254000" cy="76200"/>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4" name="Freeform 96">
                <a:extLst>
                  <a:ext uri="{FF2B5EF4-FFF2-40B4-BE49-F238E27FC236}">
                    <a16:creationId xmlns:a16="http://schemas.microsoft.com/office/drawing/2014/main" id="{D05D5CA9-E79A-E8CA-7076-F9E057B46687}"/>
                  </a:ext>
                </a:extLst>
              </p:cNvPr>
              <p:cNvSpPr>
                <a:spLocks/>
              </p:cNvSpPr>
              <p:nvPr/>
            </p:nvSpPr>
            <p:spPr bwMode="auto">
              <a:xfrm>
                <a:off x="8686707" y="4348817"/>
                <a:ext cx="92075" cy="465138"/>
              </a:xfrm>
              <a:custGeom>
                <a:avLst/>
                <a:gdLst>
                  <a:gd name="T0" fmla="*/ 58 w 58"/>
                  <a:gd name="T1" fmla="*/ 293 h 293"/>
                  <a:gd name="T2" fmla="*/ 58 w 58"/>
                  <a:gd name="T3" fmla="*/ 0 h 293"/>
                  <a:gd name="T4" fmla="*/ 0 w 58"/>
                  <a:gd name="T5" fmla="*/ 0 h 293"/>
                </a:gdLst>
                <a:ahLst/>
                <a:cxnLst>
                  <a:cxn ang="0">
                    <a:pos x="T0" y="T1"/>
                  </a:cxn>
                  <a:cxn ang="0">
                    <a:pos x="T2" y="T3"/>
                  </a:cxn>
                  <a:cxn ang="0">
                    <a:pos x="T4" y="T5"/>
                  </a:cxn>
                </a:cxnLst>
                <a:rect l="0" t="0" r="r" b="b"/>
                <a:pathLst>
                  <a:path w="58" h="293">
                    <a:moveTo>
                      <a:pt x="58" y="293"/>
                    </a:moveTo>
                    <a:lnTo>
                      <a:pt x="58" y="0"/>
                    </a:lnTo>
                    <a:lnTo>
                      <a:pt x="0" y="0"/>
                    </a:lnTo>
                  </a:path>
                </a:pathLst>
              </a:cu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26988B27-16E2-0494-AEF1-F4263DED4F15}"/>
                  </a:ext>
                </a:extLst>
              </p:cNvPr>
              <p:cNvSpPr>
                <a:spLocks noChangeArrowheads="1"/>
              </p:cNvSpPr>
              <p:nvPr/>
            </p:nvSpPr>
            <p:spPr bwMode="auto">
              <a:xfrm>
                <a:off x="8912132" y="4491692"/>
                <a:ext cx="195262" cy="20161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1FD816A4-8258-7332-25D2-D2F305C834B0}"/>
                  </a:ext>
                </a:extLst>
              </p:cNvPr>
              <p:cNvSpPr>
                <a:spLocks noChangeArrowheads="1"/>
              </p:cNvSpPr>
              <p:nvPr/>
            </p:nvSpPr>
            <p:spPr bwMode="auto">
              <a:xfrm>
                <a:off x="8912132" y="4491692"/>
                <a:ext cx="195262" cy="20161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C56D59A1-5907-6BDC-A1F5-7E34030A9853}"/>
                  </a:ext>
                </a:extLst>
              </p:cNvPr>
              <p:cNvSpPr>
                <a:spLocks noChangeArrowheads="1"/>
              </p:cNvSpPr>
              <p:nvPr/>
            </p:nvSpPr>
            <p:spPr bwMode="auto">
              <a:xfrm>
                <a:off x="9172482"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D022399E-C72A-E1F1-0C0E-FEF9D850A48C}"/>
                  </a:ext>
                </a:extLst>
              </p:cNvPr>
              <p:cNvSpPr>
                <a:spLocks noChangeArrowheads="1"/>
              </p:cNvSpPr>
              <p:nvPr/>
            </p:nvSpPr>
            <p:spPr bwMode="auto">
              <a:xfrm>
                <a:off x="9172482"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D4E69743-A02C-DE3E-E6FE-EE6CAE121D9A}"/>
                  </a:ext>
                </a:extLst>
              </p:cNvPr>
              <p:cNvSpPr>
                <a:spLocks noChangeArrowheads="1"/>
              </p:cNvSpPr>
              <p:nvPr/>
            </p:nvSpPr>
            <p:spPr bwMode="auto">
              <a:xfrm>
                <a:off x="9294719"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B13CDBA2-69BB-F0C9-7AD7-3B045F8DE016}"/>
                  </a:ext>
                </a:extLst>
              </p:cNvPr>
              <p:cNvSpPr>
                <a:spLocks noChangeArrowheads="1"/>
              </p:cNvSpPr>
              <p:nvPr/>
            </p:nvSpPr>
            <p:spPr bwMode="auto">
              <a:xfrm>
                <a:off x="9294719"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C05C80B0-74BF-7DBF-C36C-CD3B6987C39E}"/>
                  </a:ext>
                </a:extLst>
              </p:cNvPr>
              <p:cNvSpPr>
                <a:spLocks noChangeArrowheads="1"/>
              </p:cNvSpPr>
              <p:nvPr/>
            </p:nvSpPr>
            <p:spPr bwMode="auto">
              <a:xfrm>
                <a:off x="9415369"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63057FA8-3EEA-5BC0-08F0-D25A5701B192}"/>
                  </a:ext>
                </a:extLst>
              </p:cNvPr>
              <p:cNvSpPr>
                <a:spLocks noChangeArrowheads="1"/>
              </p:cNvSpPr>
              <p:nvPr/>
            </p:nvSpPr>
            <p:spPr bwMode="auto">
              <a:xfrm>
                <a:off x="9415369"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284241EB-C799-B0F4-0EBC-14D0D6D4C429}"/>
                  </a:ext>
                </a:extLst>
              </p:cNvPr>
              <p:cNvSpPr>
                <a:spLocks noChangeArrowheads="1"/>
              </p:cNvSpPr>
              <p:nvPr/>
            </p:nvSpPr>
            <p:spPr bwMode="auto">
              <a:xfrm>
                <a:off x="9537607"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EFFD7489-09B7-F937-F745-DF41AE66989A}"/>
                  </a:ext>
                </a:extLst>
              </p:cNvPr>
              <p:cNvSpPr>
                <a:spLocks noChangeArrowheads="1"/>
              </p:cNvSpPr>
              <p:nvPr/>
            </p:nvSpPr>
            <p:spPr bwMode="auto">
              <a:xfrm>
                <a:off x="9537607"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6146BA95-A934-8D93-664A-C18C63EA2DCC}"/>
                  </a:ext>
                </a:extLst>
              </p:cNvPr>
              <p:cNvSpPr>
                <a:spLocks noChangeArrowheads="1"/>
              </p:cNvSpPr>
              <p:nvPr/>
            </p:nvSpPr>
            <p:spPr bwMode="auto">
              <a:xfrm>
                <a:off x="9172482"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5F15C40E-FB2D-754C-C139-250BC78AA243}"/>
                  </a:ext>
                </a:extLst>
              </p:cNvPr>
              <p:cNvSpPr>
                <a:spLocks noChangeArrowheads="1"/>
              </p:cNvSpPr>
              <p:nvPr/>
            </p:nvSpPr>
            <p:spPr bwMode="auto">
              <a:xfrm>
                <a:off x="9172482"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1B2D8C0-3529-1A51-B762-AAF2407A198C}"/>
                  </a:ext>
                </a:extLst>
              </p:cNvPr>
              <p:cNvSpPr>
                <a:spLocks noChangeArrowheads="1"/>
              </p:cNvSpPr>
              <p:nvPr/>
            </p:nvSpPr>
            <p:spPr bwMode="auto">
              <a:xfrm>
                <a:off x="9294719"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361AA078-2371-CAFB-1AD8-24613D3459AD}"/>
                  </a:ext>
                </a:extLst>
              </p:cNvPr>
              <p:cNvSpPr>
                <a:spLocks noChangeArrowheads="1"/>
              </p:cNvSpPr>
              <p:nvPr/>
            </p:nvSpPr>
            <p:spPr bwMode="auto">
              <a:xfrm>
                <a:off x="9294719"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135486E0-5FE2-7D0F-81A8-F96D18CCB31B}"/>
                  </a:ext>
                </a:extLst>
              </p:cNvPr>
              <p:cNvSpPr>
                <a:spLocks noChangeArrowheads="1"/>
              </p:cNvSpPr>
              <p:nvPr/>
            </p:nvSpPr>
            <p:spPr bwMode="auto">
              <a:xfrm>
                <a:off x="9415369"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12EC287C-23B5-666F-41E9-7B4CE9894C95}"/>
                  </a:ext>
                </a:extLst>
              </p:cNvPr>
              <p:cNvSpPr>
                <a:spLocks noChangeArrowheads="1"/>
              </p:cNvSpPr>
              <p:nvPr/>
            </p:nvSpPr>
            <p:spPr bwMode="auto">
              <a:xfrm>
                <a:off x="9415369"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DA5A0655-717F-A7B2-0752-E2F79EFA6386}"/>
                  </a:ext>
                </a:extLst>
              </p:cNvPr>
              <p:cNvSpPr>
                <a:spLocks noChangeArrowheads="1"/>
              </p:cNvSpPr>
              <p:nvPr/>
            </p:nvSpPr>
            <p:spPr bwMode="auto">
              <a:xfrm>
                <a:off x="9537607"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474104E0-F579-CDC8-1D42-CC4EC3A356EC}"/>
                  </a:ext>
                </a:extLst>
              </p:cNvPr>
              <p:cNvSpPr>
                <a:spLocks noChangeArrowheads="1"/>
              </p:cNvSpPr>
              <p:nvPr/>
            </p:nvSpPr>
            <p:spPr bwMode="auto">
              <a:xfrm>
                <a:off x="9537607"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nvGrpSpPr>
          <p:cNvPr id="63" name="Group 62">
            <a:extLst>
              <a:ext uri="{FF2B5EF4-FFF2-40B4-BE49-F238E27FC236}">
                <a16:creationId xmlns:a16="http://schemas.microsoft.com/office/drawing/2014/main" id="{8C1714AD-55A8-CF15-DCA2-8221FD68E44F}"/>
              </a:ext>
            </a:extLst>
          </p:cNvPr>
          <p:cNvGrpSpPr/>
          <p:nvPr/>
        </p:nvGrpSpPr>
        <p:grpSpPr>
          <a:xfrm>
            <a:off x="10163133" y="4437302"/>
            <a:ext cx="1354329" cy="276210"/>
            <a:chOff x="10409150" y="5214408"/>
            <a:chExt cx="1072025" cy="289097"/>
          </a:xfrm>
        </p:grpSpPr>
        <p:sp>
          <p:nvSpPr>
            <p:cNvPr id="448" name="Rectangle 447">
              <a:extLst>
                <a:ext uri="{FF2B5EF4-FFF2-40B4-BE49-F238E27FC236}">
                  <a16:creationId xmlns:a16="http://schemas.microsoft.com/office/drawing/2014/main" id="{D6F7168E-63FF-8D60-0BC9-10AB03186C91}"/>
                </a:ext>
              </a:extLst>
            </p:cNvPr>
            <p:cNvSpPr/>
            <p:nvPr/>
          </p:nvSpPr>
          <p:spPr>
            <a:xfrm>
              <a:off x="10409150" y="5214408"/>
              <a:ext cx="1072025" cy="289097"/>
            </a:xfrm>
            <a:prstGeom prst="rect">
              <a:avLst/>
            </a:prstGeom>
            <a:solidFill>
              <a:sysClr val="window" lastClr="FFFFFF"/>
            </a:solidFill>
            <a:ln w="12700" cap="flat" cmpd="sng" algn="ctr">
              <a:solidFill>
                <a:sysClr val="windowText" lastClr="000000"/>
              </a:solidFill>
              <a:prstDash val="solid"/>
              <a:miter lim="800000"/>
            </a:ln>
            <a:effectLst/>
          </p:spPr>
          <p:txBody>
            <a:bodyPr lIns="91440" tIns="45720" rIns="91440" bIns="4572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mn-lt"/>
                  <a:cs typeface="Arial" panose="020B0604020202020204" pitchFamily="34" charset="0"/>
                </a:rPr>
                <a:t>1 SSD</a:t>
              </a: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DDBD40A1-807F-00A8-8604-78F82A402706}"/>
                </a:ext>
              </a:extLst>
            </p:cNvPr>
            <p:cNvGrpSpPr/>
            <p:nvPr/>
          </p:nvGrpSpPr>
          <p:grpSpPr>
            <a:xfrm>
              <a:off x="10431993" y="5252507"/>
              <a:ext cx="506382" cy="215901"/>
              <a:chOff x="8686707" y="4348817"/>
              <a:chExt cx="993775" cy="498475"/>
            </a:xfrm>
          </p:grpSpPr>
          <p:sp>
            <p:nvSpPr>
              <p:cNvPr id="450" name="Rectangle 449">
                <a:extLst>
                  <a:ext uri="{FF2B5EF4-FFF2-40B4-BE49-F238E27FC236}">
                    <a16:creationId xmlns:a16="http://schemas.microsoft.com/office/drawing/2014/main" id="{3F94EE12-16CD-235D-03DB-CD1BCBB0E28A}"/>
                  </a:ext>
                </a:extLst>
              </p:cNvPr>
              <p:cNvSpPr>
                <a:spLocks noChangeArrowheads="1"/>
              </p:cNvSpPr>
              <p:nvPr/>
            </p:nvSpPr>
            <p:spPr bwMode="auto">
              <a:xfrm>
                <a:off x="8778782" y="4413904"/>
                <a:ext cx="901700" cy="35718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1" name="Rectangle 450">
                <a:extLst>
                  <a:ext uri="{FF2B5EF4-FFF2-40B4-BE49-F238E27FC236}">
                    <a16:creationId xmlns:a16="http://schemas.microsoft.com/office/drawing/2014/main" id="{0252A4AE-D9BC-D9B1-A89A-E3C293BC2F3E}"/>
                  </a:ext>
                </a:extLst>
              </p:cNvPr>
              <p:cNvSpPr>
                <a:spLocks noChangeArrowheads="1"/>
              </p:cNvSpPr>
              <p:nvPr/>
            </p:nvSpPr>
            <p:spPr bwMode="auto">
              <a:xfrm>
                <a:off x="8778782" y="4413904"/>
                <a:ext cx="901700" cy="357188"/>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2" name="Rectangle 451">
                <a:extLst>
                  <a:ext uri="{FF2B5EF4-FFF2-40B4-BE49-F238E27FC236}">
                    <a16:creationId xmlns:a16="http://schemas.microsoft.com/office/drawing/2014/main" id="{6F796A16-476F-C669-2191-4005B03121CC}"/>
                  </a:ext>
                </a:extLst>
              </p:cNvPr>
              <p:cNvSpPr>
                <a:spLocks noChangeArrowheads="1"/>
              </p:cNvSpPr>
              <p:nvPr/>
            </p:nvSpPr>
            <p:spPr bwMode="auto">
              <a:xfrm>
                <a:off x="8928007" y="4771092"/>
                <a:ext cx="254000" cy="7620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3" name="Rectangle 452">
                <a:extLst>
                  <a:ext uri="{FF2B5EF4-FFF2-40B4-BE49-F238E27FC236}">
                    <a16:creationId xmlns:a16="http://schemas.microsoft.com/office/drawing/2014/main" id="{9CE2FF77-B65B-275F-3193-9907DFE91D20}"/>
                  </a:ext>
                </a:extLst>
              </p:cNvPr>
              <p:cNvSpPr>
                <a:spLocks noChangeArrowheads="1"/>
              </p:cNvSpPr>
              <p:nvPr/>
            </p:nvSpPr>
            <p:spPr bwMode="auto">
              <a:xfrm>
                <a:off x="8928007" y="4771092"/>
                <a:ext cx="254000" cy="76200"/>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4" name="Freeform 96">
                <a:extLst>
                  <a:ext uri="{FF2B5EF4-FFF2-40B4-BE49-F238E27FC236}">
                    <a16:creationId xmlns:a16="http://schemas.microsoft.com/office/drawing/2014/main" id="{0EC85C01-F9BC-CEFE-3DF4-F8B888C66808}"/>
                  </a:ext>
                </a:extLst>
              </p:cNvPr>
              <p:cNvSpPr>
                <a:spLocks/>
              </p:cNvSpPr>
              <p:nvPr/>
            </p:nvSpPr>
            <p:spPr bwMode="auto">
              <a:xfrm>
                <a:off x="8686707" y="4348817"/>
                <a:ext cx="92075" cy="465138"/>
              </a:xfrm>
              <a:custGeom>
                <a:avLst/>
                <a:gdLst>
                  <a:gd name="T0" fmla="*/ 58 w 58"/>
                  <a:gd name="T1" fmla="*/ 293 h 293"/>
                  <a:gd name="T2" fmla="*/ 58 w 58"/>
                  <a:gd name="T3" fmla="*/ 0 h 293"/>
                  <a:gd name="T4" fmla="*/ 0 w 58"/>
                  <a:gd name="T5" fmla="*/ 0 h 293"/>
                </a:gdLst>
                <a:ahLst/>
                <a:cxnLst>
                  <a:cxn ang="0">
                    <a:pos x="T0" y="T1"/>
                  </a:cxn>
                  <a:cxn ang="0">
                    <a:pos x="T2" y="T3"/>
                  </a:cxn>
                  <a:cxn ang="0">
                    <a:pos x="T4" y="T5"/>
                  </a:cxn>
                </a:cxnLst>
                <a:rect l="0" t="0" r="r" b="b"/>
                <a:pathLst>
                  <a:path w="58" h="293">
                    <a:moveTo>
                      <a:pt x="58" y="293"/>
                    </a:moveTo>
                    <a:lnTo>
                      <a:pt x="58" y="0"/>
                    </a:lnTo>
                    <a:lnTo>
                      <a:pt x="0" y="0"/>
                    </a:lnTo>
                  </a:path>
                </a:pathLst>
              </a:cu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5" name="Rectangle 454">
                <a:extLst>
                  <a:ext uri="{FF2B5EF4-FFF2-40B4-BE49-F238E27FC236}">
                    <a16:creationId xmlns:a16="http://schemas.microsoft.com/office/drawing/2014/main" id="{BE3CC031-7D9C-71C1-0DC4-E94CBBF1052C}"/>
                  </a:ext>
                </a:extLst>
              </p:cNvPr>
              <p:cNvSpPr>
                <a:spLocks noChangeArrowheads="1"/>
              </p:cNvSpPr>
              <p:nvPr/>
            </p:nvSpPr>
            <p:spPr bwMode="auto">
              <a:xfrm>
                <a:off x="8912132" y="4491692"/>
                <a:ext cx="195262" cy="20161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6" name="Rectangle 455">
                <a:extLst>
                  <a:ext uri="{FF2B5EF4-FFF2-40B4-BE49-F238E27FC236}">
                    <a16:creationId xmlns:a16="http://schemas.microsoft.com/office/drawing/2014/main" id="{75BCDA6A-8965-F817-1185-B61D7A92F04B}"/>
                  </a:ext>
                </a:extLst>
              </p:cNvPr>
              <p:cNvSpPr>
                <a:spLocks noChangeArrowheads="1"/>
              </p:cNvSpPr>
              <p:nvPr/>
            </p:nvSpPr>
            <p:spPr bwMode="auto">
              <a:xfrm>
                <a:off x="8912132" y="4491692"/>
                <a:ext cx="195262" cy="20161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7" name="Rectangle 456">
                <a:extLst>
                  <a:ext uri="{FF2B5EF4-FFF2-40B4-BE49-F238E27FC236}">
                    <a16:creationId xmlns:a16="http://schemas.microsoft.com/office/drawing/2014/main" id="{29C16553-1829-E02B-C6BE-73E2DA770CBE}"/>
                  </a:ext>
                </a:extLst>
              </p:cNvPr>
              <p:cNvSpPr>
                <a:spLocks noChangeArrowheads="1"/>
              </p:cNvSpPr>
              <p:nvPr/>
            </p:nvSpPr>
            <p:spPr bwMode="auto">
              <a:xfrm>
                <a:off x="9172482"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8" name="Rectangle 457">
                <a:extLst>
                  <a:ext uri="{FF2B5EF4-FFF2-40B4-BE49-F238E27FC236}">
                    <a16:creationId xmlns:a16="http://schemas.microsoft.com/office/drawing/2014/main" id="{4689F77B-D2FB-7957-C3D8-73F034BC4D76}"/>
                  </a:ext>
                </a:extLst>
              </p:cNvPr>
              <p:cNvSpPr>
                <a:spLocks noChangeArrowheads="1"/>
              </p:cNvSpPr>
              <p:nvPr/>
            </p:nvSpPr>
            <p:spPr bwMode="auto">
              <a:xfrm>
                <a:off x="9172482"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59" name="Rectangle 458">
                <a:extLst>
                  <a:ext uri="{FF2B5EF4-FFF2-40B4-BE49-F238E27FC236}">
                    <a16:creationId xmlns:a16="http://schemas.microsoft.com/office/drawing/2014/main" id="{95D3BF9D-ED8D-46B6-A7AF-655AFA556D99}"/>
                  </a:ext>
                </a:extLst>
              </p:cNvPr>
              <p:cNvSpPr>
                <a:spLocks noChangeArrowheads="1"/>
              </p:cNvSpPr>
              <p:nvPr/>
            </p:nvSpPr>
            <p:spPr bwMode="auto">
              <a:xfrm>
                <a:off x="9294719"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0" name="Rectangle 459">
                <a:extLst>
                  <a:ext uri="{FF2B5EF4-FFF2-40B4-BE49-F238E27FC236}">
                    <a16:creationId xmlns:a16="http://schemas.microsoft.com/office/drawing/2014/main" id="{8E3216EA-FA2F-677D-1FB1-D73717B89600}"/>
                  </a:ext>
                </a:extLst>
              </p:cNvPr>
              <p:cNvSpPr>
                <a:spLocks noChangeArrowheads="1"/>
              </p:cNvSpPr>
              <p:nvPr/>
            </p:nvSpPr>
            <p:spPr bwMode="auto">
              <a:xfrm>
                <a:off x="9294719"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1" name="Rectangle 460">
                <a:extLst>
                  <a:ext uri="{FF2B5EF4-FFF2-40B4-BE49-F238E27FC236}">
                    <a16:creationId xmlns:a16="http://schemas.microsoft.com/office/drawing/2014/main" id="{15618334-086B-C8B3-8C0D-55D888E025C4}"/>
                  </a:ext>
                </a:extLst>
              </p:cNvPr>
              <p:cNvSpPr>
                <a:spLocks noChangeArrowheads="1"/>
              </p:cNvSpPr>
              <p:nvPr/>
            </p:nvSpPr>
            <p:spPr bwMode="auto">
              <a:xfrm>
                <a:off x="9415369"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2" name="Rectangle 461">
                <a:extLst>
                  <a:ext uri="{FF2B5EF4-FFF2-40B4-BE49-F238E27FC236}">
                    <a16:creationId xmlns:a16="http://schemas.microsoft.com/office/drawing/2014/main" id="{7690B90D-D5F2-C1BD-65D0-3F749A1DEF6C}"/>
                  </a:ext>
                </a:extLst>
              </p:cNvPr>
              <p:cNvSpPr>
                <a:spLocks noChangeArrowheads="1"/>
              </p:cNvSpPr>
              <p:nvPr/>
            </p:nvSpPr>
            <p:spPr bwMode="auto">
              <a:xfrm>
                <a:off x="9415369"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3" name="Rectangle 462">
                <a:extLst>
                  <a:ext uri="{FF2B5EF4-FFF2-40B4-BE49-F238E27FC236}">
                    <a16:creationId xmlns:a16="http://schemas.microsoft.com/office/drawing/2014/main" id="{BE81AA08-18B5-FAC4-5E13-D5604F2FF7A3}"/>
                  </a:ext>
                </a:extLst>
              </p:cNvPr>
              <p:cNvSpPr>
                <a:spLocks noChangeArrowheads="1"/>
              </p:cNvSpPr>
              <p:nvPr/>
            </p:nvSpPr>
            <p:spPr bwMode="auto">
              <a:xfrm>
                <a:off x="9537607"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4" name="Rectangle 463">
                <a:extLst>
                  <a:ext uri="{FF2B5EF4-FFF2-40B4-BE49-F238E27FC236}">
                    <a16:creationId xmlns:a16="http://schemas.microsoft.com/office/drawing/2014/main" id="{8EBD1118-8625-80F2-99F2-145D157AB7AB}"/>
                  </a:ext>
                </a:extLst>
              </p:cNvPr>
              <p:cNvSpPr>
                <a:spLocks noChangeArrowheads="1"/>
              </p:cNvSpPr>
              <p:nvPr/>
            </p:nvSpPr>
            <p:spPr bwMode="auto">
              <a:xfrm>
                <a:off x="9537607"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5" name="Rectangle 464">
                <a:extLst>
                  <a:ext uri="{FF2B5EF4-FFF2-40B4-BE49-F238E27FC236}">
                    <a16:creationId xmlns:a16="http://schemas.microsoft.com/office/drawing/2014/main" id="{4C0DF8D2-81DA-800A-432C-6699BD0B35F8}"/>
                  </a:ext>
                </a:extLst>
              </p:cNvPr>
              <p:cNvSpPr>
                <a:spLocks noChangeArrowheads="1"/>
              </p:cNvSpPr>
              <p:nvPr/>
            </p:nvSpPr>
            <p:spPr bwMode="auto">
              <a:xfrm>
                <a:off x="9172482"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6" name="Rectangle 465">
                <a:extLst>
                  <a:ext uri="{FF2B5EF4-FFF2-40B4-BE49-F238E27FC236}">
                    <a16:creationId xmlns:a16="http://schemas.microsoft.com/office/drawing/2014/main" id="{05900520-B7C8-70F9-F4A9-DE456C791F3C}"/>
                  </a:ext>
                </a:extLst>
              </p:cNvPr>
              <p:cNvSpPr>
                <a:spLocks noChangeArrowheads="1"/>
              </p:cNvSpPr>
              <p:nvPr/>
            </p:nvSpPr>
            <p:spPr bwMode="auto">
              <a:xfrm>
                <a:off x="9172482"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7" name="Rectangle 466">
                <a:extLst>
                  <a:ext uri="{FF2B5EF4-FFF2-40B4-BE49-F238E27FC236}">
                    <a16:creationId xmlns:a16="http://schemas.microsoft.com/office/drawing/2014/main" id="{CD6FFF44-22BC-E4A1-9F42-5EBC7EC36024}"/>
                  </a:ext>
                </a:extLst>
              </p:cNvPr>
              <p:cNvSpPr>
                <a:spLocks noChangeArrowheads="1"/>
              </p:cNvSpPr>
              <p:nvPr/>
            </p:nvSpPr>
            <p:spPr bwMode="auto">
              <a:xfrm>
                <a:off x="9294719"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8" name="Rectangle 467">
                <a:extLst>
                  <a:ext uri="{FF2B5EF4-FFF2-40B4-BE49-F238E27FC236}">
                    <a16:creationId xmlns:a16="http://schemas.microsoft.com/office/drawing/2014/main" id="{201A1B89-8212-D17E-54F8-FF3CC6C9127C}"/>
                  </a:ext>
                </a:extLst>
              </p:cNvPr>
              <p:cNvSpPr>
                <a:spLocks noChangeArrowheads="1"/>
              </p:cNvSpPr>
              <p:nvPr/>
            </p:nvSpPr>
            <p:spPr bwMode="auto">
              <a:xfrm>
                <a:off x="9294719"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69" name="Rectangle 468">
                <a:extLst>
                  <a:ext uri="{FF2B5EF4-FFF2-40B4-BE49-F238E27FC236}">
                    <a16:creationId xmlns:a16="http://schemas.microsoft.com/office/drawing/2014/main" id="{0D071EC6-A430-B889-38D0-5D1A5597EF78}"/>
                  </a:ext>
                </a:extLst>
              </p:cNvPr>
              <p:cNvSpPr>
                <a:spLocks noChangeArrowheads="1"/>
              </p:cNvSpPr>
              <p:nvPr/>
            </p:nvSpPr>
            <p:spPr bwMode="auto">
              <a:xfrm>
                <a:off x="9415369"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70" name="Rectangle 469">
                <a:extLst>
                  <a:ext uri="{FF2B5EF4-FFF2-40B4-BE49-F238E27FC236}">
                    <a16:creationId xmlns:a16="http://schemas.microsoft.com/office/drawing/2014/main" id="{CABA7472-EADF-45ED-E038-500F30E3FC69}"/>
                  </a:ext>
                </a:extLst>
              </p:cNvPr>
              <p:cNvSpPr>
                <a:spLocks noChangeArrowheads="1"/>
              </p:cNvSpPr>
              <p:nvPr/>
            </p:nvSpPr>
            <p:spPr bwMode="auto">
              <a:xfrm>
                <a:off x="9415369"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471" name="Rectangle 470">
                <a:extLst>
                  <a:ext uri="{FF2B5EF4-FFF2-40B4-BE49-F238E27FC236}">
                    <a16:creationId xmlns:a16="http://schemas.microsoft.com/office/drawing/2014/main" id="{E2280792-E13D-934F-4F9A-418C97558795}"/>
                  </a:ext>
                </a:extLst>
              </p:cNvPr>
              <p:cNvSpPr>
                <a:spLocks noChangeArrowheads="1"/>
              </p:cNvSpPr>
              <p:nvPr/>
            </p:nvSpPr>
            <p:spPr bwMode="auto">
              <a:xfrm>
                <a:off x="9537607"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70" name="Rectangle 669">
                <a:extLst>
                  <a:ext uri="{FF2B5EF4-FFF2-40B4-BE49-F238E27FC236}">
                    <a16:creationId xmlns:a16="http://schemas.microsoft.com/office/drawing/2014/main" id="{4ABBF817-BB5E-6703-9367-9A773E825094}"/>
                  </a:ext>
                </a:extLst>
              </p:cNvPr>
              <p:cNvSpPr>
                <a:spLocks noChangeArrowheads="1"/>
              </p:cNvSpPr>
              <p:nvPr/>
            </p:nvSpPr>
            <p:spPr bwMode="auto">
              <a:xfrm>
                <a:off x="9537607"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nvGrpSpPr>
          <p:cNvPr id="672" name="Group 671">
            <a:extLst>
              <a:ext uri="{FF2B5EF4-FFF2-40B4-BE49-F238E27FC236}">
                <a16:creationId xmlns:a16="http://schemas.microsoft.com/office/drawing/2014/main" id="{3F2752C6-8C86-212D-2BDE-2B80701E73A8}"/>
              </a:ext>
            </a:extLst>
          </p:cNvPr>
          <p:cNvGrpSpPr/>
          <p:nvPr/>
        </p:nvGrpSpPr>
        <p:grpSpPr>
          <a:xfrm>
            <a:off x="10163133" y="4734878"/>
            <a:ext cx="1354329" cy="276210"/>
            <a:chOff x="10409150" y="5214408"/>
            <a:chExt cx="1072025" cy="289097"/>
          </a:xfrm>
        </p:grpSpPr>
        <p:sp>
          <p:nvSpPr>
            <p:cNvPr id="673" name="Rectangle 672">
              <a:extLst>
                <a:ext uri="{FF2B5EF4-FFF2-40B4-BE49-F238E27FC236}">
                  <a16:creationId xmlns:a16="http://schemas.microsoft.com/office/drawing/2014/main" id="{8E4AFA14-11DA-556E-F1A5-886CDB6FA71B}"/>
                </a:ext>
              </a:extLst>
            </p:cNvPr>
            <p:cNvSpPr/>
            <p:nvPr/>
          </p:nvSpPr>
          <p:spPr>
            <a:xfrm>
              <a:off x="10409150" y="5214408"/>
              <a:ext cx="1072025" cy="289097"/>
            </a:xfrm>
            <a:prstGeom prst="rect">
              <a:avLst/>
            </a:prstGeom>
            <a:solidFill>
              <a:sysClr val="window" lastClr="FFFFFF"/>
            </a:solidFill>
            <a:ln w="12700" cap="flat" cmpd="sng" algn="ctr">
              <a:solidFill>
                <a:sysClr val="windowText" lastClr="000000"/>
              </a:solidFill>
              <a:prstDash val="solid"/>
              <a:miter lim="800000"/>
            </a:ln>
            <a:effectLst/>
          </p:spPr>
          <p:txBody>
            <a:bodyPr lIns="91440" tIns="45720" rIns="91440" bIns="4572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mn-lt"/>
                  <a:cs typeface="Arial" panose="020B0604020202020204" pitchFamily="34" charset="0"/>
                </a:rPr>
                <a:t>1 SSD</a:t>
              </a: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674" name="Group 673">
              <a:extLst>
                <a:ext uri="{FF2B5EF4-FFF2-40B4-BE49-F238E27FC236}">
                  <a16:creationId xmlns:a16="http://schemas.microsoft.com/office/drawing/2014/main" id="{7AA4E9F2-A735-D541-077F-E94170615640}"/>
                </a:ext>
              </a:extLst>
            </p:cNvPr>
            <p:cNvGrpSpPr/>
            <p:nvPr/>
          </p:nvGrpSpPr>
          <p:grpSpPr>
            <a:xfrm>
              <a:off x="10431993" y="5252507"/>
              <a:ext cx="506382" cy="215901"/>
              <a:chOff x="8686707" y="4348817"/>
              <a:chExt cx="993775" cy="498475"/>
            </a:xfrm>
          </p:grpSpPr>
          <p:sp>
            <p:nvSpPr>
              <p:cNvPr id="675" name="Rectangle 674">
                <a:extLst>
                  <a:ext uri="{FF2B5EF4-FFF2-40B4-BE49-F238E27FC236}">
                    <a16:creationId xmlns:a16="http://schemas.microsoft.com/office/drawing/2014/main" id="{DB576911-71AF-170E-9A5E-9BB055BBEB77}"/>
                  </a:ext>
                </a:extLst>
              </p:cNvPr>
              <p:cNvSpPr>
                <a:spLocks noChangeArrowheads="1"/>
              </p:cNvSpPr>
              <p:nvPr/>
            </p:nvSpPr>
            <p:spPr bwMode="auto">
              <a:xfrm>
                <a:off x="8778782" y="4413904"/>
                <a:ext cx="901700" cy="35718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76" name="Rectangle 675">
                <a:extLst>
                  <a:ext uri="{FF2B5EF4-FFF2-40B4-BE49-F238E27FC236}">
                    <a16:creationId xmlns:a16="http://schemas.microsoft.com/office/drawing/2014/main" id="{5C2DC09D-32B6-B2F4-0327-F5B33A9690DA}"/>
                  </a:ext>
                </a:extLst>
              </p:cNvPr>
              <p:cNvSpPr>
                <a:spLocks noChangeArrowheads="1"/>
              </p:cNvSpPr>
              <p:nvPr/>
            </p:nvSpPr>
            <p:spPr bwMode="auto">
              <a:xfrm>
                <a:off x="8778782" y="4413904"/>
                <a:ext cx="901700" cy="357188"/>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77" name="Rectangle 676">
                <a:extLst>
                  <a:ext uri="{FF2B5EF4-FFF2-40B4-BE49-F238E27FC236}">
                    <a16:creationId xmlns:a16="http://schemas.microsoft.com/office/drawing/2014/main" id="{D5B3E1BA-F078-AD4D-E67C-93CDB6638BC7}"/>
                  </a:ext>
                </a:extLst>
              </p:cNvPr>
              <p:cNvSpPr>
                <a:spLocks noChangeArrowheads="1"/>
              </p:cNvSpPr>
              <p:nvPr/>
            </p:nvSpPr>
            <p:spPr bwMode="auto">
              <a:xfrm>
                <a:off x="8928007" y="4771092"/>
                <a:ext cx="254000" cy="7620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78" name="Rectangle 677">
                <a:extLst>
                  <a:ext uri="{FF2B5EF4-FFF2-40B4-BE49-F238E27FC236}">
                    <a16:creationId xmlns:a16="http://schemas.microsoft.com/office/drawing/2014/main" id="{D2810DD5-C12D-AFF5-91BD-934AABB9E8CB}"/>
                  </a:ext>
                </a:extLst>
              </p:cNvPr>
              <p:cNvSpPr>
                <a:spLocks noChangeArrowheads="1"/>
              </p:cNvSpPr>
              <p:nvPr/>
            </p:nvSpPr>
            <p:spPr bwMode="auto">
              <a:xfrm>
                <a:off x="8928007" y="4771092"/>
                <a:ext cx="254000" cy="76200"/>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79" name="Freeform 96">
                <a:extLst>
                  <a:ext uri="{FF2B5EF4-FFF2-40B4-BE49-F238E27FC236}">
                    <a16:creationId xmlns:a16="http://schemas.microsoft.com/office/drawing/2014/main" id="{E8E95541-47E1-2038-78B8-F48B037AADF6}"/>
                  </a:ext>
                </a:extLst>
              </p:cNvPr>
              <p:cNvSpPr>
                <a:spLocks/>
              </p:cNvSpPr>
              <p:nvPr/>
            </p:nvSpPr>
            <p:spPr bwMode="auto">
              <a:xfrm>
                <a:off x="8686707" y="4348817"/>
                <a:ext cx="92075" cy="465138"/>
              </a:xfrm>
              <a:custGeom>
                <a:avLst/>
                <a:gdLst>
                  <a:gd name="T0" fmla="*/ 58 w 58"/>
                  <a:gd name="T1" fmla="*/ 293 h 293"/>
                  <a:gd name="T2" fmla="*/ 58 w 58"/>
                  <a:gd name="T3" fmla="*/ 0 h 293"/>
                  <a:gd name="T4" fmla="*/ 0 w 58"/>
                  <a:gd name="T5" fmla="*/ 0 h 293"/>
                </a:gdLst>
                <a:ahLst/>
                <a:cxnLst>
                  <a:cxn ang="0">
                    <a:pos x="T0" y="T1"/>
                  </a:cxn>
                  <a:cxn ang="0">
                    <a:pos x="T2" y="T3"/>
                  </a:cxn>
                  <a:cxn ang="0">
                    <a:pos x="T4" y="T5"/>
                  </a:cxn>
                </a:cxnLst>
                <a:rect l="0" t="0" r="r" b="b"/>
                <a:pathLst>
                  <a:path w="58" h="293">
                    <a:moveTo>
                      <a:pt x="58" y="293"/>
                    </a:moveTo>
                    <a:lnTo>
                      <a:pt x="58" y="0"/>
                    </a:lnTo>
                    <a:lnTo>
                      <a:pt x="0" y="0"/>
                    </a:lnTo>
                  </a:path>
                </a:pathLst>
              </a:cu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0" name="Rectangle 679">
                <a:extLst>
                  <a:ext uri="{FF2B5EF4-FFF2-40B4-BE49-F238E27FC236}">
                    <a16:creationId xmlns:a16="http://schemas.microsoft.com/office/drawing/2014/main" id="{5E9DBACF-504F-A014-9D89-06649455CFD9}"/>
                  </a:ext>
                </a:extLst>
              </p:cNvPr>
              <p:cNvSpPr>
                <a:spLocks noChangeArrowheads="1"/>
              </p:cNvSpPr>
              <p:nvPr/>
            </p:nvSpPr>
            <p:spPr bwMode="auto">
              <a:xfrm>
                <a:off x="8912132" y="4491692"/>
                <a:ext cx="195262" cy="20161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1" name="Rectangle 680">
                <a:extLst>
                  <a:ext uri="{FF2B5EF4-FFF2-40B4-BE49-F238E27FC236}">
                    <a16:creationId xmlns:a16="http://schemas.microsoft.com/office/drawing/2014/main" id="{9B757F6E-105E-D240-3BB6-3DA4117E43F5}"/>
                  </a:ext>
                </a:extLst>
              </p:cNvPr>
              <p:cNvSpPr>
                <a:spLocks noChangeArrowheads="1"/>
              </p:cNvSpPr>
              <p:nvPr/>
            </p:nvSpPr>
            <p:spPr bwMode="auto">
              <a:xfrm>
                <a:off x="8912132" y="4491692"/>
                <a:ext cx="195262" cy="20161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2" name="Rectangle 681">
                <a:extLst>
                  <a:ext uri="{FF2B5EF4-FFF2-40B4-BE49-F238E27FC236}">
                    <a16:creationId xmlns:a16="http://schemas.microsoft.com/office/drawing/2014/main" id="{F53E9ECA-12C4-CFAC-D4D8-6CF14AE7C5CB}"/>
                  </a:ext>
                </a:extLst>
              </p:cNvPr>
              <p:cNvSpPr>
                <a:spLocks noChangeArrowheads="1"/>
              </p:cNvSpPr>
              <p:nvPr/>
            </p:nvSpPr>
            <p:spPr bwMode="auto">
              <a:xfrm>
                <a:off x="9172482"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3" name="Rectangle 682">
                <a:extLst>
                  <a:ext uri="{FF2B5EF4-FFF2-40B4-BE49-F238E27FC236}">
                    <a16:creationId xmlns:a16="http://schemas.microsoft.com/office/drawing/2014/main" id="{B39BB99F-9FC1-E66F-57E0-38011539E296}"/>
                  </a:ext>
                </a:extLst>
              </p:cNvPr>
              <p:cNvSpPr>
                <a:spLocks noChangeArrowheads="1"/>
              </p:cNvSpPr>
              <p:nvPr/>
            </p:nvSpPr>
            <p:spPr bwMode="auto">
              <a:xfrm>
                <a:off x="9172482"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4" name="Rectangle 683">
                <a:extLst>
                  <a:ext uri="{FF2B5EF4-FFF2-40B4-BE49-F238E27FC236}">
                    <a16:creationId xmlns:a16="http://schemas.microsoft.com/office/drawing/2014/main" id="{6DBCFC2A-3F3F-DC9A-2527-39F6DBFDAF5E}"/>
                  </a:ext>
                </a:extLst>
              </p:cNvPr>
              <p:cNvSpPr>
                <a:spLocks noChangeArrowheads="1"/>
              </p:cNvSpPr>
              <p:nvPr/>
            </p:nvSpPr>
            <p:spPr bwMode="auto">
              <a:xfrm>
                <a:off x="9294719"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5" name="Rectangle 684">
                <a:extLst>
                  <a:ext uri="{FF2B5EF4-FFF2-40B4-BE49-F238E27FC236}">
                    <a16:creationId xmlns:a16="http://schemas.microsoft.com/office/drawing/2014/main" id="{0D3EC9DB-2456-0964-19A8-E818C44B2D74}"/>
                  </a:ext>
                </a:extLst>
              </p:cNvPr>
              <p:cNvSpPr>
                <a:spLocks noChangeArrowheads="1"/>
              </p:cNvSpPr>
              <p:nvPr/>
            </p:nvSpPr>
            <p:spPr bwMode="auto">
              <a:xfrm>
                <a:off x="9294719"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6" name="Rectangle 685">
                <a:extLst>
                  <a:ext uri="{FF2B5EF4-FFF2-40B4-BE49-F238E27FC236}">
                    <a16:creationId xmlns:a16="http://schemas.microsoft.com/office/drawing/2014/main" id="{567B40A1-B42A-CB67-EE3E-EDBA131EA11A}"/>
                  </a:ext>
                </a:extLst>
              </p:cNvPr>
              <p:cNvSpPr>
                <a:spLocks noChangeArrowheads="1"/>
              </p:cNvSpPr>
              <p:nvPr/>
            </p:nvSpPr>
            <p:spPr bwMode="auto">
              <a:xfrm>
                <a:off x="9415369"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7" name="Rectangle 686">
                <a:extLst>
                  <a:ext uri="{FF2B5EF4-FFF2-40B4-BE49-F238E27FC236}">
                    <a16:creationId xmlns:a16="http://schemas.microsoft.com/office/drawing/2014/main" id="{1F5A19CE-9065-D284-2B98-5A92127220C4}"/>
                  </a:ext>
                </a:extLst>
              </p:cNvPr>
              <p:cNvSpPr>
                <a:spLocks noChangeArrowheads="1"/>
              </p:cNvSpPr>
              <p:nvPr/>
            </p:nvSpPr>
            <p:spPr bwMode="auto">
              <a:xfrm>
                <a:off x="9415369"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8" name="Rectangle 687">
                <a:extLst>
                  <a:ext uri="{FF2B5EF4-FFF2-40B4-BE49-F238E27FC236}">
                    <a16:creationId xmlns:a16="http://schemas.microsoft.com/office/drawing/2014/main" id="{68F0B6AA-432E-D329-C87E-E38FD72C9456}"/>
                  </a:ext>
                </a:extLst>
              </p:cNvPr>
              <p:cNvSpPr>
                <a:spLocks noChangeArrowheads="1"/>
              </p:cNvSpPr>
              <p:nvPr/>
            </p:nvSpPr>
            <p:spPr bwMode="auto">
              <a:xfrm>
                <a:off x="9537607"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9" name="Rectangle 688">
                <a:extLst>
                  <a:ext uri="{FF2B5EF4-FFF2-40B4-BE49-F238E27FC236}">
                    <a16:creationId xmlns:a16="http://schemas.microsoft.com/office/drawing/2014/main" id="{BF12F3C4-1326-9A63-415A-3A60DAF51AA7}"/>
                  </a:ext>
                </a:extLst>
              </p:cNvPr>
              <p:cNvSpPr>
                <a:spLocks noChangeArrowheads="1"/>
              </p:cNvSpPr>
              <p:nvPr/>
            </p:nvSpPr>
            <p:spPr bwMode="auto">
              <a:xfrm>
                <a:off x="9537607"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90" name="Rectangle 689">
                <a:extLst>
                  <a:ext uri="{FF2B5EF4-FFF2-40B4-BE49-F238E27FC236}">
                    <a16:creationId xmlns:a16="http://schemas.microsoft.com/office/drawing/2014/main" id="{0C1DD6F9-D49F-959C-DFB6-90DA53ED205A}"/>
                  </a:ext>
                </a:extLst>
              </p:cNvPr>
              <p:cNvSpPr>
                <a:spLocks noChangeArrowheads="1"/>
              </p:cNvSpPr>
              <p:nvPr/>
            </p:nvSpPr>
            <p:spPr bwMode="auto">
              <a:xfrm>
                <a:off x="9172482"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91" name="Rectangle 690">
                <a:extLst>
                  <a:ext uri="{FF2B5EF4-FFF2-40B4-BE49-F238E27FC236}">
                    <a16:creationId xmlns:a16="http://schemas.microsoft.com/office/drawing/2014/main" id="{49681997-6439-C8CF-D46F-6F8B119D8A8C}"/>
                  </a:ext>
                </a:extLst>
              </p:cNvPr>
              <p:cNvSpPr>
                <a:spLocks noChangeArrowheads="1"/>
              </p:cNvSpPr>
              <p:nvPr/>
            </p:nvSpPr>
            <p:spPr bwMode="auto">
              <a:xfrm>
                <a:off x="9172482"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92" name="Rectangle 691">
                <a:extLst>
                  <a:ext uri="{FF2B5EF4-FFF2-40B4-BE49-F238E27FC236}">
                    <a16:creationId xmlns:a16="http://schemas.microsoft.com/office/drawing/2014/main" id="{25D5A3CF-08E4-1D6F-CFD4-5E06101D11B9}"/>
                  </a:ext>
                </a:extLst>
              </p:cNvPr>
              <p:cNvSpPr>
                <a:spLocks noChangeArrowheads="1"/>
              </p:cNvSpPr>
              <p:nvPr/>
            </p:nvSpPr>
            <p:spPr bwMode="auto">
              <a:xfrm>
                <a:off x="9294719"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93" name="Rectangle 692">
                <a:extLst>
                  <a:ext uri="{FF2B5EF4-FFF2-40B4-BE49-F238E27FC236}">
                    <a16:creationId xmlns:a16="http://schemas.microsoft.com/office/drawing/2014/main" id="{1D1DA177-AB21-F438-8ADD-F4B6A4382229}"/>
                  </a:ext>
                </a:extLst>
              </p:cNvPr>
              <p:cNvSpPr>
                <a:spLocks noChangeArrowheads="1"/>
              </p:cNvSpPr>
              <p:nvPr/>
            </p:nvSpPr>
            <p:spPr bwMode="auto">
              <a:xfrm>
                <a:off x="9294719"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94" name="Rectangle 693">
                <a:extLst>
                  <a:ext uri="{FF2B5EF4-FFF2-40B4-BE49-F238E27FC236}">
                    <a16:creationId xmlns:a16="http://schemas.microsoft.com/office/drawing/2014/main" id="{42C7564E-93F0-6C34-462C-107D340A9B0B}"/>
                  </a:ext>
                </a:extLst>
              </p:cNvPr>
              <p:cNvSpPr>
                <a:spLocks noChangeArrowheads="1"/>
              </p:cNvSpPr>
              <p:nvPr/>
            </p:nvSpPr>
            <p:spPr bwMode="auto">
              <a:xfrm>
                <a:off x="9415369"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95" name="Rectangle 694">
                <a:extLst>
                  <a:ext uri="{FF2B5EF4-FFF2-40B4-BE49-F238E27FC236}">
                    <a16:creationId xmlns:a16="http://schemas.microsoft.com/office/drawing/2014/main" id="{FF1C05DD-9F4D-5794-1F77-80D21396DB97}"/>
                  </a:ext>
                </a:extLst>
              </p:cNvPr>
              <p:cNvSpPr>
                <a:spLocks noChangeArrowheads="1"/>
              </p:cNvSpPr>
              <p:nvPr/>
            </p:nvSpPr>
            <p:spPr bwMode="auto">
              <a:xfrm>
                <a:off x="9415369"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96" name="Rectangle 695">
                <a:extLst>
                  <a:ext uri="{FF2B5EF4-FFF2-40B4-BE49-F238E27FC236}">
                    <a16:creationId xmlns:a16="http://schemas.microsoft.com/office/drawing/2014/main" id="{E16DDE1A-9820-71C1-D2AE-38C5AA87B696}"/>
                  </a:ext>
                </a:extLst>
              </p:cNvPr>
              <p:cNvSpPr>
                <a:spLocks noChangeArrowheads="1"/>
              </p:cNvSpPr>
              <p:nvPr/>
            </p:nvSpPr>
            <p:spPr bwMode="auto">
              <a:xfrm>
                <a:off x="9537607"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97" name="Rectangle 696">
                <a:extLst>
                  <a:ext uri="{FF2B5EF4-FFF2-40B4-BE49-F238E27FC236}">
                    <a16:creationId xmlns:a16="http://schemas.microsoft.com/office/drawing/2014/main" id="{5BB441A9-5463-6A77-5918-1A328504F257}"/>
                  </a:ext>
                </a:extLst>
              </p:cNvPr>
              <p:cNvSpPr>
                <a:spLocks noChangeArrowheads="1"/>
              </p:cNvSpPr>
              <p:nvPr/>
            </p:nvSpPr>
            <p:spPr bwMode="auto">
              <a:xfrm>
                <a:off x="9537607"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sp>
        <p:nvSpPr>
          <p:cNvPr id="698" name="Rectangle 697">
            <a:extLst>
              <a:ext uri="{FF2B5EF4-FFF2-40B4-BE49-F238E27FC236}">
                <a16:creationId xmlns:a16="http://schemas.microsoft.com/office/drawing/2014/main" id="{7A2AA602-F0CC-69DA-0FBB-5A0447948CCF}"/>
              </a:ext>
            </a:extLst>
          </p:cNvPr>
          <p:cNvSpPr/>
          <p:nvPr/>
        </p:nvSpPr>
        <p:spPr>
          <a:xfrm>
            <a:off x="8595064" y="5103865"/>
            <a:ext cx="907871" cy="1169712"/>
          </a:xfrm>
          <a:prstGeom prst="rect">
            <a:avLst/>
          </a:prstGeom>
          <a:solidFill>
            <a:schemeClr val="accent2">
              <a:lumMod val="60000"/>
              <a:lumOff val="40000"/>
            </a:schemeClr>
          </a:solidFill>
          <a:ln w="12700" cap="flat" cmpd="sng" algn="ctr">
            <a:solidFill>
              <a:sysClr val="windowText" lastClr="000000"/>
            </a:solidFill>
            <a:prstDash val="solid"/>
            <a:miter lim="800000"/>
          </a:ln>
          <a:effectLst/>
        </p:spPr>
        <p:txBody>
          <a:bodyPr rtlCol="0" anchor="ctr"/>
          <a:lstStyle/>
          <a:p>
            <a:pPr algn="ctr" defTabSz="914400" fontAlgn="auto">
              <a:spcBef>
                <a:spcPts val="0"/>
              </a:spcBef>
              <a:spcAft>
                <a:spcPts val="0"/>
              </a:spcAft>
            </a:pPr>
            <a:r>
              <a:rPr lang="en-US" sz="1400">
                <a:latin typeface="Arial" panose="020B0604020202020204" pitchFamily="34" charset="0"/>
                <a:cs typeface="Arial" panose="020B0604020202020204" pitchFamily="34" charset="0"/>
              </a:rPr>
              <a:t> PCIe Switch</a:t>
            </a:r>
          </a:p>
        </p:txBody>
      </p:sp>
      <p:grpSp>
        <p:nvGrpSpPr>
          <p:cNvPr id="699" name="Group 698">
            <a:extLst>
              <a:ext uri="{FF2B5EF4-FFF2-40B4-BE49-F238E27FC236}">
                <a16:creationId xmlns:a16="http://schemas.microsoft.com/office/drawing/2014/main" id="{EF030A46-F345-4D37-BCAF-2E8D4FA3BD6C}"/>
              </a:ext>
            </a:extLst>
          </p:cNvPr>
          <p:cNvGrpSpPr/>
          <p:nvPr/>
        </p:nvGrpSpPr>
        <p:grpSpPr>
          <a:xfrm>
            <a:off x="10163133" y="5099162"/>
            <a:ext cx="1354329" cy="276210"/>
            <a:chOff x="10409150" y="5214408"/>
            <a:chExt cx="1072025" cy="289097"/>
          </a:xfrm>
        </p:grpSpPr>
        <p:sp>
          <p:nvSpPr>
            <p:cNvPr id="700" name="Rectangle 699">
              <a:extLst>
                <a:ext uri="{FF2B5EF4-FFF2-40B4-BE49-F238E27FC236}">
                  <a16:creationId xmlns:a16="http://schemas.microsoft.com/office/drawing/2014/main" id="{A705FEA5-FA5B-DF21-FADF-8FAB8470289A}"/>
                </a:ext>
              </a:extLst>
            </p:cNvPr>
            <p:cNvSpPr/>
            <p:nvPr/>
          </p:nvSpPr>
          <p:spPr>
            <a:xfrm>
              <a:off x="10409150" y="5214408"/>
              <a:ext cx="1072025" cy="289097"/>
            </a:xfrm>
            <a:prstGeom prst="rect">
              <a:avLst/>
            </a:prstGeom>
            <a:solidFill>
              <a:sysClr val="window" lastClr="FFFFFF"/>
            </a:solidFill>
            <a:ln w="12700" cap="flat" cmpd="sng" algn="ctr">
              <a:solidFill>
                <a:sysClr val="windowText" lastClr="000000"/>
              </a:solidFill>
              <a:prstDash val="solid"/>
              <a:miter lim="800000"/>
            </a:ln>
            <a:effectLst/>
          </p:spPr>
          <p:txBody>
            <a:bodyPr lIns="91440" tIns="45720" rIns="91440" bIns="4572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mn-lt"/>
                  <a:cs typeface="Arial" panose="020B0604020202020204" pitchFamily="34" charset="0"/>
                </a:rPr>
                <a:t>1 SSD</a:t>
              </a: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701" name="Group 700">
              <a:extLst>
                <a:ext uri="{FF2B5EF4-FFF2-40B4-BE49-F238E27FC236}">
                  <a16:creationId xmlns:a16="http://schemas.microsoft.com/office/drawing/2014/main" id="{EE377F3C-351A-1273-C35D-122F28434291}"/>
                </a:ext>
              </a:extLst>
            </p:cNvPr>
            <p:cNvGrpSpPr/>
            <p:nvPr/>
          </p:nvGrpSpPr>
          <p:grpSpPr>
            <a:xfrm>
              <a:off x="10431993" y="5252507"/>
              <a:ext cx="506382" cy="215901"/>
              <a:chOff x="8686707" y="4348817"/>
              <a:chExt cx="993775" cy="498475"/>
            </a:xfrm>
          </p:grpSpPr>
          <p:sp>
            <p:nvSpPr>
              <p:cNvPr id="702" name="Rectangle 701">
                <a:extLst>
                  <a:ext uri="{FF2B5EF4-FFF2-40B4-BE49-F238E27FC236}">
                    <a16:creationId xmlns:a16="http://schemas.microsoft.com/office/drawing/2014/main" id="{A7A66499-0502-30E7-E4A5-62905D62349F}"/>
                  </a:ext>
                </a:extLst>
              </p:cNvPr>
              <p:cNvSpPr>
                <a:spLocks noChangeArrowheads="1"/>
              </p:cNvSpPr>
              <p:nvPr/>
            </p:nvSpPr>
            <p:spPr bwMode="auto">
              <a:xfrm>
                <a:off x="8778782" y="4413904"/>
                <a:ext cx="901700" cy="35718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03" name="Rectangle 702">
                <a:extLst>
                  <a:ext uri="{FF2B5EF4-FFF2-40B4-BE49-F238E27FC236}">
                    <a16:creationId xmlns:a16="http://schemas.microsoft.com/office/drawing/2014/main" id="{DC123FCF-C04F-9E33-BEF4-AA605EDEF7E8}"/>
                  </a:ext>
                </a:extLst>
              </p:cNvPr>
              <p:cNvSpPr>
                <a:spLocks noChangeArrowheads="1"/>
              </p:cNvSpPr>
              <p:nvPr/>
            </p:nvSpPr>
            <p:spPr bwMode="auto">
              <a:xfrm>
                <a:off x="8778782" y="4413904"/>
                <a:ext cx="901700" cy="357188"/>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04" name="Rectangle 703">
                <a:extLst>
                  <a:ext uri="{FF2B5EF4-FFF2-40B4-BE49-F238E27FC236}">
                    <a16:creationId xmlns:a16="http://schemas.microsoft.com/office/drawing/2014/main" id="{A2C3C6F8-D54C-C59A-BE40-9983A7DFCDAA}"/>
                  </a:ext>
                </a:extLst>
              </p:cNvPr>
              <p:cNvSpPr>
                <a:spLocks noChangeArrowheads="1"/>
              </p:cNvSpPr>
              <p:nvPr/>
            </p:nvSpPr>
            <p:spPr bwMode="auto">
              <a:xfrm>
                <a:off x="8928007" y="4771092"/>
                <a:ext cx="254000" cy="7620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05" name="Rectangle 704">
                <a:extLst>
                  <a:ext uri="{FF2B5EF4-FFF2-40B4-BE49-F238E27FC236}">
                    <a16:creationId xmlns:a16="http://schemas.microsoft.com/office/drawing/2014/main" id="{56BB0E51-6E14-DAE3-0A7A-ACB7ABA1C85F}"/>
                  </a:ext>
                </a:extLst>
              </p:cNvPr>
              <p:cNvSpPr>
                <a:spLocks noChangeArrowheads="1"/>
              </p:cNvSpPr>
              <p:nvPr/>
            </p:nvSpPr>
            <p:spPr bwMode="auto">
              <a:xfrm>
                <a:off x="8928007" y="4771092"/>
                <a:ext cx="254000" cy="76200"/>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06" name="Freeform 96">
                <a:extLst>
                  <a:ext uri="{FF2B5EF4-FFF2-40B4-BE49-F238E27FC236}">
                    <a16:creationId xmlns:a16="http://schemas.microsoft.com/office/drawing/2014/main" id="{C4F84D06-1D65-2EBE-0DF7-B1098D185B7A}"/>
                  </a:ext>
                </a:extLst>
              </p:cNvPr>
              <p:cNvSpPr>
                <a:spLocks/>
              </p:cNvSpPr>
              <p:nvPr/>
            </p:nvSpPr>
            <p:spPr bwMode="auto">
              <a:xfrm>
                <a:off x="8686707" y="4348817"/>
                <a:ext cx="92075" cy="465138"/>
              </a:xfrm>
              <a:custGeom>
                <a:avLst/>
                <a:gdLst>
                  <a:gd name="T0" fmla="*/ 58 w 58"/>
                  <a:gd name="T1" fmla="*/ 293 h 293"/>
                  <a:gd name="T2" fmla="*/ 58 w 58"/>
                  <a:gd name="T3" fmla="*/ 0 h 293"/>
                  <a:gd name="T4" fmla="*/ 0 w 58"/>
                  <a:gd name="T5" fmla="*/ 0 h 293"/>
                </a:gdLst>
                <a:ahLst/>
                <a:cxnLst>
                  <a:cxn ang="0">
                    <a:pos x="T0" y="T1"/>
                  </a:cxn>
                  <a:cxn ang="0">
                    <a:pos x="T2" y="T3"/>
                  </a:cxn>
                  <a:cxn ang="0">
                    <a:pos x="T4" y="T5"/>
                  </a:cxn>
                </a:cxnLst>
                <a:rect l="0" t="0" r="r" b="b"/>
                <a:pathLst>
                  <a:path w="58" h="293">
                    <a:moveTo>
                      <a:pt x="58" y="293"/>
                    </a:moveTo>
                    <a:lnTo>
                      <a:pt x="58" y="0"/>
                    </a:lnTo>
                    <a:lnTo>
                      <a:pt x="0" y="0"/>
                    </a:lnTo>
                  </a:path>
                </a:pathLst>
              </a:cu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07" name="Rectangle 706">
                <a:extLst>
                  <a:ext uri="{FF2B5EF4-FFF2-40B4-BE49-F238E27FC236}">
                    <a16:creationId xmlns:a16="http://schemas.microsoft.com/office/drawing/2014/main" id="{D157C229-99D3-A93D-1CB8-CA9C979EA35C}"/>
                  </a:ext>
                </a:extLst>
              </p:cNvPr>
              <p:cNvSpPr>
                <a:spLocks noChangeArrowheads="1"/>
              </p:cNvSpPr>
              <p:nvPr/>
            </p:nvSpPr>
            <p:spPr bwMode="auto">
              <a:xfrm>
                <a:off x="8912132" y="4491692"/>
                <a:ext cx="195262" cy="20161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08" name="Rectangle 707">
                <a:extLst>
                  <a:ext uri="{FF2B5EF4-FFF2-40B4-BE49-F238E27FC236}">
                    <a16:creationId xmlns:a16="http://schemas.microsoft.com/office/drawing/2014/main" id="{D84A43EB-2086-D797-D547-AE11BBE95640}"/>
                  </a:ext>
                </a:extLst>
              </p:cNvPr>
              <p:cNvSpPr>
                <a:spLocks noChangeArrowheads="1"/>
              </p:cNvSpPr>
              <p:nvPr/>
            </p:nvSpPr>
            <p:spPr bwMode="auto">
              <a:xfrm>
                <a:off x="8912132" y="4491692"/>
                <a:ext cx="195262" cy="20161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09" name="Rectangle 708">
                <a:extLst>
                  <a:ext uri="{FF2B5EF4-FFF2-40B4-BE49-F238E27FC236}">
                    <a16:creationId xmlns:a16="http://schemas.microsoft.com/office/drawing/2014/main" id="{3D785DBB-E7EE-4E54-C64A-D5E39BBF1841}"/>
                  </a:ext>
                </a:extLst>
              </p:cNvPr>
              <p:cNvSpPr>
                <a:spLocks noChangeArrowheads="1"/>
              </p:cNvSpPr>
              <p:nvPr/>
            </p:nvSpPr>
            <p:spPr bwMode="auto">
              <a:xfrm>
                <a:off x="9172482"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0" name="Rectangle 709">
                <a:extLst>
                  <a:ext uri="{FF2B5EF4-FFF2-40B4-BE49-F238E27FC236}">
                    <a16:creationId xmlns:a16="http://schemas.microsoft.com/office/drawing/2014/main" id="{B9022001-A2B7-392E-75CA-5848FF8FA077}"/>
                  </a:ext>
                </a:extLst>
              </p:cNvPr>
              <p:cNvSpPr>
                <a:spLocks noChangeArrowheads="1"/>
              </p:cNvSpPr>
              <p:nvPr/>
            </p:nvSpPr>
            <p:spPr bwMode="auto">
              <a:xfrm>
                <a:off x="9172482"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1" name="Rectangle 710">
                <a:extLst>
                  <a:ext uri="{FF2B5EF4-FFF2-40B4-BE49-F238E27FC236}">
                    <a16:creationId xmlns:a16="http://schemas.microsoft.com/office/drawing/2014/main" id="{AE1789F6-C66B-D1AF-CABC-DE440F77F641}"/>
                  </a:ext>
                </a:extLst>
              </p:cNvPr>
              <p:cNvSpPr>
                <a:spLocks noChangeArrowheads="1"/>
              </p:cNvSpPr>
              <p:nvPr/>
            </p:nvSpPr>
            <p:spPr bwMode="auto">
              <a:xfrm>
                <a:off x="9294719"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2" name="Rectangle 711">
                <a:extLst>
                  <a:ext uri="{FF2B5EF4-FFF2-40B4-BE49-F238E27FC236}">
                    <a16:creationId xmlns:a16="http://schemas.microsoft.com/office/drawing/2014/main" id="{99CB057A-477B-4B85-FC43-18819C8574A1}"/>
                  </a:ext>
                </a:extLst>
              </p:cNvPr>
              <p:cNvSpPr>
                <a:spLocks noChangeArrowheads="1"/>
              </p:cNvSpPr>
              <p:nvPr/>
            </p:nvSpPr>
            <p:spPr bwMode="auto">
              <a:xfrm>
                <a:off x="9294719"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3" name="Rectangle 712">
                <a:extLst>
                  <a:ext uri="{FF2B5EF4-FFF2-40B4-BE49-F238E27FC236}">
                    <a16:creationId xmlns:a16="http://schemas.microsoft.com/office/drawing/2014/main" id="{7D581491-525C-4F0F-4BD6-107F8C4CBB38}"/>
                  </a:ext>
                </a:extLst>
              </p:cNvPr>
              <p:cNvSpPr>
                <a:spLocks noChangeArrowheads="1"/>
              </p:cNvSpPr>
              <p:nvPr/>
            </p:nvSpPr>
            <p:spPr bwMode="auto">
              <a:xfrm>
                <a:off x="9415369"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4" name="Rectangle 713">
                <a:extLst>
                  <a:ext uri="{FF2B5EF4-FFF2-40B4-BE49-F238E27FC236}">
                    <a16:creationId xmlns:a16="http://schemas.microsoft.com/office/drawing/2014/main" id="{F5AD8893-4094-E26D-30E9-1E3737E14430}"/>
                  </a:ext>
                </a:extLst>
              </p:cNvPr>
              <p:cNvSpPr>
                <a:spLocks noChangeArrowheads="1"/>
              </p:cNvSpPr>
              <p:nvPr/>
            </p:nvSpPr>
            <p:spPr bwMode="auto">
              <a:xfrm>
                <a:off x="9415369"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5" name="Rectangle 714">
                <a:extLst>
                  <a:ext uri="{FF2B5EF4-FFF2-40B4-BE49-F238E27FC236}">
                    <a16:creationId xmlns:a16="http://schemas.microsoft.com/office/drawing/2014/main" id="{CD2D459B-49E5-8545-0E55-F8BE9849B243}"/>
                  </a:ext>
                </a:extLst>
              </p:cNvPr>
              <p:cNvSpPr>
                <a:spLocks noChangeArrowheads="1"/>
              </p:cNvSpPr>
              <p:nvPr/>
            </p:nvSpPr>
            <p:spPr bwMode="auto">
              <a:xfrm>
                <a:off x="9537607"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6" name="Rectangle 715">
                <a:extLst>
                  <a:ext uri="{FF2B5EF4-FFF2-40B4-BE49-F238E27FC236}">
                    <a16:creationId xmlns:a16="http://schemas.microsoft.com/office/drawing/2014/main" id="{1FBAE5A9-F11D-A4AA-DFE7-A6654B29BA80}"/>
                  </a:ext>
                </a:extLst>
              </p:cNvPr>
              <p:cNvSpPr>
                <a:spLocks noChangeArrowheads="1"/>
              </p:cNvSpPr>
              <p:nvPr/>
            </p:nvSpPr>
            <p:spPr bwMode="auto">
              <a:xfrm>
                <a:off x="9537607"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7" name="Rectangle 716">
                <a:extLst>
                  <a:ext uri="{FF2B5EF4-FFF2-40B4-BE49-F238E27FC236}">
                    <a16:creationId xmlns:a16="http://schemas.microsoft.com/office/drawing/2014/main" id="{1C562C52-9637-F5D1-326B-87366EB1A35D}"/>
                  </a:ext>
                </a:extLst>
              </p:cNvPr>
              <p:cNvSpPr>
                <a:spLocks noChangeArrowheads="1"/>
              </p:cNvSpPr>
              <p:nvPr/>
            </p:nvSpPr>
            <p:spPr bwMode="auto">
              <a:xfrm>
                <a:off x="9172482"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8" name="Rectangle 717">
                <a:extLst>
                  <a:ext uri="{FF2B5EF4-FFF2-40B4-BE49-F238E27FC236}">
                    <a16:creationId xmlns:a16="http://schemas.microsoft.com/office/drawing/2014/main" id="{3FD9D4F9-E59A-FDA7-E8F3-A33F37872E2A}"/>
                  </a:ext>
                </a:extLst>
              </p:cNvPr>
              <p:cNvSpPr>
                <a:spLocks noChangeArrowheads="1"/>
              </p:cNvSpPr>
              <p:nvPr/>
            </p:nvSpPr>
            <p:spPr bwMode="auto">
              <a:xfrm>
                <a:off x="9172482"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19" name="Rectangle 718">
                <a:extLst>
                  <a:ext uri="{FF2B5EF4-FFF2-40B4-BE49-F238E27FC236}">
                    <a16:creationId xmlns:a16="http://schemas.microsoft.com/office/drawing/2014/main" id="{6E1B878B-D266-211A-6291-0B50B6A45FFD}"/>
                  </a:ext>
                </a:extLst>
              </p:cNvPr>
              <p:cNvSpPr>
                <a:spLocks noChangeArrowheads="1"/>
              </p:cNvSpPr>
              <p:nvPr/>
            </p:nvSpPr>
            <p:spPr bwMode="auto">
              <a:xfrm>
                <a:off x="9294719"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20" name="Rectangle 719">
                <a:extLst>
                  <a:ext uri="{FF2B5EF4-FFF2-40B4-BE49-F238E27FC236}">
                    <a16:creationId xmlns:a16="http://schemas.microsoft.com/office/drawing/2014/main" id="{C6B13C45-F27B-BA94-7896-FA8393C9DF95}"/>
                  </a:ext>
                </a:extLst>
              </p:cNvPr>
              <p:cNvSpPr>
                <a:spLocks noChangeArrowheads="1"/>
              </p:cNvSpPr>
              <p:nvPr/>
            </p:nvSpPr>
            <p:spPr bwMode="auto">
              <a:xfrm>
                <a:off x="9294719"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21" name="Rectangle 720">
                <a:extLst>
                  <a:ext uri="{FF2B5EF4-FFF2-40B4-BE49-F238E27FC236}">
                    <a16:creationId xmlns:a16="http://schemas.microsoft.com/office/drawing/2014/main" id="{D18CD1AF-B080-65F6-CA49-E423E29425EA}"/>
                  </a:ext>
                </a:extLst>
              </p:cNvPr>
              <p:cNvSpPr>
                <a:spLocks noChangeArrowheads="1"/>
              </p:cNvSpPr>
              <p:nvPr/>
            </p:nvSpPr>
            <p:spPr bwMode="auto">
              <a:xfrm>
                <a:off x="9415369"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22" name="Rectangle 721">
                <a:extLst>
                  <a:ext uri="{FF2B5EF4-FFF2-40B4-BE49-F238E27FC236}">
                    <a16:creationId xmlns:a16="http://schemas.microsoft.com/office/drawing/2014/main" id="{AB89A914-0DC2-3466-674F-6944E81C49B4}"/>
                  </a:ext>
                </a:extLst>
              </p:cNvPr>
              <p:cNvSpPr>
                <a:spLocks noChangeArrowheads="1"/>
              </p:cNvSpPr>
              <p:nvPr/>
            </p:nvSpPr>
            <p:spPr bwMode="auto">
              <a:xfrm>
                <a:off x="9415369"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23" name="Rectangle 722">
                <a:extLst>
                  <a:ext uri="{FF2B5EF4-FFF2-40B4-BE49-F238E27FC236}">
                    <a16:creationId xmlns:a16="http://schemas.microsoft.com/office/drawing/2014/main" id="{B465275F-7478-9ADB-B734-783FEDD27456}"/>
                  </a:ext>
                </a:extLst>
              </p:cNvPr>
              <p:cNvSpPr>
                <a:spLocks noChangeArrowheads="1"/>
              </p:cNvSpPr>
              <p:nvPr/>
            </p:nvSpPr>
            <p:spPr bwMode="auto">
              <a:xfrm>
                <a:off x="9537607"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24" name="Rectangle 723">
                <a:extLst>
                  <a:ext uri="{FF2B5EF4-FFF2-40B4-BE49-F238E27FC236}">
                    <a16:creationId xmlns:a16="http://schemas.microsoft.com/office/drawing/2014/main" id="{357D5ED8-3D59-E9CB-EC53-EE9BD8E69479}"/>
                  </a:ext>
                </a:extLst>
              </p:cNvPr>
              <p:cNvSpPr>
                <a:spLocks noChangeArrowheads="1"/>
              </p:cNvSpPr>
              <p:nvPr/>
            </p:nvSpPr>
            <p:spPr bwMode="auto">
              <a:xfrm>
                <a:off x="9537607"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nvGrpSpPr>
          <p:cNvPr id="725" name="Group 724">
            <a:extLst>
              <a:ext uri="{FF2B5EF4-FFF2-40B4-BE49-F238E27FC236}">
                <a16:creationId xmlns:a16="http://schemas.microsoft.com/office/drawing/2014/main" id="{9F9EB30D-362C-98D2-8800-E416C85B1059}"/>
              </a:ext>
            </a:extLst>
          </p:cNvPr>
          <p:cNvGrpSpPr/>
          <p:nvPr/>
        </p:nvGrpSpPr>
        <p:grpSpPr>
          <a:xfrm>
            <a:off x="10162218" y="5396737"/>
            <a:ext cx="1354329" cy="276210"/>
            <a:chOff x="10409150" y="5214408"/>
            <a:chExt cx="1072025" cy="289097"/>
          </a:xfrm>
        </p:grpSpPr>
        <p:sp>
          <p:nvSpPr>
            <p:cNvPr id="726" name="Rectangle 725">
              <a:extLst>
                <a:ext uri="{FF2B5EF4-FFF2-40B4-BE49-F238E27FC236}">
                  <a16:creationId xmlns:a16="http://schemas.microsoft.com/office/drawing/2014/main" id="{31634C98-888D-BC74-50BC-E89E86518F65}"/>
                </a:ext>
              </a:extLst>
            </p:cNvPr>
            <p:cNvSpPr/>
            <p:nvPr/>
          </p:nvSpPr>
          <p:spPr>
            <a:xfrm>
              <a:off x="10409150" y="5214408"/>
              <a:ext cx="1072025" cy="289097"/>
            </a:xfrm>
            <a:prstGeom prst="rect">
              <a:avLst/>
            </a:prstGeom>
            <a:solidFill>
              <a:sysClr val="window" lastClr="FFFFFF"/>
            </a:solidFill>
            <a:ln w="12700" cap="flat" cmpd="sng" algn="ctr">
              <a:solidFill>
                <a:sysClr val="windowText" lastClr="000000"/>
              </a:solidFill>
              <a:prstDash val="solid"/>
              <a:miter lim="800000"/>
            </a:ln>
            <a:effectLst/>
          </p:spPr>
          <p:txBody>
            <a:bodyPr lIns="91440" tIns="45720" rIns="91440" bIns="4572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mn-lt"/>
                  <a:cs typeface="Arial" panose="020B0604020202020204" pitchFamily="34" charset="0"/>
                </a:rPr>
                <a:t>1 SSD</a:t>
              </a: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727" name="Group 726">
              <a:extLst>
                <a:ext uri="{FF2B5EF4-FFF2-40B4-BE49-F238E27FC236}">
                  <a16:creationId xmlns:a16="http://schemas.microsoft.com/office/drawing/2014/main" id="{748B9070-DEC3-4C22-894B-021EC732EC73}"/>
                </a:ext>
              </a:extLst>
            </p:cNvPr>
            <p:cNvGrpSpPr/>
            <p:nvPr/>
          </p:nvGrpSpPr>
          <p:grpSpPr>
            <a:xfrm>
              <a:off x="10431993" y="5252507"/>
              <a:ext cx="506382" cy="215901"/>
              <a:chOff x="8686707" y="4348817"/>
              <a:chExt cx="993775" cy="498475"/>
            </a:xfrm>
          </p:grpSpPr>
          <p:sp>
            <p:nvSpPr>
              <p:cNvPr id="728" name="Rectangle 727">
                <a:extLst>
                  <a:ext uri="{FF2B5EF4-FFF2-40B4-BE49-F238E27FC236}">
                    <a16:creationId xmlns:a16="http://schemas.microsoft.com/office/drawing/2014/main" id="{5C13D2E0-EE3D-672F-29A8-18E8A59B9903}"/>
                  </a:ext>
                </a:extLst>
              </p:cNvPr>
              <p:cNvSpPr>
                <a:spLocks noChangeArrowheads="1"/>
              </p:cNvSpPr>
              <p:nvPr/>
            </p:nvSpPr>
            <p:spPr bwMode="auto">
              <a:xfrm>
                <a:off x="8778782" y="4413904"/>
                <a:ext cx="901700" cy="35718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29" name="Rectangle 728">
                <a:extLst>
                  <a:ext uri="{FF2B5EF4-FFF2-40B4-BE49-F238E27FC236}">
                    <a16:creationId xmlns:a16="http://schemas.microsoft.com/office/drawing/2014/main" id="{89043F3A-164A-E7A7-F5B2-CC2FA616D4AA}"/>
                  </a:ext>
                </a:extLst>
              </p:cNvPr>
              <p:cNvSpPr>
                <a:spLocks noChangeArrowheads="1"/>
              </p:cNvSpPr>
              <p:nvPr/>
            </p:nvSpPr>
            <p:spPr bwMode="auto">
              <a:xfrm>
                <a:off x="8778782" y="4413904"/>
                <a:ext cx="901700" cy="357188"/>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0" name="Rectangle 729">
                <a:extLst>
                  <a:ext uri="{FF2B5EF4-FFF2-40B4-BE49-F238E27FC236}">
                    <a16:creationId xmlns:a16="http://schemas.microsoft.com/office/drawing/2014/main" id="{AFEADCF4-5B7D-1754-BD98-9020A6A68E3E}"/>
                  </a:ext>
                </a:extLst>
              </p:cNvPr>
              <p:cNvSpPr>
                <a:spLocks noChangeArrowheads="1"/>
              </p:cNvSpPr>
              <p:nvPr/>
            </p:nvSpPr>
            <p:spPr bwMode="auto">
              <a:xfrm>
                <a:off x="8928007" y="4771092"/>
                <a:ext cx="254000" cy="7620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1" name="Rectangle 730">
                <a:extLst>
                  <a:ext uri="{FF2B5EF4-FFF2-40B4-BE49-F238E27FC236}">
                    <a16:creationId xmlns:a16="http://schemas.microsoft.com/office/drawing/2014/main" id="{C024A404-19CE-87ED-F5D2-EBE4B0EF0DEE}"/>
                  </a:ext>
                </a:extLst>
              </p:cNvPr>
              <p:cNvSpPr>
                <a:spLocks noChangeArrowheads="1"/>
              </p:cNvSpPr>
              <p:nvPr/>
            </p:nvSpPr>
            <p:spPr bwMode="auto">
              <a:xfrm>
                <a:off x="8928007" y="4771092"/>
                <a:ext cx="254000" cy="76200"/>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2" name="Freeform 96">
                <a:extLst>
                  <a:ext uri="{FF2B5EF4-FFF2-40B4-BE49-F238E27FC236}">
                    <a16:creationId xmlns:a16="http://schemas.microsoft.com/office/drawing/2014/main" id="{70E138CB-9698-6093-7E04-5455459D88E6}"/>
                  </a:ext>
                </a:extLst>
              </p:cNvPr>
              <p:cNvSpPr>
                <a:spLocks/>
              </p:cNvSpPr>
              <p:nvPr/>
            </p:nvSpPr>
            <p:spPr bwMode="auto">
              <a:xfrm>
                <a:off x="8686707" y="4348817"/>
                <a:ext cx="92075" cy="465138"/>
              </a:xfrm>
              <a:custGeom>
                <a:avLst/>
                <a:gdLst>
                  <a:gd name="T0" fmla="*/ 58 w 58"/>
                  <a:gd name="T1" fmla="*/ 293 h 293"/>
                  <a:gd name="T2" fmla="*/ 58 w 58"/>
                  <a:gd name="T3" fmla="*/ 0 h 293"/>
                  <a:gd name="T4" fmla="*/ 0 w 58"/>
                  <a:gd name="T5" fmla="*/ 0 h 293"/>
                </a:gdLst>
                <a:ahLst/>
                <a:cxnLst>
                  <a:cxn ang="0">
                    <a:pos x="T0" y="T1"/>
                  </a:cxn>
                  <a:cxn ang="0">
                    <a:pos x="T2" y="T3"/>
                  </a:cxn>
                  <a:cxn ang="0">
                    <a:pos x="T4" y="T5"/>
                  </a:cxn>
                </a:cxnLst>
                <a:rect l="0" t="0" r="r" b="b"/>
                <a:pathLst>
                  <a:path w="58" h="293">
                    <a:moveTo>
                      <a:pt x="58" y="293"/>
                    </a:moveTo>
                    <a:lnTo>
                      <a:pt x="58" y="0"/>
                    </a:lnTo>
                    <a:lnTo>
                      <a:pt x="0" y="0"/>
                    </a:lnTo>
                  </a:path>
                </a:pathLst>
              </a:cu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3" name="Rectangle 732">
                <a:extLst>
                  <a:ext uri="{FF2B5EF4-FFF2-40B4-BE49-F238E27FC236}">
                    <a16:creationId xmlns:a16="http://schemas.microsoft.com/office/drawing/2014/main" id="{0E1D2674-49A0-6A3C-3E10-4E05E3824EBE}"/>
                  </a:ext>
                </a:extLst>
              </p:cNvPr>
              <p:cNvSpPr>
                <a:spLocks noChangeArrowheads="1"/>
              </p:cNvSpPr>
              <p:nvPr/>
            </p:nvSpPr>
            <p:spPr bwMode="auto">
              <a:xfrm>
                <a:off x="8912132" y="4491692"/>
                <a:ext cx="195262" cy="20161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4" name="Rectangle 733">
                <a:extLst>
                  <a:ext uri="{FF2B5EF4-FFF2-40B4-BE49-F238E27FC236}">
                    <a16:creationId xmlns:a16="http://schemas.microsoft.com/office/drawing/2014/main" id="{A71B06D4-305E-F874-F200-FC183CB900E0}"/>
                  </a:ext>
                </a:extLst>
              </p:cNvPr>
              <p:cNvSpPr>
                <a:spLocks noChangeArrowheads="1"/>
              </p:cNvSpPr>
              <p:nvPr/>
            </p:nvSpPr>
            <p:spPr bwMode="auto">
              <a:xfrm>
                <a:off x="8912132" y="4491692"/>
                <a:ext cx="195262" cy="20161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5" name="Rectangle 734">
                <a:extLst>
                  <a:ext uri="{FF2B5EF4-FFF2-40B4-BE49-F238E27FC236}">
                    <a16:creationId xmlns:a16="http://schemas.microsoft.com/office/drawing/2014/main" id="{6FE08858-8371-D0E8-4CB6-002DD17B555B}"/>
                  </a:ext>
                </a:extLst>
              </p:cNvPr>
              <p:cNvSpPr>
                <a:spLocks noChangeArrowheads="1"/>
              </p:cNvSpPr>
              <p:nvPr/>
            </p:nvSpPr>
            <p:spPr bwMode="auto">
              <a:xfrm>
                <a:off x="9172482"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6" name="Rectangle 735">
                <a:extLst>
                  <a:ext uri="{FF2B5EF4-FFF2-40B4-BE49-F238E27FC236}">
                    <a16:creationId xmlns:a16="http://schemas.microsoft.com/office/drawing/2014/main" id="{56D57519-857B-63CA-0876-BB7DB77DF5B5}"/>
                  </a:ext>
                </a:extLst>
              </p:cNvPr>
              <p:cNvSpPr>
                <a:spLocks noChangeArrowheads="1"/>
              </p:cNvSpPr>
              <p:nvPr/>
            </p:nvSpPr>
            <p:spPr bwMode="auto">
              <a:xfrm>
                <a:off x="9172482"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7" name="Rectangle 736">
                <a:extLst>
                  <a:ext uri="{FF2B5EF4-FFF2-40B4-BE49-F238E27FC236}">
                    <a16:creationId xmlns:a16="http://schemas.microsoft.com/office/drawing/2014/main" id="{32E70D16-9397-8026-3CE9-98E46447B096}"/>
                  </a:ext>
                </a:extLst>
              </p:cNvPr>
              <p:cNvSpPr>
                <a:spLocks noChangeArrowheads="1"/>
              </p:cNvSpPr>
              <p:nvPr/>
            </p:nvSpPr>
            <p:spPr bwMode="auto">
              <a:xfrm>
                <a:off x="9294719"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8" name="Rectangle 737">
                <a:extLst>
                  <a:ext uri="{FF2B5EF4-FFF2-40B4-BE49-F238E27FC236}">
                    <a16:creationId xmlns:a16="http://schemas.microsoft.com/office/drawing/2014/main" id="{88F08A93-A750-90BD-F0BB-C8BB2B4C6F18}"/>
                  </a:ext>
                </a:extLst>
              </p:cNvPr>
              <p:cNvSpPr>
                <a:spLocks noChangeArrowheads="1"/>
              </p:cNvSpPr>
              <p:nvPr/>
            </p:nvSpPr>
            <p:spPr bwMode="auto">
              <a:xfrm>
                <a:off x="9294719"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39" name="Rectangle 738">
                <a:extLst>
                  <a:ext uri="{FF2B5EF4-FFF2-40B4-BE49-F238E27FC236}">
                    <a16:creationId xmlns:a16="http://schemas.microsoft.com/office/drawing/2014/main" id="{5230EACA-BC00-1F5C-31C5-ED2022E082D2}"/>
                  </a:ext>
                </a:extLst>
              </p:cNvPr>
              <p:cNvSpPr>
                <a:spLocks noChangeArrowheads="1"/>
              </p:cNvSpPr>
              <p:nvPr/>
            </p:nvSpPr>
            <p:spPr bwMode="auto">
              <a:xfrm>
                <a:off x="9415369"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0" name="Rectangle 739">
                <a:extLst>
                  <a:ext uri="{FF2B5EF4-FFF2-40B4-BE49-F238E27FC236}">
                    <a16:creationId xmlns:a16="http://schemas.microsoft.com/office/drawing/2014/main" id="{93CF23AE-B881-A302-1822-028ABC1E0983}"/>
                  </a:ext>
                </a:extLst>
              </p:cNvPr>
              <p:cNvSpPr>
                <a:spLocks noChangeArrowheads="1"/>
              </p:cNvSpPr>
              <p:nvPr/>
            </p:nvSpPr>
            <p:spPr bwMode="auto">
              <a:xfrm>
                <a:off x="9415369"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1" name="Rectangle 740">
                <a:extLst>
                  <a:ext uri="{FF2B5EF4-FFF2-40B4-BE49-F238E27FC236}">
                    <a16:creationId xmlns:a16="http://schemas.microsoft.com/office/drawing/2014/main" id="{5CD8D305-D48D-378E-A4C7-D3C911E3DFD0}"/>
                  </a:ext>
                </a:extLst>
              </p:cNvPr>
              <p:cNvSpPr>
                <a:spLocks noChangeArrowheads="1"/>
              </p:cNvSpPr>
              <p:nvPr/>
            </p:nvSpPr>
            <p:spPr bwMode="auto">
              <a:xfrm>
                <a:off x="9537607"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2" name="Rectangle 741">
                <a:extLst>
                  <a:ext uri="{FF2B5EF4-FFF2-40B4-BE49-F238E27FC236}">
                    <a16:creationId xmlns:a16="http://schemas.microsoft.com/office/drawing/2014/main" id="{BBE358B9-873A-5D1E-803F-FF24492DAD6E}"/>
                  </a:ext>
                </a:extLst>
              </p:cNvPr>
              <p:cNvSpPr>
                <a:spLocks noChangeArrowheads="1"/>
              </p:cNvSpPr>
              <p:nvPr/>
            </p:nvSpPr>
            <p:spPr bwMode="auto">
              <a:xfrm>
                <a:off x="9537607"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3" name="Rectangle 742">
                <a:extLst>
                  <a:ext uri="{FF2B5EF4-FFF2-40B4-BE49-F238E27FC236}">
                    <a16:creationId xmlns:a16="http://schemas.microsoft.com/office/drawing/2014/main" id="{F1117B21-9A5D-5B86-1668-C2BE4E4AE6E9}"/>
                  </a:ext>
                </a:extLst>
              </p:cNvPr>
              <p:cNvSpPr>
                <a:spLocks noChangeArrowheads="1"/>
              </p:cNvSpPr>
              <p:nvPr/>
            </p:nvSpPr>
            <p:spPr bwMode="auto">
              <a:xfrm>
                <a:off x="9172482"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4" name="Rectangle 743">
                <a:extLst>
                  <a:ext uri="{FF2B5EF4-FFF2-40B4-BE49-F238E27FC236}">
                    <a16:creationId xmlns:a16="http://schemas.microsoft.com/office/drawing/2014/main" id="{CA79F944-89A0-28FF-0674-B57387E8E679}"/>
                  </a:ext>
                </a:extLst>
              </p:cNvPr>
              <p:cNvSpPr>
                <a:spLocks noChangeArrowheads="1"/>
              </p:cNvSpPr>
              <p:nvPr/>
            </p:nvSpPr>
            <p:spPr bwMode="auto">
              <a:xfrm>
                <a:off x="9172482"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5" name="Rectangle 744">
                <a:extLst>
                  <a:ext uri="{FF2B5EF4-FFF2-40B4-BE49-F238E27FC236}">
                    <a16:creationId xmlns:a16="http://schemas.microsoft.com/office/drawing/2014/main" id="{9A36FDC2-68CE-AA7A-ED55-5094804689D9}"/>
                  </a:ext>
                </a:extLst>
              </p:cNvPr>
              <p:cNvSpPr>
                <a:spLocks noChangeArrowheads="1"/>
              </p:cNvSpPr>
              <p:nvPr/>
            </p:nvSpPr>
            <p:spPr bwMode="auto">
              <a:xfrm>
                <a:off x="9294719"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6" name="Rectangle 745">
                <a:extLst>
                  <a:ext uri="{FF2B5EF4-FFF2-40B4-BE49-F238E27FC236}">
                    <a16:creationId xmlns:a16="http://schemas.microsoft.com/office/drawing/2014/main" id="{96601965-7660-8A5F-F168-8F73355DFF7F}"/>
                  </a:ext>
                </a:extLst>
              </p:cNvPr>
              <p:cNvSpPr>
                <a:spLocks noChangeArrowheads="1"/>
              </p:cNvSpPr>
              <p:nvPr/>
            </p:nvSpPr>
            <p:spPr bwMode="auto">
              <a:xfrm>
                <a:off x="9294719"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7" name="Rectangle 746">
                <a:extLst>
                  <a:ext uri="{FF2B5EF4-FFF2-40B4-BE49-F238E27FC236}">
                    <a16:creationId xmlns:a16="http://schemas.microsoft.com/office/drawing/2014/main" id="{1E4BCAE2-7DC2-7312-EA44-AF246F145153}"/>
                  </a:ext>
                </a:extLst>
              </p:cNvPr>
              <p:cNvSpPr>
                <a:spLocks noChangeArrowheads="1"/>
              </p:cNvSpPr>
              <p:nvPr/>
            </p:nvSpPr>
            <p:spPr bwMode="auto">
              <a:xfrm>
                <a:off x="9415369"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8" name="Rectangle 747">
                <a:extLst>
                  <a:ext uri="{FF2B5EF4-FFF2-40B4-BE49-F238E27FC236}">
                    <a16:creationId xmlns:a16="http://schemas.microsoft.com/office/drawing/2014/main" id="{DBC57BB8-05DE-3F8F-D0DE-C65E6B6C4127}"/>
                  </a:ext>
                </a:extLst>
              </p:cNvPr>
              <p:cNvSpPr>
                <a:spLocks noChangeArrowheads="1"/>
              </p:cNvSpPr>
              <p:nvPr/>
            </p:nvSpPr>
            <p:spPr bwMode="auto">
              <a:xfrm>
                <a:off x="9415369"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49" name="Rectangle 748">
                <a:extLst>
                  <a:ext uri="{FF2B5EF4-FFF2-40B4-BE49-F238E27FC236}">
                    <a16:creationId xmlns:a16="http://schemas.microsoft.com/office/drawing/2014/main" id="{68A1E690-C173-B43C-139F-B19D31E8D1EA}"/>
                  </a:ext>
                </a:extLst>
              </p:cNvPr>
              <p:cNvSpPr>
                <a:spLocks noChangeArrowheads="1"/>
              </p:cNvSpPr>
              <p:nvPr/>
            </p:nvSpPr>
            <p:spPr bwMode="auto">
              <a:xfrm>
                <a:off x="9537607"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50" name="Rectangle 749">
                <a:extLst>
                  <a:ext uri="{FF2B5EF4-FFF2-40B4-BE49-F238E27FC236}">
                    <a16:creationId xmlns:a16="http://schemas.microsoft.com/office/drawing/2014/main" id="{86BCF48E-D870-7926-9C2A-A84CFA12C223}"/>
                  </a:ext>
                </a:extLst>
              </p:cNvPr>
              <p:cNvSpPr>
                <a:spLocks noChangeArrowheads="1"/>
              </p:cNvSpPr>
              <p:nvPr/>
            </p:nvSpPr>
            <p:spPr bwMode="auto">
              <a:xfrm>
                <a:off x="9537607"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nvGrpSpPr>
          <p:cNvPr id="751" name="Group 750">
            <a:extLst>
              <a:ext uri="{FF2B5EF4-FFF2-40B4-BE49-F238E27FC236}">
                <a16:creationId xmlns:a16="http://schemas.microsoft.com/office/drawing/2014/main" id="{26D1A8D8-0783-886B-3C25-D29FDDEEE5B8}"/>
              </a:ext>
            </a:extLst>
          </p:cNvPr>
          <p:cNvGrpSpPr/>
          <p:nvPr/>
        </p:nvGrpSpPr>
        <p:grpSpPr>
          <a:xfrm>
            <a:off x="10184897" y="5699824"/>
            <a:ext cx="1331649" cy="255184"/>
            <a:chOff x="10409150" y="5214408"/>
            <a:chExt cx="1072025" cy="289097"/>
          </a:xfrm>
        </p:grpSpPr>
        <p:sp>
          <p:nvSpPr>
            <p:cNvPr id="752" name="Rectangle 751">
              <a:extLst>
                <a:ext uri="{FF2B5EF4-FFF2-40B4-BE49-F238E27FC236}">
                  <a16:creationId xmlns:a16="http://schemas.microsoft.com/office/drawing/2014/main" id="{3BE8390B-A065-BEE7-033A-440A28BA925E}"/>
                </a:ext>
              </a:extLst>
            </p:cNvPr>
            <p:cNvSpPr/>
            <p:nvPr/>
          </p:nvSpPr>
          <p:spPr>
            <a:xfrm>
              <a:off x="10409150" y="5214408"/>
              <a:ext cx="1072025" cy="289097"/>
            </a:xfrm>
            <a:prstGeom prst="rect">
              <a:avLst/>
            </a:prstGeom>
            <a:solidFill>
              <a:sysClr val="window" lastClr="FFFFFF"/>
            </a:solidFill>
            <a:ln w="12700" cap="flat" cmpd="sng" algn="ctr">
              <a:solidFill>
                <a:sysClr val="windowText" lastClr="000000"/>
              </a:solidFill>
              <a:prstDash val="solid"/>
              <a:miter lim="800000"/>
            </a:ln>
            <a:effectLst/>
          </p:spPr>
          <p:txBody>
            <a:bodyPr lIns="91440" tIns="45720" rIns="91440" bIns="4572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mn-lt"/>
                  <a:cs typeface="Arial" panose="020B0604020202020204" pitchFamily="34" charset="0"/>
                </a:rPr>
                <a:t>1 SSD</a:t>
              </a: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753" name="Group 752">
              <a:extLst>
                <a:ext uri="{FF2B5EF4-FFF2-40B4-BE49-F238E27FC236}">
                  <a16:creationId xmlns:a16="http://schemas.microsoft.com/office/drawing/2014/main" id="{8FB22E0D-43D4-4F0C-81EE-6055832F1306}"/>
                </a:ext>
              </a:extLst>
            </p:cNvPr>
            <p:cNvGrpSpPr/>
            <p:nvPr/>
          </p:nvGrpSpPr>
          <p:grpSpPr>
            <a:xfrm>
              <a:off x="10431993" y="5252507"/>
              <a:ext cx="506382" cy="215901"/>
              <a:chOff x="8686707" y="4348817"/>
              <a:chExt cx="993775" cy="498475"/>
            </a:xfrm>
          </p:grpSpPr>
          <p:sp>
            <p:nvSpPr>
              <p:cNvPr id="754" name="Rectangle 753">
                <a:extLst>
                  <a:ext uri="{FF2B5EF4-FFF2-40B4-BE49-F238E27FC236}">
                    <a16:creationId xmlns:a16="http://schemas.microsoft.com/office/drawing/2014/main" id="{87B7C0EB-5C1F-E0FE-49F4-6A6643DFFB61}"/>
                  </a:ext>
                </a:extLst>
              </p:cNvPr>
              <p:cNvSpPr>
                <a:spLocks noChangeArrowheads="1"/>
              </p:cNvSpPr>
              <p:nvPr/>
            </p:nvSpPr>
            <p:spPr bwMode="auto">
              <a:xfrm>
                <a:off x="8778782" y="4413904"/>
                <a:ext cx="901700" cy="35718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55" name="Rectangle 754">
                <a:extLst>
                  <a:ext uri="{FF2B5EF4-FFF2-40B4-BE49-F238E27FC236}">
                    <a16:creationId xmlns:a16="http://schemas.microsoft.com/office/drawing/2014/main" id="{DF77CD78-265F-4063-056C-CB80D516B013}"/>
                  </a:ext>
                </a:extLst>
              </p:cNvPr>
              <p:cNvSpPr>
                <a:spLocks noChangeArrowheads="1"/>
              </p:cNvSpPr>
              <p:nvPr/>
            </p:nvSpPr>
            <p:spPr bwMode="auto">
              <a:xfrm>
                <a:off x="8778782" y="4413904"/>
                <a:ext cx="901700" cy="357188"/>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56" name="Rectangle 755">
                <a:extLst>
                  <a:ext uri="{FF2B5EF4-FFF2-40B4-BE49-F238E27FC236}">
                    <a16:creationId xmlns:a16="http://schemas.microsoft.com/office/drawing/2014/main" id="{C6F0386D-28FF-2A8C-D77A-93746ABC9DB8}"/>
                  </a:ext>
                </a:extLst>
              </p:cNvPr>
              <p:cNvSpPr>
                <a:spLocks noChangeArrowheads="1"/>
              </p:cNvSpPr>
              <p:nvPr/>
            </p:nvSpPr>
            <p:spPr bwMode="auto">
              <a:xfrm>
                <a:off x="8928007" y="4771092"/>
                <a:ext cx="254000" cy="7620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57" name="Rectangle 756">
                <a:extLst>
                  <a:ext uri="{FF2B5EF4-FFF2-40B4-BE49-F238E27FC236}">
                    <a16:creationId xmlns:a16="http://schemas.microsoft.com/office/drawing/2014/main" id="{AA95A8EA-27CE-8A19-FD8C-119633076142}"/>
                  </a:ext>
                </a:extLst>
              </p:cNvPr>
              <p:cNvSpPr>
                <a:spLocks noChangeArrowheads="1"/>
              </p:cNvSpPr>
              <p:nvPr/>
            </p:nvSpPr>
            <p:spPr bwMode="auto">
              <a:xfrm>
                <a:off x="8928007" y="4771092"/>
                <a:ext cx="254000" cy="76200"/>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58" name="Freeform 96">
                <a:extLst>
                  <a:ext uri="{FF2B5EF4-FFF2-40B4-BE49-F238E27FC236}">
                    <a16:creationId xmlns:a16="http://schemas.microsoft.com/office/drawing/2014/main" id="{C89018D9-F351-B311-26CC-57FE6CD0313C}"/>
                  </a:ext>
                </a:extLst>
              </p:cNvPr>
              <p:cNvSpPr>
                <a:spLocks/>
              </p:cNvSpPr>
              <p:nvPr/>
            </p:nvSpPr>
            <p:spPr bwMode="auto">
              <a:xfrm>
                <a:off x="8686707" y="4348817"/>
                <a:ext cx="92075" cy="465138"/>
              </a:xfrm>
              <a:custGeom>
                <a:avLst/>
                <a:gdLst>
                  <a:gd name="T0" fmla="*/ 58 w 58"/>
                  <a:gd name="T1" fmla="*/ 293 h 293"/>
                  <a:gd name="T2" fmla="*/ 58 w 58"/>
                  <a:gd name="T3" fmla="*/ 0 h 293"/>
                  <a:gd name="T4" fmla="*/ 0 w 58"/>
                  <a:gd name="T5" fmla="*/ 0 h 293"/>
                </a:gdLst>
                <a:ahLst/>
                <a:cxnLst>
                  <a:cxn ang="0">
                    <a:pos x="T0" y="T1"/>
                  </a:cxn>
                  <a:cxn ang="0">
                    <a:pos x="T2" y="T3"/>
                  </a:cxn>
                  <a:cxn ang="0">
                    <a:pos x="T4" y="T5"/>
                  </a:cxn>
                </a:cxnLst>
                <a:rect l="0" t="0" r="r" b="b"/>
                <a:pathLst>
                  <a:path w="58" h="293">
                    <a:moveTo>
                      <a:pt x="58" y="293"/>
                    </a:moveTo>
                    <a:lnTo>
                      <a:pt x="58" y="0"/>
                    </a:lnTo>
                    <a:lnTo>
                      <a:pt x="0" y="0"/>
                    </a:lnTo>
                  </a:path>
                </a:pathLst>
              </a:cu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59" name="Rectangle 758">
                <a:extLst>
                  <a:ext uri="{FF2B5EF4-FFF2-40B4-BE49-F238E27FC236}">
                    <a16:creationId xmlns:a16="http://schemas.microsoft.com/office/drawing/2014/main" id="{F71BD46B-01A3-2252-1C93-2D533BD176EF}"/>
                  </a:ext>
                </a:extLst>
              </p:cNvPr>
              <p:cNvSpPr>
                <a:spLocks noChangeArrowheads="1"/>
              </p:cNvSpPr>
              <p:nvPr/>
            </p:nvSpPr>
            <p:spPr bwMode="auto">
              <a:xfrm>
                <a:off x="8912132" y="4491692"/>
                <a:ext cx="195262" cy="20161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0" name="Rectangle 759">
                <a:extLst>
                  <a:ext uri="{FF2B5EF4-FFF2-40B4-BE49-F238E27FC236}">
                    <a16:creationId xmlns:a16="http://schemas.microsoft.com/office/drawing/2014/main" id="{93E91671-14DC-66DE-FB2D-315552E1EF84}"/>
                  </a:ext>
                </a:extLst>
              </p:cNvPr>
              <p:cNvSpPr>
                <a:spLocks noChangeArrowheads="1"/>
              </p:cNvSpPr>
              <p:nvPr/>
            </p:nvSpPr>
            <p:spPr bwMode="auto">
              <a:xfrm>
                <a:off x="8912132" y="4491692"/>
                <a:ext cx="195262" cy="20161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1" name="Rectangle 760">
                <a:extLst>
                  <a:ext uri="{FF2B5EF4-FFF2-40B4-BE49-F238E27FC236}">
                    <a16:creationId xmlns:a16="http://schemas.microsoft.com/office/drawing/2014/main" id="{F1E825A1-BC40-49B7-BC9D-6DE8AAFF9FEA}"/>
                  </a:ext>
                </a:extLst>
              </p:cNvPr>
              <p:cNvSpPr>
                <a:spLocks noChangeArrowheads="1"/>
              </p:cNvSpPr>
              <p:nvPr/>
            </p:nvSpPr>
            <p:spPr bwMode="auto">
              <a:xfrm>
                <a:off x="9172482"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2" name="Rectangle 761">
                <a:extLst>
                  <a:ext uri="{FF2B5EF4-FFF2-40B4-BE49-F238E27FC236}">
                    <a16:creationId xmlns:a16="http://schemas.microsoft.com/office/drawing/2014/main" id="{6D2114DF-C552-8B39-7FA5-4798CE67DCB7}"/>
                  </a:ext>
                </a:extLst>
              </p:cNvPr>
              <p:cNvSpPr>
                <a:spLocks noChangeArrowheads="1"/>
              </p:cNvSpPr>
              <p:nvPr/>
            </p:nvSpPr>
            <p:spPr bwMode="auto">
              <a:xfrm>
                <a:off x="9172482"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3" name="Rectangle 762">
                <a:extLst>
                  <a:ext uri="{FF2B5EF4-FFF2-40B4-BE49-F238E27FC236}">
                    <a16:creationId xmlns:a16="http://schemas.microsoft.com/office/drawing/2014/main" id="{5F0905ED-93D0-12D2-7979-4A46A2414989}"/>
                  </a:ext>
                </a:extLst>
              </p:cNvPr>
              <p:cNvSpPr>
                <a:spLocks noChangeArrowheads="1"/>
              </p:cNvSpPr>
              <p:nvPr/>
            </p:nvSpPr>
            <p:spPr bwMode="auto">
              <a:xfrm>
                <a:off x="9294719" y="4455179"/>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4" name="Rectangle 763">
                <a:extLst>
                  <a:ext uri="{FF2B5EF4-FFF2-40B4-BE49-F238E27FC236}">
                    <a16:creationId xmlns:a16="http://schemas.microsoft.com/office/drawing/2014/main" id="{8B5D2720-4BF1-61C0-33A5-6CCEF5C7605C}"/>
                  </a:ext>
                </a:extLst>
              </p:cNvPr>
              <p:cNvSpPr>
                <a:spLocks noChangeArrowheads="1"/>
              </p:cNvSpPr>
              <p:nvPr/>
            </p:nvSpPr>
            <p:spPr bwMode="auto">
              <a:xfrm>
                <a:off x="9294719" y="4455179"/>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5" name="Rectangle 764">
                <a:extLst>
                  <a:ext uri="{FF2B5EF4-FFF2-40B4-BE49-F238E27FC236}">
                    <a16:creationId xmlns:a16="http://schemas.microsoft.com/office/drawing/2014/main" id="{696CD61A-2E3A-A18F-A673-0CE32447CACE}"/>
                  </a:ext>
                </a:extLst>
              </p:cNvPr>
              <p:cNvSpPr>
                <a:spLocks noChangeArrowheads="1"/>
              </p:cNvSpPr>
              <p:nvPr/>
            </p:nvSpPr>
            <p:spPr bwMode="auto">
              <a:xfrm>
                <a:off x="9415369"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6" name="Rectangle 765">
                <a:extLst>
                  <a:ext uri="{FF2B5EF4-FFF2-40B4-BE49-F238E27FC236}">
                    <a16:creationId xmlns:a16="http://schemas.microsoft.com/office/drawing/2014/main" id="{BCDD74B9-D1FE-888A-4180-1B98EA6FBD15}"/>
                  </a:ext>
                </a:extLst>
              </p:cNvPr>
              <p:cNvSpPr>
                <a:spLocks noChangeArrowheads="1"/>
              </p:cNvSpPr>
              <p:nvPr/>
            </p:nvSpPr>
            <p:spPr bwMode="auto">
              <a:xfrm>
                <a:off x="9415369"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7" name="Rectangle 766">
                <a:extLst>
                  <a:ext uri="{FF2B5EF4-FFF2-40B4-BE49-F238E27FC236}">
                    <a16:creationId xmlns:a16="http://schemas.microsoft.com/office/drawing/2014/main" id="{84C0B864-7046-BDEE-D7E5-61E548E3C1BD}"/>
                  </a:ext>
                </a:extLst>
              </p:cNvPr>
              <p:cNvSpPr>
                <a:spLocks noChangeArrowheads="1"/>
              </p:cNvSpPr>
              <p:nvPr/>
            </p:nvSpPr>
            <p:spPr bwMode="auto">
              <a:xfrm>
                <a:off x="9537607" y="4455179"/>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8" name="Rectangle 767">
                <a:extLst>
                  <a:ext uri="{FF2B5EF4-FFF2-40B4-BE49-F238E27FC236}">
                    <a16:creationId xmlns:a16="http://schemas.microsoft.com/office/drawing/2014/main" id="{0218273E-2D44-50D0-421F-036BBDF2A13D}"/>
                  </a:ext>
                </a:extLst>
              </p:cNvPr>
              <p:cNvSpPr>
                <a:spLocks noChangeArrowheads="1"/>
              </p:cNvSpPr>
              <p:nvPr/>
            </p:nvSpPr>
            <p:spPr bwMode="auto">
              <a:xfrm>
                <a:off x="9537607" y="4455179"/>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69" name="Rectangle 768">
                <a:extLst>
                  <a:ext uri="{FF2B5EF4-FFF2-40B4-BE49-F238E27FC236}">
                    <a16:creationId xmlns:a16="http://schemas.microsoft.com/office/drawing/2014/main" id="{F5C30785-DA32-1794-305A-21502F34FBE9}"/>
                  </a:ext>
                </a:extLst>
              </p:cNvPr>
              <p:cNvSpPr>
                <a:spLocks noChangeArrowheads="1"/>
              </p:cNvSpPr>
              <p:nvPr/>
            </p:nvSpPr>
            <p:spPr bwMode="auto">
              <a:xfrm>
                <a:off x="9172482"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70" name="Rectangle 769">
                <a:extLst>
                  <a:ext uri="{FF2B5EF4-FFF2-40B4-BE49-F238E27FC236}">
                    <a16:creationId xmlns:a16="http://schemas.microsoft.com/office/drawing/2014/main" id="{4870557B-706F-6C76-28A5-FDA18B5DA8D2}"/>
                  </a:ext>
                </a:extLst>
              </p:cNvPr>
              <p:cNvSpPr>
                <a:spLocks noChangeArrowheads="1"/>
              </p:cNvSpPr>
              <p:nvPr/>
            </p:nvSpPr>
            <p:spPr bwMode="auto">
              <a:xfrm>
                <a:off x="9172482"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71" name="Rectangle 770">
                <a:extLst>
                  <a:ext uri="{FF2B5EF4-FFF2-40B4-BE49-F238E27FC236}">
                    <a16:creationId xmlns:a16="http://schemas.microsoft.com/office/drawing/2014/main" id="{60E83BE5-138D-6F05-2CF8-ABF3352E4BB6}"/>
                  </a:ext>
                </a:extLst>
              </p:cNvPr>
              <p:cNvSpPr>
                <a:spLocks noChangeArrowheads="1"/>
              </p:cNvSpPr>
              <p:nvPr/>
            </p:nvSpPr>
            <p:spPr bwMode="auto">
              <a:xfrm>
                <a:off x="9294719" y="4612342"/>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72" name="Rectangle 771">
                <a:extLst>
                  <a:ext uri="{FF2B5EF4-FFF2-40B4-BE49-F238E27FC236}">
                    <a16:creationId xmlns:a16="http://schemas.microsoft.com/office/drawing/2014/main" id="{8C2A01CF-AE77-7659-D3FD-6001D988DC88}"/>
                  </a:ext>
                </a:extLst>
              </p:cNvPr>
              <p:cNvSpPr>
                <a:spLocks noChangeArrowheads="1"/>
              </p:cNvSpPr>
              <p:nvPr/>
            </p:nvSpPr>
            <p:spPr bwMode="auto">
              <a:xfrm>
                <a:off x="9294719" y="4612342"/>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73" name="Rectangle 772">
                <a:extLst>
                  <a:ext uri="{FF2B5EF4-FFF2-40B4-BE49-F238E27FC236}">
                    <a16:creationId xmlns:a16="http://schemas.microsoft.com/office/drawing/2014/main" id="{FB71B3EE-8F9A-04EA-37E1-C362DEE5F718}"/>
                  </a:ext>
                </a:extLst>
              </p:cNvPr>
              <p:cNvSpPr>
                <a:spLocks noChangeArrowheads="1"/>
              </p:cNvSpPr>
              <p:nvPr/>
            </p:nvSpPr>
            <p:spPr bwMode="auto">
              <a:xfrm>
                <a:off x="9415369"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74" name="Rectangle 773">
                <a:extLst>
                  <a:ext uri="{FF2B5EF4-FFF2-40B4-BE49-F238E27FC236}">
                    <a16:creationId xmlns:a16="http://schemas.microsoft.com/office/drawing/2014/main" id="{993E1D84-96F9-4D36-99C8-27DB1E8FC2DA}"/>
                  </a:ext>
                </a:extLst>
              </p:cNvPr>
              <p:cNvSpPr>
                <a:spLocks noChangeArrowheads="1"/>
              </p:cNvSpPr>
              <p:nvPr/>
            </p:nvSpPr>
            <p:spPr bwMode="auto">
              <a:xfrm>
                <a:off x="9415369"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75" name="Rectangle 774">
                <a:extLst>
                  <a:ext uri="{FF2B5EF4-FFF2-40B4-BE49-F238E27FC236}">
                    <a16:creationId xmlns:a16="http://schemas.microsoft.com/office/drawing/2014/main" id="{E89D8872-E441-24EC-E1EA-718B15AC0A9F}"/>
                  </a:ext>
                </a:extLst>
              </p:cNvPr>
              <p:cNvSpPr>
                <a:spLocks noChangeArrowheads="1"/>
              </p:cNvSpPr>
              <p:nvPr/>
            </p:nvSpPr>
            <p:spPr bwMode="auto">
              <a:xfrm>
                <a:off x="9537607" y="4612342"/>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776" name="Rectangle 775">
                <a:extLst>
                  <a:ext uri="{FF2B5EF4-FFF2-40B4-BE49-F238E27FC236}">
                    <a16:creationId xmlns:a16="http://schemas.microsoft.com/office/drawing/2014/main" id="{462FC62A-53F2-0D92-629C-2886CCB91003}"/>
                  </a:ext>
                </a:extLst>
              </p:cNvPr>
              <p:cNvSpPr>
                <a:spLocks noChangeArrowheads="1"/>
              </p:cNvSpPr>
              <p:nvPr/>
            </p:nvSpPr>
            <p:spPr bwMode="auto">
              <a:xfrm>
                <a:off x="9537607" y="4612342"/>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sp>
        <p:nvSpPr>
          <p:cNvPr id="777" name="Rectangle 776">
            <a:extLst>
              <a:ext uri="{FF2B5EF4-FFF2-40B4-BE49-F238E27FC236}">
                <a16:creationId xmlns:a16="http://schemas.microsoft.com/office/drawing/2014/main" id="{93500140-B1BF-8183-CADF-6ACEC028A98C}"/>
              </a:ext>
            </a:extLst>
          </p:cNvPr>
          <p:cNvSpPr/>
          <p:nvPr/>
        </p:nvSpPr>
        <p:spPr>
          <a:xfrm>
            <a:off x="10163133" y="5997367"/>
            <a:ext cx="1354329" cy="276210"/>
          </a:xfrm>
          <a:prstGeom prst="rect">
            <a:avLst/>
          </a:prstGeom>
          <a:solidFill>
            <a:schemeClr val="accent6">
              <a:lumMod val="20000"/>
              <a:lumOff val="80000"/>
            </a:schemeClr>
          </a:solidFill>
          <a:ln w="12700" cap="flat" cmpd="sng" algn="ctr">
            <a:solidFill>
              <a:sysClr val="windowText" lastClr="000000"/>
            </a:solidFill>
            <a:prstDash val="solid"/>
            <a:miter lim="800000"/>
          </a:ln>
          <a:effectLst/>
        </p:spPr>
        <p:txBody>
          <a:bodyPr lIns="91440" tIns="45720" rIns="91440" bIns="4572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mn-lt"/>
                <a:cs typeface="Arial" panose="020B0604020202020204" pitchFamily="34" charset="0"/>
              </a:rPr>
              <a:t>A100</a:t>
            </a:r>
            <a:endParaRPr kumimoji="0" lang="en-US" sz="1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778" name="Straight Arrow Connector 777">
            <a:extLst>
              <a:ext uri="{FF2B5EF4-FFF2-40B4-BE49-F238E27FC236}">
                <a16:creationId xmlns:a16="http://schemas.microsoft.com/office/drawing/2014/main" id="{37EFD0F5-9B36-13DD-D5EE-939BBD48EEB8}"/>
              </a:ext>
            </a:extLst>
          </p:cNvPr>
          <p:cNvCxnSpPr>
            <a:cxnSpLocks/>
          </p:cNvCxnSpPr>
          <p:nvPr/>
        </p:nvCxnSpPr>
        <p:spPr>
          <a:xfrm>
            <a:off x="9499072" y="4272285"/>
            <a:ext cx="689310" cy="0"/>
          </a:xfrm>
          <a:prstGeom prst="straightConnector1">
            <a:avLst/>
          </a:prstGeom>
          <a:noFill/>
          <a:ln w="38100" cap="flat" cmpd="sng" algn="ctr">
            <a:solidFill>
              <a:srgbClr val="4472C4"/>
            </a:solidFill>
            <a:prstDash val="solid"/>
            <a:miter lim="800000"/>
            <a:headEnd type="triangle"/>
            <a:tailEnd type="triangle"/>
          </a:ln>
          <a:effectLst/>
        </p:spPr>
      </p:cxnSp>
      <p:cxnSp>
        <p:nvCxnSpPr>
          <p:cNvPr id="779" name="Straight Arrow Connector 778">
            <a:extLst>
              <a:ext uri="{FF2B5EF4-FFF2-40B4-BE49-F238E27FC236}">
                <a16:creationId xmlns:a16="http://schemas.microsoft.com/office/drawing/2014/main" id="{67F344D7-5C50-2C57-2772-D63541DE4185}"/>
              </a:ext>
            </a:extLst>
          </p:cNvPr>
          <p:cNvCxnSpPr>
            <a:cxnSpLocks/>
          </p:cNvCxnSpPr>
          <p:nvPr/>
        </p:nvCxnSpPr>
        <p:spPr>
          <a:xfrm>
            <a:off x="9499072" y="4581856"/>
            <a:ext cx="689310" cy="0"/>
          </a:xfrm>
          <a:prstGeom prst="straightConnector1">
            <a:avLst/>
          </a:prstGeom>
          <a:noFill/>
          <a:ln w="38100" cap="flat" cmpd="sng" algn="ctr">
            <a:solidFill>
              <a:srgbClr val="4472C4"/>
            </a:solidFill>
            <a:prstDash val="solid"/>
            <a:miter lim="800000"/>
            <a:headEnd type="triangle"/>
            <a:tailEnd type="triangle"/>
          </a:ln>
          <a:effectLst/>
        </p:spPr>
      </p:cxnSp>
      <p:cxnSp>
        <p:nvCxnSpPr>
          <p:cNvPr id="780" name="Straight Arrow Connector 779">
            <a:extLst>
              <a:ext uri="{FF2B5EF4-FFF2-40B4-BE49-F238E27FC236}">
                <a16:creationId xmlns:a16="http://schemas.microsoft.com/office/drawing/2014/main" id="{3A2F079E-EBB8-5785-EC22-7869BC4ABF16}"/>
              </a:ext>
            </a:extLst>
          </p:cNvPr>
          <p:cNvCxnSpPr>
            <a:cxnSpLocks/>
          </p:cNvCxnSpPr>
          <p:nvPr/>
        </p:nvCxnSpPr>
        <p:spPr>
          <a:xfrm>
            <a:off x="9499072" y="4878529"/>
            <a:ext cx="689310" cy="0"/>
          </a:xfrm>
          <a:prstGeom prst="straightConnector1">
            <a:avLst/>
          </a:prstGeom>
          <a:noFill/>
          <a:ln w="38100" cap="flat" cmpd="sng" algn="ctr">
            <a:solidFill>
              <a:srgbClr val="4472C4"/>
            </a:solidFill>
            <a:prstDash val="solid"/>
            <a:miter lim="800000"/>
            <a:headEnd type="triangle"/>
            <a:tailEnd type="triangle"/>
          </a:ln>
          <a:effectLst/>
        </p:spPr>
      </p:cxnSp>
      <p:cxnSp>
        <p:nvCxnSpPr>
          <p:cNvPr id="781" name="Straight Arrow Connector 780">
            <a:extLst>
              <a:ext uri="{FF2B5EF4-FFF2-40B4-BE49-F238E27FC236}">
                <a16:creationId xmlns:a16="http://schemas.microsoft.com/office/drawing/2014/main" id="{07D0F357-7362-D3BB-D5B5-A016EA89959B}"/>
              </a:ext>
            </a:extLst>
          </p:cNvPr>
          <p:cNvCxnSpPr>
            <a:cxnSpLocks/>
          </p:cNvCxnSpPr>
          <p:nvPr/>
        </p:nvCxnSpPr>
        <p:spPr>
          <a:xfrm>
            <a:off x="9499072" y="5237487"/>
            <a:ext cx="689310" cy="0"/>
          </a:xfrm>
          <a:prstGeom prst="straightConnector1">
            <a:avLst/>
          </a:prstGeom>
          <a:noFill/>
          <a:ln w="38100" cap="flat" cmpd="sng" algn="ctr">
            <a:solidFill>
              <a:srgbClr val="4472C4"/>
            </a:solidFill>
            <a:prstDash val="solid"/>
            <a:miter lim="800000"/>
            <a:headEnd type="triangle"/>
            <a:tailEnd type="triangle"/>
          </a:ln>
          <a:effectLst/>
        </p:spPr>
      </p:cxnSp>
      <p:cxnSp>
        <p:nvCxnSpPr>
          <p:cNvPr id="782" name="Straight Arrow Connector 781">
            <a:extLst>
              <a:ext uri="{FF2B5EF4-FFF2-40B4-BE49-F238E27FC236}">
                <a16:creationId xmlns:a16="http://schemas.microsoft.com/office/drawing/2014/main" id="{CA526664-9DF9-3289-CC27-D58FFFCC3A40}"/>
              </a:ext>
            </a:extLst>
          </p:cNvPr>
          <p:cNvCxnSpPr>
            <a:cxnSpLocks/>
          </p:cNvCxnSpPr>
          <p:nvPr/>
        </p:nvCxnSpPr>
        <p:spPr>
          <a:xfrm>
            <a:off x="9499072" y="5547059"/>
            <a:ext cx="689310" cy="0"/>
          </a:xfrm>
          <a:prstGeom prst="straightConnector1">
            <a:avLst/>
          </a:prstGeom>
          <a:noFill/>
          <a:ln w="38100" cap="flat" cmpd="sng" algn="ctr">
            <a:solidFill>
              <a:srgbClr val="4472C4"/>
            </a:solidFill>
            <a:prstDash val="solid"/>
            <a:miter lim="800000"/>
            <a:headEnd type="triangle"/>
            <a:tailEnd type="triangle"/>
          </a:ln>
          <a:effectLst/>
        </p:spPr>
      </p:cxnSp>
      <p:cxnSp>
        <p:nvCxnSpPr>
          <p:cNvPr id="783" name="Straight Arrow Connector 782">
            <a:extLst>
              <a:ext uri="{FF2B5EF4-FFF2-40B4-BE49-F238E27FC236}">
                <a16:creationId xmlns:a16="http://schemas.microsoft.com/office/drawing/2014/main" id="{795B072C-2918-B5D0-9305-853446D29295}"/>
              </a:ext>
            </a:extLst>
          </p:cNvPr>
          <p:cNvCxnSpPr>
            <a:cxnSpLocks/>
          </p:cNvCxnSpPr>
          <p:nvPr/>
        </p:nvCxnSpPr>
        <p:spPr>
          <a:xfrm>
            <a:off x="9499072" y="5856631"/>
            <a:ext cx="689310" cy="0"/>
          </a:xfrm>
          <a:prstGeom prst="straightConnector1">
            <a:avLst/>
          </a:prstGeom>
          <a:noFill/>
          <a:ln w="38100" cap="flat" cmpd="sng" algn="ctr">
            <a:solidFill>
              <a:srgbClr val="4472C4"/>
            </a:solidFill>
            <a:prstDash val="solid"/>
            <a:miter lim="800000"/>
            <a:headEnd type="triangle"/>
            <a:tailEnd type="triangle"/>
          </a:ln>
          <a:effectLst/>
        </p:spPr>
      </p:cxnSp>
      <p:cxnSp>
        <p:nvCxnSpPr>
          <p:cNvPr id="784" name="Straight Arrow Connector 783">
            <a:extLst>
              <a:ext uri="{FF2B5EF4-FFF2-40B4-BE49-F238E27FC236}">
                <a16:creationId xmlns:a16="http://schemas.microsoft.com/office/drawing/2014/main" id="{68A6EEC8-0ED5-4695-025B-E00246C28214}"/>
              </a:ext>
            </a:extLst>
          </p:cNvPr>
          <p:cNvCxnSpPr>
            <a:cxnSpLocks/>
          </p:cNvCxnSpPr>
          <p:nvPr/>
        </p:nvCxnSpPr>
        <p:spPr>
          <a:xfrm>
            <a:off x="9499072" y="6153302"/>
            <a:ext cx="689310" cy="0"/>
          </a:xfrm>
          <a:prstGeom prst="straightConnector1">
            <a:avLst/>
          </a:prstGeom>
          <a:noFill/>
          <a:ln w="38100" cap="flat" cmpd="sng" algn="ctr">
            <a:solidFill>
              <a:srgbClr val="4472C4"/>
            </a:solidFill>
            <a:prstDash val="solid"/>
            <a:miter lim="800000"/>
            <a:headEnd type="triangle"/>
            <a:tailEnd type="triangle"/>
          </a:ln>
          <a:effectLst/>
        </p:spPr>
      </p:cxnSp>
      <p:sp>
        <p:nvSpPr>
          <p:cNvPr id="785" name="Rectangle 784">
            <a:extLst>
              <a:ext uri="{FF2B5EF4-FFF2-40B4-BE49-F238E27FC236}">
                <a16:creationId xmlns:a16="http://schemas.microsoft.com/office/drawing/2014/main" id="{12FBC64F-42EB-B9B4-867A-33E07A0760A3}"/>
              </a:ext>
            </a:extLst>
          </p:cNvPr>
          <p:cNvSpPr/>
          <p:nvPr/>
        </p:nvSpPr>
        <p:spPr>
          <a:xfrm>
            <a:off x="5396636" y="5630254"/>
            <a:ext cx="734496" cy="346327"/>
          </a:xfrm>
          <a:prstGeom prst="rect">
            <a:avLst/>
          </a:prstGeom>
        </p:spPr>
        <p:txBody>
          <a:bodyPr wrap="none">
            <a:spAutoFit/>
          </a:bodyPr>
          <a:lstStyle/>
          <a:p>
            <a:pPr defTabSz="914400" fontAlgn="auto">
              <a:spcBef>
                <a:spcPts val="0"/>
              </a:spcBef>
              <a:spcAft>
                <a:spcPts val="0"/>
              </a:spcAft>
            </a:pPr>
            <a:r>
              <a:rPr lang="en-US" b="1">
                <a:solidFill>
                  <a:srgbClr val="00B050"/>
                </a:solidFill>
                <a:latin typeface="Arial" panose="020B0604020202020204" pitchFamily="34" charset="0"/>
                <a:ea typeface="+mn-lt"/>
                <a:cs typeface="Arial" panose="020B0604020202020204" pitchFamily="34" charset="0"/>
              </a:rPr>
              <a:t>A100</a:t>
            </a:r>
            <a:endParaRPr lang="en-US">
              <a:solidFill>
                <a:prstClr val="black"/>
              </a:solidFill>
              <a:latin typeface="Arial" panose="020B0604020202020204" pitchFamily="34" charset="0"/>
              <a:cs typeface="Arial" panose="020B0604020202020204" pitchFamily="34" charset="0"/>
            </a:endParaRPr>
          </a:p>
        </p:txBody>
      </p:sp>
      <p:cxnSp>
        <p:nvCxnSpPr>
          <p:cNvPr id="786" name="Straight Arrow Connector 785">
            <a:extLst>
              <a:ext uri="{FF2B5EF4-FFF2-40B4-BE49-F238E27FC236}">
                <a16:creationId xmlns:a16="http://schemas.microsoft.com/office/drawing/2014/main" id="{D0D52657-B990-8982-EDF7-779E1EB29490}"/>
              </a:ext>
            </a:extLst>
          </p:cNvPr>
          <p:cNvCxnSpPr>
            <a:cxnSpLocks/>
          </p:cNvCxnSpPr>
          <p:nvPr/>
        </p:nvCxnSpPr>
        <p:spPr>
          <a:xfrm>
            <a:off x="6217820" y="5616945"/>
            <a:ext cx="456899"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787" name="Rectangle 786">
            <a:extLst>
              <a:ext uri="{FF2B5EF4-FFF2-40B4-BE49-F238E27FC236}">
                <a16:creationId xmlns:a16="http://schemas.microsoft.com/office/drawing/2014/main" id="{A26CEB48-7930-041B-8DA0-E3E04FD5AADF}"/>
              </a:ext>
            </a:extLst>
          </p:cNvPr>
          <p:cNvSpPr/>
          <p:nvPr/>
        </p:nvSpPr>
        <p:spPr>
          <a:xfrm>
            <a:off x="6696690" y="4972984"/>
            <a:ext cx="969729" cy="1294344"/>
          </a:xfrm>
          <a:prstGeom prst="rect">
            <a:avLst/>
          </a:prstGeom>
          <a:solidFill>
            <a:schemeClr val="accent1">
              <a:lumMod val="20000"/>
              <a:lumOff val="8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effectLst/>
                <a:uLnTx/>
                <a:uFillTx/>
                <a:latin typeface="Arial" panose="020B0604020202020204" pitchFamily="34" charset="0"/>
                <a:cs typeface="Arial" panose="020B0604020202020204" pitchFamily="34" charset="0"/>
              </a:rPr>
              <a:t>Host Bridge</a:t>
            </a:r>
          </a:p>
        </p:txBody>
      </p:sp>
      <p:cxnSp>
        <p:nvCxnSpPr>
          <p:cNvPr id="788" name="Straight Arrow Connector 787">
            <a:extLst>
              <a:ext uri="{FF2B5EF4-FFF2-40B4-BE49-F238E27FC236}">
                <a16:creationId xmlns:a16="http://schemas.microsoft.com/office/drawing/2014/main" id="{5B384DF2-56C0-24C2-287E-38383B0DE625}"/>
              </a:ext>
            </a:extLst>
          </p:cNvPr>
          <p:cNvCxnSpPr>
            <a:cxnSpLocks/>
          </p:cNvCxnSpPr>
          <p:nvPr/>
        </p:nvCxnSpPr>
        <p:spPr>
          <a:xfrm>
            <a:off x="7654430" y="5593193"/>
            <a:ext cx="940634"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789" name="TextBox 788">
            <a:extLst>
              <a:ext uri="{FF2B5EF4-FFF2-40B4-BE49-F238E27FC236}">
                <a16:creationId xmlns:a16="http://schemas.microsoft.com/office/drawing/2014/main" id="{FF63F6AE-6135-301E-B60F-D1E5771A55FA}"/>
              </a:ext>
            </a:extLst>
          </p:cNvPr>
          <p:cNvSpPr txBox="1"/>
          <p:nvPr/>
        </p:nvSpPr>
        <p:spPr>
          <a:xfrm>
            <a:off x="7688390" y="4733022"/>
            <a:ext cx="95193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fontAlgn="auto">
              <a:spcBef>
                <a:spcPts val="0"/>
              </a:spcBef>
              <a:spcAft>
                <a:spcPts val="0"/>
              </a:spcAft>
            </a:pPr>
            <a:r>
              <a:rPr lang="en-US" sz="1600">
                <a:solidFill>
                  <a:prstClr val="black"/>
                </a:solidFill>
                <a:latin typeface="Arial" panose="020B0604020202020204" pitchFamily="34" charset="0"/>
                <a:cs typeface="Arial" panose="020B0604020202020204" pitchFamily="34" charset="0"/>
              </a:rPr>
              <a:t>PCIe Gen4 x16</a:t>
            </a:r>
          </a:p>
        </p:txBody>
      </p:sp>
      <p:sp>
        <p:nvSpPr>
          <p:cNvPr id="790" name="TextBox 789">
            <a:extLst>
              <a:ext uri="{FF2B5EF4-FFF2-40B4-BE49-F238E27FC236}">
                <a16:creationId xmlns:a16="http://schemas.microsoft.com/office/drawing/2014/main" id="{81A4B9AE-1304-F7DD-8FBB-5E5A1D6EC26B}"/>
              </a:ext>
            </a:extLst>
          </p:cNvPr>
          <p:cNvSpPr txBox="1"/>
          <p:nvPr/>
        </p:nvSpPr>
        <p:spPr>
          <a:xfrm rot="5400000">
            <a:off x="10366006" y="4892611"/>
            <a:ext cx="2621230" cy="369332"/>
          </a:xfrm>
          <a:prstGeom prst="rect">
            <a:avLst/>
          </a:prstGeom>
          <a:noFill/>
        </p:spPr>
        <p:txBody>
          <a:bodyPr wrap="none" rtlCol="0">
            <a:spAutoFit/>
          </a:bodyPr>
          <a:lstStyle/>
          <a:p>
            <a:pPr defTabSz="914400" fontAlgn="auto">
              <a:spcBef>
                <a:spcPts val="0"/>
              </a:spcBef>
              <a:spcAft>
                <a:spcPts val="0"/>
              </a:spcAft>
            </a:pPr>
            <a:r>
              <a:rPr lang="en-US">
                <a:latin typeface="Arial" panose="020B0604020202020204" pitchFamily="34" charset="0"/>
                <a:cs typeface="Arial" panose="020B0604020202020204" pitchFamily="34" charset="0"/>
              </a:rPr>
              <a:t>H3 Falcon 4016 Drawer</a:t>
            </a:r>
          </a:p>
        </p:txBody>
      </p:sp>
      <p:sp>
        <p:nvSpPr>
          <p:cNvPr id="791" name="TextBox 790">
            <a:extLst>
              <a:ext uri="{FF2B5EF4-FFF2-40B4-BE49-F238E27FC236}">
                <a16:creationId xmlns:a16="http://schemas.microsoft.com/office/drawing/2014/main" id="{0C08DDA9-E44F-0140-EB4E-CB98B0424497}"/>
              </a:ext>
            </a:extLst>
          </p:cNvPr>
          <p:cNvSpPr txBox="1"/>
          <p:nvPr/>
        </p:nvSpPr>
        <p:spPr>
          <a:xfrm>
            <a:off x="4873552" y="4009657"/>
            <a:ext cx="1975500" cy="646331"/>
          </a:xfrm>
          <a:prstGeom prst="rect">
            <a:avLst/>
          </a:prstGeom>
          <a:noFill/>
        </p:spPr>
        <p:txBody>
          <a:bodyPr wrap="square" rtlCol="0">
            <a:spAutoFit/>
          </a:bodyPr>
          <a:lstStyle/>
          <a:p>
            <a:pPr algn="ctr"/>
            <a:r>
              <a:rPr lang="en-US">
                <a:latin typeface="Arial" panose="020B0604020202020204" pitchFamily="34" charset="0"/>
                <a:cs typeface="Arial" panose="020B0604020202020204" pitchFamily="34" charset="0"/>
              </a:rPr>
              <a:t>Supermicro 4124GS-TNR  </a:t>
            </a:r>
            <a:endParaRPr lang="en-US" sz="2000">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F7EE73C8-5558-F419-06DA-3B7596036E7F}"/>
              </a:ext>
            </a:extLst>
          </p:cNvPr>
          <p:cNvCxnSpPr>
            <a:cxnSpLocks/>
          </p:cNvCxnSpPr>
          <p:nvPr/>
        </p:nvCxnSpPr>
        <p:spPr>
          <a:xfrm>
            <a:off x="7172392" y="4564396"/>
            <a:ext cx="0" cy="408587"/>
          </a:xfrm>
          <a:prstGeom prst="straightConnector1">
            <a:avLst/>
          </a:prstGeom>
          <a:noFill/>
          <a:ln w="38100" cap="flat" cmpd="sng" algn="ctr">
            <a:solidFill>
              <a:srgbClr val="4472C4"/>
            </a:solidFill>
            <a:prstDash val="solid"/>
            <a:miter lim="800000"/>
            <a:headEnd type="triangle" w="med" len="med"/>
            <a:tailEnd type="triangle" w="med" len="med"/>
          </a:ln>
          <a:effectLst/>
        </p:spPr>
      </p:cxnSp>
      <p:grpSp>
        <p:nvGrpSpPr>
          <p:cNvPr id="793" name="Group 792">
            <a:extLst>
              <a:ext uri="{FF2B5EF4-FFF2-40B4-BE49-F238E27FC236}">
                <a16:creationId xmlns:a16="http://schemas.microsoft.com/office/drawing/2014/main" id="{2539D3CA-22A9-D239-F08E-77A74705EFDD}"/>
              </a:ext>
            </a:extLst>
          </p:cNvPr>
          <p:cNvGrpSpPr/>
          <p:nvPr/>
        </p:nvGrpSpPr>
        <p:grpSpPr>
          <a:xfrm>
            <a:off x="6801427" y="3899144"/>
            <a:ext cx="760413" cy="662435"/>
            <a:chOff x="3452813" y="1470026"/>
            <a:chExt cx="760413" cy="706438"/>
          </a:xfrm>
        </p:grpSpPr>
        <p:sp>
          <p:nvSpPr>
            <p:cNvPr id="794" name="Rectangle 42">
              <a:extLst>
                <a:ext uri="{FF2B5EF4-FFF2-40B4-BE49-F238E27FC236}">
                  <a16:creationId xmlns:a16="http://schemas.microsoft.com/office/drawing/2014/main" id="{A1A1E39A-85F2-76A9-78EC-AEF429164331}"/>
                </a:ext>
              </a:extLst>
            </p:cNvPr>
            <p:cNvSpPr>
              <a:spLocks noChangeArrowheads="1"/>
            </p:cNvSpPr>
            <p:nvPr/>
          </p:nvSpPr>
          <p:spPr bwMode="auto">
            <a:xfrm>
              <a:off x="3452813" y="1470026"/>
              <a:ext cx="760413" cy="706438"/>
            </a:xfrm>
            <a:prstGeom prst="rect">
              <a:avLst/>
            </a:prstGeom>
            <a:solidFill>
              <a:srgbClr val="4171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pic>
          <p:nvPicPr>
            <p:cNvPr id="795" name="Picture 43">
              <a:extLst>
                <a:ext uri="{FF2B5EF4-FFF2-40B4-BE49-F238E27FC236}">
                  <a16:creationId xmlns:a16="http://schemas.microsoft.com/office/drawing/2014/main" id="{3E9EDFC6-89FE-7A9B-F089-C02A1C7FF26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479249" y="1503364"/>
              <a:ext cx="698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6" name="Rectangle 82">
              <a:extLst>
                <a:ext uri="{FF2B5EF4-FFF2-40B4-BE49-F238E27FC236}">
                  <a16:creationId xmlns:a16="http://schemas.microsoft.com/office/drawing/2014/main" id="{AC66637F-B9A3-F5EF-BE12-864704E86441}"/>
                </a:ext>
              </a:extLst>
            </p:cNvPr>
            <p:cNvSpPr>
              <a:spLocks noChangeArrowheads="1"/>
            </p:cNvSpPr>
            <p:nvPr/>
          </p:nvSpPr>
          <p:spPr bwMode="auto">
            <a:xfrm>
              <a:off x="3575717" y="1671639"/>
              <a:ext cx="5434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cs typeface="Arial" panose="020B0604020202020204" pitchFamily="34" charset="0"/>
                </a:rPr>
                <a:t>CPU</a:t>
              </a:r>
              <a:endParaRPr kumimoji="0" lang="en-US" altLang="en-US" sz="1800" b="0" i="0" u="none" strike="noStrike" cap="none" normalizeH="0" baseline="0">
                <a:ln>
                  <a:noFill/>
                </a:ln>
                <a:solidFill>
                  <a:schemeClr val="tx1"/>
                </a:solidFill>
                <a:effectLst/>
                <a:cs typeface="Arial" panose="020B0604020202020204" pitchFamily="34" charset="0"/>
              </a:endParaRPr>
            </a:p>
          </p:txBody>
        </p:sp>
      </p:grpSp>
      <p:cxnSp>
        <p:nvCxnSpPr>
          <p:cNvPr id="797" name="Straight Arrow Connector 796">
            <a:extLst>
              <a:ext uri="{FF2B5EF4-FFF2-40B4-BE49-F238E27FC236}">
                <a16:creationId xmlns:a16="http://schemas.microsoft.com/office/drawing/2014/main" id="{1961DEFB-5A0C-B712-8649-03409AA9570F}"/>
              </a:ext>
            </a:extLst>
          </p:cNvPr>
          <p:cNvCxnSpPr>
            <a:cxnSpLocks/>
          </p:cNvCxnSpPr>
          <p:nvPr/>
        </p:nvCxnSpPr>
        <p:spPr>
          <a:xfrm>
            <a:off x="9048999" y="4872983"/>
            <a:ext cx="0" cy="408587"/>
          </a:xfrm>
          <a:prstGeom prst="straightConnector1">
            <a:avLst/>
          </a:prstGeom>
          <a:noFill/>
          <a:ln w="38100" cap="flat" cmpd="sng" algn="ctr">
            <a:solidFill>
              <a:schemeClr val="bg1">
                <a:lumMod val="50000"/>
              </a:schemeClr>
            </a:solidFill>
            <a:prstDash val="solid"/>
            <a:miter lim="800000"/>
            <a:headEnd type="triangle" w="med" len="med"/>
            <a:tailEnd type="triangle" w="med" len="med"/>
          </a:ln>
          <a:effectLst/>
        </p:spPr>
      </p:cxnSp>
      <p:grpSp>
        <p:nvGrpSpPr>
          <p:cNvPr id="798" name="Group 797">
            <a:extLst>
              <a:ext uri="{FF2B5EF4-FFF2-40B4-BE49-F238E27FC236}">
                <a16:creationId xmlns:a16="http://schemas.microsoft.com/office/drawing/2014/main" id="{3FD28EB4-912A-A6D4-C979-62F97BE084A6}"/>
              </a:ext>
            </a:extLst>
          </p:cNvPr>
          <p:cNvGrpSpPr/>
          <p:nvPr/>
        </p:nvGrpSpPr>
        <p:grpSpPr>
          <a:xfrm>
            <a:off x="10204016" y="6027496"/>
            <a:ext cx="749793" cy="197018"/>
            <a:chOff x="2753520" y="3889203"/>
            <a:chExt cx="1674813" cy="879475"/>
          </a:xfrm>
        </p:grpSpPr>
        <p:sp>
          <p:nvSpPr>
            <p:cNvPr id="799" name="Freeform 87">
              <a:extLst>
                <a:ext uri="{FF2B5EF4-FFF2-40B4-BE49-F238E27FC236}">
                  <a16:creationId xmlns:a16="http://schemas.microsoft.com/office/drawing/2014/main" id="{F4D83F6D-7BA4-0F83-DBBF-C3C5E5BC9084}"/>
                </a:ext>
              </a:extLst>
            </p:cNvPr>
            <p:cNvSpPr>
              <a:spLocks/>
            </p:cNvSpPr>
            <p:nvPr/>
          </p:nvSpPr>
          <p:spPr bwMode="auto">
            <a:xfrm>
              <a:off x="2883695" y="3981278"/>
              <a:ext cx="1544638" cy="688975"/>
            </a:xfrm>
            <a:custGeom>
              <a:avLst/>
              <a:gdLst>
                <a:gd name="T0" fmla="*/ 0 w 1063"/>
                <a:gd name="T1" fmla="*/ 0 h 511"/>
                <a:gd name="T2" fmla="*/ 0 w 1063"/>
                <a:gd name="T3" fmla="*/ 511 h 511"/>
                <a:gd name="T4" fmla="*/ 967 w 1063"/>
                <a:gd name="T5" fmla="*/ 511 h 511"/>
                <a:gd name="T6" fmla="*/ 1063 w 1063"/>
                <a:gd name="T7" fmla="*/ 415 h 511"/>
                <a:gd name="T8" fmla="*/ 1063 w 1063"/>
                <a:gd name="T9" fmla="*/ 415 h 511"/>
                <a:gd name="T10" fmla="*/ 1063 w 1063"/>
                <a:gd name="T11" fmla="*/ 96 h 511"/>
                <a:gd name="T12" fmla="*/ 967 w 1063"/>
                <a:gd name="T13" fmla="*/ 0 h 511"/>
                <a:gd name="T14" fmla="*/ 967 w 1063"/>
                <a:gd name="T15" fmla="*/ 0 h 511"/>
                <a:gd name="T16" fmla="*/ 0 w 1063"/>
                <a:gd name="T17"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00" name="Freeform 88">
              <a:extLst>
                <a:ext uri="{FF2B5EF4-FFF2-40B4-BE49-F238E27FC236}">
                  <a16:creationId xmlns:a16="http://schemas.microsoft.com/office/drawing/2014/main" id="{A19EAAE1-2546-595F-7F78-2C70BCBDCE64}"/>
                </a:ext>
              </a:extLst>
            </p:cNvPr>
            <p:cNvSpPr>
              <a:spLocks/>
            </p:cNvSpPr>
            <p:nvPr/>
          </p:nvSpPr>
          <p:spPr bwMode="auto">
            <a:xfrm>
              <a:off x="2883695" y="3981278"/>
              <a:ext cx="1544638" cy="688975"/>
            </a:xfrm>
            <a:custGeom>
              <a:avLst/>
              <a:gdLst>
                <a:gd name="T0" fmla="*/ 0 w 1063"/>
                <a:gd name="T1" fmla="*/ 0 h 511"/>
                <a:gd name="T2" fmla="*/ 0 w 1063"/>
                <a:gd name="T3" fmla="*/ 511 h 511"/>
                <a:gd name="T4" fmla="*/ 967 w 1063"/>
                <a:gd name="T5" fmla="*/ 511 h 511"/>
                <a:gd name="T6" fmla="*/ 1063 w 1063"/>
                <a:gd name="T7" fmla="*/ 415 h 511"/>
                <a:gd name="T8" fmla="*/ 1063 w 1063"/>
                <a:gd name="T9" fmla="*/ 415 h 511"/>
                <a:gd name="T10" fmla="*/ 1063 w 1063"/>
                <a:gd name="T11" fmla="*/ 96 h 511"/>
                <a:gd name="T12" fmla="*/ 967 w 1063"/>
                <a:gd name="T13" fmla="*/ 0 h 511"/>
                <a:gd name="T14" fmla="*/ 967 w 1063"/>
                <a:gd name="T15" fmla="*/ 0 h 511"/>
                <a:gd name="T16" fmla="*/ 0 w 1063"/>
                <a:gd name="T17"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190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01" name="Rectangle 89">
              <a:extLst>
                <a:ext uri="{FF2B5EF4-FFF2-40B4-BE49-F238E27FC236}">
                  <a16:creationId xmlns:a16="http://schemas.microsoft.com/office/drawing/2014/main" id="{0CCF3B92-87B3-E27D-580C-B90C21301C60}"/>
                </a:ext>
              </a:extLst>
            </p:cNvPr>
            <p:cNvSpPr>
              <a:spLocks noChangeArrowheads="1"/>
            </p:cNvSpPr>
            <p:nvPr/>
          </p:nvSpPr>
          <p:spPr bwMode="auto">
            <a:xfrm>
              <a:off x="3096420" y="4670253"/>
              <a:ext cx="555625" cy="98425"/>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02" name="Rectangle 90">
              <a:extLst>
                <a:ext uri="{FF2B5EF4-FFF2-40B4-BE49-F238E27FC236}">
                  <a16:creationId xmlns:a16="http://schemas.microsoft.com/office/drawing/2014/main" id="{56E47993-FEB5-39BE-BF30-C0A8C747DB7C}"/>
                </a:ext>
              </a:extLst>
            </p:cNvPr>
            <p:cNvSpPr>
              <a:spLocks noChangeArrowheads="1"/>
            </p:cNvSpPr>
            <p:nvPr/>
          </p:nvSpPr>
          <p:spPr bwMode="auto">
            <a:xfrm>
              <a:off x="3096420" y="4670253"/>
              <a:ext cx="555625" cy="98425"/>
            </a:xfrm>
            <a:prstGeom prst="rect">
              <a:avLst/>
            </a:prstGeom>
            <a:noFill/>
            <a:ln w="190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03" name="Oval 91">
              <a:extLst>
                <a:ext uri="{FF2B5EF4-FFF2-40B4-BE49-F238E27FC236}">
                  <a16:creationId xmlns:a16="http://schemas.microsoft.com/office/drawing/2014/main" id="{20517C27-8DB8-0376-CDD5-2346F737CEF2}"/>
                </a:ext>
              </a:extLst>
            </p:cNvPr>
            <p:cNvSpPr>
              <a:spLocks noChangeArrowheads="1"/>
            </p:cNvSpPr>
            <p:nvPr/>
          </p:nvSpPr>
          <p:spPr bwMode="auto">
            <a:xfrm>
              <a:off x="3837783" y="4127328"/>
              <a:ext cx="425450" cy="3968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04" name="Oval 92">
              <a:extLst>
                <a:ext uri="{FF2B5EF4-FFF2-40B4-BE49-F238E27FC236}">
                  <a16:creationId xmlns:a16="http://schemas.microsoft.com/office/drawing/2014/main" id="{615CF9A0-20F2-0D2C-0AE1-277FBCC6D630}"/>
                </a:ext>
              </a:extLst>
            </p:cNvPr>
            <p:cNvSpPr>
              <a:spLocks noChangeArrowheads="1"/>
            </p:cNvSpPr>
            <p:nvPr/>
          </p:nvSpPr>
          <p:spPr bwMode="auto">
            <a:xfrm>
              <a:off x="3837783" y="4127328"/>
              <a:ext cx="425450" cy="396875"/>
            </a:xfrm>
            <a:prstGeom prst="ellipse">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05" name="Oval 93">
              <a:extLst>
                <a:ext uri="{FF2B5EF4-FFF2-40B4-BE49-F238E27FC236}">
                  <a16:creationId xmlns:a16="http://schemas.microsoft.com/office/drawing/2014/main" id="{907A4614-B8F8-9B13-23DB-E9F90A5B199A}"/>
                </a:ext>
              </a:extLst>
            </p:cNvPr>
            <p:cNvSpPr>
              <a:spLocks noChangeArrowheads="1"/>
            </p:cNvSpPr>
            <p:nvPr/>
          </p:nvSpPr>
          <p:spPr bwMode="auto">
            <a:xfrm>
              <a:off x="3960020" y="4243216"/>
              <a:ext cx="180975" cy="1651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06" name="Oval 94">
              <a:extLst>
                <a:ext uri="{FF2B5EF4-FFF2-40B4-BE49-F238E27FC236}">
                  <a16:creationId xmlns:a16="http://schemas.microsoft.com/office/drawing/2014/main" id="{94D7B97C-5719-92DE-F9F0-3F457400A4D9}"/>
                </a:ext>
              </a:extLst>
            </p:cNvPr>
            <p:cNvSpPr>
              <a:spLocks noChangeArrowheads="1"/>
            </p:cNvSpPr>
            <p:nvPr/>
          </p:nvSpPr>
          <p:spPr bwMode="auto">
            <a:xfrm>
              <a:off x="3960020" y="4243216"/>
              <a:ext cx="180975" cy="165100"/>
            </a:xfrm>
            <a:prstGeom prst="ellipse">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07" name="Line 95">
              <a:extLst>
                <a:ext uri="{FF2B5EF4-FFF2-40B4-BE49-F238E27FC236}">
                  <a16:creationId xmlns:a16="http://schemas.microsoft.com/office/drawing/2014/main" id="{45F75EE3-6CE9-8D86-A8D1-ED8277A857C3}"/>
                </a:ext>
              </a:extLst>
            </p:cNvPr>
            <p:cNvSpPr>
              <a:spLocks noChangeShapeType="1"/>
            </p:cNvSpPr>
            <p:nvPr/>
          </p:nvSpPr>
          <p:spPr bwMode="auto">
            <a:xfrm>
              <a:off x="3063083" y="4136853"/>
              <a:ext cx="598488"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08" name="Line 96">
              <a:extLst>
                <a:ext uri="{FF2B5EF4-FFF2-40B4-BE49-F238E27FC236}">
                  <a16:creationId xmlns:a16="http://schemas.microsoft.com/office/drawing/2014/main" id="{380EDF35-9A50-ECBC-5B17-4B34C3F2F195}"/>
                </a:ext>
              </a:extLst>
            </p:cNvPr>
            <p:cNvSpPr>
              <a:spLocks noChangeShapeType="1"/>
            </p:cNvSpPr>
            <p:nvPr/>
          </p:nvSpPr>
          <p:spPr bwMode="auto">
            <a:xfrm>
              <a:off x="3063083" y="4235278"/>
              <a:ext cx="598488"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09" name="Line 97">
              <a:extLst>
                <a:ext uri="{FF2B5EF4-FFF2-40B4-BE49-F238E27FC236}">
                  <a16:creationId xmlns:a16="http://schemas.microsoft.com/office/drawing/2014/main" id="{BED6955F-629C-B2AC-E152-460625FBBCAB}"/>
                </a:ext>
              </a:extLst>
            </p:cNvPr>
            <p:cNvSpPr>
              <a:spLocks noChangeShapeType="1"/>
            </p:cNvSpPr>
            <p:nvPr/>
          </p:nvSpPr>
          <p:spPr bwMode="auto">
            <a:xfrm>
              <a:off x="3063083" y="4333703"/>
              <a:ext cx="598488"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10" name="Line 98">
              <a:extLst>
                <a:ext uri="{FF2B5EF4-FFF2-40B4-BE49-F238E27FC236}">
                  <a16:creationId xmlns:a16="http://schemas.microsoft.com/office/drawing/2014/main" id="{85E65300-EF93-CD2C-66D1-EED5491D46DB}"/>
                </a:ext>
              </a:extLst>
            </p:cNvPr>
            <p:cNvSpPr>
              <a:spLocks noChangeShapeType="1"/>
            </p:cNvSpPr>
            <p:nvPr/>
          </p:nvSpPr>
          <p:spPr bwMode="auto">
            <a:xfrm>
              <a:off x="3063083" y="4427366"/>
              <a:ext cx="598488"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11" name="Line 99">
              <a:extLst>
                <a:ext uri="{FF2B5EF4-FFF2-40B4-BE49-F238E27FC236}">
                  <a16:creationId xmlns:a16="http://schemas.microsoft.com/office/drawing/2014/main" id="{F435FEA3-92B5-D8C8-A8C9-56FAB9F248DE}"/>
                </a:ext>
              </a:extLst>
            </p:cNvPr>
            <p:cNvSpPr>
              <a:spLocks noChangeShapeType="1"/>
            </p:cNvSpPr>
            <p:nvPr/>
          </p:nvSpPr>
          <p:spPr bwMode="auto">
            <a:xfrm>
              <a:off x="3063083" y="4517853"/>
              <a:ext cx="598488"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12" name="Freeform 100">
              <a:extLst>
                <a:ext uri="{FF2B5EF4-FFF2-40B4-BE49-F238E27FC236}">
                  <a16:creationId xmlns:a16="http://schemas.microsoft.com/office/drawing/2014/main" id="{426448D6-79F1-5545-FA81-352DEAD20029}"/>
                </a:ext>
              </a:extLst>
            </p:cNvPr>
            <p:cNvSpPr>
              <a:spLocks/>
            </p:cNvSpPr>
            <p:nvPr/>
          </p:nvSpPr>
          <p:spPr bwMode="auto">
            <a:xfrm>
              <a:off x="2753520" y="3889203"/>
              <a:ext cx="130175" cy="831850"/>
            </a:xfrm>
            <a:custGeom>
              <a:avLst/>
              <a:gdLst>
                <a:gd name="T0" fmla="*/ 82 w 82"/>
                <a:gd name="T1" fmla="*/ 524 h 524"/>
                <a:gd name="T2" fmla="*/ 82 w 82"/>
                <a:gd name="T3" fmla="*/ 0 h 524"/>
                <a:gd name="T4" fmla="*/ 0 w 82"/>
                <a:gd name="T5" fmla="*/ 0 h 524"/>
              </a:gdLst>
              <a:ahLst/>
              <a:cxnLst>
                <a:cxn ang="0">
                  <a:pos x="T0" y="T1"/>
                </a:cxn>
                <a:cxn ang="0">
                  <a:pos x="T2" y="T3"/>
                </a:cxn>
                <a:cxn ang="0">
                  <a:pos x="T4" y="T5"/>
                </a:cxn>
              </a:cxnLst>
              <a:rect l="0" t="0" r="r" b="b"/>
              <a:pathLst>
                <a:path w="82" h="524">
                  <a:moveTo>
                    <a:pt x="82" y="524"/>
                  </a:moveTo>
                  <a:lnTo>
                    <a:pt x="82" y="0"/>
                  </a:lnTo>
                  <a:lnTo>
                    <a:pt x="0" y="0"/>
                  </a:lnTo>
                </a:path>
              </a:pathLst>
            </a:custGeom>
            <a:noFill/>
            <a:ln w="190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13" name="Freeform 101">
              <a:extLst>
                <a:ext uri="{FF2B5EF4-FFF2-40B4-BE49-F238E27FC236}">
                  <a16:creationId xmlns:a16="http://schemas.microsoft.com/office/drawing/2014/main" id="{98FD7BB2-0D6F-D73F-DCF0-59139425765E}"/>
                </a:ext>
              </a:extLst>
            </p:cNvPr>
            <p:cNvSpPr>
              <a:spLocks/>
            </p:cNvSpPr>
            <p:nvPr/>
          </p:nvSpPr>
          <p:spPr bwMode="auto">
            <a:xfrm>
              <a:off x="4142583" y="4313066"/>
              <a:ext cx="115888" cy="139700"/>
            </a:xfrm>
            <a:custGeom>
              <a:avLst/>
              <a:gdLst>
                <a:gd name="T0" fmla="*/ 46 w 80"/>
                <a:gd name="T1" fmla="*/ 95 h 104"/>
                <a:gd name="T2" fmla="*/ 60 w 80"/>
                <a:gd name="T3" fmla="*/ 104 h 104"/>
                <a:gd name="T4" fmla="*/ 35 w 80"/>
                <a:gd name="T5" fmla="*/ 9 h 104"/>
                <a:gd name="T6" fmla="*/ 0 w 80"/>
                <a:gd name="T7" fmla="*/ 0 h 104"/>
                <a:gd name="T8" fmla="*/ 0 w 80"/>
                <a:gd name="T9" fmla="*/ 16 h 104"/>
                <a:gd name="T10" fmla="*/ 53 w 80"/>
                <a:gd name="T11" fmla="*/ 69 h 104"/>
                <a:gd name="T12" fmla="*/ 46 w 80"/>
                <a:gd name="T13" fmla="*/ 95 h 104"/>
              </a:gdLst>
              <a:ahLst/>
              <a:cxnLst>
                <a:cxn ang="0">
                  <a:pos x="T0" y="T1"/>
                </a:cxn>
                <a:cxn ang="0">
                  <a:pos x="T2" y="T3"/>
                </a:cxn>
                <a:cxn ang="0">
                  <a:pos x="T4" y="T5"/>
                </a:cxn>
                <a:cxn ang="0">
                  <a:pos x="T6" y="T7"/>
                </a:cxn>
                <a:cxn ang="0">
                  <a:pos x="T8" y="T9"/>
                </a:cxn>
                <a:cxn ang="0">
                  <a:pos x="T10" y="T11"/>
                </a:cxn>
                <a:cxn ang="0">
                  <a:pos x="T12" y="T13"/>
                </a:cxn>
              </a:cxnLst>
              <a:rect l="0" t="0" r="r" b="b"/>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14" name="Freeform 102">
              <a:extLst>
                <a:ext uri="{FF2B5EF4-FFF2-40B4-BE49-F238E27FC236}">
                  <a16:creationId xmlns:a16="http://schemas.microsoft.com/office/drawing/2014/main" id="{0326FB41-047C-84C1-AA7F-AB53B07182D4}"/>
                </a:ext>
              </a:extLst>
            </p:cNvPr>
            <p:cNvSpPr>
              <a:spLocks/>
            </p:cNvSpPr>
            <p:nvPr/>
          </p:nvSpPr>
          <p:spPr bwMode="auto">
            <a:xfrm>
              <a:off x="4036220" y="4132091"/>
              <a:ext cx="150813" cy="107950"/>
            </a:xfrm>
            <a:custGeom>
              <a:avLst/>
              <a:gdLst>
                <a:gd name="T0" fmla="*/ 95 w 104"/>
                <a:gd name="T1" fmla="*/ 34 h 80"/>
                <a:gd name="T2" fmla="*/ 104 w 104"/>
                <a:gd name="T3" fmla="*/ 19 h 80"/>
                <a:gd name="T4" fmla="*/ 9 w 104"/>
                <a:gd name="T5" fmla="*/ 45 h 80"/>
                <a:gd name="T6" fmla="*/ 0 w 104"/>
                <a:gd name="T7" fmla="*/ 80 h 80"/>
                <a:gd name="T8" fmla="*/ 17 w 104"/>
                <a:gd name="T9" fmla="*/ 80 h 80"/>
                <a:gd name="T10" fmla="*/ 69 w 104"/>
                <a:gd name="T11" fmla="*/ 27 h 80"/>
                <a:gd name="T12" fmla="*/ 95 w 104"/>
                <a:gd name="T13" fmla="*/ 34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15" name="Freeform 103">
              <a:extLst>
                <a:ext uri="{FF2B5EF4-FFF2-40B4-BE49-F238E27FC236}">
                  <a16:creationId xmlns:a16="http://schemas.microsoft.com/office/drawing/2014/main" id="{87EDDC92-FC5E-326C-9BC6-16CABDADD6B9}"/>
                </a:ext>
              </a:extLst>
            </p:cNvPr>
            <p:cNvSpPr>
              <a:spLocks/>
            </p:cNvSpPr>
            <p:nvPr/>
          </p:nvSpPr>
          <p:spPr bwMode="auto">
            <a:xfrm>
              <a:off x="3845720" y="4200353"/>
              <a:ext cx="115888" cy="141288"/>
            </a:xfrm>
            <a:custGeom>
              <a:avLst/>
              <a:gdLst>
                <a:gd name="T0" fmla="*/ 34 w 80"/>
                <a:gd name="T1" fmla="*/ 8 h 104"/>
                <a:gd name="T2" fmla="*/ 19 w 80"/>
                <a:gd name="T3" fmla="*/ 0 h 104"/>
                <a:gd name="T4" fmla="*/ 45 w 80"/>
                <a:gd name="T5" fmla="*/ 94 h 104"/>
                <a:gd name="T6" fmla="*/ 80 w 80"/>
                <a:gd name="T7" fmla="*/ 104 h 104"/>
                <a:gd name="T8" fmla="*/ 80 w 80"/>
                <a:gd name="T9" fmla="*/ 87 h 104"/>
                <a:gd name="T10" fmla="*/ 27 w 80"/>
                <a:gd name="T11" fmla="*/ 34 h 104"/>
                <a:gd name="T12" fmla="*/ 34 w 80"/>
                <a:gd name="T13" fmla="*/ 8 h 104"/>
              </a:gdLst>
              <a:ahLst/>
              <a:cxnLst>
                <a:cxn ang="0">
                  <a:pos x="T0" y="T1"/>
                </a:cxn>
                <a:cxn ang="0">
                  <a:pos x="T2" y="T3"/>
                </a:cxn>
                <a:cxn ang="0">
                  <a:pos x="T4" y="T5"/>
                </a:cxn>
                <a:cxn ang="0">
                  <a:pos x="T6" y="T7"/>
                </a:cxn>
                <a:cxn ang="0">
                  <a:pos x="T8" y="T9"/>
                </a:cxn>
                <a:cxn ang="0">
                  <a:pos x="T10" y="T11"/>
                </a:cxn>
                <a:cxn ang="0">
                  <a:pos x="T12" y="T13"/>
                </a:cxn>
              </a:cxnLst>
              <a:rect l="0" t="0" r="r" b="b"/>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16" name="Freeform 104">
              <a:extLst>
                <a:ext uri="{FF2B5EF4-FFF2-40B4-BE49-F238E27FC236}">
                  <a16:creationId xmlns:a16="http://schemas.microsoft.com/office/drawing/2014/main" id="{3A179DF5-1B4A-2E0B-7234-0B9D247F7FE8}"/>
                </a:ext>
              </a:extLst>
            </p:cNvPr>
            <p:cNvSpPr>
              <a:spLocks/>
            </p:cNvSpPr>
            <p:nvPr/>
          </p:nvSpPr>
          <p:spPr bwMode="auto">
            <a:xfrm>
              <a:off x="3918745" y="4403553"/>
              <a:ext cx="142875" cy="115888"/>
            </a:xfrm>
            <a:custGeom>
              <a:avLst/>
              <a:gdLst>
                <a:gd name="T0" fmla="*/ 7 w 99"/>
                <a:gd name="T1" fmla="*/ 54 h 86"/>
                <a:gd name="T2" fmla="*/ 0 w 99"/>
                <a:gd name="T3" fmla="*/ 70 h 86"/>
                <a:gd name="T4" fmla="*/ 92 w 99"/>
                <a:gd name="T5" fmla="*/ 36 h 86"/>
                <a:gd name="T6" fmla="*/ 98 w 99"/>
                <a:gd name="T7" fmla="*/ 0 h 86"/>
                <a:gd name="T8" fmla="*/ 81 w 99"/>
                <a:gd name="T9" fmla="*/ 2 h 86"/>
                <a:gd name="T10" fmla="*/ 34 w 99"/>
                <a:gd name="T11" fmla="*/ 59 h 86"/>
                <a:gd name="T12" fmla="*/ 7 w 99"/>
                <a:gd name="T13" fmla="*/ 54 h 86"/>
              </a:gdLst>
              <a:ahLst/>
              <a:cxnLst>
                <a:cxn ang="0">
                  <a:pos x="T0" y="T1"/>
                </a:cxn>
                <a:cxn ang="0">
                  <a:pos x="T2" y="T3"/>
                </a:cxn>
                <a:cxn ang="0">
                  <a:pos x="T4" y="T5"/>
                </a:cxn>
                <a:cxn ang="0">
                  <a:pos x="T6" y="T7"/>
                </a:cxn>
                <a:cxn ang="0">
                  <a:pos x="T8" y="T9"/>
                </a:cxn>
                <a:cxn ang="0">
                  <a:pos x="T10" y="T11"/>
                </a:cxn>
                <a:cxn ang="0">
                  <a:pos x="T12" y="T13"/>
                </a:cxn>
              </a:cxnLst>
              <a:rect l="0" t="0" r="r" b="b"/>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17" name="Rectangle 105">
              <a:extLst>
                <a:ext uri="{FF2B5EF4-FFF2-40B4-BE49-F238E27FC236}">
                  <a16:creationId xmlns:a16="http://schemas.microsoft.com/office/drawing/2014/main" id="{75D713A3-FB37-BBF0-242A-0CD672E8E015}"/>
                </a:ext>
              </a:extLst>
            </p:cNvPr>
            <p:cNvSpPr>
              <a:spLocks noChangeArrowheads="1"/>
            </p:cNvSpPr>
            <p:nvPr/>
          </p:nvSpPr>
          <p:spPr bwMode="auto">
            <a:xfrm>
              <a:off x="2829720" y="4095578"/>
              <a:ext cx="53975" cy="239713"/>
            </a:xfrm>
            <a:prstGeom prst="rect">
              <a:avLst/>
            </a:prstGeom>
            <a:noFill/>
            <a:ln w="190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818" name="Rectangle 106">
              <a:extLst>
                <a:ext uri="{FF2B5EF4-FFF2-40B4-BE49-F238E27FC236}">
                  <a16:creationId xmlns:a16="http://schemas.microsoft.com/office/drawing/2014/main" id="{58666024-696D-9ABC-50FB-AB9D6F2B3AE5}"/>
                </a:ext>
              </a:extLst>
            </p:cNvPr>
            <p:cNvSpPr>
              <a:spLocks noChangeArrowheads="1"/>
            </p:cNvSpPr>
            <p:nvPr/>
          </p:nvSpPr>
          <p:spPr bwMode="auto">
            <a:xfrm>
              <a:off x="2829720" y="4449591"/>
              <a:ext cx="53975" cy="106363"/>
            </a:xfrm>
            <a:prstGeom prst="rect">
              <a:avLst/>
            </a:prstGeom>
            <a:noFill/>
            <a:ln w="190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grpSp>
      <p:sp>
        <p:nvSpPr>
          <p:cNvPr id="821" name="TextBox 820">
            <a:extLst>
              <a:ext uri="{FF2B5EF4-FFF2-40B4-BE49-F238E27FC236}">
                <a16:creationId xmlns:a16="http://schemas.microsoft.com/office/drawing/2014/main" id="{97182DFB-878B-A3D5-0992-C85F5B542575}"/>
              </a:ext>
            </a:extLst>
          </p:cNvPr>
          <p:cNvSpPr txBox="1"/>
          <p:nvPr/>
        </p:nvSpPr>
        <p:spPr>
          <a:xfrm>
            <a:off x="6378492" y="3269447"/>
            <a:ext cx="3444015"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Prototype</a:t>
            </a:r>
          </a:p>
        </p:txBody>
      </p:sp>
      <p:sp>
        <p:nvSpPr>
          <p:cNvPr id="823" name="TextBox 822">
            <a:extLst>
              <a:ext uri="{FF2B5EF4-FFF2-40B4-BE49-F238E27FC236}">
                <a16:creationId xmlns:a16="http://schemas.microsoft.com/office/drawing/2014/main" id="{D4F923B7-CEE4-D560-76B7-1491360731C3}"/>
              </a:ext>
            </a:extLst>
          </p:cNvPr>
          <p:cNvSpPr txBox="1"/>
          <p:nvPr/>
        </p:nvSpPr>
        <p:spPr>
          <a:xfrm>
            <a:off x="6948592" y="6414541"/>
            <a:ext cx="2352309"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Topology</a:t>
            </a:r>
          </a:p>
        </p:txBody>
      </p:sp>
      <p:grpSp>
        <p:nvGrpSpPr>
          <p:cNvPr id="826" name="Group 825">
            <a:extLst>
              <a:ext uri="{FF2B5EF4-FFF2-40B4-BE49-F238E27FC236}">
                <a16:creationId xmlns:a16="http://schemas.microsoft.com/office/drawing/2014/main" id="{9B462091-92F4-5BE8-BC7B-BC5AB316C005}"/>
              </a:ext>
            </a:extLst>
          </p:cNvPr>
          <p:cNvGrpSpPr/>
          <p:nvPr/>
        </p:nvGrpSpPr>
        <p:grpSpPr>
          <a:xfrm>
            <a:off x="5764267" y="1252234"/>
            <a:ext cx="5233524" cy="1915620"/>
            <a:chOff x="1298279" y="1252234"/>
            <a:chExt cx="5233524" cy="1915620"/>
          </a:xfrm>
        </p:grpSpPr>
        <p:pic>
          <p:nvPicPr>
            <p:cNvPr id="820" name="Picture 819">
              <a:extLst>
                <a:ext uri="{FF2B5EF4-FFF2-40B4-BE49-F238E27FC236}">
                  <a16:creationId xmlns:a16="http://schemas.microsoft.com/office/drawing/2014/main" id="{F39B7EA0-D759-A078-FDE3-021D435C5EB2}"/>
                </a:ext>
              </a:extLst>
            </p:cNvPr>
            <p:cNvPicPr>
              <a:picLocks noChangeAspect="1"/>
            </p:cNvPicPr>
            <p:nvPr/>
          </p:nvPicPr>
          <p:blipFill>
            <a:blip r:embed="rId5"/>
            <a:stretch>
              <a:fillRect/>
            </a:stretch>
          </p:blipFill>
          <p:spPr>
            <a:xfrm>
              <a:off x="1298279" y="1252234"/>
              <a:ext cx="5233524" cy="1915620"/>
            </a:xfrm>
            <a:prstGeom prst="rect">
              <a:avLst/>
            </a:prstGeom>
          </p:spPr>
        </p:pic>
        <p:sp>
          <p:nvSpPr>
            <p:cNvPr id="825" name="TextBox 824">
              <a:extLst>
                <a:ext uri="{FF2B5EF4-FFF2-40B4-BE49-F238E27FC236}">
                  <a16:creationId xmlns:a16="http://schemas.microsoft.com/office/drawing/2014/main" id="{C36C669C-3716-9B1B-A03A-737C64C672C7}"/>
                </a:ext>
              </a:extLst>
            </p:cNvPr>
            <p:cNvSpPr txBox="1"/>
            <p:nvPr/>
          </p:nvSpPr>
          <p:spPr>
            <a:xfrm>
              <a:off x="1425696" y="2834124"/>
              <a:ext cx="2234907" cy="307777"/>
            </a:xfrm>
            <a:prstGeom prst="rect">
              <a:avLst/>
            </a:prstGeom>
            <a:solidFill>
              <a:schemeClr val="bg1"/>
            </a:solidFill>
          </p:spPr>
          <p:txBody>
            <a:bodyPr wrap="none" rtlCol="0">
              <a:spAutoFit/>
            </a:bodyPr>
            <a:lstStyle/>
            <a:p>
              <a:r>
                <a:rPr lang="en-US" sz="1400"/>
                <a:t>Supermicro 4124GS-TNR</a:t>
              </a:r>
            </a:p>
          </p:txBody>
        </p:sp>
      </p:grpSp>
      <p:graphicFrame>
        <p:nvGraphicFramePr>
          <p:cNvPr id="1066" name="Table 1065">
            <a:extLst>
              <a:ext uri="{FF2B5EF4-FFF2-40B4-BE49-F238E27FC236}">
                <a16:creationId xmlns:a16="http://schemas.microsoft.com/office/drawing/2014/main" id="{A1765E6D-6DF4-447F-A9F6-EBB00C229159}"/>
              </a:ext>
            </a:extLst>
          </p:cNvPr>
          <p:cNvGraphicFramePr>
            <a:graphicFrameLocks noGrp="1"/>
          </p:cNvGraphicFramePr>
          <p:nvPr>
            <p:extLst>
              <p:ext uri="{D42A27DB-BD31-4B8C-83A1-F6EECF244321}">
                <p14:modId xmlns:p14="http://schemas.microsoft.com/office/powerpoint/2010/main" val="2829136123"/>
              </p:ext>
            </p:extLst>
          </p:nvPr>
        </p:nvGraphicFramePr>
        <p:xfrm>
          <a:off x="200994" y="1779027"/>
          <a:ext cx="4509912" cy="3994785"/>
        </p:xfrm>
        <a:graphic>
          <a:graphicData uri="http://schemas.openxmlformats.org/drawingml/2006/table">
            <a:tbl>
              <a:tblPr/>
              <a:tblGrid>
                <a:gridCol w="1733822">
                  <a:extLst>
                    <a:ext uri="{9D8B030D-6E8A-4147-A177-3AD203B41FA5}">
                      <a16:colId xmlns:a16="http://schemas.microsoft.com/office/drawing/2014/main" val="3470889479"/>
                    </a:ext>
                  </a:extLst>
                </a:gridCol>
                <a:gridCol w="2776090">
                  <a:extLst>
                    <a:ext uri="{9D8B030D-6E8A-4147-A177-3AD203B41FA5}">
                      <a16:colId xmlns:a16="http://schemas.microsoft.com/office/drawing/2014/main" val="1953141544"/>
                    </a:ext>
                  </a:extLst>
                </a:gridCol>
              </a:tblGrid>
              <a:tr h="428625">
                <a:tc>
                  <a:txBody>
                    <a:bodyPr/>
                    <a:lstStyle/>
                    <a:p>
                      <a:pPr algn="ctr" fontAlgn="base"/>
                      <a:r>
                        <a:rPr lang="en-US" sz="1800" b="1" i="0">
                          <a:solidFill>
                            <a:srgbClr val="FFFFFF"/>
                          </a:solidFill>
                          <a:effectLst/>
                          <a:latin typeface="Arial" panose="020B0604020202020204" pitchFamily="34" charset="0"/>
                          <a:cs typeface="Arial" panose="020B0604020202020204" pitchFamily="34" charset="0"/>
                        </a:rPr>
                        <a:t>Configuration​</a:t>
                      </a:r>
                      <a:endParaRPr lang="en-US" b="1" i="0">
                        <a:solidFill>
                          <a:srgbClr val="FFFFFF"/>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solidFill>
                      <a:srgbClr val="4472C4"/>
                    </a:solidFill>
                  </a:tcPr>
                </a:tc>
                <a:tc>
                  <a:txBody>
                    <a:bodyPr/>
                    <a:lstStyle/>
                    <a:p>
                      <a:pPr algn="ctr" fontAlgn="base"/>
                      <a:r>
                        <a:rPr lang="en-US" sz="1800" b="1" i="0">
                          <a:solidFill>
                            <a:srgbClr val="FFFFFF"/>
                          </a:solidFill>
                          <a:effectLst/>
                          <a:latin typeface="Arial" panose="020B0604020202020204" pitchFamily="34" charset="0"/>
                          <a:cs typeface="Arial" panose="020B0604020202020204" pitchFamily="34" charset="0"/>
                        </a:rPr>
                        <a:t>Specification​</a:t>
                      </a:r>
                      <a:endParaRPr lang="en-US" b="1" i="0">
                        <a:solidFill>
                          <a:srgbClr val="FFFFFF"/>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172221970"/>
                  </a:ext>
                </a:extLst>
              </a:tr>
              <a:tr h="304800">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CPU​</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2x AMD EPYC 7702​ </a:t>
                      </a:r>
                    </a:p>
                    <a:p>
                      <a:pPr algn="ctr" fontAlgn="base"/>
                      <a:r>
                        <a:rPr lang="en-US" sz="1800" b="0" i="0">
                          <a:solidFill>
                            <a:srgbClr val="000000"/>
                          </a:solidFill>
                          <a:effectLst/>
                          <a:latin typeface="Arial" panose="020B0604020202020204" pitchFamily="34" charset="0"/>
                          <a:cs typeface="Arial" panose="020B0604020202020204" pitchFamily="34" charset="0"/>
                        </a:rPr>
                        <a:t>64-core CPUs</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91312"/>
                  </a:ext>
                </a:extLst>
              </a:tr>
              <a:tr h="304800">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DRAM​</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1TB DDR4-3200​</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8847654"/>
                  </a:ext>
                </a:extLst>
              </a:tr>
              <a:tr h="304800">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GPU​</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NVIDIA A100-80GB PCIe​</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9988656"/>
                  </a:ext>
                </a:extLst>
              </a:tr>
              <a:tr h="304800">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PCIe Expansion​</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H3 Platform 4016​</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8961413"/>
                  </a:ext>
                </a:extLst>
              </a:tr>
              <a:tr h="542925">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SSDs​</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Up to 10x Intel Optane P5800X</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3438527"/>
                  </a:ext>
                </a:extLst>
              </a:tr>
              <a:tr h="304800">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Software​</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tc>
                  <a:txBody>
                    <a:bodyPr/>
                    <a:lstStyle/>
                    <a:p>
                      <a:pPr algn="ctr" fontAlgn="base"/>
                      <a:r>
                        <a:rPr lang="en-US" sz="1800" b="0" i="0">
                          <a:solidFill>
                            <a:srgbClr val="000000"/>
                          </a:solidFill>
                          <a:effectLst/>
                          <a:latin typeface="Arial" panose="020B0604020202020204" pitchFamily="34" charset="0"/>
                          <a:cs typeface="Arial" panose="020B0604020202020204" pitchFamily="34" charset="0"/>
                        </a:rPr>
                        <a:t>Ubuntu 20.04, </a:t>
                      </a:r>
                    </a:p>
                    <a:p>
                      <a:pPr algn="ctr" fontAlgn="base"/>
                      <a:r>
                        <a:rPr lang="en-US" sz="1800" b="0" i="0">
                          <a:solidFill>
                            <a:srgbClr val="000000"/>
                          </a:solidFill>
                          <a:effectLst/>
                          <a:latin typeface="Arial" panose="020B0604020202020204" pitchFamily="34" charset="0"/>
                          <a:cs typeface="Arial" panose="020B0604020202020204" pitchFamily="34" charset="0"/>
                        </a:rPr>
                        <a:t>CUDA 11.4, </a:t>
                      </a:r>
                    </a:p>
                    <a:p>
                      <a:pPr algn="ctr" fontAlgn="base"/>
                      <a:r>
                        <a:rPr lang="en-US" sz="1800" b="0" i="0">
                          <a:solidFill>
                            <a:srgbClr val="000000"/>
                          </a:solidFill>
                          <a:effectLst/>
                          <a:latin typeface="Arial" panose="020B0604020202020204" pitchFamily="34" charset="0"/>
                          <a:cs typeface="Arial" panose="020B0604020202020204" pitchFamily="34" charset="0"/>
                        </a:rPr>
                        <a:t>Nvidia Driver 470.82​</a:t>
                      </a:r>
                      <a:endParaRPr lang="en-US" b="0" i="0">
                        <a:solidFill>
                          <a:srgbClr val="000000"/>
                        </a:solidFill>
                        <a:effectLst/>
                        <a:latin typeface="Arial" panose="020B0604020202020204" pitchFamily="34" charset="0"/>
                        <a:cs typeface="Arial" panose="020B0604020202020204" pitchFamily="34" charset="0"/>
                      </a:endParaRPr>
                    </a:p>
                  </a:txBody>
                  <a:tcPr anchor="ctr">
                    <a:lnL w="11821" cap="flat" cmpd="sng" algn="ctr">
                      <a:solidFill>
                        <a:srgbClr val="000000"/>
                      </a:solidFill>
                      <a:prstDash val="solid"/>
                      <a:round/>
                      <a:headEnd type="none" w="med" len="med"/>
                      <a:tailEnd type="none" w="med" len="med"/>
                    </a:lnL>
                    <a:lnR w="11821" cap="flat" cmpd="sng" algn="ctr">
                      <a:solidFill>
                        <a:srgbClr val="000000"/>
                      </a:solidFill>
                      <a:prstDash val="solid"/>
                      <a:round/>
                      <a:headEnd type="none" w="med" len="med"/>
                      <a:tailEnd type="none" w="med" len="med"/>
                    </a:lnR>
                    <a:lnT w="11821" cap="flat" cmpd="sng" algn="ctr">
                      <a:solidFill>
                        <a:srgbClr val="000000"/>
                      </a:solidFill>
                      <a:prstDash val="solid"/>
                      <a:round/>
                      <a:headEnd type="none" w="med" len="med"/>
                      <a:tailEnd type="none" w="med" len="med"/>
                    </a:lnT>
                    <a:lnB w="118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9581555"/>
                  </a:ext>
                </a:extLst>
              </a:tr>
            </a:tbl>
          </a:graphicData>
        </a:graphic>
      </p:graphicFrame>
    </p:spTree>
    <p:extLst>
      <p:ext uri="{BB962C8B-B14F-4D97-AF65-F5344CB8AC3E}">
        <p14:creationId xmlns:p14="http://schemas.microsoft.com/office/powerpoint/2010/main" val="222800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1" spc="-1" err="1">
                <a:solidFill>
                  <a:srgbClr val="000000"/>
                </a:solidFill>
                <a:latin typeface="Calibri"/>
              </a:rPr>
              <a:t>BaM</a:t>
            </a:r>
            <a:r>
              <a:rPr lang="en-US" sz="4000" spc="-1" err="1">
                <a:solidFill>
                  <a:srgbClr val="000000"/>
                </a:solidFill>
                <a:latin typeface="Calibri"/>
              </a:rPr>
              <a:t>’s</a:t>
            </a:r>
            <a:r>
              <a:rPr lang="en-US" sz="4000" spc="-1">
                <a:solidFill>
                  <a:srgbClr val="000000"/>
                </a:solidFill>
                <a:latin typeface="Calibri"/>
              </a:rPr>
              <a:t> I/O Throughput</a:t>
            </a:r>
            <a:endParaRPr lang="en-US" sz="4000" strike="noStrike" spc="-1">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graphicFrame>
        <p:nvGraphicFramePr>
          <p:cNvPr id="2" name="Chart 9">
            <a:extLst>
              <a:ext uri="{FF2B5EF4-FFF2-40B4-BE49-F238E27FC236}">
                <a16:creationId xmlns:a16="http://schemas.microsoft.com/office/drawing/2014/main" id="{514543EC-C783-D07F-CC8A-7471341FE4E0}"/>
              </a:ext>
            </a:extLst>
          </p:cNvPr>
          <p:cNvGraphicFramePr/>
          <p:nvPr>
            <p:extLst>
              <p:ext uri="{D42A27DB-BD31-4B8C-83A1-F6EECF244321}">
                <p14:modId xmlns:p14="http://schemas.microsoft.com/office/powerpoint/2010/main" val="758871867"/>
              </p:ext>
            </p:extLst>
          </p:nvPr>
        </p:nvGraphicFramePr>
        <p:xfrm>
          <a:off x="5512905" y="1852739"/>
          <a:ext cx="6079567" cy="42976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2D702ACA-C35B-7B4F-A10D-4ED70E37FE12}"/>
              </a:ext>
            </a:extLst>
          </p:cNvPr>
          <p:cNvGraphicFramePr>
            <a:graphicFrameLocks/>
          </p:cNvGraphicFramePr>
          <p:nvPr>
            <p:extLst>
              <p:ext uri="{D42A27DB-BD31-4B8C-83A1-F6EECF244321}">
                <p14:modId xmlns:p14="http://schemas.microsoft.com/office/powerpoint/2010/main" val="1624069174"/>
              </p:ext>
            </p:extLst>
          </p:nvPr>
        </p:nvGraphicFramePr>
        <p:xfrm>
          <a:off x="608761" y="1621699"/>
          <a:ext cx="4904144" cy="4528720"/>
        </p:xfrm>
        <a:graphic>
          <a:graphicData uri="http://schemas.openxmlformats.org/drawingml/2006/chart">
            <c:chart xmlns:c="http://schemas.openxmlformats.org/drawingml/2006/chart" xmlns:r="http://schemas.openxmlformats.org/officeDocument/2006/relationships" r:id="rId5"/>
          </a:graphicData>
        </a:graphic>
      </p:graphicFrame>
      <p:cxnSp>
        <p:nvCxnSpPr>
          <p:cNvPr id="10" name="Straight Connector 9">
            <a:extLst>
              <a:ext uri="{FF2B5EF4-FFF2-40B4-BE49-F238E27FC236}">
                <a16:creationId xmlns:a16="http://schemas.microsoft.com/office/drawing/2014/main" id="{DAD1240D-6C83-81B4-FB3D-91D87A5B7E66}"/>
              </a:ext>
            </a:extLst>
          </p:cNvPr>
          <p:cNvCxnSpPr>
            <a:cxnSpLocks/>
          </p:cNvCxnSpPr>
          <p:nvPr/>
        </p:nvCxnSpPr>
        <p:spPr>
          <a:xfrm>
            <a:off x="6817072" y="2038842"/>
            <a:ext cx="4513537" cy="0"/>
          </a:xfrm>
          <a:prstGeom prst="line">
            <a:avLst/>
          </a:prstGeom>
          <a:ln w="317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2">
            <a:extLst>
              <a:ext uri="{FF2B5EF4-FFF2-40B4-BE49-F238E27FC236}">
                <a16:creationId xmlns:a16="http://schemas.microsoft.com/office/drawing/2014/main" id="{F21EB320-9CB5-712A-7BFF-ED074266F838}"/>
              </a:ext>
            </a:extLst>
          </p:cNvPr>
          <p:cNvSpPr txBox="1"/>
          <p:nvPr/>
        </p:nvSpPr>
        <p:spPr>
          <a:xfrm>
            <a:off x="6776897" y="1591222"/>
            <a:ext cx="3551582" cy="56689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b="1">
                <a:solidFill>
                  <a:schemeClr val="tx1">
                    <a:lumMod val="50000"/>
                    <a:lumOff val="50000"/>
                  </a:schemeClr>
                </a:solidFill>
              </a:rPr>
              <a:t>Peak Measured PCIe Gen4 x16 Bandwidth: </a:t>
            </a:r>
          </a:p>
          <a:p>
            <a:r>
              <a:rPr lang="en-US" sz="1100" b="1">
                <a:solidFill>
                  <a:schemeClr val="tx1">
                    <a:lumMod val="50000"/>
                    <a:lumOff val="50000"/>
                  </a:schemeClr>
                </a:solidFill>
              </a:rPr>
              <a:t>25GB/s</a:t>
            </a:r>
          </a:p>
        </p:txBody>
      </p:sp>
      <p:sp>
        <p:nvSpPr>
          <p:cNvPr id="13" name="TextBox 12">
            <a:extLst>
              <a:ext uri="{FF2B5EF4-FFF2-40B4-BE49-F238E27FC236}">
                <a16:creationId xmlns:a16="http://schemas.microsoft.com/office/drawing/2014/main" id="{8F9A6B93-6C42-CE90-DD06-AECDE9413020}"/>
              </a:ext>
            </a:extLst>
          </p:cNvPr>
          <p:cNvSpPr txBox="1"/>
          <p:nvPr/>
        </p:nvSpPr>
        <p:spPr>
          <a:xfrm>
            <a:off x="1555864" y="5965753"/>
            <a:ext cx="3444015"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4KB Access</a:t>
            </a:r>
          </a:p>
        </p:txBody>
      </p:sp>
      <p:sp>
        <p:nvSpPr>
          <p:cNvPr id="14" name="TextBox 13">
            <a:extLst>
              <a:ext uri="{FF2B5EF4-FFF2-40B4-BE49-F238E27FC236}">
                <a16:creationId xmlns:a16="http://schemas.microsoft.com/office/drawing/2014/main" id="{B3D8B59F-4F23-6146-6C73-E59A0887B7F7}"/>
              </a:ext>
            </a:extLst>
          </p:cNvPr>
          <p:cNvSpPr txBox="1"/>
          <p:nvPr/>
        </p:nvSpPr>
        <p:spPr>
          <a:xfrm>
            <a:off x="7351832" y="5961012"/>
            <a:ext cx="3444015"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512-byte Access</a:t>
            </a:r>
          </a:p>
        </p:txBody>
      </p:sp>
      <p:pic>
        <p:nvPicPr>
          <p:cNvPr id="17" name="Picture 16">
            <a:extLst>
              <a:ext uri="{FF2B5EF4-FFF2-40B4-BE49-F238E27FC236}">
                <a16:creationId xmlns:a16="http://schemas.microsoft.com/office/drawing/2014/main" id="{7302B24A-6628-ED58-4A83-AAEB08F27BE5}"/>
              </a:ext>
            </a:extLst>
          </p:cNvPr>
          <p:cNvPicPr>
            <a:picLocks noChangeAspect="1"/>
          </p:cNvPicPr>
          <p:nvPr/>
        </p:nvPicPr>
        <p:blipFill>
          <a:blip r:embed="rId6"/>
          <a:stretch>
            <a:fillRect/>
          </a:stretch>
        </p:blipFill>
        <p:spPr>
          <a:xfrm>
            <a:off x="3735984" y="1200125"/>
            <a:ext cx="4386040" cy="466595"/>
          </a:xfrm>
          <a:prstGeom prst="rect">
            <a:avLst/>
          </a:prstGeom>
        </p:spPr>
      </p:pic>
      <p:sp>
        <p:nvSpPr>
          <p:cNvPr id="21" name="Rectangle: Rounded Corners 2_0">
            <a:extLst>
              <a:ext uri="{FF2B5EF4-FFF2-40B4-BE49-F238E27FC236}">
                <a16:creationId xmlns:a16="http://schemas.microsoft.com/office/drawing/2014/main" id="{C02ABE09-71E5-5DE2-32B9-72FA0613B2D4}"/>
              </a:ext>
            </a:extLst>
          </p:cNvPr>
          <p:cNvSpPr/>
          <p:nvPr/>
        </p:nvSpPr>
        <p:spPr>
          <a:xfrm>
            <a:off x="1020762" y="6315649"/>
            <a:ext cx="10147300" cy="502010"/>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00B050"/>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300" b="0" i="0" u="none" strike="noStrike" err="1">
                <a:solidFill>
                  <a:srgbClr val="FFFFFF"/>
                </a:solidFill>
                <a:effectLst/>
                <a:latin typeface="Calibri" panose="020F0502020204030204" pitchFamily="34" charset="0"/>
                <a:cs typeface="Calibri" panose="020F0502020204030204" pitchFamily="34" charset="0"/>
              </a:rPr>
              <a:t>BaM</a:t>
            </a:r>
            <a:r>
              <a:rPr lang="en-US" sz="2300" b="0" i="0" u="none" strike="noStrike">
                <a:solidFill>
                  <a:srgbClr val="FFFFFF"/>
                </a:solidFill>
                <a:effectLst/>
                <a:latin typeface="Calibri" panose="020F0502020204030204" pitchFamily="34" charset="0"/>
                <a:cs typeface="Calibri" panose="020F0502020204030204" pitchFamily="34" charset="0"/>
              </a:rPr>
              <a:t> can easily saturate the GPU’s PCIe Gen4 x16 bandwidth with storage</a:t>
            </a:r>
            <a:endParaRPr lang="en-US" sz="2300" b="0" strike="noStrike" spc="-1">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20A3D3BF-0C32-79ED-C8F9-8EDAC1B0862C}"/>
              </a:ext>
            </a:extLst>
          </p:cNvPr>
          <p:cNvSpPr txBox="1"/>
          <p:nvPr/>
        </p:nvSpPr>
        <p:spPr>
          <a:xfrm>
            <a:off x="11592472" y="6400800"/>
            <a:ext cx="578768" cy="346320"/>
          </a:xfrm>
          <a:prstGeom prst="rect">
            <a:avLst/>
          </a:prstGeom>
          <a:noFill/>
          <a:ln w="0">
            <a:noFill/>
          </a:ln>
        </p:spPr>
        <p:txBody>
          <a:bodyPr lIns="90000" tIns="45000" rIns="90000" bIns="45000" anchor="t">
            <a:noAutofit/>
          </a:bodyPr>
          <a:lstStyle/>
          <a:p>
            <a:r>
              <a:rPr lang="en-US" spc="-1">
                <a:solidFill>
                  <a:srgbClr val="808080"/>
                </a:solidFill>
                <a:latin typeface="Arial"/>
              </a:rPr>
              <a:t>10</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7" grpId="0">
        <p:bldAsOne/>
      </p:bldGraphic>
      <p:bldP spid="11" grpId="0"/>
      <p:bldP spid="13" grpId="0"/>
      <p:bldP spid="14" grpId="0"/>
      <p:bldP spid="21"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with low confidence">
            <a:extLst>
              <a:ext uri="{FF2B5EF4-FFF2-40B4-BE49-F238E27FC236}">
                <a16:creationId xmlns:a16="http://schemas.microsoft.com/office/drawing/2014/main" id="{9C2903CF-AFC6-C7A8-DD33-2499B9EE5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282" y="1962158"/>
            <a:ext cx="3776472" cy="1089884"/>
          </a:xfrm>
          <a:prstGeom prst="rect">
            <a:avLst/>
          </a:prstGeom>
        </p:spPr>
      </p:pic>
      <p:pic>
        <p:nvPicPr>
          <p:cNvPr id="4" name="Picture 3" descr="Timeline&#10;&#10;Description automatically generated">
            <a:extLst>
              <a:ext uri="{FF2B5EF4-FFF2-40B4-BE49-F238E27FC236}">
                <a16:creationId xmlns:a16="http://schemas.microsoft.com/office/drawing/2014/main" id="{8AB50FCE-408B-E58A-4107-76786420F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162" y="1962158"/>
            <a:ext cx="3776472" cy="1089884"/>
          </a:xfrm>
          <a:prstGeom prst="rect">
            <a:avLst/>
          </a:prstGeom>
        </p:spPr>
      </p:pic>
      <p:pic>
        <p:nvPicPr>
          <p:cNvPr id="8" name="Picture 7" descr="A screenshot of a computer&#10;&#10;Description automatically generated with low confidence">
            <a:extLst>
              <a:ext uri="{FF2B5EF4-FFF2-40B4-BE49-F238E27FC236}">
                <a16:creationId xmlns:a16="http://schemas.microsoft.com/office/drawing/2014/main" id="{24174459-71E4-0501-0404-D8110E5A9D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65" y="1941751"/>
            <a:ext cx="3777510" cy="1132336"/>
          </a:xfrm>
          <a:prstGeom prst="rect">
            <a:avLst/>
          </a:prstGeom>
        </p:spPr>
      </p:pic>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strike="noStrike" spc="-1">
                <a:solidFill>
                  <a:srgbClr val="000000"/>
                </a:solidFill>
                <a:latin typeface="Calibri"/>
              </a:rPr>
              <a:t>Is Saturating the GPU’s PCIe Bandwidth Sufficient?</a:t>
            </a:r>
            <a:endParaRPr lang="en-US" sz="4000" strike="noStrike" spc="-1">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2F2171D3-07A7-0AA7-A634-C8041AC0833A}"/>
              </a:ext>
            </a:extLst>
          </p:cNvPr>
          <p:cNvSpPr txBox="1"/>
          <p:nvPr/>
        </p:nvSpPr>
        <p:spPr>
          <a:xfrm>
            <a:off x="11592472" y="6400800"/>
            <a:ext cx="578768" cy="346320"/>
          </a:xfrm>
          <a:prstGeom prst="rect">
            <a:avLst/>
          </a:prstGeom>
          <a:noFill/>
          <a:ln w="0">
            <a:noFill/>
          </a:ln>
        </p:spPr>
        <p:txBody>
          <a:bodyPr lIns="90000" tIns="45000" rIns="90000" bIns="45000" anchor="t">
            <a:noAutofit/>
          </a:bodyPr>
          <a:lstStyle/>
          <a:p>
            <a:r>
              <a:rPr lang="en-US" spc="-1">
                <a:solidFill>
                  <a:srgbClr val="808080"/>
                </a:solidFill>
                <a:latin typeface="Arial"/>
              </a:rPr>
              <a:t>11</a:t>
            </a:r>
            <a:endParaRPr lang="en-US" sz="1800" b="0" strike="noStrike" spc="-1">
              <a:latin typeface="Arial"/>
            </a:endParaRPr>
          </a:p>
        </p:txBody>
      </p:sp>
      <p:sp>
        <p:nvSpPr>
          <p:cNvPr id="9" name="TextBox 8">
            <a:extLst>
              <a:ext uri="{FF2B5EF4-FFF2-40B4-BE49-F238E27FC236}">
                <a16:creationId xmlns:a16="http://schemas.microsoft.com/office/drawing/2014/main" id="{6D924433-9012-E539-51A0-A1A037768084}"/>
              </a:ext>
            </a:extLst>
          </p:cNvPr>
          <p:cNvSpPr txBox="1"/>
          <p:nvPr/>
        </p:nvSpPr>
        <p:spPr>
          <a:xfrm>
            <a:off x="9762565" y="6010835"/>
            <a:ext cx="184731" cy="369332"/>
          </a:xfrm>
          <a:prstGeom prst="rect">
            <a:avLst/>
          </a:prstGeom>
          <a:noFill/>
        </p:spPr>
        <p:txBody>
          <a:bodyPr wrap="none" rtlCol="0">
            <a:spAutoFit/>
          </a:bodyPr>
          <a:lstStyle/>
          <a:p>
            <a:endParaRPr lang="en-US"/>
          </a:p>
        </p:txBody>
      </p:sp>
      <p:sp>
        <p:nvSpPr>
          <p:cNvPr id="10" name="TextBox 9">
            <a:extLst>
              <a:ext uri="{FF2B5EF4-FFF2-40B4-BE49-F238E27FC236}">
                <a16:creationId xmlns:a16="http://schemas.microsoft.com/office/drawing/2014/main" id="{6A85D6AB-4362-D283-9AB1-E781183BF4A5}"/>
              </a:ext>
            </a:extLst>
          </p:cNvPr>
          <p:cNvSpPr txBox="1"/>
          <p:nvPr/>
        </p:nvSpPr>
        <p:spPr>
          <a:xfrm>
            <a:off x="1308276" y="1462970"/>
            <a:ext cx="1812612" cy="400110"/>
          </a:xfrm>
          <a:prstGeom prst="rect">
            <a:avLst/>
          </a:prstGeom>
          <a:noFill/>
        </p:spPr>
        <p:txBody>
          <a:bodyPr wrap="none" rtlCol="0">
            <a:spAutoFit/>
          </a:bodyPr>
          <a:lstStyle/>
          <a:p>
            <a:r>
              <a:rPr lang="en-US" sz="2000" b="1">
                <a:latin typeface="Calibri" panose="020F0502020204030204" pitchFamily="34" charset="0"/>
                <a:cs typeface="Calibri" panose="020F0502020204030204" pitchFamily="34" charset="0"/>
              </a:rPr>
              <a:t>Proactive Tiling</a:t>
            </a:r>
          </a:p>
        </p:txBody>
      </p:sp>
      <p:sp>
        <p:nvSpPr>
          <p:cNvPr id="11" name="TextBox 10">
            <a:extLst>
              <a:ext uri="{FF2B5EF4-FFF2-40B4-BE49-F238E27FC236}">
                <a16:creationId xmlns:a16="http://schemas.microsoft.com/office/drawing/2014/main" id="{5A459E62-FDBB-7C08-1A78-57182EEEE3CC}"/>
              </a:ext>
            </a:extLst>
          </p:cNvPr>
          <p:cNvSpPr txBox="1"/>
          <p:nvPr/>
        </p:nvSpPr>
        <p:spPr>
          <a:xfrm>
            <a:off x="5173133" y="1449434"/>
            <a:ext cx="1487010" cy="400110"/>
          </a:xfrm>
          <a:prstGeom prst="rect">
            <a:avLst/>
          </a:prstGeom>
          <a:noFill/>
        </p:spPr>
        <p:txBody>
          <a:bodyPr wrap="none" rtlCol="0">
            <a:spAutoFit/>
          </a:bodyPr>
          <a:lstStyle/>
          <a:p>
            <a:r>
              <a:rPr lang="en-US" sz="2000" b="1">
                <a:latin typeface="Calibri" panose="020F0502020204030204" pitchFamily="34" charset="0"/>
                <a:cs typeface="Calibri" panose="020F0502020204030204" pitchFamily="34" charset="0"/>
              </a:rPr>
              <a:t>UVM/</a:t>
            </a:r>
            <a:r>
              <a:rPr lang="en-US" sz="2000" b="1" err="1">
                <a:latin typeface="Calibri" panose="020F0502020204030204" pitchFamily="34" charset="0"/>
                <a:cs typeface="Calibri" panose="020F0502020204030204" pitchFamily="34" charset="0"/>
              </a:rPr>
              <a:t>GPUfs</a:t>
            </a:r>
            <a:endParaRPr lang="en-US" sz="2000" b="1">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6A6035B5-9772-060F-00A6-317F285E9CE3}"/>
              </a:ext>
            </a:extLst>
          </p:cNvPr>
          <p:cNvSpPr txBox="1"/>
          <p:nvPr/>
        </p:nvSpPr>
        <p:spPr>
          <a:xfrm>
            <a:off x="8521256" y="1462970"/>
            <a:ext cx="3360600" cy="400110"/>
          </a:xfrm>
          <a:prstGeom prst="rect">
            <a:avLst/>
          </a:prstGeom>
          <a:noFill/>
        </p:spPr>
        <p:txBody>
          <a:bodyPr wrap="none" rtlCol="0">
            <a:spAutoFit/>
          </a:bodyPr>
          <a:lstStyle/>
          <a:p>
            <a:r>
              <a:rPr lang="en-US" sz="2000" b="1">
                <a:latin typeface="Calibri" panose="020F0502020204030204" pitchFamily="34" charset="0"/>
                <a:cs typeface="Calibri" panose="020F0502020204030204" pitchFamily="34" charset="0"/>
              </a:rPr>
              <a:t>Using Abundant CPU Memory</a:t>
            </a:r>
          </a:p>
        </p:txBody>
      </p:sp>
      <p:sp>
        <p:nvSpPr>
          <p:cNvPr id="13" name="Freeform 6_3">
            <a:extLst>
              <a:ext uri="{FF2B5EF4-FFF2-40B4-BE49-F238E27FC236}">
                <a16:creationId xmlns:a16="http://schemas.microsoft.com/office/drawing/2014/main" id="{0C0A866D-E8A0-A5B6-F9FB-C4AB2789145A}"/>
              </a:ext>
            </a:extLst>
          </p:cNvPr>
          <p:cNvSpPr/>
          <p:nvPr/>
        </p:nvSpPr>
        <p:spPr>
          <a:xfrm>
            <a:off x="6789431" y="3664336"/>
            <a:ext cx="1116000" cy="1036800"/>
          </a:xfrm>
          <a:custGeom>
            <a:avLst/>
            <a:gdLst>
              <a:gd name="textAreaLeft" fmla="*/ 0 w 1116000"/>
              <a:gd name="textAreaRight" fmla="*/ 1116000 w 1116000"/>
              <a:gd name="textAreaTop" fmla="*/ 0 h 1036800"/>
              <a:gd name="textAreaBottom" fmla="*/ 1037160 h 1036800"/>
            </a:gdLst>
            <a:ahLst/>
            <a:cxnLst/>
            <a:rect l="textAreaLeft" t="textAreaTop" r="textAreaRight" b="textAreaBottom"/>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4" name="Freeform 7_1">
            <a:extLst>
              <a:ext uri="{FF2B5EF4-FFF2-40B4-BE49-F238E27FC236}">
                <a16:creationId xmlns:a16="http://schemas.microsoft.com/office/drawing/2014/main" id="{29563D29-91D0-DD5A-99F0-7FE4868071BC}"/>
              </a:ext>
            </a:extLst>
          </p:cNvPr>
          <p:cNvSpPr/>
          <p:nvPr/>
        </p:nvSpPr>
        <p:spPr>
          <a:xfrm>
            <a:off x="6787991" y="3664336"/>
            <a:ext cx="1116000" cy="1036800"/>
          </a:xfrm>
          <a:custGeom>
            <a:avLst/>
            <a:gdLst>
              <a:gd name="textAreaLeft" fmla="*/ 0 w 1116000"/>
              <a:gd name="textAreaRight" fmla="*/ 1116000 w 1116000"/>
              <a:gd name="textAreaTop" fmla="*/ 0 h 1036800"/>
              <a:gd name="textAreaBottom" fmla="*/ 1037160 h 1036800"/>
            </a:gdLst>
            <a:ahLst/>
            <a:cxnLst/>
            <a:rect l="textAreaLeft" t="textAreaTop" r="textAreaRight" b="textAreaBottom"/>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5" name="Rectangle 8_1">
            <a:extLst>
              <a:ext uri="{FF2B5EF4-FFF2-40B4-BE49-F238E27FC236}">
                <a16:creationId xmlns:a16="http://schemas.microsoft.com/office/drawing/2014/main" id="{98FEECC7-A463-0016-DBED-5DE607E999DB}"/>
              </a:ext>
            </a:extLst>
          </p:cNvPr>
          <p:cNvSpPr/>
          <p:nvPr/>
        </p:nvSpPr>
        <p:spPr>
          <a:xfrm>
            <a:off x="7079951" y="3846856"/>
            <a:ext cx="636120" cy="33552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200" b="0" strike="noStrike" spc="-1">
                <a:solidFill>
                  <a:srgbClr val="000000"/>
                </a:solidFill>
                <a:latin typeface="Trebuchet MS"/>
              </a:rPr>
              <a:t>PCIe </a:t>
            </a:r>
            <a:endParaRPr lang="en-US" sz="2200" b="0" strike="noStrike" spc="-1">
              <a:latin typeface="Arial"/>
            </a:endParaRPr>
          </a:p>
        </p:txBody>
      </p:sp>
      <p:sp>
        <p:nvSpPr>
          <p:cNvPr id="16" name="Rectangle 9_1">
            <a:extLst>
              <a:ext uri="{FF2B5EF4-FFF2-40B4-BE49-F238E27FC236}">
                <a16:creationId xmlns:a16="http://schemas.microsoft.com/office/drawing/2014/main" id="{504E2C1E-D897-6413-AF73-7333C3CF91A8}"/>
              </a:ext>
            </a:extLst>
          </p:cNvPr>
          <p:cNvSpPr/>
          <p:nvPr/>
        </p:nvSpPr>
        <p:spPr>
          <a:xfrm>
            <a:off x="6942071" y="4192816"/>
            <a:ext cx="823680" cy="33552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200" b="0" strike="noStrike" spc="-1">
                <a:solidFill>
                  <a:srgbClr val="000000"/>
                </a:solidFill>
                <a:latin typeface="Trebuchet MS"/>
              </a:rPr>
              <a:t>Switch</a:t>
            </a:r>
            <a:endParaRPr lang="en-US" sz="2200" b="0" strike="noStrike" spc="-1">
              <a:latin typeface="Arial"/>
            </a:endParaRPr>
          </a:p>
        </p:txBody>
      </p:sp>
      <p:sp>
        <p:nvSpPr>
          <p:cNvPr id="17" name="Line 13_2">
            <a:extLst>
              <a:ext uri="{FF2B5EF4-FFF2-40B4-BE49-F238E27FC236}">
                <a16:creationId xmlns:a16="http://schemas.microsoft.com/office/drawing/2014/main" id="{83864C7E-BB29-F3BA-1EE3-39B01B8CF6C0}"/>
              </a:ext>
            </a:extLst>
          </p:cNvPr>
          <p:cNvSpPr/>
          <p:nvPr/>
        </p:nvSpPr>
        <p:spPr>
          <a:xfrm>
            <a:off x="5855951" y="4181656"/>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50800" cap="rnd">
            <a:solidFill>
              <a:srgbClr val="00B050"/>
            </a:solidFill>
            <a:round/>
          </a:ln>
        </p:spPr>
        <p:style>
          <a:lnRef idx="0">
            <a:scrgbClr r="0" g="0" b="0"/>
          </a:lnRef>
          <a:fillRef idx="0">
            <a:scrgbClr r="0" g="0" b="0"/>
          </a:fillRef>
          <a:effectRef idx="0">
            <a:scrgbClr r="0" g="0" b="0"/>
          </a:effectRef>
          <a:fontRef idx="minor"/>
        </p:style>
      </p:sp>
      <p:sp>
        <p:nvSpPr>
          <p:cNvPr id="18" name="Freeform 14_1">
            <a:extLst>
              <a:ext uri="{FF2B5EF4-FFF2-40B4-BE49-F238E27FC236}">
                <a16:creationId xmlns:a16="http://schemas.microsoft.com/office/drawing/2014/main" id="{A59D5559-429B-C753-B85C-5ACEFFC21547}"/>
              </a:ext>
            </a:extLst>
          </p:cNvPr>
          <p:cNvSpPr/>
          <p:nvPr/>
        </p:nvSpPr>
        <p:spPr>
          <a:xfrm>
            <a:off x="5705471" y="4101016"/>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B050"/>
          </a:solidFill>
          <a:ln w="0">
            <a:noFill/>
          </a:ln>
        </p:spPr>
        <p:style>
          <a:lnRef idx="0">
            <a:scrgbClr r="0" g="0" b="0"/>
          </a:lnRef>
          <a:fillRef idx="0">
            <a:scrgbClr r="0" g="0" b="0"/>
          </a:fillRef>
          <a:effectRef idx="0">
            <a:scrgbClr r="0" g="0" b="0"/>
          </a:effectRef>
          <a:fontRef idx="minor"/>
        </p:style>
      </p:sp>
      <p:sp>
        <p:nvSpPr>
          <p:cNvPr id="19" name="Freeform 15_1">
            <a:extLst>
              <a:ext uri="{FF2B5EF4-FFF2-40B4-BE49-F238E27FC236}">
                <a16:creationId xmlns:a16="http://schemas.microsoft.com/office/drawing/2014/main" id="{40F70C0C-A9C0-F3FD-CFD2-50C69C26DF0E}"/>
              </a:ext>
            </a:extLst>
          </p:cNvPr>
          <p:cNvSpPr/>
          <p:nvPr/>
        </p:nvSpPr>
        <p:spPr>
          <a:xfrm>
            <a:off x="6603671" y="4101016"/>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0" y="0"/>
                </a:moveTo>
                <a:lnTo>
                  <a:pt x="109" y="51"/>
                </a:lnTo>
                <a:lnTo>
                  <a:pt x="0" y="102"/>
                </a:lnTo>
                <a:lnTo>
                  <a:pt x="0" y="0"/>
                </a:lnTo>
                <a:close/>
              </a:path>
            </a:pathLst>
          </a:custGeom>
          <a:solidFill>
            <a:srgbClr val="00B050"/>
          </a:solidFill>
          <a:ln w="0">
            <a:noFill/>
          </a:ln>
        </p:spPr>
        <p:style>
          <a:lnRef idx="0">
            <a:scrgbClr r="0" g="0" b="0"/>
          </a:lnRef>
          <a:fillRef idx="0">
            <a:scrgbClr r="0" g="0" b="0"/>
          </a:fillRef>
          <a:effectRef idx="0">
            <a:scrgbClr r="0" g="0" b="0"/>
          </a:effectRef>
          <a:fontRef idx="minor"/>
        </p:style>
      </p:sp>
      <p:sp>
        <p:nvSpPr>
          <p:cNvPr id="20" name="Rectangle 80_1">
            <a:extLst>
              <a:ext uri="{FF2B5EF4-FFF2-40B4-BE49-F238E27FC236}">
                <a16:creationId xmlns:a16="http://schemas.microsoft.com/office/drawing/2014/main" id="{40051AA8-58D4-A467-FD27-AD252FF9E245}"/>
              </a:ext>
            </a:extLst>
          </p:cNvPr>
          <p:cNvSpPr/>
          <p:nvPr/>
        </p:nvSpPr>
        <p:spPr>
          <a:xfrm>
            <a:off x="4489129" y="3491579"/>
            <a:ext cx="494944" cy="307777"/>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GPU</a:t>
            </a:r>
            <a:endParaRPr lang="en-US" sz="2000" b="0" strike="noStrike" spc="-1">
              <a:latin typeface="Arial"/>
            </a:endParaRPr>
          </a:p>
        </p:txBody>
      </p:sp>
      <p:sp>
        <p:nvSpPr>
          <p:cNvPr id="21" name="Freeform 87_1">
            <a:extLst>
              <a:ext uri="{FF2B5EF4-FFF2-40B4-BE49-F238E27FC236}">
                <a16:creationId xmlns:a16="http://schemas.microsoft.com/office/drawing/2014/main" id="{D72DCE26-0B89-C4B4-BEBC-9FE80F5C2C35}"/>
              </a:ext>
            </a:extLst>
          </p:cNvPr>
          <p:cNvSpPr/>
          <p:nvPr/>
        </p:nvSpPr>
        <p:spPr>
          <a:xfrm>
            <a:off x="4125791" y="3843616"/>
            <a:ext cx="1544760" cy="689040"/>
          </a:xfrm>
          <a:custGeom>
            <a:avLst/>
            <a:gdLst>
              <a:gd name="textAreaLeft" fmla="*/ 0 w 1544760"/>
              <a:gd name="textAreaRight" fmla="*/ 1545120 w 1544760"/>
              <a:gd name="textAreaTop" fmla="*/ 0 h 689040"/>
              <a:gd name="textAreaBottom" fmla="*/ 689400 h 689040"/>
            </a:gdLst>
            <a:ahLst/>
            <a:cxnLst/>
            <a:rect l="textAreaLeft" t="textAreaTop" r="textAreaRight" b="textAreaBottom"/>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ln>
        </p:spPr>
        <p:style>
          <a:lnRef idx="0">
            <a:scrgbClr r="0" g="0" b="0"/>
          </a:lnRef>
          <a:fillRef idx="0">
            <a:scrgbClr r="0" g="0" b="0"/>
          </a:fillRef>
          <a:effectRef idx="0">
            <a:scrgbClr r="0" g="0" b="0"/>
          </a:effectRef>
          <a:fontRef idx="minor"/>
        </p:style>
      </p:sp>
      <p:sp>
        <p:nvSpPr>
          <p:cNvPr id="22" name="Freeform 88_1">
            <a:extLst>
              <a:ext uri="{FF2B5EF4-FFF2-40B4-BE49-F238E27FC236}">
                <a16:creationId xmlns:a16="http://schemas.microsoft.com/office/drawing/2014/main" id="{D3270C5F-32D5-16AF-42A2-EBE8266B27E9}"/>
              </a:ext>
            </a:extLst>
          </p:cNvPr>
          <p:cNvSpPr/>
          <p:nvPr/>
        </p:nvSpPr>
        <p:spPr>
          <a:xfrm>
            <a:off x="4125791" y="3843616"/>
            <a:ext cx="1544760" cy="689040"/>
          </a:xfrm>
          <a:custGeom>
            <a:avLst/>
            <a:gdLst>
              <a:gd name="textAreaLeft" fmla="*/ 0 w 1544760"/>
              <a:gd name="textAreaRight" fmla="*/ 1545120 w 1544760"/>
              <a:gd name="textAreaTop" fmla="*/ 0 h 689040"/>
              <a:gd name="textAreaBottom" fmla="*/ 689400 h 689040"/>
            </a:gdLst>
            <a:ahLst/>
            <a:cxnLst/>
            <a:rect l="textAreaLeft" t="textAreaTop" r="textAreaRight" b="textAreaBottom"/>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3" name="Rectangle 89_1">
            <a:extLst>
              <a:ext uri="{FF2B5EF4-FFF2-40B4-BE49-F238E27FC236}">
                <a16:creationId xmlns:a16="http://schemas.microsoft.com/office/drawing/2014/main" id="{C42F986C-56DA-832C-A85F-8D1A91CD3B9A}"/>
              </a:ext>
            </a:extLst>
          </p:cNvPr>
          <p:cNvSpPr/>
          <p:nvPr/>
        </p:nvSpPr>
        <p:spPr>
          <a:xfrm>
            <a:off x="4338551" y="4532656"/>
            <a:ext cx="555480" cy="9828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24" name="Rectangle 90_1">
            <a:extLst>
              <a:ext uri="{FF2B5EF4-FFF2-40B4-BE49-F238E27FC236}">
                <a16:creationId xmlns:a16="http://schemas.microsoft.com/office/drawing/2014/main" id="{78EF9CCF-6445-0F08-E317-FBDA98AE025F}"/>
              </a:ext>
            </a:extLst>
          </p:cNvPr>
          <p:cNvSpPr/>
          <p:nvPr/>
        </p:nvSpPr>
        <p:spPr>
          <a:xfrm>
            <a:off x="4338551" y="4532656"/>
            <a:ext cx="555480" cy="982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5" name="Oval 91_7">
            <a:extLst>
              <a:ext uri="{FF2B5EF4-FFF2-40B4-BE49-F238E27FC236}">
                <a16:creationId xmlns:a16="http://schemas.microsoft.com/office/drawing/2014/main" id="{8A049383-6ED2-0099-4599-FF8D968A1502}"/>
              </a:ext>
            </a:extLst>
          </p:cNvPr>
          <p:cNvSpPr/>
          <p:nvPr/>
        </p:nvSpPr>
        <p:spPr>
          <a:xfrm>
            <a:off x="5079791" y="3989776"/>
            <a:ext cx="425520" cy="396720"/>
          </a:xfrm>
          <a:custGeom>
            <a:avLst/>
            <a:gdLst>
              <a:gd name="textAreaLeft" fmla="*/ 62280 w 425520"/>
              <a:gd name="textAreaRight" fmla="*/ 363240 w 425520"/>
              <a:gd name="textAreaTop" fmla="*/ 57960 h 396720"/>
              <a:gd name="textAreaBottom" fmla="*/ 338760 h 396720"/>
            </a:gdLst>
            <a:ahLst/>
            <a:cxnLst/>
            <a:rect l="textAreaLeft" t="textAreaTop" r="textAreaRight" b="textAreaBottom"/>
            <a:pathLst>
              <a:path w="23167" h="21600">
                <a:moveTo>
                  <a:pt x="0" y="10800"/>
                </a:moveTo>
                <a:lnTo>
                  <a:pt x="0" y="10800"/>
                </a:lnTo>
                <a:arcTo wR="0" hR="0" stAng="0" swAng="0"/>
                <a:lnTo>
                  <a:pt x="0" y="10800"/>
                </a:lnTo>
                <a:arcTo wR="1158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26" name="Oval 92_7">
            <a:extLst>
              <a:ext uri="{FF2B5EF4-FFF2-40B4-BE49-F238E27FC236}">
                <a16:creationId xmlns:a16="http://schemas.microsoft.com/office/drawing/2014/main" id="{68A09958-072F-9AAA-3977-50505121D381}"/>
              </a:ext>
            </a:extLst>
          </p:cNvPr>
          <p:cNvSpPr/>
          <p:nvPr/>
        </p:nvSpPr>
        <p:spPr>
          <a:xfrm>
            <a:off x="5079791" y="3989776"/>
            <a:ext cx="425520" cy="396720"/>
          </a:xfrm>
          <a:custGeom>
            <a:avLst/>
            <a:gdLst>
              <a:gd name="textAreaLeft" fmla="*/ 62280 w 425520"/>
              <a:gd name="textAreaRight" fmla="*/ 363240 w 425520"/>
              <a:gd name="textAreaTop" fmla="*/ 57960 h 396720"/>
              <a:gd name="textAreaBottom" fmla="*/ 338760 h 396720"/>
            </a:gdLst>
            <a:ahLst/>
            <a:cxnLst/>
            <a:rect l="textAreaLeft" t="textAreaTop" r="textAreaRight" b="textAreaBottom"/>
            <a:pathLst>
              <a:path w="23167" h="21600">
                <a:moveTo>
                  <a:pt x="0" y="10800"/>
                </a:moveTo>
                <a:lnTo>
                  <a:pt x="0" y="10800"/>
                </a:lnTo>
                <a:arcTo wR="0" hR="0" stAng="0" swAng="0"/>
                <a:lnTo>
                  <a:pt x="0" y="10800"/>
                </a:lnTo>
                <a:arcTo wR="1158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7" name="Oval 93_7">
            <a:extLst>
              <a:ext uri="{FF2B5EF4-FFF2-40B4-BE49-F238E27FC236}">
                <a16:creationId xmlns:a16="http://schemas.microsoft.com/office/drawing/2014/main" id="{4E56BBC9-CD96-27BA-9A6B-68F562AB9181}"/>
              </a:ext>
            </a:extLst>
          </p:cNvPr>
          <p:cNvSpPr/>
          <p:nvPr/>
        </p:nvSpPr>
        <p:spPr>
          <a:xfrm>
            <a:off x="5202191" y="4105696"/>
            <a:ext cx="181080" cy="165240"/>
          </a:xfrm>
          <a:custGeom>
            <a:avLst/>
            <a:gdLst>
              <a:gd name="textAreaLeft" fmla="*/ 26280 w 181080"/>
              <a:gd name="textAreaRight" fmla="*/ 154800 w 181080"/>
              <a:gd name="textAreaTop" fmla="*/ 24120 h 165240"/>
              <a:gd name="textAreaBottom" fmla="*/ 141120 h 165240"/>
            </a:gdLst>
            <a:ahLst/>
            <a:cxnLst/>
            <a:rect l="textAreaLeft" t="textAreaTop" r="textAreaRight" b="textAreaBottom"/>
            <a:pathLst>
              <a:path w="23666" h="21600">
                <a:moveTo>
                  <a:pt x="0" y="10800"/>
                </a:moveTo>
                <a:lnTo>
                  <a:pt x="0" y="10800"/>
                </a:lnTo>
                <a:arcTo wR="0" hR="0" stAng="0" swAng="0"/>
                <a:lnTo>
                  <a:pt x="0" y="10800"/>
                </a:lnTo>
                <a:arcTo wR="1183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28" name="Oval 94_7">
            <a:extLst>
              <a:ext uri="{FF2B5EF4-FFF2-40B4-BE49-F238E27FC236}">
                <a16:creationId xmlns:a16="http://schemas.microsoft.com/office/drawing/2014/main" id="{B9064B33-1F96-8F5A-1F78-8B920DE2CF26}"/>
              </a:ext>
            </a:extLst>
          </p:cNvPr>
          <p:cNvSpPr/>
          <p:nvPr/>
        </p:nvSpPr>
        <p:spPr>
          <a:xfrm>
            <a:off x="5202191" y="4105696"/>
            <a:ext cx="181080" cy="165240"/>
          </a:xfrm>
          <a:custGeom>
            <a:avLst/>
            <a:gdLst>
              <a:gd name="textAreaLeft" fmla="*/ 26280 w 181080"/>
              <a:gd name="textAreaRight" fmla="*/ 154800 w 181080"/>
              <a:gd name="textAreaTop" fmla="*/ 24120 h 165240"/>
              <a:gd name="textAreaBottom" fmla="*/ 141120 h 165240"/>
            </a:gdLst>
            <a:ahLst/>
            <a:cxnLst/>
            <a:rect l="textAreaLeft" t="textAreaTop" r="textAreaRight" b="textAreaBottom"/>
            <a:pathLst>
              <a:path w="23666" h="21600">
                <a:moveTo>
                  <a:pt x="0" y="10800"/>
                </a:moveTo>
                <a:lnTo>
                  <a:pt x="0" y="10800"/>
                </a:lnTo>
                <a:arcTo wR="0" hR="0" stAng="0" swAng="0"/>
                <a:lnTo>
                  <a:pt x="0" y="10800"/>
                </a:lnTo>
                <a:arcTo wR="1183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9" name="Line 95_1">
            <a:extLst>
              <a:ext uri="{FF2B5EF4-FFF2-40B4-BE49-F238E27FC236}">
                <a16:creationId xmlns:a16="http://schemas.microsoft.com/office/drawing/2014/main" id="{844C7481-2157-79D5-78C6-862635AF2835}"/>
              </a:ext>
            </a:extLst>
          </p:cNvPr>
          <p:cNvSpPr/>
          <p:nvPr/>
        </p:nvSpPr>
        <p:spPr>
          <a:xfrm>
            <a:off x="4305071" y="3999136"/>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30" name="Line 96_1">
            <a:extLst>
              <a:ext uri="{FF2B5EF4-FFF2-40B4-BE49-F238E27FC236}">
                <a16:creationId xmlns:a16="http://schemas.microsoft.com/office/drawing/2014/main" id="{49D092DC-BA59-CD85-2C73-A6BD6ADD0FB8}"/>
              </a:ext>
            </a:extLst>
          </p:cNvPr>
          <p:cNvSpPr/>
          <p:nvPr/>
        </p:nvSpPr>
        <p:spPr>
          <a:xfrm>
            <a:off x="4305071" y="4097776"/>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31" name="Line 97_1">
            <a:extLst>
              <a:ext uri="{FF2B5EF4-FFF2-40B4-BE49-F238E27FC236}">
                <a16:creationId xmlns:a16="http://schemas.microsoft.com/office/drawing/2014/main" id="{068F441D-B4E5-178B-A5FE-E2A3C4BABFEA}"/>
              </a:ext>
            </a:extLst>
          </p:cNvPr>
          <p:cNvSpPr/>
          <p:nvPr/>
        </p:nvSpPr>
        <p:spPr>
          <a:xfrm>
            <a:off x="4305071" y="4196056"/>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32" name="Line 98_1">
            <a:extLst>
              <a:ext uri="{FF2B5EF4-FFF2-40B4-BE49-F238E27FC236}">
                <a16:creationId xmlns:a16="http://schemas.microsoft.com/office/drawing/2014/main" id="{B7B483C4-83A3-D89A-AA82-6604A74CF308}"/>
              </a:ext>
            </a:extLst>
          </p:cNvPr>
          <p:cNvSpPr/>
          <p:nvPr/>
        </p:nvSpPr>
        <p:spPr>
          <a:xfrm>
            <a:off x="4305071" y="4289656"/>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33" name="Line 99_1">
            <a:extLst>
              <a:ext uri="{FF2B5EF4-FFF2-40B4-BE49-F238E27FC236}">
                <a16:creationId xmlns:a16="http://schemas.microsoft.com/office/drawing/2014/main" id="{AAD11E77-F9DD-1DC0-921A-F4B37F361A6D}"/>
              </a:ext>
            </a:extLst>
          </p:cNvPr>
          <p:cNvSpPr/>
          <p:nvPr/>
        </p:nvSpPr>
        <p:spPr>
          <a:xfrm>
            <a:off x="4305071" y="4380376"/>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34" name="Freeform 100_1">
            <a:extLst>
              <a:ext uri="{FF2B5EF4-FFF2-40B4-BE49-F238E27FC236}">
                <a16:creationId xmlns:a16="http://schemas.microsoft.com/office/drawing/2014/main" id="{C3796CA8-D0BC-FBA3-6C3D-E8E634EC1E90}"/>
              </a:ext>
            </a:extLst>
          </p:cNvPr>
          <p:cNvSpPr/>
          <p:nvPr/>
        </p:nvSpPr>
        <p:spPr>
          <a:xfrm>
            <a:off x="3995471" y="3751456"/>
            <a:ext cx="130320" cy="831960"/>
          </a:xfrm>
          <a:custGeom>
            <a:avLst/>
            <a:gdLst>
              <a:gd name="textAreaLeft" fmla="*/ 0 w 130320"/>
              <a:gd name="textAreaRight" fmla="*/ 130680 w 130320"/>
              <a:gd name="textAreaTop" fmla="*/ 0 h 831960"/>
              <a:gd name="textAreaBottom" fmla="*/ 832320 h 831960"/>
            </a:gdLst>
            <a:ahLst/>
            <a:cxnLst/>
            <a:rect l="textAreaLeft" t="textAreaTop" r="textAreaRight" b="textAreaBottom"/>
            <a:pathLst>
              <a:path w="82" h="524">
                <a:moveTo>
                  <a:pt x="82" y="524"/>
                </a:moveTo>
                <a:lnTo>
                  <a:pt x="82"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35" name="Freeform 101_1">
            <a:extLst>
              <a:ext uri="{FF2B5EF4-FFF2-40B4-BE49-F238E27FC236}">
                <a16:creationId xmlns:a16="http://schemas.microsoft.com/office/drawing/2014/main" id="{000406B8-03B2-FFE0-408F-7ACD5644CF3B}"/>
              </a:ext>
            </a:extLst>
          </p:cNvPr>
          <p:cNvSpPr/>
          <p:nvPr/>
        </p:nvSpPr>
        <p:spPr>
          <a:xfrm>
            <a:off x="5384711" y="4175536"/>
            <a:ext cx="115920" cy="139680"/>
          </a:xfrm>
          <a:custGeom>
            <a:avLst/>
            <a:gdLst>
              <a:gd name="textAreaLeft" fmla="*/ 0 w 115920"/>
              <a:gd name="textAreaRight" fmla="*/ 116280 w 115920"/>
              <a:gd name="textAreaTop" fmla="*/ 0 h 139680"/>
              <a:gd name="textAreaBottom" fmla="*/ 140040 h 139680"/>
            </a:gdLst>
            <a:ahLst/>
            <a:cxnLst/>
            <a:rect l="textAreaLeft" t="textAreaTop" r="textAreaRight" b="textAreaBottom"/>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36" name="Freeform 102_1">
            <a:extLst>
              <a:ext uri="{FF2B5EF4-FFF2-40B4-BE49-F238E27FC236}">
                <a16:creationId xmlns:a16="http://schemas.microsoft.com/office/drawing/2014/main" id="{4B80971F-DD1E-FCDA-60A4-E51DB143DD3A}"/>
              </a:ext>
            </a:extLst>
          </p:cNvPr>
          <p:cNvSpPr/>
          <p:nvPr/>
        </p:nvSpPr>
        <p:spPr>
          <a:xfrm>
            <a:off x="5278151" y="3994456"/>
            <a:ext cx="150840" cy="108000"/>
          </a:xfrm>
          <a:custGeom>
            <a:avLst/>
            <a:gdLst>
              <a:gd name="textAreaLeft" fmla="*/ 0 w 150840"/>
              <a:gd name="textAreaRight" fmla="*/ 151200 w 150840"/>
              <a:gd name="textAreaTop" fmla="*/ 0 h 108000"/>
              <a:gd name="textAreaBottom" fmla="*/ 108360 h 108000"/>
            </a:gdLst>
            <a:ahLst/>
            <a:cxnLst/>
            <a:rect l="textAreaLeft" t="textAreaTop" r="textAreaRight" b="textAreaBottom"/>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37" name="Freeform 103_1">
            <a:extLst>
              <a:ext uri="{FF2B5EF4-FFF2-40B4-BE49-F238E27FC236}">
                <a16:creationId xmlns:a16="http://schemas.microsoft.com/office/drawing/2014/main" id="{79DCF265-60C7-36CD-21E8-21D5FB76BF46}"/>
              </a:ext>
            </a:extLst>
          </p:cNvPr>
          <p:cNvSpPr/>
          <p:nvPr/>
        </p:nvSpPr>
        <p:spPr>
          <a:xfrm>
            <a:off x="5087711" y="4062856"/>
            <a:ext cx="115920" cy="141120"/>
          </a:xfrm>
          <a:custGeom>
            <a:avLst/>
            <a:gdLst>
              <a:gd name="textAreaLeft" fmla="*/ 0 w 115920"/>
              <a:gd name="textAreaRight" fmla="*/ 116280 w 115920"/>
              <a:gd name="textAreaTop" fmla="*/ 0 h 141120"/>
              <a:gd name="textAreaBottom" fmla="*/ 141480 h 141120"/>
            </a:gdLst>
            <a:ahLst/>
            <a:cxnLst/>
            <a:rect l="textAreaLeft" t="textAreaTop" r="textAreaRight" b="textAreaBottom"/>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38" name="Freeform 104_1">
            <a:extLst>
              <a:ext uri="{FF2B5EF4-FFF2-40B4-BE49-F238E27FC236}">
                <a16:creationId xmlns:a16="http://schemas.microsoft.com/office/drawing/2014/main" id="{BC0E5153-BBC1-1AF2-A392-81B74DEBA11F}"/>
              </a:ext>
            </a:extLst>
          </p:cNvPr>
          <p:cNvSpPr/>
          <p:nvPr/>
        </p:nvSpPr>
        <p:spPr>
          <a:xfrm>
            <a:off x="5160791" y="4265896"/>
            <a:ext cx="142920" cy="115920"/>
          </a:xfrm>
          <a:custGeom>
            <a:avLst/>
            <a:gdLst>
              <a:gd name="textAreaLeft" fmla="*/ 0 w 142920"/>
              <a:gd name="textAreaRight" fmla="*/ 142920 w 142920"/>
              <a:gd name="textAreaTop" fmla="*/ 0 h 115920"/>
              <a:gd name="textAreaBottom" fmla="*/ 116280 h 115920"/>
            </a:gdLst>
            <a:ahLst/>
            <a:cxnLst/>
            <a:rect l="textAreaLeft" t="textAreaTop" r="textAreaRight" b="textAreaBottom"/>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39" name="Rectangle 105_1">
            <a:extLst>
              <a:ext uri="{FF2B5EF4-FFF2-40B4-BE49-F238E27FC236}">
                <a16:creationId xmlns:a16="http://schemas.microsoft.com/office/drawing/2014/main" id="{78D7B2E4-1A72-5152-F486-B608FEE6B6C8}"/>
              </a:ext>
            </a:extLst>
          </p:cNvPr>
          <p:cNvSpPr/>
          <p:nvPr/>
        </p:nvSpPr>
        <p:spPr>
          <a:xfrm>
            <a:off x="4071791" y="3958096"/>
            <a:ext cx="54000" cy="2397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0" name="Rectangle 106_1">
            <a:extLst>
              <a:ext uri="{FF2B5EF4-FFF2-40B4-BE49-F238E27FC236}">
                <a16:creationId xmlns:a16="http://schemas.microsoft.com/office/drawing/2014/main" id="{40618C54-602C-4876-50A1-8898C09F154A}"/>
              </a:ext>
            </a:extLst>
          </p:cNvPr>
          <p:cNvSpPr/>
          <p:nvPr/>
        </p:nvSpPr>
        <p:spPr>
          <a:xfrm>
            <a:off x="4071791" y="4311976"/>
            <a:ext cx="54000" cy="10620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1" name="TextBox 3134_1">
            <a:extLst>
              <a:ext uri="{FF2B5EF4-FFF2-40B4-BE49-F238E27FC236}">
                <a16:creationId xmlns:a16="http://schemas.microsoft.com/office/drawing/2014/main" id="{11019A7D-5860-6B4C-BD50-F150273D59B1}"/>
              </a:ext>
            </a:extLst>
          </p:cNvPr>
          <p:cNvSpPr txBox="1"/>
          <p:nvPr/>
        </p:nvSpPr>
        <p:spPr>
          <a:xfrm>
            <a:off x="5818151" y="3760096"/>
            <a:ext cx="1122480" cy="369360"/>
          </a:xfrm>
          <a:prstGeom prst="rect">
            <a:avLst/>
          </a:prstGeom>
          <a:noFill/>
          <a:ln w="0">
            <a:noFill/>
          </a:ln>
        </p:spPr>
        <p:txBody>
          <a:bodyPr anchor="t">
            <a:noAutofit/>
          </a:bodyPr>
          <a:lstStyle/>
          <a:p>
            <a:pPr>
              <a:lnSpc>
                <a:spcPct val="100000"/>
              </a:lnSpc>
            </a:pPr>
            <a:r>
              <a:rPr lang="en-US" sz="1800" b="1" strike="noStrike" spc="-1">
                <a:solidFill>
                  <a:srgbClr val="808080"/>
                </a:solidFill>
                <a:latin typeface="Trebuchet MS"/>
              </a:rPr>
              <a:t>32GBps</a:t>
            </a:r>
            <a:endParaRPr lang="en-US" sz="1800" b="0" strike="noStrike" spc="-1">
              <a:solidFill>
                <a:srgbClr val="808080"/>
              </a:solidFill>
              <a:latin typeface="Arial"/>
            </a:endParaRPr>
          </a:p>
        </p:txBody>
      </p:sp>
      <p:sp>
        <p:nvSpPr>
          <p:cNvPr id="42" name="Oval 91_1">
            <a:extLst>
              <a:ext uri="{FF2B5EF4-FFF2-40B4-BE49-F238E27FC236}">
                <a16:creationId xmlns:a16="http://schemas.microsoft.com/office/drawing/2014/main" id="{932219C0-2579-A826-28BA-2A3460873A01}"/>
              </a:ext>
            </a:extLst>
          </p:cNvPr>
          <p:cNvSpPr/>
          <p:nvPr/>
        </p:nvSpPr>
        <p:spPr>
          <a:xfrm>
            <a:off x="5025431" y="3923536"/>
            <a:ext cx="425160" cy="396360"/>
          </a:xfrm>
          <a:custGeom>
            <a:avLst/>
            <a:gdLst>
              <a:gd name="textAreaLeft" fmla="*/ 0 w 425160"/>
              <a:gd name="textAreaRight" fmla="*/ 425520 w 425160"/>
              <a:gd name="textAreaTop" fmla="*/ 0 h 396360"/>
              <a:gd name="textAreaBottom" fmla="*/ 396720 h 396360"/>
            </a:gdLst>
            <a:ahLst/>
            <a:cxnLst/>
            <a:rect l="textAreaLeft" t="textAreaTop" r="textAreaRight" b="textAreaBottom"/>
            <a:pathLst>
              <a:path w="23167" h="21600">
                <a:moveTo>
                  <a:pt x="0" y="10800"/>
                </a:moveTo>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43" name="Oval 92_1">
            <a:extLst>
              <a:ext uri="{FF2B5EF4-FFF2-40B4-BE49-F238E27FC236}">
                <a16:creationId xmlns:a16="http://schemas.microsoft.com/office/drawing/2014/main" id="{D2BC74E8-E6FD-D881-6233-E1C766E98F05}"/>
              </a:ext>
            </a:extLst>
          </p:cNvPr>
          <p:cNvSpPr/>
          <p:nvPr/>
        </p:nvSpPr>
        <p:spPr>
          <a:xfrm>
            <a:off x="5025431" y="3923536"/>
            <a:ext cx="425160" cy="396360"/>
          </a:xfrm>
          <a:custGeom>
            <a:avLst/>
            <a:gdLst>
              <a:gd name="textAreaLeft" fmla="*/ 0 w 425160"/>
              <a:gd name="textAreaRight" fmla="*/ 425520 w 425160"/>
              <a:gd name="textAreaTop" fmla="*/ 0 h 396360"/>
              <a:gd name="textAreaBottom" fmla="*/ 396720 h 396360"/>
            </a:gdLst>
            <a:ahLst/>
            <a:cxnLst/>
            <a:rect l="textAreaLeft" t="textAreaTop" r="textAreaRight" b="textAreaBottom"/>
            <a:pathLst>
              <a:path w="23167" h="21600">
                <a:moveTo>
                  <a:pt x="0" y="10800"/>
                </a:move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4" name="Oval 93_1">
            <a:extLst>
              <a:ext uri="{FF2B5EF4-FFF2-40B4-BE49-F238E27FC236}">
                <a16:creationId xmlns:a16="http://schemas.microsoft.com/office/drawing/2014/main" id="{41D3D423-1739-C1A6-65F9-86DE40BBC0EB}"/>
              </a:ext>
            </a:extLst>
          </p:cNvPr>
          <p:cNvSpPr/>
          <p:nvPr/>
        </p:nvSpPr>
        <p:spPr>
          <a:xfrm>
            <a:off x="5147831" y="4039456"/>
            <a:ext cx="180720" cy="164880"/>
          </a:xfrm>
          <a:custGeom>
            <a:avLst/>
            <a:gdLst>
              <a:gd name="textAreaLeft" fmla="*/ 0 w 180720"/>
              <a:gd name="textAreaRight" fmla="*/ 181080 w 180720"/>
              <a:gd name="textAreaTop" fmla="*/ 0 h 164880"/>
              <a:gd name="textAreaBottom" fmla="*/ 165240 h 164880"/>
            </a:gdLst>
            <a:ahLst/>
            <a:cxnLst/>
            <a:rect l="textAreaLeft" t="textAreaTop" r="textAreaRight" b="textAreaBottom"/>
            <a:pathLst>
              <a:path w="23666" h="21600">
                <a:moveTo>
                  <a:pt x="0" y="10800"/>
                </a:moveTo>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45" name="Oval 94_1">
            <a:extLst>
              <a:ext uri="{FF2B5EF4-FFF2-40B4-BE49-F238E27FC236}">
                <a16:creationId xmlns:a16="http://schemas.microsoft.com/office/drawing/2014/main" id="{F6D0C3E2-67CC-24EC-FD94-FC57DF5F552F}"/>
              </a:ext>
            </a:extLst>
          </p:cNvPr>
          <p:cNvSpPr/>
          <p:nvPr/>
        </p:nvSpPr>
        <p:spPr>
          <a:xfrm>
            <a:off x="5147831" y="4039456"/>
            <a:ext cx="180720" cy="164880"/>
          </a:xfrm>
          <a:custGeom>
            <a:avLst/>
            <a:gdLst>
              <a:gd name="textAreaLeft" fmla="*/ 0 w 180720"/>
              <a:gd name="textAreaRight" fmla="*/ 181080 w 180720"/>
              <a:gd name="textAreaTop" fmla="*/ 0 h 164880"/>
              <a:gd name="textAreaBottom" fmla="*/ 165240 h 164880"/>
            </a:gdLst>
            <a:ahLst/>
            <a:cxnLst/>
            <a:rect l="textAreaLeft" t="textAreaTop" r="textAreaRight" b="textAreaBottom"/>
            <a:pathLst>
              <a:path w="23666" h="21600">
                <a:moveTo>
                  <a:pt x="0" y="10800"/>
                </a:move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6" name="Rectangle: Rounded Corners 2_0">
            <a:extLst>
              <a:ext uri="{FF2B5EF4-FFF2-40B4-BE49-F238E27FC236}">
                <a16:creationId xmlns:a16="http://schemas.microsoft.com/office/drawing/2014/main" id="{F6654735-0A9C-24AB-6BF8-5EE575B42426}"/>
              </a:ext>
            </a:extLst>
          </p:cNvPr>
          <p:cNvSpPr/>
          <p:nvPr/>
        </p:nvSpPr>
        <p:spPr>
          <a:xfrm>
            <a:off x="946450" y="5301635"/>
            <a:ext cx="10147300" cy="824991"/>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00B050"/>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b="0" i="0" u="none" strike="noStrike">
                <a:solidFill>
                  <a:srgbClr val="FFFFFF"/>
                </a:solidFill>
                <a:effectLst/>
                <a:latin typeface="Calibri" panose="020F0502020204030204" pitchFamily="34" charset="0"/>
                <a:cs typeface="Calibri" panose="020F0502020204030204" pitchFamily="34" charset="0"/>
              </a:rPr>
              <a:t>Every system must get the data to the GPU memory through its PCIe interface!</a:t>
            </a:r>
            <a:endParaRPr lang="en-US" sz="2400" b="0" strike="noStrike" spc="-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824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P spid="16" grpId="0"/>
      <p:bldP spid="20" grpId="0"/>
      <p:bldP spid="41" grpId="0"/>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strike="noStrike" spc="-1">
                <a:solidFill>
                  <a:srgbClr val="000000"/>
                </a:solidFill>
                <a:latin typeface="Calibri"/>
              </a:rPr>
              <a:t>Graph Analytics Evaluation Dataset and Baseline</a:t>
            </a:r>
            <a:endParaRPr lang="en-US" sz="4000" strike="noStrike" spc="-1">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12" name="Rectangle 1">
            <a:extLst>
              <a:ext uri="{FF2B5EF4-FFF2-40B4-BE49-F238E27FC236}">
                <a16:creationId xmlns:a16="http://schemas.microsoft.com/office/drawing/2014/main" id="{32BE9463-CE5E-B95A-E026-1FAD6B35622F}"/>
              </a:ext>
            </a:extLst>
          </p:cNvPr>
          <p:cNvSpPr>
            <a:spLocks noChangeArrowheads="1"/>
          </p:cNvSpPr>
          <p:nvPr/>
        </p:nvSpPr>
        <p:spPr bwMode="auto">
          <a:xfrm>
            <a:off x="-1231762" y="223589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webkit-standard"/>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5" name="Table 7">
            <a:extLst>
              <a:ext uri="{FF2B5EF4-FFF2-40B4-BE49-F238E27FC236}">
                <a16:creationId xmlns:a16="http://schemas.microsoft.com/office/drawing/2014/main" id="{1FA92313-2385-B2B7-E238-0FB05F6434AB}"/>
              </a:ext>
            </a:extLst>
          </p:cNvPr>
          <p:cNvGraphicFramePr>
            <a:graphicFrameLocks noGrp="1"/>
          </p:cNvGraphicFramePr>
          <p:nvPr>
            <p:extLst>
              <p:ext uri="{D42A27DB-BD31-4B8C-83A1-F6EECF244321}">
                <p14:modId xmlns:p14="http://schemas.microsoft.com/office/powerpoint/2010/main" val="1718203738"/>
              </p:ext>
            </p:extLst>
          </p:nvPr>
        </p:nvGraphicFramePr>
        <p:xfrm>
          <a:off x="3473848" y="1520851"/>
          <a:ext cx="4902368" cy="2011680"/>
        </p:xfrm>
        <a:graphic>
          <a:graphicData uri="http://schemas.openxmlformats.org/drawingml/2006/table">
            <a:tbl>
              <a:tblPr firstRow="1" bandRow="1">
                <a:tableStyleId>{69012ECD-51FC-41F1-AA8D-1B2483CD663E}</a:tableStyleId>
              </a:tblPr>
              <a:tblGrid>
                <a:gridCol w="1695223">
                  <a:extLst>
                    <a:ext uri="{9D8B030D-6E8A-4147-A177-3AD203B41FA5}">
                      <a16:colId xmlns:a16="http://schemas.microsoft.com/office/drawing/2014/main" val="2130158031"/>
                    </a:ext>
                  </a:extLst>
                </a:gridCol>
                <a:gridCol w="1062969">
                  <a:extLst>
                    <a:ext uri="{9D8B030D-6E8A-4147-A177-3AD203B41FA5}">
                      <a16:colId xmlns:a16="http://schemas.microsoft.com/office/drawing/2014/main" val="1605751405"/>
                    </a:ext>
                  </a:extLst>
                </a:gridCol>
                <a:gridCol w="964205">
                  <a:extLst>
                    <a:ext uri="{9D8B030D-6E8A-4147-A177-3AD203B41FA5}">
                      <a16:colId xmlns:a16="http://schemas.microsoft.com/office/drawing/2014/main" val="196900453"/>
                    </a:ext>
                  </a:extLst>
                </a:gridCol>
                <a:gridCol w="1179971">
                  <a:extLst>
                    <a:ext uri="{9D8B030D-6E8A-4147-A177-3AD203B41FA5}">
                      <a16:colId xmlns:a16="http://schemas.microsoft.com/office/drawing/2014/main" val="3386244237"/>
                    </a:ext>
                  </a:extLst>
                </a:gridCol>
              </a:tblGrid>
              <a:tr h="161875">
                <a:tc>
                  <a:txBody>
                    <a:bodyPr/>
                    <a:lstStyle/>
                    <a:p>
                      <a:pPr algn="ctr"/>
                      <a:r>
                        <a:rPr lang="en-US" sz="1600">
                          <a:latin typeface="Arial" panose="020B0604020202020204" pitchFamily="34" charset="0"/>
                          <a:cs typeface="Arial" panose="020B0604020202020204" pitchFamily="34" charset="0"/>
                        </a:rPr>
                        <a:t>Graph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#Vertex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#Edges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Size (GB)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0444734"/>
                  </a:ext>
                </a:extLst>
              </a:tr>
              <a:tr h="203373">
                <a:tc>
                  <a:txBody>
                    <a:bodyPr/>
                    <a:lstStyle/>
                    <a:p>
                      <a:pPr algn="ctr"/>
                      <a:r>
                        <a:rPr lang="en-US" sz="1600">
                          <a:latin typeface="Arial" panose="020B0604020202020204" pitchFamily="34" charset="0"/>
                          <a:cs typeface="Arial" panose="020B0604020202020204" pitchFamily="34" charset="0"/>
                        </a:rPr>
                        <a:t>GAP-</a:t>
                      </a:r>
                      <a:r>
                        <a:rPr lang="en-US" sz="1600" err="1">
                          <a:latin typeface="Arial" panose="020B0604020202020204" pitchFamily="34" charset="0"/>
                          <a:cs typeface="Arial" panose="020B0604020202020204" pitchFamily="34" charset="0"/>
                        </a:rPr>
                        <a:t>kron</a:t>
                      </a:r>
                      <a:r>
                        <a:rPr lang="en-US" sz="1600">
                          <a:latin typeface="Arial" panose="020B0604020202020204" pitchFamily="34" charset="0"/>
                          <a:cs typeface="Arial" panose="020B0604020202020204" pitchFamily="34" charset="0"/>
                        </a:rPr>
                        <a: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a:latin typeface="Arial" panose="020B0604020202020204" pitchFamily="34" charset="0"/>
                          <a:cs typeface="Arial" panose="020B0604020202020204" pitchFamily="34" charset="0"/>
                        </a:rPr>
                        <a:t>134.2M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a:latin typeface="Arial" panose="020B0604020202020204" pitchFamily="34" charset="0"/>
                          <a:cs typeface="Arial" panose="020B0604020202020204" pitchFamily="34" charset="0"/>
                        </a:rPr>
                        <a:t>4.22B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a:latin typeface="Arial" panose="020B0604020202020204" pitchFamily="34" charset="0"/>
                          <a:cs typeface="Arial" panose="020B0604020202020204" pitchFamily="34" charset="0"/>
                        </a:rPr>
                        <a:t>31.5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7333987"/>
                  </a:ext>
                </a:extLst>
              </a:tr>
              <a:tr h="203373">
                <a:tc>
                  <a:txBody>
                    <a:bodyPr/>
                    <a:lstStyle/>
                    <a:p>
                      <a:pPr algn="ctr"/>
                      <a:r>
                        <a:rPr lang="en-US" sz="1600">
                          <a:latin typeface="Arial" panose="020B0604020202020204" pitchFamily="34" charset="0"/>
                          <a:cs typeface="Arial" panose="020B0604020202020204" pitchFamily="34" charset="0"/>
                        </a:rPr>
                        <a:t>GAP-</a:t>
                      </a:r>
                      <a:r>
                        <a:rPr lang="en-US" sz="1600" err="1">
                          <a:latin typeface="Arial" panose="020B0604020202020204" pitchFamily="34" charset="0"/>
                          <a:cs typeface="Arial" panose="020B0604020202020204" pitchFamily="34" charset="0"/>
                        </a:rPr>
                        <a:t>Urand</a:t>
                      </a:r>
                      <a:r>
                        <a:rPr lang="en-US" sz="1600">
                          <a:latin typeface="Arial" panose="020B0604020202020204" pitchFamily="34" charset="0"/>
                          <a:cs typeface="Arial" panose="020B0604020202020204" pitchFamily="34" charset="0"/>
                        </a:rPr>
                        <a:t> (U)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134.2M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4.29B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986879"/>
                  </a:ext>
                </a:extLst>
              </a:tr>
              <a:tr h="203373">
                <a:tc>
                  <a:txBody>
                    <a:bodyPr/>
                    <a:lstStyle/>
                    <a:p>
                      <a:pPr algn="ctr"/>
                      <a:r>
                        <a:rPr lang="en-US" sz="1600">
                          <a:latin typeface="Arial" panose="020B0604020202020204" pitchFamily="34" charset="0"/>
                          <a:cs typeface="Arial" panose="020B0604020202020204" pitchFamily="34" charset="0"/>
                        </a:rPr>
                        <a:t>Friendster (F)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65.6M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3.61B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26.9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400961"/>
                  </a:ext>
                </a:extLst>
              </a:tr>
              <a:tr h="203373">
                <a:tc>
                  <a:txBody>
                    <a:bodyPr/>
                    <a:lstStyle/>
                    <a:p>
                      <a:pPr algn="ctr"/>
                      <a:r>
                        <a:rPr lang="en-US" sz="1600">
                          <a:latin typeface="Arial" panose="020B0604020202020204" pitchFamily="34" charset="0"/>
                          <a:cs typeface="Arial" panose="020B0604020202020204" pitchFamily="34" charset="0"/>
                        </a:rPr>
                        <a:t>MOLIERE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30.2M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6.67B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49.7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867569"/>
                  </a:ext>
                </a:extLst>
              </a:tr>
              <a:tr h="203373">
                <a:tc>
                  <a:txBody>
                    <a:bodyPr/>
                    <a:lstStyle/>
                    <a:p>
                      <a:pPr algn="ctr"/>
                      <a:r>
                        <a:rPr lang="en-US" sz="1600">
                          <a:latin typeface="Arial" panose="020B0604020202020204" pitchFamily="34" charset="0"/>
                          <a:cs typeface="Arial" panose="020B0604020202020204" pitchFamily="34" charset="0"/>
                        </a:rPr>
                        <a:t>Uk-2007 (</a:t>
                      </a:r>
                      <a:r>
                        <a:rPr lang="en-US" sz="1600" err="1">
                          <a:latin typeface="Arial" panose="020B0604020202020204" pitchFamily="34" charset="0"/>
                          <a:cs typeface="Arial" panose="020B0604020202020204" pitchFamily="34" charset="0"/>
                        </a:rPr>
                        <a:t>Uk</a:t>
                      </a:r>
                      <a:r>
                        <a:rPr lang="en-US" sz="1600">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105.9M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3.74B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rial" panose="020B0604020202020204" pitchFamily="34" charset="0"/>
                          <a:cs typeface="Arial" panose="020B0604020202020204" pitchFamily="34" charset="0"/>
                        </a:rPr>
                        <a:t>27.8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4765169"/>
                  </a:ext>
                </a:extLst>
              </a:tr>
            </a:tbl>
          </a:graphicData>
        </a:graphic>
      </p:graphicFrame>
      <p:grpSp>
        <p:nvGrpSpPr>
          <p:cNvPr id="16" name="Group 15">
            <a:extLst>
              <a:ext uri="{FF2B5EF4-FFF2-40B4-BE49-F238E27FC236}">
                <a16:creationId xmlns:a16="http://schemas.microsoft.com/office/drawing/2014/main" id="{D946028C-F23F-9589-ADC1-436021D68091}"/>
              </a:ext>
            </a:extLst>
          </p:cNvPr>
          <p:cNvGrpSpPr/>
          <p:nvPr/>
        </p:nvGrpSpPr>
        <p:grpSpPr>
          <a:xfrm>
            <a:off x="914127" y="3861456"/>
            <a:ext cx="9758189" cy="1642332"/>
            <a:chOff x="2942586" y="3185700"/>
            <a:chExt cx="5003842" cy="842162"/>
          </a:xfrm>
        </p:grpSpPr>
        <p:sp>
          <p:nvSpPr>
            <p:cNvPr id="18" name="Rectangle 39">
              <a:extLst>
                <a:ext uri="{FF2B5EF4-FFF2-40B4-BE49-F238E27FC236}">
                  <a16:creationId xmlns:a16="http://schemas.microsoft.com/office/drawing/2014/main" id="{4B2FF7A1-F2B2-2D7F-94D1-44C85EA74698}"/>
                </a:ext>
              </a:extLst>
            </p:cNvPr>
            <p:cNvSpPr>
              <a:spLocks noChangeArrowheads="1"/>
            </p:cNvSpPr>
            <p:nvPr/>
          </p:nvSpPr>
          <p:spPr bwMode="auto">
            <a:xfrm>
              <a:off x="4842466" y="3581477"/>
              <a:ext cx="1323609" cy="363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19" name="Rectangle 40">
              <a:extLst>
                <a:ext uri="{FF2B5EF4-FFF2-40B4-BE49-F238E27FC236}">
                  <a16:creationId xmlns:a16="http://schemas.microsoft.com/office/drawing/2014/main" id="{15A60A77-13AC-A9BD-88B0-EC3FDD604049}"/>
                </a:ext>
              </a:extLst>
            </p:cNvPr>
            <p:cNvSpPr>
              <a:spLocks noChangeArrowheads="1"/>
            </p:cNvSpPr>
            <p:nvPr/>
          </p:nvSpPr>
          <p:spPr bwMode="auto">
            <a:xfrm>
              <a:off x="4887301" y="3535151"/>
              <a:ext cx="1269992" cy="363247"/>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0" name="Rectangle 41">
              <a:extLst>
                <a:ext uri="{FF2B5EF4-FFF2-40B4-BE49-F238E27FC236}">
                  <a16:creationId xmlns:a16="http://schemas.microsoft.com/office/drawing/2014/main" id="{552E8663-6D1B-1500-3C78-3D98DA01A886}"/>
                </a:ext>
              </a:extLst>
            </p:cNvPr>
            <p:cNvSpPr>
              <a:spLocks noChangeArrowheads="1"/>
            </p:cNvSpPr>
            <p:nvPr/>
          </p:nvSpPr>
          <p:spPr bwMode="auto">
            <a:xfrm>
              <a:off x="4973567" y="3623581"/>
              <a:ext cx="1111763" cy="157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rebuchet MS" panose="020B0603020202020204" pitchFamily="34" charset="0"/>
                  <a:ea typeface="+mn-ea"/>
                  <a:cs typeface="+mn-cs"/>
                </a:rPr>
                <a:t>PCIe Root Complex</a:t>
              </a:r>
              <a:endParaRPr kumimoji="0" lang="en-US" alt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1" name="Line 44">
              <a:extLst>
                <a:ext uri="{FF2B5EF4-FFF2-40B4-BE49-F238E27FC236}">
                  <a16:creationId xmlns:a16="http://schemas.microsoft.com/office/drawing/2014/main" id="{3388AD35-D56A-D84B-9F83-AF5D33C1ACFA}"/>
                </a:ext>
              </a:extLst>
            </p:cNvPr>
            <p:cNvSpPr>
              <a:spLocks noChangeShapeType="1"/>
            </p:cNvSpPr>
            <p:nvPr/>
          </p:nvSpPr>
          <p:spPr bwMode="auto">
            <a:xfrm flipV="1">
              <a:off x="4275704" y="3717896"/>
              <a:ext cx="487225"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2" name="Freeform 45">
              <a:extLst>
                <a:ext uri="{FF2B5EF4-FFF2-40B4-BE49-F238E27FC236}">
                  <a16:creationId xmlns:a16="http://schemas.microsoft.com/office/drawing/2014/main" id="{E8C9DA28-162F-5EBB-63E7-500E17028297}"/>
                </a:ext>
              </a:extLst>
            </p:cNvPr>
            <p:cNvSpPr>
              <a:spLocks/>
            </p:cNvSpPr>
            <p:nvPr/>
          </p:nvSpPr>
          <p:spPr bwMode="auto">
            <a:xfrm>
              <a:off x="4167306" y="3660718"/>
              <a:ext cx="124374" cy="113235"/>
            </a:xfrm>
            <a:custGeom>
              <a:avLst/>
              <a:gdLst>
                <a:gd name="T0" fmla="*/ 109 w 109"/>
                <a:gd name="T1" fmla="*/ 101 h 101"/>
                <a:gd name="T2" fmla="*/ 0 w 109"/>
                <a:gd name="T3" fmla="*/ 51 h 101"/>
                <a:gd name="T4" fmla="*/ 109 w 109"/>
                <a:gd name="T5" fmla="*/ 0 h 101"/>
                <a:gd name="T6" fmla="*/ 109 w 109"/>
                <a:gd name="T7" fmla="*/ 101 h 101"/>
              </a:gdLst>
              <a:ahLst/>
              <a:cxnLst>
                <a:cxn ang="0">
                  <a:pos x="T0" y="T1"/>
                </a:cxn>
                <a:cxn ang="0">
                  <a:pos x="T2" y="T3"/>
                </a:cxn>
                <a:cxn ang="0">
                  <a:pos x="T4" y="T5"/>
                </a:cxn>
                <a:cxn ang="0">
                  <a:pos x="T6" y="T7"/>
                </a:cxn>
              </a:cxnLst>
              <a:rect l="0" t="0" r="r" b="b"/>
              <a:pathLst>
                <a:path w="109" h="101">
                  <a:moveTo>
                    <a:pt x="109" y="101"/>
                  </a:moveTo>
                  <a:lnTo>
                    <a:pt x="0" y="51"/>
                  </a:lnTo>
                  <a:lnTo>
                    <a:pt x="109" y="0"/>
                  </a:lnTo>
                  <a:lnTo>
                    <a:pt x="109"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3" name="Freeform 46">
              <a:extLst>
                <a:ext uri="{FF2B5EF4-FFF2-40B4-BE49-F238E27FC236}">
                  <a16:creationId xmlns:a16="http://schemas.microsoft.com/office/drawing/2014/main" id="{4E202686-4309-6AA9-C6DE-0F5E89D2FA14}"/>
                </a:ext>
              </a:extLst>
            </p:cNvPr>
            <p:cNvSpPr>
              <a:spLocks/>
            </p:cNvSpPr>
            <p:nvPr/>
          </p:nvSpPr>
          <p:spPr bwMode="auto">
            <a:xfrm>
              <a:off x="4749236" y="3660718"/>
              <a:ext cx="125514" cy="113235"/>
            </a:xfrm>
            <a:custGeom>
              <a:avLst/>
              <a:gdLst>
                <a:gd name="T0" fmla="*/ 0 w 110"/>
                <a:gd name="T1" fmla="*/ 0 h 101"/>
                <a:gd name="T2" fmla="*/ 110 w 110"/>
                <a:gd name="T3" fmla="*/ 51 h 101"/>
                <a:gd name="T4" fmla="*/ 0 w 110"/>
                <a:gd name="T5" fmla="*/ 101 h 101"/>
                <a:gd name="T6" fmla="*/ 0 w 110"/>
                <a:gd name="T7" fmla="*/ 0 h 101"/>
              </a:gdLst>
              <a:ahLst/>
              <a:cxnLst>
                <a:cxn ang="0">
                  <a:pos x="T0" y="T1"/>
                </a:cxn>
                <a:cxn ang="0">
                  <a:pos x="T2" y="T3"/>
                </a:cxn>
                <a:cxn ang="0">
                  <a:pos x="T4" y="T5"/>
                </a:cxn>
                <a:cxn ang="0">
                  <a:pos x="T6" y="T7"/>
                </a:cxn>
              </a:cxnLst>
              <a:rect l="0" t="0" r="r" b="b"/>
              <a:pathLst>
                <a:path w="110" h="101">
                  <a:moveTo>
                    <a:pt x="0" y="0"/>
                  </a:moveTo>
                  <a:lnTo>
                    <a:pt x="110" y="51"/>
                  </a:lnTo>
                  <a:lnTo>
                    <a:pt x="0" y="1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4" name="Rectangle 47">
              <a:extLst>
                <a:ext uri="{FF2B5EF4-FFF2-40B4-BE49-F238E27FC236}">
                  <a16:creationId xmlns:a16="http://schemas.microsoft.com/office/drawing/2014/main" id="{C96DC445-893B-398B-1512-FB3B1F912474}"/>
                </a:ext>
              </a:extLst>
            </p:cNvPr>
            <p:cNvSpPr>
              <a:spLocks noChangeArrowheads="1"/>
            </p:cNvSpPr>
            <p:nvPr/>
          </p:nvSpPr>
          <p:spPr bwMode="auto">
            <a:xfrm>
              <a:off x="6927480" y="3509366"/>
              <a:ext cx="813561" cy="184987"/>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5" name="Rectangle 48">
              <a:extLst>
                <a:ext uri="{FF2B5EF4-FFF2-40B4-BE49-F238E27FC236}">
                  <a16:creationId xmlns:a16="http://schemas.microsoft.com/office/drawing/2014/main" id="{E0777748-ADA4-505E-CA38-B1271175166F}"/>
                </a:ext>
              </a:extLst>
            </p:cNvPr>
            <p:cNvSpPr>
              <a:spLocks noChangeArrowheads="1"/>
            </p:cNvSpPr>
            <p:nvPr/>
          </p:nvSpPr>
          <p:spPr bwMode="auto">
            <a:xfrm>
              <a:off x="6927480" y="3509366"/>
              <a:ext cx="813561" cy="184987"/>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6" name="Rectangle 49">
              <a:extLst>
                <a:ext uri="{FF2B5EF4-FFF2-40B4-BE49-F238E27FC236}">
                  <a16:creationId xmlns:a16="http://schemas.microsoft.com/office/drawing/2014/main" id="{F438658F-BD54-2CB3-F9BD-E7D2BEA909B9}"/>
                </a:ext>
              </a:extLst>
            </p:cNvPr>
            <p:cNvSpPr>
              <a:spLocks noChangeArrowheads="1"/>
            </p:cNvSpPr>
            <p:nvPr/>
          </p:nvSpPr>
          <p:spPr bwMode="auto">
            <a:xfrm>
              <a:off x="6999366" y="3547484"/>
              <a:ext cx="103835"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7" name="Rectangle 50">
              <a:extLst>
                <a:ext uri="{FF2B5EF4-FFF2-40B4-BE49-F238E27FC236}">
                  <a16:creationId xmlns:a16="http://schemas.microsoft.com/office/drawing/2014/main" id="{08ED01C1-7A29-7C20-B705-4756FDC690FC}"/>
                </a:ext>
              </a:extLst>
            </p:cNvPr>
            <p:cNvSpPr>
              <a:spLocks noChangeArrowheads="1"/>
            </p:cNvSpPr>
            <p:nvPr/>
          </p:nvSpPr>
          <p:spPr bwMode="auto">
            <a:xfrm>
              <a:off x="6999366" y="3547484"/>
              <a:ext cx="103835"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8" name="Rectangle 51">
              <a:extLst>
                <a:ext uri="{FF2B5EF4-FFF2-40B4-BE49-F238E27FC236}">
                  <a16:creationId xmlns:a16="http://schemas.microsoft.com/office/drawing/2014/main" id="{99477E32-FC45-70EE-893F-8E86D1ECE961}"/>
                </a:ext>
              </a:extLst>
            </p:cNvPr>
            <p:cNvSpPr>
              <a:spLocks noChangeArrowheads="1"/>
            </p:cNvSpPr>
            <p:nvPr/>
          </p:nvSpPr>
          <p:spPr bwMode="auto">
            <a:xfrm>
              <a:off x="7193342" y="3547484"/>
              <a:ext cx="104976"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9" name="Rectangle 52">
              <a:extLst>
                <a:ext uri="{FF2B5EF4-FFF2-40B4-BE49-F238E27FC236}">
                  <a16:creationId xmlns:a16="http://schemas.microsoft.com/office/drawing/2014/main" id="{00A67DE1-F71E-D6C4-6869-7D3FB600242F}"/>
                </a:ext>
              </a:extLst>
            </p:cNvPr>
            <p:cNvSpPr>
              <a:spLocks noChangeArrowheads="1"/>
            </p:cNvSpPr>
            <p:nvPr/>
          </p:nvSpPr>
          <p:spPr bwMode="auto">
            <a:xfrm>
              <a:off x="7193342" y="3547484"/>
              <a:ext cx="104976"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0" name="Rectangle 53">
              <a:extLst>
                <a:ext uri="{FF2B5EF4-FFF2-40B4-BE49-F238E27FC236}">
                  <a16:creationId xmlns:a16="http://schemas.microsoft.com/office/drawing/2014/main" id="{A744E23C-0B51-3D61-AC5E-5B5311B600B7}"/>
                </a:ext>
              </a:extLst>
            </p:cNvPr>
            <p:cNvSpPr>
              <a:spLocks noChangeArrowheads="1"/>
            </p:cNvSpPr>
            <p:nvPr/>
          </p:nvSpPr>
          <p:spPr bwMode="auto">
            <a:xfrm>
              <a:off x="7379332" y="3547484"/>
              <a:ext cx="104976"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1" name="Rectangle 54">
              <a:extLst>
                <a:ext uri="{FF2B5EF4-FFF2-40B4-BE49-F238E27FC236}">
                  <a16:creationId xmlns:a16="http://schemas.microsoft.com/office/drawing/2014/main" id="{7BD59110-779D-D127-37FE-B946193395FA}"/>
                </a:ext>
              </a:extLst>
            </p:cNvPr>
            <p:cNvSpPr>
              <a:spLocks noChangeArrowheads="1"/>
            </p:cNvSpPr>
            <p:nvPr/>
          </p:nvSpPr>
          <p:spPr bwMode="auto">
            <a:xfrm>
              <a:off x="7379332" y="3547484"/>
              <a:ext cx="104976"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2" name="Rectangle 55">
              <a:extLst>
                <a:ext uri="{FF2B5EF4-FFF2-40B4-BE49-F238E27FC236}">
                  <a16:creationId xmlns:a16="http://schemas.microsoft.com/office/drawing/2014/main" id="{9F83B1F3-CFA6-5615-0088-D4E0E7CF0AF2}"/>
                </a:ext>
              </a:extLst>
            </p:cNvPr>
            <p:cNvSpPr>
              <a:spLocks noChangeArrowheads="1"/>
            </p:cNvSpPr>
            <p:nvPr/>
          </p:nvSpPr>
          <p:spPr bwMode="auto">
            <a:xfrm>
              <a:off x="7566462" y="3547484"/>
              <a:ext cx="104976"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3" name="Rectangle 56">
              <a:extLst>
                <a:ext uri="{FF2B5EF4-FFF2-40B4-BE49-F238E27FC236}">
                  <a16:creationId xmlns:a16="http://schemas.microsoft.com/office/drawing/2014/main" id="{6B31F447-11B2-0ECA-CE4F-A7232D9777F8}"/>
                </a:ext>
              </a:extLst>
            </p:cNvPr>
            <p:cNvSpPr>
              <a:spLocks noChangeArrowheads="1"/>
            </p:cNvSpPr>
            <p:nvPr/>
          </p:nvSpPr>
          <p:spPr bwMode="auto">
            <a:xfrm>
              <a:off x="7566462" y="3547484"/>
              <a:ext cx="104976"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4" name="Rectangle 57">
              <a:extLst>
                <a:ext uri="{FF2B5EF4-FFF2-40B4-BE49-F238E27FC236}">
                  <a16:creationId xmlns:a16="http://schemas.microsoft.com/office/drawing/2014/main" id="{59EE8621-279B-4171-F7D4-A19527B04293}"/>
                </a:ext>
              </a:extLst>
            </p:cNvPr>
            <p:cNvSpPr>
              <a:spLocks noChangeArrowheads="1"/>
            </p:cNvSpPr>
            <p:nvPr/>
          </p:nvSpPr>
          <p:spPr bwMode="auto">
            <a:xfrm>
              <a:off x="7032456" y="3597935"/>
              <a:ext cx="813561" cy="184987"/>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5" name="Rectangle 58">
              <a:extLst>
                <a:ext uri="{FF2B5EF4-FFF2-40B4-BE49-F238E27FC236}">
                  <a16:creationId xmlns:a16="http://schemas.microsoft.com/office/drawing/2014/main" id="{3A148C56-EDD3-BDC1-811F-6133CB26C2E7}"/>
                </a:ext>
              </a:extLst>
            </p:cNvPr>
            <p:cNvSpPr>
              <a:spLocks noChangeArrowheads="1"/>
            </p:cNvSpPr>
            <p:nvPr/>
          </p:nvSpPr>
          <p:spPr bwMode="auto">
            <a:xfrm>
              <a:off x="7032456" y="3597935"/>
              <a:ext cx="813561" cy="184987"/>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6" name="Rectangle 59">
              <a:extLst>
                <a:ext uri="{FF2B5EF4-FFF2-40B4-BE49-F238E27FC236}">
                  <a16:creationId xmlns:a16="http://schemas.microsoft.com/office/drawing/2014/main" id="{E49C07D2-C98F-8ABB-34EE-1411FCE9B9D0}"/>
                </a:ext>
              </a:extLst>
            </p:cNvPr>
            <p:cNvSpPr>
              <a:spLocks noChangeArrowheads="1"/>
            </p:cNvSpPr>
            <p:nvPr/>
          </p:nvSpPr>
          <p:spPr bwMode="auto">
            <a:xfrm>
              <a:off x="7104341" y="3636053"/>
              <a:ext cx="104976"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7" name="Rectangle 60">
              <a:extLst>
                <a:ext uri="{FF2B5EF4-FFF2-40B4-BE49-F238E27FC236}">
                  <a16:creationId xmlns:a16="http://schemas.microsoft.com/office/drawing/2014/main" id="{6A2248E0-1E42-52D9-C41B-70A206BF495E}"/>
                </a:ext>
              </a:extLst>
            </p:cNvPr>
            <p:cNvSpPr>
              <a:spLocks noChangeArrowheads="1"/>
            </p:cNvSpPr>
            <p:nvPr/>
          </p:nvSpPr>
          <p:spPr bwMode="auto">
            <a:xfrm>
              <a:off x="7104341" y="3636053"/>
              <a:ext cx="104976"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8" name="Rectangle 61">
              <a:extLst>
                <a:ext uri="{FF2B5EF4-FFF2-40B4-BE49-F238E27FC236}">
                  <a16:creationId xmlns:a16="http://schemas.microsoft.com/office/drawing/2014/main" id="{0588890E-5151-F9AA-F490-01CE76FF8AE2}"/>
                </a:ext>
              </a:extLst>
            </p:cNvPr>
            <p:cNvSpPr>
              <a:spLocks noChangeArrowheads="1"/>
            </p:cNvSpPr>
            <p:nvPr/>
          </p:nvSpPr>
          <p:spPr bwMode="auto">
            <a:xfrm>
              <a:off x="7299459" y="3636053"/>
              <a:ext cx="103835"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9" name="Rectangle 62">
              <a:extLst>
                <a:ext uri="{FF2B5EF4-FFF2-40B4-BE49-F238E27FC236}">
                  <a16:creationId xmlns:a16="http://schemas.microsoft.com/office/drawing/2014/main" id="{EA671DBA-0FAD-7177-DC46-F9FB4AABB087}"/>
                </a:ext>
              </a:extLst>
            </p:cNvPr>
            <p:cNvSpPr>
              <a:spLocks noChangeArrowheads="1"/>
            </p:cNvSpPr>
            <p:nvPr/>
          </p:nvSpPr>
          <p:spPr bwMode="auto">
            <a:xfrm>
              <a:off x="7299459" y="3636053"/>
              <a:ext cx="103835"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0" name="Rectangle 63">
              <a:extLst>
                <a:ext uri="{FF2B5EF4-FFF2-40B4-BE49-F238E27FC236}">
                  <a16:creationId xmlns:a16="http://schemas.microsoft.com/office/drawing/2014/main" id="{7DBBC870-AD76-7D6F-D1F0-65B49AC7A668}"/>
                </a:ext>
              </a:extLst>
            </p:cNvPr>
            <p:cNvSpPr>
              <a:spLocks noChangeArrowheads="1"/>
            </p:cNvSpPr>
            <p:nvPr/>
          </p:nvSpPr>
          <p:spPr bwMode="auto">
            <a:xfrm>
              <a:off x="7485448" y="3636053"/>
              <a:ext cx="103835"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1" name="Rectangle 64">
              <a:extLst>
                <a:ext uri="{FF2B5EF4-FFF2-40B4-BE49-F238E27FC236}">
                  <a16:creationId xmlns:a16="http://schemas.microsoft.com/office/drawing/2014/main" id="{7CAFC86C-35E7-EA81-04B7-A8360C9B5E76}"/>
                </a:ext>
              </a:extLst>
            </p:cNvPr>
            <p:cNvSpPr>
              <a:spLocks noChangeArrowheads="1"/>
            </p:cNvSpPr>
            <p:nvPr/>
          </p:nvSpPr>
          <p:spPr bwMode="auto">
            <a:xfrm>
              <a:off x="7485448" y="3636053"/>
              <a:ext cx="103835"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2" name="Rectangle 65">
              <a:extLst>
                <a:ext uri="{FF2B5EF4-FFF2-40B4-BE49-F238E27FC236}">
                  <a16:creationId xmlns:a16="http://schemas.microsoft.com/office/drawing/2014/main" id="{F47E03E8-D5DB-DDE5-B0F9-99D596D7A14D}"/>
                </a:ext>
              </a:extLst>
            </p:cNvPr>
            <p:cNvSpPr>
              <a:spLocks noChangeArrowheads="1"/>
            </p:cNvSpPr>
            <p:nvPr/>
          </p:nvSpPr>
          <p:spPr bwMode="auto">
            <a:xfrm>
              <a:off x="7671438" y="3636053"/>
              <a:ext cx="104976"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3" name="Rectangle 66">
              <a:extLst>
                <a:ext uri="{FF2B5EF4-FFF2-40B4-BE49-F238E27FC236}">
                  <a16:creationId xmlns:a16="http://schemas.microsoft.com/office/drawing/2014/main" id="{B796F21E-A324-F3AC-B38A-03B66AB7DB14}"/>
                </a:ext>
              </a:extLst>
            </p:cNvPr>
            <p:cNvSpPr>
              <a:spLocks noChangeArrowheads="1"/>
            </p:cNvSpPr>
            <p:nvPr/>
          </p:nvSpPr>
          <p:spPr bwMode="auto">
            <a:xfrm>
              <a:off x="7671438" y="3636053"/>
              <a:ext cx="104976"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4" name="Rectangle 67">
              <a:extLst>
                <a:ext uri="{FF2B5EF4-FFF2-40B4-BE49-F238E27FC236}">
                  <a16:creationId xmlns:a16="http://schemas.microsoft.com/office/drawing/2014/main" id="{8813543F-C6C9-2391-11DC-5A427AA42C50}"/>
                </a:ext>
              </a:extLst>
            </p:cNvPr>
            <p:cNvSpPr>
              <a:spLocks noChangeArrowheads="1"/>
            </p:cNvSpPr>
            <p:nvPr/>
          </p:nvSpPr>
          <p:spPr bwMode="auto">
            <a:xfrm>
              <a:off x="7132867" y="3692110"/>
              <a:ext cx="813561" cy="18610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5" name="Rectangle 68">
              <a:extLst>
                <a:ext uri="{FF2B5EF4-FFF2-40B4-BE49-F238E27FC236}">
                  <a16:creationId xmlns:a16="http://schemas.microsoft.com/office/drawing/2014/main" id="{1C4562A0-0E14-57B0-2C95-4EB451D6B364}"/>
                </a:ext>
              </a:extLst>
            </p:cNvPr>
            <p:cNvSpPr>
              <a:spLocks noChangeArrowheads="1"/>
            </p:cNvSpPr>
            <p:nvPr/>
          </p:nvSpPr>
          <p:spPr bwMode="auto">
            <a:xfrm>
              <a:off x="7132867" y="3692110"/>
              <a:ext cx="813561" cy="18610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6" name="Rectangle 69">
              <a:extLst>
                <a:ext uri="{FF2B5EF4-FFF2-40B4-BE49-F238E27FC236}">
                  <a16:creationId xmlns:a16="http://schemas.microsoft.com/office/drawing/2014/main" id="{9CEBB0C5-EA3C-0161-9160-10D7E5924955}"/>
                </a:ext>
              </a:extLst>
            </p:cNvPr>
            <p:cNvSpPr>
              <a:spLocks noChangeArrowheads="1"/>
            </p:cNvSpPr>
            <p:nvPr/>
          </p:nvSpPr>
          <p:spPr bwMode="auto">
            <a:xfrm>
              <a:off x="7204753" y="3730228"/>
              <a:ext cx="104976"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7" name="Rectangle 70">
              <a:extLst>
                <a:ext uri="{FF2B5EF4-FFF2-40B4-BE49-F238E27FC236}">
                  <a16:creationId xmlns:a16="http://schemas.microsoft.com/office/drawing/2014/main" id="{5E1D1B42-E71E-B21D-98C8-4C005764AE7B}"/>
                </a:ext>
              </a:extLst>
            </p:cNvPr>
            <p:cNvSpPr>
              <a:spLocks noChangeArrowheads="1"/>
            </p:cNvSpPr>
            <p:nvPr/>
          </p:nvSpPr>
          <p:spPr bwMode="auto">
            <a:xfrm>
              <a:off x="7204753" y="3730228"/>
              <a:ext cx="104976"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8" name="Rectangle 71">
              <a:extLst>
                <a:ext uri="{FF2B5EF4-FFF2-40B4-BE49-F238E27FC236}">
                  <a16:creationId xmlns:a16="http://schemas.microsoft.com/office/drawing/2014/main" id="{1E6D820C-EF84-1026-2CE6-E417F6C1B635}"/>
                </a:ext>
              </a:extLst>
            </p:cNvPr>
            <p:cNvSpPr>
              <a:spLocks noChangeArrowheads="1"/>
            </p:cNvSpPr>
            <p:nvPr/>
          </p:nvSpPr>
          <p:spPr bwMode="auto">
            <a:xfrm>
              <a:off x="7399871" y="3730228"/>
              <a:ext cx="103835"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9" name="Rectangle 72">
              <a:extLst>
                <a:ext uri="{FF2B5EF4-FFF2-40B4-BE49-F238E27FC236}">
                  <a16:creationId xmlns:a16="http://schemas.microsoft.com/office/drawing/2014/main" id="{883B9875-0CC9-51F7-C574-02F230C32D80}"/>
                </a:ext>
              </a:extLst>
            </p:cNvPr>
            <p:cNvSpPr>
              <a:spLocks noChangeArrowheads="1"/>
            </p:cNvSpPr>
            <p:nvPr/>
          </p:nvSpPr>
          <p:spPr bwMode="auto">
            <a:xfrm>
              <a:off x="7399871" y="3730228"/>
              <a:ext cx="103835"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50" name="Rectangle 73">
              <a:extLst>
                <a:ext uri="{FF2B5EF4-FFF2-40B4-BE49-F238E27FC236}">
                  <a16:creationId xmlns:a16="http://schemas.microsoft.com/office/drawing/2014/main" id="{4E0AEA26-D8B8-D5C2-F497-75CE856FE9FB}"/>
                </a:ext>
              </a:extLst>
            </p:cNvPr>
            <p:cNvSpPr>
              <a:spLocks noChangeArrowheads="1"/>
            </p:cNvSpPr>
            <p:nvPr/>
          </p:nvSpPr>
          <p:spPr bwMode="auto">
            <a:xfrm>
              <a:off x="7585860" y="3730228"/>
              <a:ext cx="103835"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51" name="Rectangle 74">
              <a:extLst>
                <a:ext uri="{FF2B5EF4-FFF2-40B4-BE49-F238E27FC236}">
                  <a16:creationId xmlns:a16="http://schemas.microsoft.com/office/drawing/2014/main" id="{3EDD4B39-B8FA-A399-A617-96681A91B54E}"/>
                </a:ext>
              </a:extLst>
            </p:cNvPr>
            <p:cNvSpPr>
              <a:spLocks noChangeArrowheads="1"/>
            </p:cNvSpPr>
            <p:nvPr/>
          </p:nvSpPr>
          <p:spPr bwMode="auto">
            <a:xfrm>
              <a:off x="7585860" y="3730228"/>
              <a:ext cx="103835"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52" name="Rectangle 75">
              <a:extLst>
                <a:ext uri="{FF2B5EF4-FFF2-40B4-BE49-F238E27FC236}">
                  <a16:creationId xmlns:a16="http://schemas.microsoft.com/office/drawing/2014/main" id="{05E9980E-3400-8439-4B5F-9FFF46E1DF52}"/>
                </a:ext>
              </a:extLst>
            </p:cNvPr>
            <p:cNvSpPr>
              <a:spLocks noChangeArrowheads="1"/>
            </p:cNvSpPr>
            <p:nvPr/>
          </p:nvSpPr>
          <p:spPr bwMode="auto">
            <a:xfrm>
              <a:off x="7771849" y="3730228"/>
              <a:ext cx="104976" cy="108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53" name="Rectangle 76">
              <a:extLst>
                <a:ext uri="{FF2B5EF4-FFF2-40B4-BE49-F238E27FC236}">
                  <a16:creationId xmlns:a16="http://schemas.microsoft.com/office/drawing/2014/main" id="{39DD38EC-45E9-12A8-A199-5B696FC6125A}"/>
                </a:ext>
              </a:extLst>
            </p:cNvPr>
            <p:cNvSpPr>
              <a:spLocks noChangeArrowheads="1"/>
            </p:cNvSpPr>
            <p:nvPr/>
          </p:nvSpPr>
          <p:spPr bwMode="auto">
            <a:xfrm>
              <a:off x="7771849" y="3730228"/>
              <a:ext cx="104976" cy="1087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55" name="Freeform 78">
              <a:extLst>
                <a:ext uri="{FF2B5EF4-FFF2-40B4-BE49-F238E27FC236}">
                  <a16:creationId xmlns:a16="http://schemas.microsoft.com/office/drawing/2014/main" id="{49144DB7-CF65-C99D-CB93-F48BD31523A7}"/>
                </a:ext>
              </a:extLst>
            </p:cNvPr>
            <p:cNvSpPr>
              <a:spLocks/>
            </p:cNvSpPr>
            <p:nvPr/>
          </p:nvSpPr>
          <p:spPr bwMode="auto">
            <a:xfrm>
              <a:off x="6161843" y="3662960"/>
              <a:ext cx="124374" cy="113235"/>
            </a:xfrm>
            <a:custGeom>
              <a:avLst/>
              <a:gdLst>
                <a:gd name="T0" fmla="*/ 109 w 109"/>
                <a:gd name="T1" fmla="*/ 101 h 101"/>
                <a:gd name="T2" fmla="*/ 0 w 109"/>
                <a:gd name="T3" fmla="*/ 50 h 101"/>
                <a:gd name="T4" fmla="*/ 109 w 109"/>
                <a:gd name="T5" fmla="*/ 0 h 101"/>
                <a:gd name="T6" fmla="*/ 109 w 109"/>
                <a:gd name="T7" fmla="*/ 101 h 101"/>
              </a:gdLst>
              <a:ahLst/>
              <a:cxnLst>
                <a:cxn ang="0">
                  <a:pos x="T0" y="T1"/>
                </a:cxn>
                <a:cxn ang="0">
                  <a:pos x="T2" y="T3"/>
                </a:cxn>
                <a:cxn ang="0">
                  <a:pos x="T4" y="T5"/>
                </a:cxn>
                <a:cxn ang="0">
                  <a:pos x="T6" y="T7"/>
                </a:cxn>
              </a:cxnLst>
              <a:rect l="0" t="0" r="r" b="b"/>
              <a:pathLst>
                <a:path w="109" h="101">
                  <a:moveTo>
                    <a:pt x="109" y="101"/>
                  </a:moveTo>
                  <a:lnTo>
                    <a:pt x="0" y="50"/>
                  </a:lnTo>
                  <a:lnTo>
                    <a:pt x="109" y="0"/>
                  </a:lnTo>
                  <a:lnTo>
                    <a:pt x="109"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56" name="Freeform 79">
              <a:extLst>
                <a:ext uri="{FF2B5EF4-FFF2-40B4-BE49-F238E27FC236}">
                  <a16:creationId xmlns:a16="http://schemas.microsoft.com/office/drawing/2014/main" id="{5F5F775D-F66B-DB26-9789-B42123A177E0}"/>
                </a:ext>
              </a:extLst>
            </p:cNvPr>
            <p:cNvSpPr>
              <a:spLocks/>
            </p:cNvSpPr>
            <p:nvPr/>
          </p:nvSpPr>
          <p:spPr bwMode="auto">
            <a:xfrm>
              <a:off x="6757465" y="3662960"/>
              <a:ext cx="125514" cy="113235"/>
            </a:xfrm>
            <a:custGeom>
              <a:avLst/>
              <a:gdLst>
                <a:gd name="T0" fmla="*/ 0 w 110"/>
                <a:gd name="T1" fmla="*/ 0 h 101"/>
                <a:gd name="T2" fmla="*/ 110 w 110"/>
                <a:gd name="T3" fmla="*/ 50 h 101"/>
                <a:gd name="T4" fmla="*/ 0 w 110"/>
                <a:gd name="T5" fmla="*/ 101 h 101"/>
                <a:gd name="T6" fmla="*/ 0 w 110"/>
                <a:gd name="T7" fmla="*/ 0 h 101"/>
              </a:gdLst>
              <a:ahLst/>
              <a:cxnLst>
                <a:cxn ang="0">
                  <a:pos x="T0" y="T1"/>
                </a:cxn>
                <a:cxn ang="0">
                  <a:pos x="T2" y="T3"/>
                </a:cxn>
                <a:cxn ang="0">
                  <a:pos x="T4" y="T5"/>
                </a:cxn>
                <a:cxn ang="0">
                  <a:pos x="T6" y="T7"/>
                </a:cxn>
              </a:cxnLst>
              <a:rect l="0" t="0" r="r" b="b"/>
              <a:pathLst>
                <a:path w="110" h="101">
                  <a:moveTo>
                    <a:pt x="0" y="0"/>
                  </a:moveTo>
                  <a:lnTo>
                    <a:pt x="110" y="50"/>
                  </a:lnTo>
                  <a:lnTo>
                    <a:pt x="0" y="1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57" name="Rectangle 80">
              <a:extLst>
                <a:ext uri="{FF2B5EF4-FFF2-40B4-BE49-F238E27FC236}">
                  <a16:creationId xmlns:a16="http://schemas.microsoft.com/office/drawing/2014/main" id="{83EA2926-683E-D084-6DB9-896803D08F3F}"/>
                </a:ext>
              </a:extLst>
            </p:cNvPr>
            <p:cNvSpPr>
              <a:spLocks noChangeArrowheads="1"/>
            </p:cNvSpPr>
            <p:nvPr/>
          </p:nvSpPr>
          <p:spPr bwMode="auto">
            <a:xfrm>
              <a:off x="2969306" y="3185701"/>
              <a:ext cx="1501224" cy="157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Trebuchet MS" panose="020B0603020202020204" pitchFamily="34" charset="0"/>
                  <a:ea typeface="+mn-ea"/>
                  <a:cs typeface="+mn-cs"/>
                </a:rPr>
                <a:t>NVIDIA A100 GPU </a:t>
              </a:r>
              <a:r>
                <a:rPr kumimoji="0" lang="en-US" altLang="en-US" sz="2000" b="1" i="0" u="none" strike="noStrike" kern="1200" cap="none" spc="0" normalizeH="0" baseline="0" noProof="0">
                  <a:ln>
                    <a:noFill/>
                  </a:ln>
                  <a:solidFill>
                    <a:srgbClr val="E7E6E6">
                      <a:lumMod val="90000"/>
                    </a:srgbClr>
                  </a:solidFill>
                  <a:effectLst/>
                  <a:uLnTx/>
                  <a:uFillTx/>
                  <a:latin typeface="Trebuchet MS" panose="020B0603020202020204" pitchFamily="34" charset="0"/>
                  <a:ea typeface="+mn-ea"/>
                  <a:cs typeface="+mn-cs"/>
                </a:rPr>
                <a:t>(80GB)</a:t>
              </a:r>
              <a:endParaRPr kumimoji="0" lang="en-US" altLang="en-US" b="0" i="0" u="none" strike="noStrike" kern="1200" cap="none" spc="0" normalizeH="0" baseline="0" noProof="0">
                <a:ln>
                  <a:noFill/>
                </a:ln>
                <a:solidFill>
                  <a:srgbClr val="E7E6E6">
                    <a:lumMod val="90000"/>
                  </a:srgbClr>
                </a:solidFill>
                <a:effectLst/>
                <a:uLnTx/>
                <a:uFillTx/>
                <a:latin typeface="Trebuchet MS" panose="020B0603020202020204" pitchFamily="34" charset="0"/>
                <a:ea typeface="+mn-ea"/>
                <a:cs typeface="+mn-cs"/>
              </a:endParaRPr>
            </a:p>
          </p:txBody>
        </p:sp>
        <p:sp>
          <p:nvSpPr>
            <p:cNvPr id="58" name="Rectangle 83">
              <a:extLst>
                <a:ext uri="{FF2B5EF4-FFF2-40B4-BE49-F238E27FC236}">
                  <a16:creationId xmlns:a16="http://schemas.microsoft.com/office/drawing/2014/main" id="{657948BD-FC14-810D-4FFD-5BDE1ACD6701}"/>
                </a:ext>
              </a:extLst>
            </p:cNvPr>
            <p:cNvSpPr>
              <a:spLocks noChangeArrowheads="1"/>
            </p:cNvSpPr>
            <p:nvPr/>
          </p:nvSpPr>
          <p:spPr bwMode="auto">
            <a:xfrm>
              <a:off x="6986211" y="3185700"/>
              <a:ext cx="859806" cy="157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Trebuchet MS" panose="020B0603020202020204" pitchFamily="34" charset="0"/>
                  <a:ea typeface="+mn-ea"/>
                  <a:cs typeface="+mn-cs"/>
                </a:rPr>
                <a:t>Memory </a:t>
              </a:r>
              <a:r>
                <a:rPr kumimoji="0" lang="en-US" altLang="en-US" sz="2000" b="1" i="0" u="none" strike="noStrike" kern="1200" cap="none" spc="0" normalizeH="0" baseline="0" noProof="0">
                  <a:ln>
                    <a:noFill/>
                  </a:ln>
                  <a:solidFill>
                    <a:srgbClr val="E7E6E6">
                      <a:lumMod val="90000"/>
                    </a:srgbClr>
                  </a:solidFill>
                  <a:effectLst/>
                  <a:uLnTx/>
                  <a:uFillTx/>
                  <a:latin typeface="Trebuchet MS" panose="020B0603020202020204" pitchFamily="34" charset="0"/>
                  <a:ea typeface="+mn-ea"/>
                  <a:cs typeface="+mn-cs"/>
                </a:rPr>
                <a:t>(1TB)</a:t>
              </a:r>
              <a:endParaRPr kumimoji="0" lang="en-US" altLang="en-US" b="0" i="0" u="none" strike="noStrike" kern="1200" cap="none" spc="0" normalizeH="0" baseline="0" noProof="0">
                <a:ln>
                  <a:noFill/>
                </a:ln>
                <a:solidFill>
                  <a:srgbClr val="E7E6E6">
                    <a:lumMod val="90000"/>
                  </a:srgbClr>
                </a:solidFill>
                <a:effectLst/>
                <a:uLnTx/>
                <a:uFillTx/>
                <a:latin typeface="Trebuchet MS" panose="020B0603020202020204" pitchFamily="34" charset="0"/>
                <a:ea typeface="+mn-ea"/>
                <a:cs typeface="+mn-cs"/>
              </a:endParaRPr>
            </a:p>
          </p:txBody>
        </p:sp>
        <p:sp>
          <p:nvSpPr>
            <p:cNvPr id="59" name="Freeform 87">
              <a:extLst>
                <a:ext uri="{FF2B5EF4-FFF2-40B4-BE49-F238E27FC236}">
                  <a16:creationId xmlns:a16="http://schemas.microsoft.com/office/drawing/2014/main" id="{5B3CA84E-D9C5-2156-F23B-DE4E0DC3567C}"/>
                </a:ext>
              </a:extLst>
            </p:cNvPr>
            <p:cNvSpPr>
              <a:spLocks/>
            </p:cNvSpPr>
            <p:nvPr/>
          </p:nvSpPr>
          <p:spPr bwMode="auto">
            <a:xfrm>
              <a:off x="3036151" y="3471780"/>
              <a:ext cx="1110231" cy="486571"/>
            </a:xfrm>
            <a:custGeom>
              <a:avLst/>
              <a:gdLst>
                <a:gd name="T0" fmla="*/ 0 w 1063"/>
                <a:gd name="T1" fmla="*/ 0 h 511"/>
                <a:gd name="T2" fmla="*/ 0 w 1063"/>
                <a:gd name="T3" fmla="*/ 511 h 511"/>
                <a:gd name="T4" fmla="*/ 967 w 1063"/>
                <a:gd name="T5" fmla="*/ 511 h 511"/>
                <a:gd name="T6" fmla="*/ 1063 w 1063"/>
                <a:gd name="T7" fmla="*/ 415 h 511"/>
                <a:gd name="T8" fmla="*/ 1063 w 1063"/>
                <a:gd name="T9" fmla="*/ 415 h 511"/>
                <a:gd name="T10" fmla="*/ 1063 w 1063"/>
                <a:gd name="T11" fmla="*/ 96 h 511"/>
                <a:gd name="T12" fmla="*/ 967 w 1063"/>
                <a:gd name="T13" fmla="*/ 0 h 511"/>
                <a:gd name="T14" fmla="*/ 967 w 1063"/>
                <a:gd name="T15" fmla="*/ 0 h 511"/>
                <a:gd name="T16" fmla="*/ 0 w 1063"/>
                <a:gd name="T17"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60" name="Freeform 88">
              <a:extLst>
                <a:ext uri="{FF2B5EF4-FFF2-40B4-BE49-F238E27FC236}">
                  <a16:creationId xmlns:a16="http://schemas.microsoft.com/office/drawing/2014/main" id="{ED02075C-6A3F-B0D6-6B57-FA4CB9D5AD30}"/>
                </a:ext>
              </a:extLst>
            </p:cNvPr>
            <p:cNvSpPr>
              <a:spLocks/>
            </p:cNvSpPr>
            <p:nvPr/>
          </p:nvSpPr>
          <p:spPr bwMode="auto">
            <a:xfrm>
              <a:off x="3036151" y="3471780"/>
              <a:ext cx="1110231" cy="486571"/>
            </a:xfrm>
            <a:custGeom>
              <a:avLst/>
              <a:gdLst>
                <a:gd name="T0" fmla="*/ 0 w 1063"/>
                <a:gd name="T1" fmla="*/ 0 h 511"/>
                <a:gd name="T2" fmla="*/ 0 w 1063"/>
                <a:gd name="T3" fmla="*/ 511 h 511"/>
                <a:gd name="T4" fmla="*/ 967 w 1063"/>
                <a:gd name="T5" fmla="*/ 511 h 511"/>
                <a:gd name="T6" fmla="*/ 1063 w 1063"/>
                <a:gd name="T7" fmla="*/ 415 h 511"/>
                <a:gd name="T8" fmla="*/ 1063 w 1063"/>
                <a:gd name="T9" fmla="*/ 415 h 511"/>
                <a:gd name="T10" fmla="*/ 1063 w 1063"/>
                <a:gd name="T11" fmla="*/ 96 h 511"/>
                <a:gd name="T12" fmla="*/ 967 w 1063"/>
                <a:gd name="T13" fmla="*/ 0 h 511"/>
                <a:gd name="T14" fmla="*/ 967 w 1063"/>
                <a:gd name="T15" fmla="*/ 0 h 511"/>
                <a:gd name="T16" fmla="*/ 0 w 1063"/>
                <a:gd name="T17"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61" name="Rectangle 89">
              <a:extLst>
                <a:ext uri="{FF2B5EF4-FFF2-40B4-BE49-F238E27FC236}">
                  <a16:creationId xmlns:a16="http://schemas.microsoft.com/office/drawing/2014/main" id="{FBBB6B46-B073-7984-9796-4EDCC17CA059}"/>
                </a:ext>
              </a:extLst>
            </p:cNvPr>
            <p:cNvSpPr>
              <a:spLocks noChangeArrowheads="1"/>
            </p:cNvSpPr>
            <p:nvPr/>
          </p:nvSpPr>
          <p:spPr bwMode="auto">
            <a:xfrm>
              <a:off x="3189050" y="3958352"/>
              <a:ext cx="399364" cy="6951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62" name="Rectangle 90">
              <a:extLst>
                <a:ext uri="{FF2B5EF4-FFF2-40B4-BE49-F238E27FC236}">
                  <a16:creationId xmlns:a16="http://schemas.microsoft.com/office/drawing/2014/main" id="{798185F2-996A-677F-F522-5FB10DCC4FDA}"/>
                </a:ext>
              </a:extLst>
            </p:cNvPr>
            <p:cNvSpPr>
              <a:spLocks noChangeArrowheads="1"/>
            </p:cNvSpPr>
            <p:nvPr/>
          </p:nvSpPr>
          <p:spPr bwMode="auto">
            <a:xfrm>
              <a:off x="3189050" y="3958352"/>
              <a:ext cx="399364" cy="6951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63" name="Oval 91">
              <a:extLst>
                <a:ext uri="{FF2B5EF4-FFF2-40B4-BE49-F238E27FC236}">
                  <a16:creationId xmlns:a16="http://schemas.microsoft.com/office/drawing/2014/main" id="{7DA8342C-0A18-64D0-7B38-5AF1FE1A77F9}"/>
                </a:ext>
              </a:extLst>
            </p:cNvPr>
            <p:cNvSpPr>
              <a:spLocks noChangeArrowheads="1"/>
            </p:cNvSpPr>
            <p:nvPr/>
          </p:nvSpPr>
          <p:spPr bwMode="auto">
            <a:xfrm>
              <a:off x="3721916" y="3574924"/>
              <a:ext cx="305798" cy="28028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192" name="Oval 92">
              <a:extLst>
                <a:ext uri="{FF2B5EF4-FFF2-40B4-BE49-F238E27FC236}">
                  <a16:creationId xmlns:a16="http://schemas.microsoft.com/office/drawing/2014/main" id="{2FAD529D-ADA0-30BB-D0FB-3D8D4C280AF4}"/>
                </a:ext>
              </a:extLst>
            </p:cNvPr>
            <p:cNvSpPr>
              <a:spLocks noChangeArrowheads="1"/>
            </p:cNvSpPr>
            <p:nvPr/>
          </p:nvSpPr>
          <p:spPr bwMode="auto">
            <a:xfrm>
              <a:off x="3721916" y="3574924"/>
              <a:ext cx="305798" cy="280283"/>
            </a:xfrm>
            <a:prstGeom prst="ellipse">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193" name="Oval 93">
              <a:extLst>
                <a:ext uri="{FF2B5EF4-FFF2-40B4-BE49-F238E27FC236}">
                  <a16:creationId xmlns:a16="http://schemas.microsoft.com/office/drawing/2014/main" id="{8C7572C0-B1F6-4F90-00EC-CA764D0B56DF}"/>
                </a:ext>
              </a:extLst>
            </p:cNvPr>
            <p:cNvSpPr>
              <a:spLocks noChangeArrowheads="1"/>
            </p:cNvSpPr>
            <p:nvPr/>
          </p:nvSpPr>
          <p:spPr bwMode="auto">
            <a:xfrm>
              <a:off x="3809776" y="3656767"/>
              <a:ext cx="130078" cy="11659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194" name="Oval 94">
              <a:extLst>
                <a:ext uri="{FF2B5EF4-FFF2-40B4-BE49-F238E27FC236}">
                  <a16:creationId xmlns:a16="http://schemas.microsoft.com/office/drawing/2014/main" id="{CFBE7AE8-A2FA-5353-20F3-A49AFB31E9E9}"/>
                </a:ext>
              </a:extLst>
            </p:cNvPr>
            <p:cNvSpPr>
              <a:spLocks noChangeArrowheads="1"/>
            </p:cNvSpPr>
            <p:nvPr/>
          </p:nvSpPr>
          <p:spPr bwMode="auto">
            <a:xfrm>
              <a:off x="3809776" y="3656767"/>
              <a:ext cx="130078" cy="116598"/>
            </a:xfrm>
            <a:prstGeom prst="ellipse">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195" name="Line 95">
              <a:extLst>
                <a:ext uri="{FF2B5EF4-FFF2-40B4-BE49-F238E27FC236}">
                  <a16:creationId xmlns:a16="http://schemas.microsoft.com/office/drawing/2014/main" id="{277088DF-07A5-B578-BE23-B329B33508DE}"/>
                </a:ext>
              </a:extLst>
            </p:cNvPr>
            <p:cNvSpPr>
              <a:spLocks noChangeShapeType="1"/>
            </p:cNvSpPr>
            <p:nvPr/>
          </p:nvSpPr>
          <p:spPr bwMode="auto">
            <a:xfrm>
              <a:off x="3165089" y="3581651"/>
              <a:ext cx="430172"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196" name="Line 96">
              <a:extLst>
                <a:ext uri="{FF2B5EF4-FFF2-40B4-BE49-F238E27FC236}">
                  <a16:creationId xmlns:a16="http://schemas.microsoft.com/office/drawing/2014/main" id="{5160BD66-80B5-07FC-EBCA-527D6C73A32F}"/>
                </a:ext>
              </a:extLst>
            </p:cNvPr>
            <p:cNvSpPr>
              <a:spLocks noChangeShapeType="1"/>
            </p:cNvSpPr>
            <p:nvPr/>
          </p:nvSpPr>
          <p:spPr bwMode="auto">
            <a:xfrm>
              <a:off x="3165089" y="3651161"/>
              <a:ext cx="430172"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197" name="Line 97">
              <a:extLst>
                <a:ext uri="{FF2B5EF4-FFF2-40B4-BE49-F238E27FC236}">
                  <a16:creationId xmlns:a16="http://schemas.microsoft.com/office/drawing/2014/main" id="{627336C8-3316-E38A-66B0-C4B5BB71B74F}"/>
                </a:ext>
              </a:extLst>
            </p:cNvPr>
            <p:cNvSpPr>
              <a:spLocks noChangeShapeType="1"/>
            </p:cNvSpPr>
            <p:nvPr/>
          </p:nvSpPr>
          <p:spPr bwMode="auto">
            <a:xfrm>
              <a:off x="3165089" y="3720672"/>
              <a:ext cx="430172"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198" name="Line 98">
              <a:extLst>
                <a:ext uri="{FF2B5EF4-FFF2-40B4-BE49-F238E27FC236}">
                  <a16:creationId xmlns:a16="http://schemas.microsoft.com/office/drawing/2014/main" id="{0AB9FD2B-0761-62DB-348D-9C29F9A64EF8}"/>
                </a:ext>
              </a:extLst>
            </p:cNvPr>
            <p:cNvSpPr>
              <a:spLocks noChangeShapeType="1"/>
            </p:cNvSpPr>
            <p:nvPr/>
          </p:nvSpPr>
          <p:spPr bwMode="auto">
            <a:xfrm>
              <a:off x="3165089" y="3786819"/>
              <a:ext cx="430172"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199" name="Line 99">
              <a:extLst>
                <a:ext uri="{FF2B5EF4-FFF2-40B4-BE49-F238E27FC236}">
                  <a16:creationId xmlns:a16="http://schemas.microsoft.com/office/drawing/2014/main" id="{A04664BA-F988-D90C-5F5D-4A24E5EA8B8D}"/>
                </a:ext>
              </a:extLst>
            </p:cNvPr>
            <p:cNvSpPr>
              <a:spLocks noChangeShapeType="1"/>
            </p:cNvSpPr>
            <p:nvPr/>
          </p:nvSpPr>
          <p:spPr bwMode="auto">
            <a:xfrm>
              <a:off x="3165089" y="3850723"/>
              <a:ext cx="430172"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00" name="Freeform 100">
              <a:extLst>
                <a:ext uri="{FF2B5EF4-FFF2-40B4-BE49-F238E27FC236}">
                  <a16:creationId xmlns:a16="http://schemas.microsoft.com/office/drawing/2014/main" id="{6979F605-2582-E36D-219D-B360B8503101}"/>
                </a:ext>
              </a:extLst>
            </p:cNvPr>
            <p:cNvSpPr>
              <a:spLocks/>
            </p:cNvSpPr>
            <p:nvPr/>
          </p:nvSpPr>
          <p:spPr bwMode="auto">
            <a:xfrm>
              <a:off x="2942586" y="3406755"/>
              <a:ext cx="93565" cy="587473"/>
            </a:xfrm>
            <a:custGeom>
              <a:avLst/>
              <a:gdLst>
                <a:gd name="T0" fmla="*/ 82 w 82"/>
                <a:gd name="T1" fmla="*/ 524 h 524"/>
                <a:gd name="T2" fmla="*/ 82 w 82"/>
                <a:gd name="T3" fmla="*/ 0 h 524"/>
                <a:gd name="T4" fmla="*/ 0 w 82"/>
                <a:gd name="T5" fmla="*/ 0 h 524"/>
              </a:gdLst>
              <a:ahLst/>
              <a:cxnLst>
                <a:cxn ang="0">
                  <a:pos x="T0" y="T1"/>
                </a:cxn>
                <a:cxn ang="0">
                  <a:pos x="T2" y="T3"/>
                </a:cxn>
                <a:cxn ang="0">
                  <a:pos x="T4" y="T5"/>
                </a:cxn>
              </a:cxnLst>
              <a:rect l="0" t="0" r="r" b="b"/>
              <a:pathLst>
                <a:path w="82" h="524">
                  <a:moveTo>
                    <a:pt x="82" y="524"/>
                  </a:moveTo>
                  <a:lnTo>
                    <a:pt x="82" y="0"/>
                  </a:lnTo>
                  <a:lnTo>
                    <a:pt x="0" y="0"/>
                  </a:lnTo>
                </a:path>
              </a:pathLst>
            </a:cu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01" name="Freeform 101">
              <a:extLst>
                <a:ext uri="{FF2B5EF4-FFF2-40B4-BE49-F238E27FC236}">
                  <a16:creationId xmlns:a16="http://schemas.microsoft.com/office/drawing/2014/main" id="{96992E13-1CAB-17B2-0B17-F2CE3784E001}"/>
                </a:ext>
              </a:extLst>
            </p:cNvPr>
            <p:cNvSpPr>
              <a:spLocks/>
            </p:cNvSpPr>
            <p:nvPr/>
          </p:nvSpPr>
          <p:spPr bwMode="auto">
            <a:xfrm>
              <a:off x="3940995" y="3706097"/>
              <a:ext cx="83296" cy="98660"/>
            </a:xfrm>
            <a:custGeom>
              <a:avLst/>
              <a:gdLst>
                <a:gd name="T0" fmla="*/ 46 w 80"/>
                <a:gd name="T1" fmla="*/ 95 h 104"/>
                <a:gd name="T2" fmla="*/ 60 w 80"/>
                <a:gd name="T3" fmla="*/ 104 h 104"/>
                <a:gd name="T4" fmla="*/ 35 w 80"/>
                <a:gd name="T5" fmla="*/ 9 h 104"/>
                <a:gd name="T6" fmla="*/ 0 w 80"/>
                <a:gd name="T7" fmla="*/ 0 h 104"/>
                <a:gd name="T8" fmla="*/ 0 w 80"/>
                <a:gd name="T9" fmla="*/ 16 h 104"/>
                <a:gd name="T10" fmla="*/ 53 w 80"/>
                <a:gd name="T11" fmla="*/ 69 h 104"/>
                <a:gd name="T12" fmla="*/ 46 w 80"/>
                <a:gd name="T13" fmla="*/ 95 h 104"/>
              </a:gdLst>
              <a:ahLst/>
              <a:cxnLst>
                <a:cxn ang="0">
                  <a:pos x="T0" y="T1"/>
                </a:cxn>
                <a:cxn ang="0">
                  <a:pos x="T2" y="T3"/>
                </a:cxn>
                <a:cxn ang="0">
                  <a:pos x="T4" y="T5"/>
                </a:cxn>
                <a:cxn ang="0">
                  <a:pos x="T6" y="T7"/>
                </a:cxn>
                <a:cxn ang="0">
                  <a:pos x="T8" y="T9"/>
                </a:cxn>
                <a:cxn ang="0">
                  <a:pos x="T10" y="T11"/>
                </a:cxn>
                <a:cxn ang="0">
                  <a:pos x="T12" y="T13"/>
                </a:cxn>
              </a:cxnLst>
              <a:rect l="0" t="0" r="r" b="b"/>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02" name="Freeform 102">
              <a:extLst>
                <a:ext uri="{FF2B5EF4-FFF2-40B4-BE49-F238E27FC236}">
                  <a16:creationId xmlns:a16="http://schemas.microsoft.com/office/drawing/2014/main" id="{F5D9B30C-7283-9D47-3E70-9B6A02DC2586}"/>
                </a:ext>
              </a:extLst>
            </p:cNvPr>
            <p:cNvSpPr>
              <a:spLocks/>
            </p:cNvSpPr>
            <p:nvPr/>
          </p:nvSpPr>
          <p:spPr bwMode="auto">
            <a:xfrm>
              <a:off x="3864545" y="3578288"/>
              <a:ext cx="108399" cy="76237"/>
            </a:xfrm>
            <a:custGeom>
              <a:avLst/>
              <a:gdLst>
                <a:gd name="T0" fmla="*/ 95 w 104"/>
                <a:gd name="T1" fmla="*/ 34 h 80"/>
                <a:gd name="T2" fmla="*/ 104 w 104"/>
                <a:gd name="T3" fmla="*/ 19 h 80"/>
                <a:gd name="T4" fmla="*/ 9 w 104"/>
                <a:gd name="T5" fmla="*/ 45 h 80"/>
                <a:gd name="T6" fmla="*/ 0 w 104"/>
                <a:gd name="T7" fmla="*/ 80 h 80"/>
                <a:gd name="T8" fmla="*/ 17 w 104"/>
                <a:gd name="T9" fmla="*/ 80 h 80"/>
                <a:gd name="T10" fmla="*/ 69 w 104"/>
                <a:gd name="T11" fmla="*/ 27 h 80"/>
                <a:gd name="T12" fmla="*/ 95 w 104"/>
                <a:gd name="T13" fmla="*/ 34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03" name="Freeform 103">
              <a:extLst>
                <a:ext uri="{FF2B5EF4-FFF2-40B4-BE49-F238E27FC236}">
                  <a16:creationId xmlns:a16="http://schemas.microsoft.com/office/drawing/2014/main" id="{01251532-AD1F-0405-1920-2DC003913FE4}"/>
                </a:ext>
              </a:extLst>
            </p:cNvPr>
            <p:cNvSpPr>
              <a:spLocks/>
            </p:cNvSpPr>
            <p:nvPr/>
          </p:nvSpPr>
          <p:spPr bwMode="auto">
            <a:xfrm>
              <a:off x="3727621" y="3626496"/>
              <a:ext cx="83296" cy="99781"/>
            </a:xfrm>
            <a:custGeom>
              <a:avLst/>
              <a:gdLst>
                <a:gd name="T0" fmla="*/ 34 w 80"/>
                <a:gd name="T1" fmla="*/ 8 h 104"/>
                <a:gd name="T2" fmla="*/ 19 w 80"/>
                <a:gd name="T3" fmla="*/ 0 h 104"/>
                <a:gd name="T4" fmla="*/ 45 w 80"/>
                <a:gd name="T5" fmla="*/ 94 h 104"/>
                <a:gd name="T6" fmla="*/ 80 w 80"/>
                <a:gd name="T7" fmla="*/ 104 h 104"/>
                <a:gd name="T8" fmla="*/ 80 w 80"/>
                <a:gd name="T9" fmla="*/ 87 h 104"/>
                <a:gd name="T10" fmla="*/ 27 w 80"/>
                <a:gd name="T11" fmla="*/ 34 h 104"/>
                <a:gd name="T12" fmla="*/ 34 w 80"/>
                <a:gd name="T13" fmla="*/ 8 h 104"/>
              </a:gdLst>
              <a:ahLst/>
              <a:cxnLst>
                <a:cxn ang="0">
                  <a:pos x="T0" y="T1"/>
                </a:cxn>
                <a:cxn ang="0">
                  <a:pos x="T2" y="T3"/>
                </a:cxn>
                <a:cxn ang="0">
                  <a:pos x="T4" y="T5"/>
                </a:cxn>
                <a:cxn ang="0">
                  <a:pos x="T6" y="T7"/>
                </a:cxn>
                <a:cxn ang="0">
                  <a:pos x="T8" y="T9"/>
                </a:cxn>
                <a:cxn ang="0">
                  <a:pos x="T10" y="T11"/>
                </a:cxn>
                <a:cxn ang="0">
                  <a:pos x="T12" y="T13"/>
                </a:cxn>
              </a:cxnLst>
              <a:rect l="0" t="0" r="r" b="b"/>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04" name="Freeform 104">
              <a:extLst>
                <a:ext uri="{FF2B5EF4-FFF2-40B4-BE49-F238E27FC236}">
                  <a16:creationId xmlns:a16="http://schemas.microsoft.com/office/drawing/2014/main" id="{8F7BED10-6420-85BE-346F-E968F1F0F427}"/>
                </a:ext>
              </a:extLst>
            </p:cNvPr>
            <p:cNvSpPr>
              <a:spLocks/>
            </p:cNvSpPr>
            <p:nvPr/>
          </p:nvSpPr>
          <p:spPr bwMode="auto">
            <a:xfrm>
              <a:off x="3780109" y="3770001"/>
              <a:ext cx="102694" cy="81843"/>
            </a:xfrm>
            <a:custGeom>
              <a:avLst/>
              <a:gdLst>
                <a:gd name="T0" fmla="*/ 7 w 99"/>
                <a:gd name="T1" fmla="*/ 54 h 86"/>
                <a:gd name="T2" fmla="*/ 0 w 99"/>
                <a:gd name="T3" fmla="*/ 70 h 86"/>
                <a:gd name="T4" fmla="*/ 92 w 99"/>
                <a:gd name="T5" fmla="*/ 36 h 86"/>
                <a:gd name="T6" fmla="*/ 98 w 99"/>
                <a:gd name="T7" fmla="*/ 0 h 86"/>
                <a:gd name="T8" fmla="*/ 81 w 99"/>
                <a:gd name="T9" fmla="*/ 2 h 86"/>
                <a:gd name="T10" fmla="*/ 34 w 99"/>
                <a:gd name="T11" fmla="*/ 59 h 86"/>
                <a:gd name="T12" fmla="*/ 7 w 99"/>
                <a:gd name="T13" fmla="*/ 54 h 86"/>
              </a:gdLst>
              <a:ahLst/>
              <a:cxnLst>
                <a:cxn ang="0">
                  <a:pos x="T0" y="T1"/>
                </a:cxn>
                <a:cxn ang="0">
                  <a:pos x="T2" y="T3"/>
                </a:cxn>
                <a:cxn ang="0">
                  <a:pos x="T4" y="T5"/>
                </a:cxn>
                <a:cxn ang="0">
                  <a:pos x="T6" y="T7"/>
                </a:cxn>
                <a:cxn ang="0">
                  <a:pos x="T8" y="T9"/>
                </a:cxn>
                <a:cxn ang="0">
                  <a:pos x="T10" y="T11"/>
                </a:cxn>
                <a:cxn ang="0">
                  <a:pos x="T12" y="T13"/>
                </a:cxn>
              </a:cxnLst>
              <a:rect l="0" t="0" r="r" b="b"/>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05" name="Rectangle 105">
              <a:extLst>
                <a:ext uri="{FF2B5EF4-FFF2-40B4-BE49-F238E27FC236}">
                  <a16:creationId xmlns:a16="http://schemas.microsoft.com/office/drawing/2014/main" id="{5C817B30-E7F3-EB0A-F914-ACDC2BD9C816}"/>
                </a:ext>
              </a:extLst>
            </p:cNvPr>
            <p:cNvSpPr>
              <a:spLocks noChangeArrowheads="1"/>
            </p:cNvSpPr>
            <p:nvPr/>
          </p:nvSpPr>
          <p:spPr bwMode="auto">
            <a:xfrm>
              <a:off x="2997356" y="3552502"/>
              <a:ext cx="38795" cy="169291"/>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06" name="Rectangle 106">
              <a:extLst>
                <a:ext uri="{FF2B5EF4-FFF2-40B4-BE49-F238E27FC236}">
                  <a16:creationId xmlns:a16="http://schemas.microsoft.com/office/drawing/2014/main" id="{4A0AB66B-E3FA-E4BC-C4FB-EF3FB9577DC6}"/>
                </a:ext>
              </a:extLst>
            </p:cNvPr>
            <p:cNvSpPr>
              <a:spLocks noChangeArrowheads="1"/>
            </p:cNvSpPr>
            <p:nvPr/>
          </p:nvSpPr>
          <p:spPr bwMode="auto">
            <a:xfrm>
              <a:off x="2997356" y="3802515"/>
              <a:ext cx="38795" cy="75116"/>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208" name="TextBox 207">
              <a:extLst>
                <a:ext uri="{FF2B5EF4-FFF2-40B4-BE49-F238E27FC236}">
                  <a16:creationId xmlns:a16="http://schemas.microsoft.com/office/drawing/2014/main" id="{6A5CD441-2214-B718-6D50-7460B3879284}"/>
                </a:ext>
              </a:extLst>
            </p:cNvPr>
            <p:cNvSpPr txBox="1"/>
            <p:nvPr/>
          </p:nvSpPr>
          <p:spPr>
            <a:xfrm>
              <a:off x="4273944" y="3488825"/>
              <a:ext cx="806707" cy="1893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a:ln>
                    <a:noFill/>
                  </a:ln>
                  <a:solidFill>
                    <a:srgbClr val="808080"/>
                  </a:solidFill>
                  <a:effectLst/>
                  <a:uLnTx/>
                  <a:uFillTx/>
                  <a:latin typeface="Trebuchet MS" panose="020B0603020202020204" pitchFamily="34" charset="0"/>
                  <a:ea typeface="+mn-ea"/>
                  <a:cs typeface="+mn-cs"/>
                </a:rPr>
                <a:t>32GBps</a:t>
              </a:r>
            </a:p>
          </p:txBody>
        </p:sp>
      </p:grpSp>
      <p:sp>
        <p:nvSpPr>
          <p:cNvPr id="209" name="TextBox 208">
            <a:extLst>
              <a:ext uri="{FF2B5EF4-FFF2-40B4-BE49-F238E27FC236}">
                <a16:creationId xmlns:a16="http://schemas.microsoft.com/office/drawing/2014/main" id="{E9F14CC7-8C56-CE37-F8E3-51D859FDB9BF}"/>
              </a:ext>
            </a:extLst>
          </p:cNvPr>
          <p:cNvSpPr txBox="1"/>
          <p:nvPr/>
        </p:nvSpPr>
        <p:spPr>
          <a:xfrm>
            <a:off x="7825906" y="5322603"/>
            <a:ext cx="1180145" cy="338554"/>
          </a:xfrm>
          <a:prstGeom prst="rect">
            <a:avLst/>
          </a:prstGeom>
          <a:noFill/>
        </p:spPr>
        <p:txBody>
          <a:bodyPr wrap="square" rtlCol="0">
            <a:spAutoFit/>
          </a:bodyPr>
          <a:lstStyle/>
          <a:p>
            <a:pPr algn="r"/>
            <a:r>
              <a:rPr lang="en-US" sz="1600" b="1">
                <a:latin typeface="Trebuchet MS" panose="020B0703020202090204" pitchFamily="34" charset="0"/>
                <a:cs typeface="Arial" panose="020B0604020202020204" pitchFamily="34" charset="0"/>
              </a:rPr>
              <a:t>Edge List</a:t>
            </a:r>
          </a:p>
        </p:txBody>
      </p:sp>
      <p:sp>
        <p:nvSpPr>
          <p:cNvPr id="210" name="Rectangle 209">
            <a:extLst>
              <a:ext uri="{FF2B5EF4-FFF2-40B4-BE49-F238E27FC236}">
                <a16:creationId xmlns:a16="http://schemas.microsoft.com/office/drawing/2014/main" id="{7F9B8986-AECA-DF15-6120-907DC502B452}"/>
              </a:ext>
            </a:extLst>
          </p:cNvPr>
          <p:cNvSpPr/>
          <p:nvPr/>
        </p:nvSpPr>
        <p:spPr>
          <a:xfrm>
            <a:off x="9046654" y="5326021"/>
            <a:ext cx="331719" cy="33171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11" name="Rectangle 210">
            <a:extLst>
              <a:ext uri="{FF2B5EF4-FFF2-40B4-BE49-F238E27FC236}">
                <a16:creationId xmlns:a16="http://schemas.microsoft.com/office/drawing/2014/main" id="{F2D745F9-DD8E-8153-51B4-FE969A0A87E5}"/>
              </a:ext>
            </a:extLst>
          </p:cNvPr>
          <p:cNvSpPr/>
          <p:nvPr/>
        </p:nvSpPr>
        <p:spPr>
          <a:xfrm>
            <a:off x="9381013" y="5326021"/>
            <a:ext cx="331719" cy="33171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12" name="Rectangle 211">
            <a:extLst>
              <a:ext uri="{FF2B5EF4-FFF2-40B4-BE49-F238E27FC236}">
                <a16:creationId xmlns:a16="http://schemas.microsoft.com/office/drawing/2014/main" id="{DFDA809D-B670-5CBF-EA84-2A50F6C5C5B9}"/>
              </a:ext>
            </a:extLst>
          </p:cNvPr>
          <p:cNvSpPr/>
          <p:nvPr/>
        </p:nvSpPr>
        <p:spPr>
          <a:xfrm>
            <a:off x="9715372" y="5326021"/>
            <a:ext cx="331719" cy="33171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13" name="Rectangle 212">
            <a:extLst>
              <a:ext uri="{FF2B5EF4-FFF2-40B4-BE49-F238E27FC236}">
                <a16:creationId xmlns:a16="http://schemas.microsoft.com/office/drawing/2014/main" id="{C3A0D5AB-9C76-A666-957D-3FC4A72E6974}"/>
              </a:ext>
            </a:extLst>
          </p:cNvPr>
          <p:cNvSpPr/>
          <p:nvPr/>
        </p:nvSpPr>
        <p:spPr>
          <a:xfrm>
            <a:off x="10049731" y="5326021"/>
            <a:ext cx="331719" cy="33171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14" name="Rectangle 213">
            <a:extLst>
              <a:ext uri="{FF2B5EF4-FFF2-40B4-BE49-F238E27FC236}">
                <a16:creationId xmlns:a16="http://schemas.microsoft.com/office/drawing/2014/main" id="{69528D76-63E9-D286-D1CA-8CCDEB711CE2}"/>
              </a:ext>
            </a:extLst>
          </p:cNvPr>
          <p:cNvSpPr/>
          <p:nvPr/>
        </p:nvSpPr>
        <p:spPr>
          <a:xfrm>
            <a:off x="10381450" y="5326021"/>
            <a:ext cx="331719" cy="33171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15" name="Rectangle 214">
            <a:extLst>
              <a:ext uri="{FF2B5EF4-FFF2-40B4-BE49-F238E27FC236}">
                <a16:creationId xmlns:a16="http://schemas.microsoft.com/office/drawing/2014/main" id="{4E6673B9-AED6-F5FC-1B05-A461F6A6B80E}"/>
              </a:ext>
            </a:extLst>
          </p:cNvPr>
          <p:cNvSpPr/>
          <p:nvPr/>
        </p:nvSpPr>
        <p:spPr>
          <a:xfrm>
            <a:off x="10715809" y="5326021"/>
            <a:ext cx="331719" cy="33171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16" name="TextBox 215">
            <a:extLst>
              <a:ext uri="{FF2B5EF4-FFF2-40B4-BE49-F238E27FC236}">
                <a16:creationId xmlns:a16="http://schemas.microsoft.com/office/drawing/2014/main" id="{0E540E68-8265-B7A7-58C1-9F3B760190A0}"/>
              </a:ext>
            </a:extLst>
          </p:cNvPr>
          <p:cNvSpPr txBox="1"/>
          <p:nvPr/>
        </p:nvSpPr>
        <p:spPr>
          <a:xfrm>
            <a:off x="9003161" y="5322603"/>
            <a:ext cx="356188" cy="338554"/>
          </a:xfrm>
          <a:prstGeom prst="rect">
            <a:avLst/>
          </a:prstGeom>
          <a:noFill/>
        </p:spPr>
        <p:txBody>
          <a:bodyPr wrap="none" rtlCol="0">
            <a:spAutoFit/>
          </a:bodyPr>
          <a:lstStyle/>
          <a:p>
            <a:r>
              <a:rPr lang="en-US" sz="1600">
                <a:solidFill>
                  <a:schemeClr val="bg1"/>
                </a:solidFill>
                <a:latin typeface="Arial" panose="020B0604020202020204" pitchFamily="34" charset="0"/>
                <a:cs typeface="Arial" panose="020B0604020202020204" pitchFamily="34" charset="0"/>
              </a:rPr>
              <a:t> 1</a:t>
            </a:r>
          </a:p>
        </p:txBody>
      </p:sp>
      <p:sp>
        <p:nvSpPr>
          <p:cNvPr id="219" name="TextBox 218">
            <a:extLst>
              <a:ext uri="{FF2B5EF4-FFF2-40B4-BE49-F238E27FC236}">
                <a16:creationId xmlns:a16="http://schemas.microsoft.com/office/drawing/2014/main" id="{1EC98FCE-870B-CD75-78DF-4273F70CD112}"/>
              </a:ext>
            </a:extLst>
          </p:cNvPr>
          <p:cNvSpPr txBox="1"/>
          <p:nvPr/>
        </p:nvSpPr>
        <p:spPr>
          <a:xfrm>
            <a:off x="9337520" y="5322603"/>
            <a:ext cx="418704" cy="338554"/>
          </a:xfrm>
          <a:prstGeom prst="rect">
            <a:avLst/>
          </a:prstGeom>
          <a:noFill/>
        </p:spPr>
        <p:txBody>
          <a:bodyPr wrap="square" rtlCol="0">
            <a:spAutoFit/>
          </a:bodyPr>
          <a:lstStyle/>
          <a:p>
            <a:r>
              <a:rPr lang="en-US" sz="1600">
                <a:solidFill>
                  <a:schemeClr val="bg1"/>
                </a:solidFill>
                <a:latin typeface="Arial" panose="020B0604020202020204" pitchFamily="34" charset="0"/>
                <a:cs typeface="Arial" panose="020B0604020202020204" pitchFamily="34" charset="0"/>
              </a:rPr>
              <a:t> 2</a:t>
            </a:r>
          </a:p>
        </p:txBody>
      </p:sp>
      <p:sp>
        <p:nvSpPr>
          <p:cNvPr id="220" name="TextBox 219">
            <a:extLst>
              <a:ext uri="{FF2B5EF4-FFF2-40B4-BE49-F238E27FC236}">
                <a16:creationId xmlns:a16="http://schemas.microsoft.com/office/drawing/2014/main" id="{6105F9ED-A1AE-CE74-A477-DCC8ACB5FDAA}"/>
              </a:ext>
            </a:extLst>
          </p:cNvPr>
          <p:cNvSpPr txBox="1"/>
          <p:nvPr/>
        </p:nvSpPr>
        <p:spPr>
          <a:xfrm>
            <a:off x="9671879" y="5322603"/>
            <a:ext cx="356188" cy="338554"/>
          </a:xfrm>
          <a:prstGeom prst="rect">
            <a:avLst/>
          </a:prstGeom>
          <a:noFill/>
        </p:spPr>
        <p:txBody>
          <a:bodyPr wrap="none" rtlCol="0">
            <a:spAutoFit/>
          </a:bodyPr>
          <a:lstStyle/>
          <a:p>
            <a:r>
              <a:rPr lang="en-US" sz="1600">
                <a:solidFill>
                  <a:schemeClr val="bg1"/>
                </a:solidFill>
                <a:latin typeface="Arial" panose="020B0604020202020204" pitchFamily="34" charset="0"/>
                <a:cs typeface="Arial" panose="020B0604020202020204" pitchFamily="34" charset="0"/>
              </a:rPr>
              <a:t> 0</a:t>
            </a:r>
          </a:p>
        </p:txBody>
      </p:sp>
      <p:sp>
        <p:nvSpPr>
          <p:cNvPr id="221" name="TextBox 220">
            <a:extLst>
              <a:ext uri="{FF2B5EF4-FFF2-40B4-BE49-F238E27FC236}">
                <a16:creationId xmlns:a16="http://schemas.microsoft.com/office/drawing/2014/main" id="{4746F882-6EDC-34F7-99E3-8CBC379655DC}"/>
              </a:ext>
            </a:extLst>
          </p:cNvPr>
          <p:cNvSpPr txBox="1"/>
          <p:nvPr/>
        </p:nvSpPr>
        <p:spPr>
          <a:xfrm>
            <a:off x="10006238" y="5322603"/>
            <a:ext cx="418704" cy="338554"/>
          </a:xfrm>
          <a:prstGeom prst="rect">
            <a:avLst/>
          </a:prstGeom>
          <a:noFill/>
        </p:spPr>
        <p:txBody>
          <a:bodyPr wrap="square" rtlCol="0">
            <a:spAutoFit/>
          </a:bodyPr>
          <a:lstStyle/>
          <a:p>
            <a:r>
              <a:rPr lang="en-US" sz="1600">
                <a:solidFill>
                  <a:schemeClr val="bg1"/>
                </a:solidFill>
                <a:latin typeface="Arial" panose="020B0604020202020204" pitchFamily="34" charset="0"/>
                <a:cs typeface="Arial" panose="020B0604020202020204" pitchFamily="34" charset="0"/>
              </a:rPr>
              <a:t> 2</a:t>
            </a:r>
          </a:p>
        </p:txBody>
      </p:sp>
      <p:sp>
        <p:nvSpPr>
          <p:cNvPr id="222" name="TextBox 221">
            <a:extLst>
              <a:ext uri="{FF2B5EF4-FFF2-40B4-BE49-F238E27FC236}">
                <a16:creationId xmlns:a16="http://schemas.microsoft.com/office/drawing/2014/main" id="{2DEDC62C-F6CF-0214-9676-7A223D4C5C9A}"/>
              </a:ext>
            </a:extLst>
          </p:cNvPr>
          <p:cNvSpPr txBox="1"/>
          <p:nvPr/>
        </p:nvSpPr>
        <p:spPr>
          <a:xfrm>
            <a:off x="10337957" y="5322603"/>
            <a:ext cx="356188" cy="338554"/>
          </a:xfrm>
          <a:prstGeom prst="rect">
            <a:avLst/>
          </a:prstGeom>
          <a:noFill/>
        </p:spPr>
        <p:txBody>
          <a:bodyPr wrap="none" rtlCol="0">
            <a:spAutoFit/>
          </a:bodyPr>
          <a:lstStyle/>
          <a:p>
            <a:r>
              <a:rPr lang="en-US" sz="1600">
                <a:solidFill>
                  <a:schemeClr val="bg1"/>
                </a:solidFill>
                <a:latin typeface="Arial" panose="020B0604020202020204" pitchFamily="34" charset="0"/>
                <a:cs typeface="Arial" panose="020B0604020202020204" pitchFamily="34" charset="0"/>
              </a:rPr>
              <a:t> 3</a:t>
            </a:r>
          </a:p>
        </p:txBody>
      </p:sp>
      <p:sp>
        <p:nvSpPr>
          <p:cNvPr id="223" name="TextBox 222">
            <a:extLst>
              <a:ext uri="{FF2B5EF4-FFF2-40B4-BE49-F238E27FC236}">
                <a16:creationId xmlns:a16="http://schemas.microsoft.com/office/drawing/2014/main" id="{97B82191-98C7-68B2-AB10-60CB4CF3B102}"/>
              </a:ext>
            </a:extLst>
          </p:cNvPr>
          <p:cNvSpPr txBox="1"/>
          <p:nvPr/>
        </p:nvSpPr>
        <p:spPr>
          <a:xfrm>
            <a:off x="10672316" y="5322603"/>
            <a:ext cx="418704" cy="338554"/>
          </a:xfrm>
          <a:prstGeom prst="rect">
            <a:avLst/>
          </a:prstGeom>
          <a:noFill/>
        </p:spPr>
        <p:txBody>
          <a:bodyPr wrap="square" rtlCol="0">
            <a:spAutoFit/>
          </a:bodyPr>
          <a:lstStyle/>
          <a:p>
            <a:r>
              <a:rPr lang="en-US" sz="1600">
                <a:solidFill>
                  <a:schemeClr val="bg1"/>
                </a:solidFill>
                <a:latin typeface="Arial" panose="020B0604020202020204" pitchFamily="34" charset="0"/>
                <a:cs typeface="Arial" panose="020B0604020202020204" pitchFamily="34" charset="0"/>
              </a:rPr>
              <a:t> 4</a:t>
            </a:r>
          </a:p>
        </p:txBody>
      </p:sp>
      <p:cxnSp>
        <p:nvCxnSpPr>
          <p:cNvPr id="224" name="Straight Connector 223">
            <a:extLst>
              <a:ext uri="{FF2B5EF4-FFF2-40B4-BE49-F238E27FC236}">
                <a16:creationId xmlns:a16="http://schemas.microsoft.com/office/drawing/2014/main" id="{7B79B163-06F1-4740-E633-4135A7B43B36}"/>
              </a:ext>
            </a:extLst>
          </p:cNvPr>
          <p:cNvCxnSpPr>
            <a:cxnSpLocks/>
          </p:cNvCxnSpPr>
          <p:nvPr/>
        </p:nvCxnSpPr>
        <p:spPr>
          <a:xfrm>
            <a:off x="11200307" y="5491880"/>
            <a:ext cx="408214" cy="0"/>
          </a:xfrm>
          <a:prstGeom prst="line">
            <a:avLst/>
          </a:prstGeom>
          <a:ln w="762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4044C118-8E97-D665-C547-93BB44373856}"/>
              </a:ext>
            </a:extLst>
          </p:cNvPr>
          <p:cNvSpPr/>
          <p:nvPr/>
        </p:nvSpPr>
        <p:spPr>
          <a:xfrm>
            <a:off x="2217074" y="5629817"/>
            <a:ext cx="331719" cy="331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26" name="Rectangle 225">
            <a:extLst>
              <a:ext uri="{FF2B5EF4-FFF2-40B4-BE49-F238E27FC236}">
                <a16:creationId xmlns:a16="http://schemas.microsoft.com/office/drawing/2014/main" id="{246C0137-D4C5-9DEF-F8C8-AE1641FED0A8}"/>
              </a:ext>
            </a:extLst>
          </p:cNvPr>
          <p:cNvSpPr/>
          <p:nvPr/>
        </p:nvSpPr>
        <p:spPr>
          <a:xfrm>
            <a:off x="2551433" y="5629817"/>
            <a:ext cx="331719" cy="331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27" name="Rectangle 226">
            <a:extLst>
              <a:ext uri="{FF2B5EF4-FFF2-40B4-BE49-F238E27FC236}">
                <a16:creationId xmlns:a16="http://schemas.microsoft.com/office/drawing/2014/main" id="{CCA442A6-275B-1F62-991B-8DE1238C39FD}"/>
              </a:ext>
            </a:extLst>
          </p:cNvPr>
          <p:cNvSpPr/>
          <p:nvPr/>
        </p:nvSpPr>
        <p:spPr>
          <a:xfrm>
            <a:off x="2885792" y="5629817"/>
            <a:ext cx="331719" cy="331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228" name="TextBox 227">
            <a:extLst>
              <a:ext uri="{FF2B5EF4-FFF2-40B4-BE49-F238E27FC236}">
                <a16:creationId xmlns:a16="http://schemas.microsoft.com/office/drawing/2014/main" id="{D835A983-6425-E08F-8E32-ABDC6B523FCA}"/>
              </a:ext>
            </a:extLst>
          </p:cNvPr>
          <p:cNvSpPr txBox="1"/>
          <p:nvPr/>
        </p:nvSpPr>
        <p:spPr>
          <a:xfrm>
            <a:off x="2173581" y="5626399"/>
            <a:ext cx="356188" cy="338554"/>
          </a:xfrm>
          <a:prstGeom prst="rect">
            <a:avLst/>
          </a:prstGeom>
          <a:noFill/>
        </p:spPr>
        <p:txBody>
          <a:bodyPr wrap="none" rtlCol="0">
            <a:spAutoFit/>
          </a:bodyPr>
          <a:lstStyle/>
          <a:p>
            <a:r>
              <a:rPr lang="en-US" sz="1600">
                <a:latin typeface="Arial" panose="020B0604020202020204" pitchFamily="34" charset="0"/>
                <a:cs typeface="Arial" panose="020B0604020202020204" pitchFamily="34" charset="0"/>
              </a:rPr>
              <a:t> 0</a:t>
            </a:r>
          </a:p>
        </p:txBody>
      </p:sp>
      <p:sp>
        <p:nvSpPr>
          <p:cNvPr id="229" name="TextBox 228">
            <a:extLst>
              <a:ext uri="{FF2B5EF4-FFF2-40B4-BE49-F238E27FC236}">
                <a16:creationId xmlns:a16="http://schemas.microsoft.com/office/drawing/2014/main" id="{16E703E5-6497-8CD8-C215-21315AF39FB0}"/>
              </a:ext>
            </a:extLst>
          </p:cNvPr>
          <p:cNvSpPr txBox="1"/>
          <p:nvPr/>
        </p:nvSpPr>
        <p:spPr>
          <a:xfrm>
            <a:off x="2507940" y="5626399"/>
            <a:ext cx="418704"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 2</a:t>
            </a:r>
          </a:p>
        </p:txBody>
      </p:sp>
      <p:sp>
        <p:nvSpPr>
          <p:cNvPr id="230" name="TextBox 229">
            <a:extLst>
              <a:ext uri="{FF2B5EF4-FFF2-40B4-BE49-F238E27FC236}">
                <a16:creationId xmlns:a16="http://schemas.microsoft.com/office/drawing/2014/main" id="{FB06B9A8-D0B4-30ED-727B-8F0C286A8EEB}"/>
              </a:ext>
            </a:extLst>
          </p:cNvPr>
          <p:cNvSpPr txBox="1"/>
          <p:nvPr/>
        </p:nvSpPr>
        <p:spPr>
          <a:xfrm>
            <a:off x="2842299" y="5626399"/>
            <a:ext cx="356188" cy="338554"/>
          </a:xfrm>
          <a:prstGeom prst="rect">
            <a:avLst/>
          </a:prstGeom>
          <a:noFill/>
        </p:spPr>
        <p:txBody>
          <a:bodyPr wrap="none" rtlCol="0">
            <a:spAutoFit/>
          </a:bodyPr>
          <a:lstStyle/>
          <a:p>
            <a:r>
              <a:rPr lang="en-US" sz="1600">
                <a:latin typeface="Arial" panose="020B0604020202020204" pitchFamily="34" charset="0"/>
                <a:cs typeface="Arial" panose="020B0604020202020204" pitchFamily="34" charset="0"/>
              </a:rPr>
              <a:t> 6</a:t>
            </a:r>
          </a:p>
        </p:txBody>
      </p:sp>
      <p:sp>
        <p:nvSpPr>
          <p:cNvPr id="231" name="TextBox 230">
            <a:extLst>
              <a:ext uri="{FF2B5EF4-FFF2-40B4-BE49-F238E27FC236}">
                <a16:creationId xmlns:a16="http://schemas.microsoft.com/office/drawing/2014/main" id="{2C67DAE3-359F-E930-39C4-2CF4F7C552C7}"/>
              </a:ext>
            </a:extLst>
          </p:cNvPr>
          <p:cNvSpPr txBox="1"/>
          <p:nvPr/>
        </p:nvSpPr>
        <p:spPr>
          <a:xfrm>
            <a:off x="798182" y="5626399"/>
            <a:ext cx="1375399" cy="338554"/>
          </a:xfrm>
          <a:prstGeom prst="rect">
            <a:avLst/>
          </a:prstGeom>
          <a:noFill/>
        </p:spPr>
        <p:txBody>
          <a:bodyPr wrap="square" rtlCol="0">
            <a:spAutoFit/>
          </a:bodyPr>
          <a:lstStyle/>
          <a:p>
            <a:pPr algn="r"/>
            <a:r>
              <a:rPr lang="en-US" sz="1600" b="1">
                <a:latin typeface="Trebuchet MS" panose="020B0703020202090204" pitchFamily="34" charset="0"/>
                <a:cs typeface="Arial" panose="020B0604020202020204" pitchFamily="34" charset="0"/>
              </a:rPr>
              <a:t>Vertex List</a:t>
            </a:r>
          </a:p>
        </p:txBody>
      </p:sp>
      <p:cxnSp>
        <p:nvCxnSpPr>
          <p:cNvPr id="232" name="Straight Connector 231">
            <a:extLst>
              <a:ext uri="{FF2B5EF4-FFF2-40B4-BE49-F238E27FC236}">
                <a16:creationId xmlns:a16="http://schemas.microsoft.com/office/drawing/2014/main" id="{4EF96D1B-CBDF-61A7-CE8C-129479952642}"/>
              </a:ext>
            </a:extLst>
          </p:cNvPr>
          <p:cNvCxnSpPr>
            <a:cxnSpLocks/>
          </p:cNvCxnSpPr>
          <p:nvPr/>
        </p:nvCxnSpPr>
        <p:spPr>
          <a:xfrm>
            <a:off x="3335239" y="5795676"/>
            <a:ext cx="408214" cy="0"/>
          </a:xfrm>
          <a:prstGeom prst="line">
            <a:avLst/>
          </a:prstGeom>
          <a:ln w="762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F0D80B0B-8539-B8C4-728F-0D1CFB02A901}"/>
              </a:ext>
            </a:extLst>
          </p:cNvPr>
          <p:cNvSpPr txBox="1"/>
          <p:nvPr/>
        </p:nvSpPr>
        <p:spPr>
          <a:xfrm>
            <a:off x="3830276" y="1168665"/>
            <a:ext cx="4172937" cy="369332"/>
          </a:xfrm>
          <a:prstGeom prst="rect">
            <a:avLst/>
          </a:prstGeom>
          <a:noFill/>
        </p:spPr>
        <p:txBody>
          <a:bodyPr wrap="none" rtlCol="0">
            <a:spAutoFit/>
          </a:bodyPr>
          <a:lstStyle/>
          <a:p>
            <a:r>
              <a:rPr lang="en-US" b="1"/>
              <a:t>Largest graphs from </a:t>
            </a:r>
            <a:r>
              <a:rPr lang="en-US" b="1" err="1"/>
              <a:t>SuiteSparse</a:t>
            </a:r>
            <a:r>
              <a:rPr lang="en-US" b="1"/>
              <a:t> [1]</a:t>
            </a:r>
          </a:p>
        </p:txBody>
      </p:sp>
      <p:sp>
        <p:nvSpPr>
          <p:cNvPr id="320" name="TextBox 319">
            <a:extLst>
              <a:ext uri="{FF2B5EF4-FFF2-40B4-BE49-F238E27FC236}">
                <a16:creationId xmlns:a16="http://schemas.microsoft.com/office/drawing/2014/main" id="{9711EC86-188A-8C63-61BB-2E0FF508E574}"/>
              </a:ext>
            </a:extLst>
          </p:cNvPr>
          <p:cNvSpPr txBox="1"/>
          <p:nvPr/>
        </p:nvSpPr>
        <p:spPr>
          <a:xfrm>
            <a:off x="4800638" y="3609228"/>
            <a:ext cx="2232214" cy="369332"/>
          </a:xfrm>
          <a:prstGeom prst="rect">
            <a:avLst/>
          </a:prstGeom>
          <a:noFill/>
        </p:spPr>
        <p:txBody>
          <a:bodyPr wrap="none" rtlCol="0">
            <a:spAutoFit/>
          </a:bodyPr>
          <a:lstStyle/>
          <a:p>
            <a:r>
              <a:rPr lang="en-US" b="1"/>
              <a:t>Target Baseline [2]</a:t>
            </a:r>
          </a:p>
        </p:txBody>
      </p:sp>
      <p:sp>
        <p:nvSpPr>
          <p:cNvPr id="322" name="TextBox 321">
            <a:extLst>
              <a:ext uri="{FF2B5EF4-FFF2-40B4-BE49-F238E27FC236}">
                <a16:creationId xmlns:a16="http://schemas.microsoft.com/office/drawing/2014/main" id="{FE7952C7-F0C2-6BC3-424E-D2801AC70FD8}"/>
              </a:ext>
            </a:extLst>
          </p:cNvPr>
          <p:cNvSpPr txBox="1"/>
          <p:nvPr/>
        </p:nvSpPr>
        <p:spPr>
          <a:xfrm>
            <a:off x="2696185" y="5764516"/>
            <a:ext cx="6712226" cy="646331"/>
          </a:xfrm>
          <a:prstGeom prst="rect">
            <a:avLst/>
          </a:prstGeom>
          <a:noFill/>
        </p:spPr>
        <p:txBody>
          <a:bodyPr wrap="square">
            <a:spAutoFit/>
          </a:bodyPr>
          <a:lstStyle/>
          <a:p>
            <a:pPr algn="ctr" rtl="0" fontAlgn="base"/>
            <a:r>
              <a:rPr lang="en-US" b="0" i="0" u="none" strike="noStrike">
                <a:solidFill>
                  <a:srgbClr val="000000"/>
                </a:solidFill>
                <a:effectLst/>
                <a:latin typeface="Arial" panose="020B0604020202020204" pitchFamily="34" charset="0"/>
                <a:cs typeface="Arial" panose="020B0604020202020204" pitchFamily="34" charset="0"/>
              </a:rPr>
              <a:t>(Abundant CPU memory solution + file read time)​</a:t>
            </a:r>
          </a:p>
          <a:p>
            <a:pPr algn="ctr" rtl="0" fontAlgn="base"/>
            <a:r>
              <a:rPr lang="en-US" b="0" i="0" u="none" strike="noStrike">
                <a:solidFill>
                  <a:srgbClr val="000000"/>
                </a:solidFill>
                <a:effectLst/>
                <a:latin typeface="Arial" panose="020B0604020202020204" pitchFamily="34" charset="0"/>
                <a:cs typeface="Arial" panose="020B0604020202020204" pitchFamily="34" charset="0"/>
              </a:rPr>
              <a:t>(Very optimistic baseline)​</a:t>
            </a:r>
          </a:p>
        </p:txBody>
      </p:sp>
      <p:sp>
        <p:nvSpPr>
          <p:cNvPr id="324" name="TextBox 323">
            <a:extLst>
              <a:ext uri="{FF2B5EF4-FFF2-40B4-BE49-F238E27FC236}">
                <a16:creationId xmlns:a16="http://schemas.microsoft.com/office/drawing/2014/main" id="{BA151DF8-1D47-F1F0-9038-E429D3304E7E}"/>
              </a:ext>
            </a:extLst>
          </p:cNvPr>
          <p:cNvSpPr txBox="1"/>
          <p:nvPr/>
        </p:nvSpPr>
        <p:spPr>
          <a:xfrm>
            <a:off x="1393190" y="6401062"/>
            <a:ext cx="10037529" cy="430887"/>
          </a:xfrm>
          <a:prstGeom prst="rect">
            <a:avLst/>
          </a:prstGeom>
          <a:noFill/>
        </p:spPr>
        <p:txBody>
          <a:bodyPr wrap="square">
            <a:spAutoFit/>
          </a:bodyPr>
          <a:lstStyle/>
          <a:p>
            <a:r>
              <a:rPr lang="en-US" sz="1100">
                <a:solidFill>
                  <a:srgbClr val="222222"/>
                </a:solidFill>
                <a:latin typeface="Arial" panose="020B0604020202020204" pitchFamily="34" charset="0"/>
              </a:rPr>
              <a:t>[1] </a:t>
            </a:r>
            <a:r>
              <a:rPr lang="en-US" sz="1100" b="0" i="0" u="none" strike="noStrike" err="1">
                <a:solidFill>
                  <a:srgbClr val="222222"/>
                </a:solidFill>
                <a:effectLst/>
                <a:latin typeface="Arial" panose="020B0604020202020204" pitchFamily="34" charset="0"/>
              </a:rPr>
              <a:t>Kolodziej</a:t>
            </a:r>
            <a:r>
              <a:rPr lang="en-US" sz="1100" b="0" i="0" u="none" strike="noStrike">
                <a:solidFill>
                  <a:srgbClr val="222222"/>
                </a:solidFill>
                <a:effectLst/>
                <a:latin typeface="Arial" panose="020B0604020202020204" pitchFamily="34" charset="0"/>
              </a:rPr>
              <a:t>, Scott P., et al. "The </a:t>
            </a:r>
            <a:r>
              <a:rPr lang="en-US" sz="1100" b="0" i="0" u="none" strike="noStrike" err="1">
                <a:solidFill>
                  <a:srgbClr val="222222"/>
                </a:solidFill>
                <a:effectLst/>
                <a:latin typeface="Arial" panose="020B0604020202020204" pitchFamily="34" charset="0"/>
              </a:rPr>
              <a:t>suitesparse</a:t>
            </a:r>
            <a:r>
              <a:rPr lang="en-US" sz="1100" b="0" i="0" u="none" strike="noStrike">
                <a:solidFill>
                  <a:srgbClr val="222222"/>
                </a:solidFill>
                <a:effectLst/>
                <a:latin typeface="Arial" panose="020B0604020202020204" pitchFamily="34" charset="0"/>
              </a:rPr>
              <a:t> matrix collection website interface." </a:t>
            </a:r>
            <a:r>
              <a:rPr lang="en-US" sz="1100" b="0" i="1" u="none" strike="noStrike">
                <a:solidFill>
                  <a:srgbClr val="222222"/>
                </a:solidFill>
                <a:effectLst/>
                <a:latin typeface="Arial" panose="020B0604020202020204" pitchFamily="34" charset="0"/>
              </a:rPr>
              <a:t>Journal of Open Source Software</a:t>
            </a:r>
            <a:r>
              <a:rPr lang="en-US" sz="1100" b="0" i="0" u="none" strike="noStrike">
                <a:solidFill>
                  <a:srgbClr val="222222"/>
                </a:solidFill>
                <a:effectLst/>
                <a:latin typeface="Arial" panose="020B0604020202020204" pitchFamily="34" charset="0"/>
              </a:rPr>
              <a:t> 4.35 (2019): 1244.</a:t>
            </a:r>
          </a:p>
          <a:p>
            <a:r>
              <a:rPr lang="en-US" sz="1100">
                <a:solidFill>
                  <a:srgbClr val="222222"/>
                </a:solidFill>
                <a:latin typeface="Arial" panose="020B0604020202020204" pitchFamily="34" charset="0"/>
              </a:rPr>
              <a:t>[2] </a:t>
            </a:r>
            <a:r>
              <a:rPr lang="en-US" sz="1100" b="0" i="0" u="none" strike="noStrike">
                <a:solidFill>
                  <a:srgbClr val="222222"/>
                </a:solidFill>
                <a:effectLst/>
                <a:latin typeface="Arial" panose="020B0604020202020204" pitchFamily="34" charset="0"/>
              </a:rPr>
              <a:t>Min, Seung Won, et al. "</a:t>
            </a:r>
            <a:r>
              <a:rPr lang="en-US" sz="1100" b="0" i="0" u="none" strike="noStrike" err="1">
                <a:solidFill>
                  <a:srgbClr val="222222"/>
                </a:solidFill>
                <a:effectLst/>
                <a:latin typeface="Arial" panose="020B0604020202020204" pitchFamily="34" charset="0"/>
              </a:rPr>
              <a:t>Emogi</a:t>
            </a:r>
            <a:r>
              <a:rPr lang="en-US" sz="1100" b="0" i="0" u="none" strike="noStrike">
                <a:solidFill>
                  <a:srgbClr val="222222"/>
                </a:solidFill>
                <a:effectLst/>
                <a:latin typeface="Arial" panose="020B0604020202020204" pitchFamily="34" charset="0"/>
              </a:rPr>
              <a:t>: Efficient memory-access for out-of-memory graph-traversal in </a:t>
            </a:r>
            <a:r>
              <a:rPr lang="en-US" sz="1100" b="0" i="0" u="none" strike="noStrike" err="1">
                <a:solidFill>
                  <a:srgbClr val="222222"/>
                </a:solidFill>
                <a:effectLst/>
                <a:latin typeface="Arial" panose="020B0604020202020204" pitchFamily="34" charset="0"/>
              </a:rPr>
              <a:t>gpus</a:t>
            </a:r>
            <a:r>
              <a:rPr lang="en-US" sz="1100" b="0" i="0" u="none" strike="noStrike">
                <a:solidFill>
                  <a:srgbClr val="222222"/>
                </a:solidFill>
                <a:effectLst/>
                <a:latin typeface="Arial" panose="020B0604020202020204" pitchFamily="34" charset="0"/>
              </a:rPr>
              <a:t>." </a:t>
            </a:r>
            <a:r>
              <a:rPr lang="en-US" sz="1100" b="0" i="1" u="none" strike="noStrike" err="1">
                <a:solidFill>
                  <a:srgbClr val="222222"/>
                </a:solidFill>
                <a:effectLst/>
                <a:latin typeface="Arial" panose="020B0604020202020204" pitchFamily="34" charset="0"/>
              </a:rPr>
              <a:t>arXiv</a:t>
            </a:r>
            <a:r>
              <a:rPr lang="en-US" sz="1100" b="0" i="1" u="none" strike="noStrike">
                <a:solidFill>
                  <a:srgbClr val="222222"/>
                </a:solidFill>
                <a:effectLst/>
                <a:latin typeface="Arial" panose="020B0604020202020204" pitchFamily="34" charset="0"/>
              </a:rPr>
              <a:t> preprint arXiv:2006.06890</a:t>
            </a:r>
            <a:r>
              <a:rPr lang="en-US" sz="1100" b="0" i="0" u="none" strike="noStrike">
                <a:solidFill>
                  <a:srgbClr val="222222"/>
                </a:solidFill>
                <a:effectLst/>
                <a:latin typeface="Arial" panose="020B0604020202020204" pitchFamily="34" charset="0"/>
              </a:rPr>
              <a:t> (2020).</a:t>
            </a:r>
            <a:endParaRPr lang="en-US" sz="1100"/>
          </a:p>
        </p:txBody>
      </p:sp>
      <p:sp>
        <p:nvSpPr>
          <p:cNvPr id="325" name="TextBox 324">
            <a:extLst>
              <a:ext uri="{FF2B5EF4-FFF2-40B4-BE49-F238E27FC236}">
                <a16:creationId xmlns:a16="http://schemas.microsoft.com/office/drawing/2014/main" id="{B9C9DDE8-B8C5-6700-7C30-3F48FE26E83F}"/>
              </a:ext>
            </a:extLst>
          </p:cNvPr>
          <p:cNvSpPr txBox="1"/>
          <p:nvPr/>
        </p:nvSpPr>
        <p:spPr>
          <a:xfrm>
            <a:off x="11592472" y="6400800"/>
            <a:ext cx="578768" cy="346320"/>
          </a:xfrm>
          <a:prstGeom prst="rect">
            <a:avLst/>
          </a:prstGeom>
          <a:noFill/>
          <a:ln w="0">
            <a:noFill/>
          </a:ln>
        </p:spPr>
        <p:txBody>
          <a:bodyPr lIns="90000" tIns="45000" rIns="90000" bIns="45000" anchor="t">
            <a:noAutofit/>
          </a:bodyPr>
          <a:lstStyle/>
          <a:p>
            <a:r>
              <a:rPr lang="en-US" spc="-1">
                <a:solidFill>
                  <a:srgbClr val="808080"/>
                </a:solidFill>
                <a:latin typeface="Arial"/>
              </a:rPr>
              <a:t>12</a:t>
            </a:r>
            <a:endParaRPr lang="en-US" sz="1800" b="0" strike="noStrike" spc="-1">
              <a:latin typeface="Arial"/>
            </a:endParaRPr>
          </a:p>
        </p:txBody>
      </p:sp>
      <p:sp>
        <p:nvSpPr>
          <p:cNvPr id="2" name="Line 44">
            <a:extLst>
              <a:ext uri="{FF2B5EF4-FFF2-40B4-BE49-F238E27FC236}">
                <a16:creationId xmlns:a16="http://schemas.microsoft.com/office/drawing/2014/main" id="{E20A9382-88DB-2E39-09D1-DC913E13FCAE}"/>
              </a:ext>
            </a:extLst>
          </p:cNvPr>
          <p:cNvSpPr>
            <a:spLocks noChangeShapeType="1"/>
          </p:cNvSpPr>
          <p:nvPr/>
        </p:nvSpPr>
        <p:spPr bwMode="auto">
          <a:xfrm flipV="1">
            <a:off x="7421429" y="4905408"/>
            <a:ext cx="950157"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Tree>
    <p:extLst>
      <p:ext uri="{BB962C8B-B14F-4D97-AF65-F5344CB8AC3E}">
        <p14:creationId xmlns:p14="http://schemas.microsoft.com/office/powerpoint/2010/main" val="426260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210" grpId="0" animBg="1"/>
      <p:bldP spid="211" grpId="0" animBg="1"/>
      <p:bldP spid="212" grpId="0" animBg="1"/>
      <p:bldP spid="213" grpId="0" animBg="1"/>
      <p:bldP spid="214" grpId="0" animBg="1"/>
      <p:bldP spid="215" grpId="0" animBg="1"/>
      <p:bldP spid="216" grpId="0"/>
      <p:bldP spid="219" grpId="0"/>
      <p:bldP spid="220" grpId="0"/>
      <p:bldP spid="221" grpId="0"/>
      <p:bldP spid="222" grpId="0"/>
      <p:bldP spid="223" grpId="0"/>
      <p:bldP spid="225" grpId="0" animBg="1"/>
      <p:bldP spid="226" grpId="0" animBg="1"/>
      <p:bldP spid="227" grpId="0" animBg="1"/>
      <p:bldP spid="228" grpId="0"/>
      <p:bldP spid="229" grpId="0"/>
      <p:bldP spid="230" grpId="0"/>
      <p:bldP spid="231" grpId="0"/>
      <p:bldP spid="320" grpId="0"/>
      <p:bldP spid="322"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strike="noStrike" spc="-1">
                <a:solidFill>
                  <a:srgbClr val="000000"/>
                </a:solidFill>
                <a:latin typeface="Calibri"/>
              </a:rPr>
              <a:t>Graph Analytics Evaluation</a:t>
            </a:r>
            <a:endParaRPr lang="en-US" sz="4000" strike="noStrike" spc="-1">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6" name="TextBox 5">
            <a:extLst>
              <a:ext uri="{FF2B5EF4-FFF2-40B4-BE49-F238E27FC236}">
                <a16:creationId xmlns:a16="http://schemas.microsoft.com/office/drawing/2014/main" id="{03BF2C4B-8C7F-749A-B49F-EB45B71EAA0B}"/>
              </a:ext>
            </a:extLst>
          </p:cNvPr>
          <p:cNvSpPr txBox="1"/>
          <p:nvPr/>
        </p:nvSpPr>
        <p:spPr>
          <a:xfrm>
            <a:off x="880728" y="1281695"/>
            <a:ext cx="10549992" cy="369332"/>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T: Target System with 4 SSDs             B: </a:t>
            </a:r>
            <a:r>
              <a:rPr lang="en-US" b="1" err="1">
                <a:latin typeface="Arial" panose="020B0604020202020204" pitchFamily="34" charset="0"/>
                <a:cs typeface="Arial" panose="020B0604020202020204" pitchFamily="34" charset="0"/>
              </a:rPr>
              <a:t>BaM</a:t>
            </a:r>
            <a:r>
              <a:rPr lang="en-US" b="1">
                <a:latin typeface="Arial" panose="020B0604020202020204" pitchFamily="34" charset="0"/>
                <a:cs typeface="Arial" panose="020B0604020202020204" pitchFamily="34" charset="0"/>
              </a:rPr>
              <a:t> with 8GB Cache, 4KB CLs and 4 SSDs</a:t>
            </a:r>
          </a:p>
        </p:txBody>
      </p:sp>
      <p:sp>
        <p:nvSpPr>
          <p:cNvPr id="2" name="TextBox 1">
            <a:extLst>
              <a:ext uri="{FF2B5EF4-FFF2-40B4-BE49-F238E27FC236}">
                <a16:creationId xmlns:a16="http://schemas.microsoft.com/office/drawing/2014/main" id="{2F2171D3-07A7-0AA7-A634-C8041AC0833A}"/>
              </a:ext>
            </a:extLst>
          </p:cNvPr>
          <p:cNvSpPr txBox="1"/>
          <p:nvPr/>
        </p:nvSpPr>
        <p:spPr>
          <a:xfrm>
            <a:off x="11592472" y="6400800"/>
            <a:ext cx="578768" cy="346320"/>
          </a:xfrm>
          <a:prstGeom prst="rect">
            <a:avLst/>
          </a:prstGeom>
          <a:noFill/>
          <a:ln w="0">
            <a:noFill/>
          </a:ln>
        </p:spPr>
        <p:txBody>
          <a:bodyPr lIns="90000" tIns="45000" rIns="90000" bIns="45000" anchor="t">
            <a:noAutofit/>
          </a:bodyPr>
          <a:lstStyle/>
          <a:p>
            <a:r>
              <a:rPr lang="en-US" sz="1800" b="0" strike="noStrike" spc="-1">
                <a:solidFill>
                  <a:srgbClr val="808080"/>
                </a:solidFill>
                <a:latin typeface="Arial"/>
              </a:rPr>
              <a:t>13</a:t>
            </a:r>
          </a:p>
        </p:txBody>
      </p:sp>
      <p:graphicFrame>
        <p:nvGraphicFramePr>
          <p:cNvPr id="9" name="Chart 8">
            <a:extLst>
              <a:ext uri="{FF2B5EF4-FFF2-40B4-BE49-F238E27FC236}">
                <a16:creationId xmlns:a16="http://schemas.microsoft.com/office/drawing/2014/main" id="{C9D64771-DBD7-72F0-9600-70AB45DEA6EC}"/>
              </a:ext>
            </a:extLst>
          </p:cNvPr>
          <p:cNvGraphicFramePr>
            <a:graphicFrameLocks/>
          </p:cNvGraphicFramePr>
          <p:nvPr>
            <p:extLst>
              <p:ext uri="{D42A27DB-BD31-4B8C-83A1-F6EECF244321}">
                <p14:modId xmlns:p14="http://schemas.microsoft.com/office/powerpoint/2010/main" val="827650275"/>
              </p:ext>
            </p:extLst>
          </p:nvPr>
        </p:nvGraphicFramePr>
        <p:xfrm>
          <a:off x="223145" y="1706826"/>
          <a:ext cx="11556479" cy="4005072"/>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Rounded Corners 2_0">
            <a:extLst>
              <a:ext uri="{FF2B5EF4-FFF2-40B4-BE49-F238E27FC236}">
                <a16:creationId xmlns:a16="http://schemas.microsoft.com/office/drawing/2014/main" id="{1D51B981-D85F-EB90-3E76-8D082264CF75}"/>
              </a:ext>
            </a:extLst>
          </p:cNvPr>
          <p:cNvSpPr/>
          <p:nvPr/>
        </p:nvSpPr>
        <p:spPr>
          <a:xfrm>
            <a:off x="1012438" y="5637548"/>
            <a:ext cx="10147300" cy="935692"/>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00B050"/>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b="0" i="0" u="none" strike="noStrike">
                <a:solidFill>
                  <a:srgbClr val="FFFFFF"/>
                </a:solidFill>
                <a:effectLst/>
                <a:latin typeface="Calibri" panose="020F0502020204030204" pitchFamily="34" charset="0"/>
                <a:cs typeface="Calibri" panose="020F0502020204030204" pitchFamily="34" charset="0"/>
              </a:rPr>
              <a:t>With 4 SSDs, </a:t>
            </a:r>
            <a:r>
              <a:rPr lang="en-US" sz="2400" b="0" i="0" u="none" strike="noStrike" err="1">
                <a:solidFill>
                  <a:srgbClr val="FFFFFF"/>
                </a:solidFill>
                <a:effectLst/>
                <a:latin typeface="Calibri" panose="020F0502020204030204" pitchFamily="34" charset="0"/>
                <a:cs typeface="Calibri" panose="020F0502020204030204" pitchFamily="34" charset="0"/>
              </a:rPr>
              <a:t>BaM</a:t>
            </a:r>
            <a:r>
              <a:rPr lang="en-US" sz="2400" b="0" i="0" u="none" strike="noStrike">
                <a:solidFill>
                  <a:srgbClr val="FFFFFF"/>
                </a:solidFill>
                <a:effectLst/>
                <a:latin typeface="Calibri" panose="020F0502020204030204" pitchFamily="34" charset="0"/>
                <a:cs typeface="Calibri" panose="020F0502020204030204" pitchFamily="34" charset="0"/>
              </a:rPr>
              <a:t> is on average 1.0x and 1.5x as fast as the Target baseline for BFS and CC, respectively.</a:t>
            </a:r>
            <a:endParaRPr lang="en-US" sz="2400" b="0" strike="noStrike" spc="-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448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imeline&#10;&#10;Description automatically generated">
            <a:extLst>
              <a:ext uri="{FF2B5EF4-FFF2-40B4-BE49-F238E27FC236}">
                <a16:creationId xmlns:a16="http://schemas.microsoft.com/office/drawing/2014/main" id="{DE5BF4C7-DC73-B624-FAC9-96C66BF7A9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509" y="2135798"/>
            <a:ext cx="5347035" cy="2325594"/>
          </a:xfrm>
          <a:prstGeom prst="rect">
            <a:avLst/>
          </a:prstGeom>
        </p:spPr>
      </p:pic>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strike="noStrike" spc="-1">
                <a:solidFill>
                  <a:srgbClr val="000000"/>
                </a:solidFill>
                <a:latin typeface="Calibri"/>
              </a:rPr>
              <a:t>Data Analytics Evaluation Dataset and Baseline</a:t>
            </a:r>
            <a:endParaRPr lang="en-US" sz="4000" strike="noStrike" spc="-1">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2F2171D3-07A7-0AA7-A634-C8041AC0833A}"/>
              </a:ext>
            </a:extLst>
          </p:cNvPr>
          <p:cNvSpPr txBox="1"/>
          <p:nvPr/>
        </p:nvSpPr>
        <p:spPr>
          <a:xfrm>
            <a:off x="11592472" y="6400800"/>
            <a:ext cx="578768" cy="346320"/>
          </a:xfrm>
          <a:prstGeom prst="rect">
            <a:avLst/>
          </a:prstGeom>
          <a:noFill/>
          <a:ln w="0">
            <a:noFill/>
          </a:ln>
        </p:spPr>
        <p:txBody>
          <a:bodyPr lIns="90000" tIns="45000" rIns="90000" bIns="45000" anchor="t">
            <a:noAutofit/>
          </a:bodyPr>
          <a:lstStyle/>
          <a:p>
            <a:r>
              <a:rPr lang="en-US" sz="1800" b="0" strike="noStrike" spc="-1">
                <a:solidFill>
                  <a:srgbClr val="808080"/>
                </a:solidFill>
                <a:latin typeface="Arial"/>
              </a:rPr>
              <a:t>14</a:t>
            </a:r>
          </a:p>
        </p:txBody>
      </p:sp>
      <p:pic>
        <p:nvPicPr>
          <p:cNvPr id="9" name="Picture 8">
            <a:extLst>
              <a:ext uri="{FF2B5EF4-FFF2-40B4-BE49-F238E27FC236}">
                <a16:creationId xmlns:a16="http://schemas.microsoft.com/office/drawing/2014/main" id="{E0B389C8-436C-9F30-55E1-02528B4A349C}"/>
              </a:ext>
            </a:extLst>
          </p:cNvPr>
          <p:cNvPicPr/>
          <p:nvPr/>
        </p:nvPicPr>
        <p:blipFill>
          <a:blip r:embed="rId4"/>
          <a:stretch/>
        </p:blipFill>
        <p:spPr>
          <a:xfrm>
            <a:off x="1025175" y="2210443"/>
            <a:ext cx="3573360" cy="2071440"/>
          </a:xfrm>
          <a:prstGeom prst="rect">
            <a:avLst/>
          </a:prstGeom>
          <a:ln w="0">
            <a:noFill/>
          </a:ln>
        </p:spPr>
      </p:pic>
      <p:sp>
        <p:nvSpPr>
          <p:cNvPr id="10" name="Rectangle 9">
            <a:extLst>
              <a:ext uri="{FF2B5EF4-FFF2-40B4-BE49-F238E27FC236}">
                <a16:creationId xmlns:a16="http://schemas.microsoft.com/office/drawing/2014/main" id="{1F2DCE7D-765D-885B-D5F6-27496AFA7BB9}"/>
              </a:ext>
            </a:extLst>
          </p:cNvPr>
          <p:cNvSpPr/>
          <p:nvPr/>
        </p:nvSpPr>
        <p:spPr>
          <a:xfrm>
            <a:off x="725295" y="1608163"/>
            <a:ext cx="38858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2000" b="1" strike="noStrike" spc="-1">
                <a:latin typeface="Arial" panose="020B0604020202020204" pitchFamily="34" charset="0"/>
                <a:cs typeface="Arial" panose="020B0604020202020204" pitchFamily="34" charset="0"/>
              </a:rPr>
              <a:t>NYC Taxi Ride Dataset [1]</a:t>
            </a:r>
            <a:endParaRPr lang="en-US" sz="2000" b="0" strike="noStrike" spc="-1">
              <a:latin typeface="Arial" panose="020B0604020202020204" pitchFamily="34" charset="0"/>
              <a:cs typeface="Arial" panose="020B0604020202020204" pitchFamily="34" charset="0"/>
            </a:endParaRPr>
          </a:p>
          <a:p>
            <a:pPr algn="ctr">
              <a:lnSpc>
                <a:spcPct val="100000"/>
              </a:lnSpc>
            </a:pPr>
            <a:endParaRPr lang="en-US" sz="2000" b="0" strike="noStrike" spc="-1">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23DE65CD-C8D5-EB13-004A-413A8513B4CE}"/>
              </a:ext>
            </a:extLst>
          </p:cNvPr>
          <p:cNvSpPr/>
          <p:nvPr/>
        </p:nvSpPr>
        <p:spPr>
          <a:xfrm>
            <a:off x="940575" y="4322721"/>
            <a:ext cx="5486040" cy="188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60">
              <a:lnSpc>
                <a:spcPct val="100000"/>
              </a:lnSpc>
              <a:buClr>
                <a:srgbClr val="000000"/>
              </a:buClr>
              <a:buSzPct val="45000"/>
            </a:pPr>
            <a:r>
              <a:rPr lang="en-US" sz="2000" b="0" strike="noStrike" spc="-1">
                <a:latin typeface="Calibri" panose="020F0502020204030204" pitchFamily="34" charset="0"/>
                <a:cs typeface="Calibri" panose="020F0502020204030204" pitchFamily="34" charset="0"/>
              </a:rPr>
              <a:t>&gt;1.7 Billion Taxi Rides since 2009</a:t>
            </a:r>
          </a:p>
          <a:p>
            <a:pPr marL="360">
              <a:lnSpc>
                <a:spcPct val="100000"/>
              </a:lnSpc>
              <a:buClr>
                <a:srgbClr val="000000"/>
              </a:buClr>
              <a:buSzPct val="45000"/>
            </a:pPr>
            <a:r>
              <a:rPr lang="en-US" sz="2000" b="0" strike="noStrike" spc="-1">
                <a:latin typeface="Calibri" panose="020F0502020204030204" pitchFamily="34" charset="0"/>
                <a:cs typeface="Calibri" panose="020F0502020204030204" pitchFamily="34" charset="0"/>
              </a:rPr>
              <a:t>Various metrics</a:t>
            </a:r>
          </a:p>
          <a:p>
            <a:pPr marL="216360" lvl="1">
              <a:lnSpc>
                <a:spcPct val="100000"/>
              </a:lnSpc>
              <a:buClr>
                <a:srgbClr val="000000"/>
              </a:buClr>
              <a:buSzPct val="45000"/>
            </a:pPr>
            <a:r>
              <a:rPr lang="en-US" sz="2000" b="0" strike="noStrike" spc="-1">
                <a:latin typeface="Calibri" panose="020F0502020204030204" pitchFamily="34" charset="0"/>
                <a:cs typeface="Calibri" panose="020F0502020204030204" pitchFamily="34" charset="0"/>
              </a:rPr>
              <a:t>  Trip distance</a:t>
            </a:r>
          </a:p>
          <a:p>
            <a:pPr marL="216360" lvl="1">
              <a:lnSpc>
                <a:spcPct val="100000"/>
              </a:lnSpc>
              <a:buClr>
                <a:srgbClr val="000000"/>
              </a:buClr>
              <a:buSzPct val="45000"/>
            </a:pPr>
            <a:r>
              <a:rPr lang="en-US" sz="2000" b="0" strike="noStrike" spc="-1">
                <a:latin typeface="Calibri" panose="020F0502020204030204" pitchFamily="34" charset="0"/>
                <a:cs typeface="Calibri" panose="020F0502020204030204" pitchFamily="34" charset="0"/>
              </a:rPr>
              <a:t>  Cost</a:t>
            </a:r>
          </a:p>
          <a:p>
            <a:pPr marL="216360" lvl="1">
              <a:lnSpc>
                <a:spcPct val="100000"/>
              </a:lnSpc>
              <a:buClr>
                <a:srgbClr val="000000"/>
              </a:buClr>
              <a:buSzPct val="45000"/>
            </a:pPr>
            <a:r>
              <a:rPr lang="en-US" sz="2000" b="0" strike="noStrike" spc="-1">
                <a:latin typeface="Calibri" panose="020F0502020204030204" pitchFamily="34" charset="0"/>
                <a:cs typeface="Calibri" panose="020F0502020204030204" pitchFamily="34" charset="0"/>
              </a:rPr>
              <a:t>  Weather conditions</a:t>
            </a:r>
          </a:p>
          <a:p>
            <a:pPr marL="216360" lvl="1">
              <a:lnSpc>
                <a:spcPct val="100000"/>
              </a:lnSpc>
              <a:buClr>
                <a:srgbClr val="000000"/>
              </a:buClr>
              <a:buSzPct val="45000"/>
            </a:pPr>
            <a:r>
              <a:rPr lang="en-US" sz="2000" spc="-1">
                <a:latin typeface="Calibri" panose="020F0502020204030204" pitchFamily="34" charset="0"/>
                <a:cs typeface="Calibri" panose="020F0502020204030204" pitchFamily="34" charset="0"/>
              </a:rPr>
              <a:t>  …</a:t>
            </a:r>
            <a:endParaRPr lang="en-US" sz="2000" b="0" strike="noStrike" spc="-1">
              <a:latin typeface="Calibri" panose="020F0502020204030204" pitchFamily="34" charset="0"/>
              <a:cs typeface="Calibri" panose="020F0502020204030204" pitchFamily="34" charset="0"/>
            </a:endParaRPr>
          </a:p>
          <a:p>
            <a:pPr marL="360">
              <a:lnSpc>
                <a:spcPct val="100000"/>
              </a:lnSpc>
              <a:buClr>
                <a:srgbClr val="000000"/>
              </a:buClr>
              <a:buSzPct val="45000"/>
            </a:pPr>
            <a:r>
              <a:rPr lang="en-US" sz="2000" b="0" strike="noStrike" spc="-1">
                <a:latin typeface="Calibri" panose="020F0502020204030204" pitchFamily="34" charset="0"/>
                <a:cs typeface="Calibri" panose="020F0502020204030204" pitchFamily="34" charset="0"/>
              </a:rPr>
              <a:t>~200GB ORC encoded file</a:t>
            </a:r>
          </a:p>
        </p:txBody>
      </p:sp>
      <p:sp>
        <p:nvSpPr>
          <p:cNvPr id="17" name="Rectangle 16">
            <a:extLst>
              <a:ext uri="{FF2B5EF4-FFF2-40B4-BE49-F238E27FC236}">
                <a16:creationId xmlns:a16="http://schemas.microsoft.com/office/drawing/2014/main" id="{424641BA-74EF-AF37-7D61-503C608860A1}"/>
              </a:ext>
            </a:extLst>
          </p:cNvPr>
          <p:cNvSpPr/>
          <p:nvPr/>
        </p:nvSpPr>
        <p:spPr>
          <a:xfrm>
            <a:off x="6754059" y="1608163"/>
            <a:ext cx="38858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2000" b="1" strike="noStrike" spc="-1">
                <a:latin typeface="Arial" panose="020B0604020202020204" pitchFamily="34" charset="0"/>
                <a:cs typeface="Arial" panose="020B0604020202020204" pitchFamily="34" charset="0"/>
              </a:rPr>
              <a:t>RAPIDS v21.12 [2]</a:t>
            </a:r>
            <a:endParaRPr lang="en-US" spc="-1">
              <a:latin typeface="Arial" panose="020B0604020202020204" pitchFamily="34" charset="0"/>
              <a:cs typeface="Arial" panose="020B0604020202020204" pitchFamily="34" charset="0"/>
            </a:endParaRPr>
          </a:p>
          <a:p>
            <a:pPr algn="ctr">
              <a:lnSpc>
                <a:spcPct val="100000"/>
              </a:lnSpc>
            </a:pPr>
            <a:r>
              <a:rPr lang="en-US" spc="-1">
                <a:latin typeface="Arial" panose="020B0604020202020204" pitchFamily="34" charset="0"/>
                <a:cs typeface="Arial" panose="020B0604020202020204" pitchFamily="34" charset="0"/>
              </a:rPr>
              <a:t>Proactive Tiling</a:t>
            </a:r>
            <a:endParaRPr lang="en-US" sz="2000" b="1" strike="noStrike" spc="-1">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9EBFA65-BBF9-D7C2-AC9F-7D107E6198FC}"/>
                  </a:ext>
                </a:extLst>
              </p:cNvPr>
              <p:cNvSpPr/>
              <p:nvPr/>
            </p:nvSpPr>
            <p:spPr>
              <a:xfrm>
                <a:off x="6185509" y="4575457"/>
                <a:ext cx="5486040" cy="188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60" algn="ctr">
                  <a:lnSpc>
                    <a:spcPct val="100000"/>
                  </a:lnSpc>
                  <a:buClr>
                    <a:srgbClr val="000000"/>
                  </a:buClr>
                  <a:buSzPct val="45000"/>
                </a:pPr>
                <a:r>
                  <a:rPr lang="en-US" sz="2000" b="1" strike="noStrike" spc="-1" dirty="0">
                    <a:latin typeface="Calibri" panose="020F0502020204030204" pitchFamily="34" charset="0"/>
                    <a:cs typeface="Calibri" panose="020F0502020204030204" pitchFamily="34" charset="0"/>
                  </a:rPr>
                  <a:t>Pin entire dataset in Linux page cache prior to baseline execution</a:t>
                </a:r>
                <a:r>
                  <a:rPr lang="en-US" sz="2000" b="1" spc="-1" dirty="0">
                    <a:latin typeface="Calibri" panose="020F0502020204030204" pitchFamily="34" charset="0"/>
                    <a:cs typeface="Calibri" panose="020F0502020204030204" pitchFamily="34" charset="0"/>
                  </a:rPr>
                  <a:t> </a:t>
                </a:r>
                <a:r>
                  <a:rPr lang="en-US" sz="2000" b="1" strike="noStrike" spc="-1" dirty="0">
                    <a:latin typeface="Calibri" panose="020F0502020204030204" pitchFamily="34" charset="0"/>
                    <a:cs typeface="Calibri" panose="020F0502020204030204" pitchFamily="34" charset="0"/>
                  </a:rPr>
                  <a:t>(highly optimistic)</a:t>
                </a:r>
              </a:p>
              <a:p>
                <a:pPr marL="360">
                  <a:lnSpc>
                    <a:spcPct val="100000"/>
                  </a:lnSpc>
                  <a:buClr>
                    <a:srgbClr val="000000"/>
                  </a:buClr>
                  <a:buSzPct val="45000"/>
                </a:pPr>
                <a14:m>
                  <m:oMathPara xmlns:m="http://schemas.openxmlformats.org/officeDocument/2006/math">
                    <m:oMathParaPr>
                      <m:jc m:val="centerGroup"/>
                    </m:oMathParaPr>
                    <m:oMath xmlns:m="http://schemas.openxmlformats.org/officeDocument/2006/math">
                      <m:r>
                        <a:rPr lang="en-US" sz="2800" b="1" i="1" strike="noStrike" spc="-1" smtClean="0">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2800" b="1" strike="noStrike" spc="-1" dirty="0">
                  <a:latin typeface="Calibri" panose="020F0502020204030204" pitchFamily="34" charset="0"/>
                  <a:cs typeface="Calibri" panose="020F0502020204030204" pitchFamily="34" charset="0"/>
                </a:endParaRPr>
              </a:p>
              <a:p>
                <a:pPr marL="360" algn="ctr">
                  <a:lnSpc>
                    <a:spcPct val="100000"/>
                  </a:lnSpc>
                  <a:buClr>
                    <a:srgbClr val="000000"/>
                  </a:buClr>
                  <a:buSzPct val="45000"/>
                </a:pPr>
                <a:r>
                  <a:rPr lang="en-US" sz="2000" b="1" spc="-1" dirty="0">
                    <a:latin typeface="Calibri" panose="020F0502020204030204" pitchFamily="34" charset="0"/>
                    <a:cs typeface="Calibri" panose="020F0502020204030204" pitchFamily="34" charset="0"/>
                  </a:rPr>
                  <a:t>No Storage I/O Requests during app execution</a:t>
                </a:r>
                <a:endParaRPr lang="en-US" sz="2000" b="1" strike="noStrike" spc="-1" dirty="0">
                  <a:latin typeface="Calibri" panose="020F0502020204030204" pitchFamily="34" charset="0"/>
                  <a:cs typeface="Calibri" panose="020F0502020204030204" pitchFamily="34" charset="0"/>
                </a:endParaRPr>
              </a:p>
            </p:txBody>
          </p:sp>
        </mc:Choice>
        <mc:Fallback xmlns="">
          <p:sp>
            <p:nvSpPr>
              <p:cNvPr id="19" name="Rectangle 18">
                <a:extLst>
                  <a:ext uri="{FF2B5EF4-FFF2-40B4-BE49-F238E27FC236}">
                    <a16:creationId xmlns:a16="http://schemas.microsoft.com/office/drawing/2014/main" id="{09EBFA65-BBF9-D7C2-AC9F-7D107E6198FC}"/>
                  </a:ext>
                </a:extLst>
              </p:cNvPr>
              <p:cNvSpPr>
                <a:spLocks noRot="1" noChangeAspect="1" noMove="1" noResize="1" noEditPoints="1" noAdjustHandles="1" noChangeArrowheads="1" noChangeShapeType="1" noTextEdit="1"/>
              </p:cNvSpPr>
              <p:nvPr/>
            </p:nvSpPr>
            <p:spPr>
              <a:xfrm>
                <a:off x="6185509" y="4575457"/>
                <a:ext cx="5486040" cy="1881720"/>
              </a:xfrm>
              <a:prstGeom prst="rect">
                <a:avLst/>
              </a:prstGeom>
              <a:blipFill>
                <a:blip r:embed="rId5"/>
                <a:stretch>
                  <a:fillRect t="-2013"/>
                </a:stretch>
              </a:blipFill>
              <a:ln w="0">
                <a:noFill/>
              </a:ln>
            </p:spPr>
            <p:txBody>
              <a:bodyPr/>
              <a:lstStyle/>
              <a:p>
                <a:r>
                  <a:rPr lang="en-US">
                    <a:noFill/>
                  </a:rPr>
                  <a:t> </a:t>
                </a:r>
              </a:p>
            </p:txBody>
          </p:sp>
        </mc:Fallback>
      </mc:AlternateContent>
      <p:sp>
        <p:nvSpPr>
          <p:cNvPr id="20" name="TextBox 19">
            <a:extLst>
              <a:ext uri="{FF2B5EF4-FFF2-40B4-BE49-F238E27FC236}">
                <a16:creationId xmlns:a16="http://schemas.microsoft.com/office/drawing/2014/main" id="{AAA7FA50-C743-5A6B-177D-4C009A59CCD5}"/>
              </a:ext>
            </a:extLst>
          </p:cNvPr>
          <p:cNvSpPr txBox="1"/>
          <p:nvPr/>
        </p:nvSpPr>
        <p:spPr>
          <a:xfrm>
            <a:off x="2025203" y="6457177"/>
            <a:ext cx="10037529" cy="600164"/>
          </a:xfrm>
          <a:prstGeom prst="rect">
            <a:avLst/>
          </a:prstGeom>
          <a:noFill/>
        </p:spPr>
        <p:txBody>
          <a:bodyPr wrap="square">
            <a:spAutoFit/>
          </a:bodyPr>
          <a:lstStyle/>
          <a:p>
            <a:r>
              <a:rPr lang="en-US" sz="1100">
                <a:solidFill>
                  <a:srgbClr val="222222"/>
                </a:solidFill>
                <a:latin typeface="Arial" panose="020B0604020202020204" pitchFamily="34" charset="0"/>
              </a:rPr>
              <a:t>[1] </a:t>
            </a:r>
            <a:r>
              <a:rPr lang="en-US" sz="1100">
                <a:effectLst/>
                <a:latin typeface="Arial" panose="020B0604020202020204" pitchFamily="34" charset="0"/>
                <a:cs typeface="Arial" panose="020B0604020202020204" pitchFamily="34" charset="0"/>
              </a:rPr>
              <a:t>The City of New York. 2023. TLC Trip Record Data. </a:t>
            </a:r>
            <a:r>
              <a:rPr lang="en-US" sz="1100">
                <a:solidFill>
                  <a:srgbClr val="0054C9"/>
                </a:solidFill>
                <a:effectLst/>
                <a:latin typeface="Arial" panose="020B0604020202020204" pitchFamily="34" charset="0"/>
                <a:cs typeface="Arial" panose="020B0604020202020204" pitchFamily="34" charset="0"/>
              </a:rPr>
              <a:t>https://www1.nyc.gov/site/ </a:t>
            </a:r>
            <a:r>
              <a:rPr lang="en-US" sz="1100" err="1">
                <a:solidFill>
                  <a:srgbClr val="0054C9"/>
                </a:solidFill>
                <a:effectLst/>
                <a:latin typeface="Arial" panose="020B0604020202020204" pitchFamily="34" charset="0"/>
                <a:cs typeface="Arial" panose="020B0604020202020204" pitchFamily="34" charset="0"/>
              </a:rPr>
              <a:t>tlc</a:t>
            </a:r>
            <a:r>
              <a:rPr lang="en-US" sz="1100">
                <a:solidFill>
                  <a:srgbClr val="0054C9"/>
                </a:solidFill>
                <a:effectLst/>
                <a:latin typeface="Arial" panose="020B0604020202020204" pitchFamily="34" charset="0"/>
                <a:cs typeface="Arial" panose="020B0604020202020204" pitchFamily="34" charset="0"/>
              </a:rPr>
              <a:t>/about/</a:t>
            </a:r>
            <a:r>
              <a:rPr lang="en-US" sz="1100" err="1">
                <a:solidFill>
                  <a:srgbClr val="0054C9"/>
                </a:solidFill>
                <a:effectLst/>
                <a:latin typeface="Arial" panose="020B0604020202020204" pitchFamily="34" charset="0"/>
                <a:cs typeface="Arial" panose="020B0604020202020204" pitchFamily="34" charset="0"/>
              </a:rPr>
              <a:t>tlc</a:t>
            </a:r>
            <a:r>
              <a:rPr lang="en-US" sz="1100">
                <a:solidFill>
                  <a:srgbClr val="0054C9"/>
                </a:solidFill>
                <a:effectLst/>
                <a:latin typeface="Arial" panose="020B0604020202020204" pitchFamily="34" charset="0"/>
                <a:cs typeface="Arial" panose="020B0604020202020204" pitchFamily="34" charset="0"/>
              </a:rPr>
              <a:t>- trip- record- </a:t>
            </a:r>
            <a:r>
              <a:rPr lang="en-US" sz="1100" err="1">
                <a:solidFill>
                  <a:srgbClr val="0054C9"/>
                </a:solidFill>
                <a:effectLst/>
                <a:latin typeface="Arial" panose="020B0604020202020204" pitchFamily="34" charset="0"/>
                <a:cs typeface="Arial" panose="020B0604020202020204" pitchFamily="34" charset="0"/>
              </a:rPr>
              <a:t>data.page</a:t>
            </a:r>
            <a:r>
              <a:rPr lang="en-US" sz="1100">
                <a:effectLst/>
                <a:latin typeface="Arial" panose="020B0604020202020204" pitchFamily="34" charset="0"/>
                <a:cs typeface="Arial" panose="020B0604020202020204" pitchFamily="34" charset="0"/>
              </a:rPr>
              <a:t>. </a:t>
            </a:r>
            <a:endParaRPr lang="en-US" sz="1100" b="0" i="0" u="none" strike="noStrike">
              <a:solidFill>
                <a:srgbClr val="222222"/>
              </a:solidFill>
              <a:effectLst/>
              <a:latin typeface="Arial" panose="020B0604020202020204" pitchFamily="34" charset="0"/>
            </a:endParaRPr>
          </a:p>
          <a:p>
            <a:r>
              <a:rPr lang="en-US" sz="1100">
                <a:solidFill>
                  <a:srgbClr val="222222"/>
                </a:solidFill>
                <a:latin typeface="Arial" panose="020B0604020202020204" pitchFamily="34" charset="0"/>
              </a:rPr>
              <a:t>[2] </a:t>
            </a:r>
            <a:r>
              <a:rPr lang="en-US" sz="1100" b="0" i="0" u="none" strike="noStrike">
                <a:solidFill>
                  <a:srgbClr val="222222"/>
                </a:solidFill>
                <a:effectLst/>
                <a:latin typeface="Arial" panose="020B0604020202020204" pitchFamily="34" charset="0"/>
              </a:rPr>
              <a:t>Nvi</a:t>
            </a:r>
            <a:r>
              <a:rPr lang="en-US" sz="1100" b="0" i="0" u="none" strike="noStrike">
                <a:solidFill>
                  <a:srgbClr val="222222"/>
                </a:solidFill>
                <a:effectLst/>
                <a:latin typeface="Arial" panose="020B0604020202020204" pitchFamily="34" charset="0"/>
                <a:cs typeface="Arial" panose="020B0604020202020204" pitchFamily="34" charset="0"/>
              </a:rPr>
              <a:t>dia. </a:t>
            </a:r>
            <a:r>
              <a:rPr lang="en-US" sz="1100">
                <a:effectLst/>
                <a:latin typeface="Arial" panose="020B0604020202020204" pitchFamily="34" charset="0"/>
                <a:cs typeface="Arial" panose="020B0604020202020204" pitchFamily="34" charset="0"/>
              </a:rPr>
              <a:t>CUDA RAPIDS: GPU-Accelerated Data Analytics and Machine Learning. </a:t>
            </a:r>
            <a:r>
              <a:rPr lang="en-US" sz="1100">
                <a:solidFill>
                  <a:srgbClr val="0054C9"/>
                </a:solidFill>
                <a:effectLst/>
                <a:latin typeface="Arial" panose="020B0604020202020204" pitchFamily="34" charset="0"/>
                <a:cs typeface="Arial" panose="020B0604020202020204" pitchFamily="34" charset="0"/>
              </a:rPr>
              <a:t>https://</a:t>
            </a:r>
            <a:r>
              <a:rPr lang="en-US" sz="1100" err="1">
                <a:solidFill>
                  <a:srgbClr val="0054C9"/>
                </a:solidFill>
                <a:effectLst/>
                <a:latin typeface="Arial" panose="020B0604020202020204" pitchFamily="34" charset="0"/>
                <a:cs typeface="Arial" panose="020B0604020202020204" pitchFamily="34" charset="0"/>
              </a:rPr>
              <a:t>developer.nvidia.com</a:t>
            </a:r>
            <a:r>
              <a:rPr lang="en-US" sz="1100">
                <a:solidFill>
                  <a:srgbClr val="0054C9"/>
                </a:solidFill>
                <a:effectLst/>
                <a:latin typeface="Arial" panose="020B0604020202020204" pitchFamily="34" charset="0"/>
                <a:cs typeface="Arial" panose="020B0604020202020204" pitchFamily="34" charset="0"/>
              </a:rPr>
              <a:t>/rapids</a:t>
            </a:r>
            <a:r>
              <a:rPr lang="en-US" sz="1100">
                <a:effectLst/>
                <a:latin typeface="Arial" panose="020B0604020202020204" pitchFamily="34" charset="0"/>
                <a:cs typeface="Arial" panose="020B0604020202020204" pitchFamily="34" charset="0"/>
              </a:rPr>
              <a:t>. </a:t>
            </a:r>
          </a:p>
          <a:p>
            <a:endParaRPr lang="en-US" sz="1100"/>
          </a:p>
        </p:txBody>
      </p:sp>
    </p:spTree>
    <p:extLst>
      <p:ext uri="{BB962C8B-B14F-4D97-AF65-F5344CB8AC3E}">
        <p14:creationId xmlns:p14="http://schemas.microsoft.com/office/powerpoint/2010/main" val="5954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strike="noStrike" spc="-1">
                <a:solidFill>
                  <a:srgbClr val="000000"/>
                </a:solidFill>
                <a:latin typeface="Calibri"/>
              </a:rPr>
              <a:t>Data Analytics Evaluation Queries</a:t>
            </a:r>
            <a:endParaRPr lang="en-US" sz="4000" strike="noStrike" spc="-1">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2F2171D3-07A7-0AA7-A634-C8041AC0833A}"/>
              </a:ext>
            </a:extLst>
          </p:cNvPr>
          <p:cNvSpPr txBox="1"/>
          <p:nvPr/>
        </p:nvSpPr>
        <p:spPr>
          <a:xfrm>
            <a:off x="11592472" y="6400800"/>
            <a:ext cx="578768" cy="346320"/>
          </a:xfrm>
          <a:prstGeom prst="rect">
            <a:avLst/>
          </a:prstGeom>
          <a:noFill/>
          <a:ln w="0">
            <a:noFill/>
          </a:ln>
        </p:spPr>
        <p:txBody>
          <a:bodyPr lIns="90000" tIns="45000" rIns="90000" bIns="45000" anchor="t">
            <a:noAutofit/>
          </a:bodyPr>
          <a:lstStyle/>
          <a:p>
            <a:r>
              <a:rPr lang="en-US" spc="-1">
                <a:solidFill>
                  <a:srgbClr val="808080"/>
                </a:solidFill>
                <a:latin typeface="Arial"/>
              </a:rPr>
              <a:t>15</a:t>
            </a:r>
            <a:endParaRPr lang="en-US" sz="1800" b="0" strike="noStrike" spc="-1">
              <a:latin typeface="Arial"/>
            </a:endParaRPr>
          </a:p>
        </p:txBody>
      </p:sp>
      <p:sp>
        <p:nvSpPr>
          <p:cNvPr id="5" name="Rectangle 4">
            <a:extLst>
              <a:ext uri="{FF2B5EF4-FFF2-40B4-BE49-F238E27FC236}">
                <a16:creationId xmlns:a16="http://schemas.microsoft.com/office/drawing/2014/main" id="{BDF248D2-72D1-91C5-52EA-14E7E31D243D}"/>
              </a:ext>
            </a:extLst>
          </p:cNvPr>
          <p:cNvSpPr/>
          <p:nvPr/>
        </p:nvSpPr>
        <p:spPr>
          <a:xfrm>
            <a:off x="1042419" y="2264695"/>
            <a:ext cx="10839437" cy="394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1134"/>
              </a:spcBef>
              <a:spcAft>
                <a:spcPts val="1134"/>
              </a:spcAft>
            </a:pPr>
            <a:r>
              <a:rPr lang="en-US" sz="2000" b="1" strike="noStrike" spc="-1">
                <a:latin typeface="Arial" panose="020B0604020202020204" pitchFamily="34" charset="0"/>
                <a:ea typeface="Verdana"/>
                <a:cs typeface="Arial" panose="020B0604020202020204" pitchFamily="34" charset="0"/>
              </a:rPr>
              <a:t>Query 1:</a:t>
            </a:r>
            <a:r>
              <a:rPr lang="en-US" sz="2000" b="0" strike="noStrike" spc="-1">
                <a:latin typeface="Arial" panose="020B0604020202020204" pitchFamily="34" charset="0"/>
                <a:ea typeface="Verdana"/>
                <a:cs typeface="Arial" panose="020B0604020202020204" pitchFamily="34" charset="0"/>
              </a:rPr>
              <a:t> Avg trip distance for trips that are at least 30 miles</a:t>
            </a:r>
            <a:endParaRPr lang="en-US" sz="2000" b="0" strike="noStrike" spc="-1">
              <a:latin typeface="Arial" panose="020B0604020202020204" pitchFamily="34" charset="0"/>
              <a:cs typeface="Arial" panose="020B0604020202020204" pitchFamily="34" charset="0"/>
            </a:endParaRPr>
          </a:p>
          <a:p>
            <a:pPr>
              <a:lnSpc>
                <a:spcPct val="100000"/>
              </a:lnSpc>
              <a:spcBef>
                <a:spcPts val="1134"/>
              </a:spcBef>
              <a:spcAft>
                <a:spcPts val="1134"/>
              </a:spcAft>
            </a:pPr>
            <a:r>
              <a:rPr lang="en-US" sz="2000" b="1" strike="noStrike" spc="-1">
                <a:latin typeface="Arial" panose="020B0604020202020204" pitchFamily="34" charset="0"/>
                <a:ea typeface="Verdana"/>
                <a:cs typeface="Arial" panose="020B0604020202020204" pitchFamily="34" charset="0"/>
              </a:rPr>
              <a:t>Query 2:</a:t>
            </a:r>
            <a:r>
              <a:rPr lang="en-US" sz="2000" b="0" strike="noStrike" spc="-1">
                <a:latin typeface="Arial" panose="020B0604020202020204" pitchFamily="34" charset="0"/>
                <a:ea typeface="Verdana"/>
                <a:cs typeface="Arial" panose="020B0604020202020204" pitchFamily="34" charset="0"/>
              </a:rPr>
              <a:t> Avg total cost per mile for trips that are at least 30 miles</a:t>
            </a:r>
            <a:endParaRPr lang="en-US" sz="2000" b="0" strike="noStrike" spc="-1">
              <a:latin typeface="Arial" panose="020B0604020202020204" pitchFamily="34" charset="0"/>
              <a:cs typeface="Arial" panose="020B0604020202020204" pitchFamily="34" charset="0"/>
            </a:endParaRPr>
          </a:p>
          <a:p>
            <a:pPr>
              <a:lnSpc>
                <a:spcPct val="100000"/>
              </a:lnSpc>
              <a:spcBef>
                <a:spcPts val="1134"/>
              </a:spcBef>
              <a:spcAft>
                <a:spcPts val="1134"/>
              </a:spcAft>
            </a:pPr>
            <a:r>
              <a:rPr lang="en-US" sz="2000" b="1" strike="noStrike" spc="-1">
                <a:latin typeface="Arial" panose="020B0604020202020204" pitchFamily="34" charset="0"/>
                <a:ea typeface="Verdana"/>
                <a:cs typeface="Arial" panose="020B0604020202020204" pitchFamily="34" charset="0"/>
              </a:rPr>
              <a:t>Query 3:</a:t>
            </a:r>
            <a:r>
              <a:rPr lang="en-US" sz="2000" b="0" strike="noStrike" spc="-1">
                <a:latin typeface="Arial" panose="020B0604020202020204" pitchFamily="34" charset="0"/>
                <a:ea typeface="Verdana"/>
                <a:cs typeface="Arial" panose="020B0604020202020204" pitchFamily="34" charset="0"/>
              </a:rPr>
              <a:t> Avg ( total cost – improvement surcharge ) per mile for trips that are at least 30 miles</a:t>
            </a:r>
            <a:endParaRPr lang="en-US" sz="2000" b="0" strike="noStrike" spc="-1">
              <a:latin typeface="Arial" panose="020B0604020202020204" pitchFamily="34" charset="0"/>
              <a:cs typeface="Arial" panose="020B0604020202020204" pitchFamily="34" charset="0"/>
            </a:endParaRPr>
          </a:p>
          <a:p>
            <a:pPr>
              <a:lnSpc>
                <a:spcPct val="100000"/>
              </a:lnSpc>
              <a:spcBef>
                <a:spcPts val="1134"/>
              </a:spcBef>
              <a:spcAft>
                <a:spcPts val="1134"/>
              </a:spcAft>
            </a:pPr>
            <a:r>
              <a:rPr lang="en-US" sz="2000" b="1" strike="noStrike" spc="-1">
                <a:latin typeface="Arial" panose="020B0604020202020204" pitchFamily="34" charset="0"/>
                <a:ea typeface="Verdana"/>
                <a:cs typeface="Arial" panose="020B0604020202020204" pitchFamily="34" charset="0"/>
              </a:rPr>
              <a:t>Query 4:</a:t>
            </a:r>
            <a:r>
              <a:rPr lang="en-US" sz="2000" b="0" strike="noStrike" spc="-1">
                <a:latin typeface="Arial" panose="020B0604020202020204" pitchFamily="34" charset="0"/>
                <a:ea typeface="Verdana"/>
                <a:cs typeface="Arial" panose="020B0604020202020204" pitchFamily="34" charset="0"/>
              </a:rPr>
              <a:t> Avg ( … – e-hail fee ) per mile for </a:t>
            </a:r>
            <a:r>
              <a:rPr lang="en-US" sz="2000" spc="-1">
                <a:latin typeface="Arial" panose="020B0604020202020204" pitchFamily="34" charset="0"/>
                <a:ea typeface="Verdana"/>
                <a:cs typeface="Arial" panose="020B0604020202020204" pitchFamily="34" charset="0"/>
              </a:rPr>
              <a:t>trips that are at least 30 miles</a:t>
            </a:r>
            <a:endParaRPr lang="en-US" sz="2000" b="0" strike="noStrike" spc="-1">
              <a:latin typeface="Arial" panose="020B0604020202020204" pitchFamily="34" charset="0"/>
              <a:cs typeface="Arial" panose="020B0604020202020204" pitchFamily="34" charset="0"/>
            </a:endParaRPr>
          </a:p>
          <a:p>
            <a:pPr>
              <a:lnSpc>
                <a:spcPct val="100000"/>
              </a:lnSpc>
              <a:spcBef>
                <a:spcPts val="1134"/>
              </a:spcBef>
              <a:spcAft>
                <a:spcPts val="1134"/>
              </a:spcAft>
            </a:pPr>
            <a:r>
              <a:rPr lang="en-US" sz="2000" b="1" strike="noStrike" spc="-1">
                <a:latin typeface="Arial" panose="020B0604020202020204" pitchFamily="34" charset="0"/>
                <a:ea typeface="Verdana"/>
                <a:cs typeface="Arial" panose="020B0604020202020204" pitchFamily="34" charset="0"/>
              </a:rPr>
              <a:t>Query 5:</a:t>
            </a:r>
            <a:r>
              <a:rPr lang="en-US" sz="2000" b="0" strike="noStrike" spc="-1">
                <a:latin typeface="Arial" panose="020B0604020202020204" pitchFamily="34" charset="0"/>
                <a:ea typeface="Verdana"/>
                <a:cs typeface="Arial" panose="020B0604020202020204" pitchFamily="34" charset="0"/>
              </a:rPr>
              <a:t> Avg ( … – tolls ) per mile for </a:t>
            </a:r>
            <a:r>
              <a:rPr lang="en-US" sz="2000" spc="-1">
                <a:latin typeface="Arial" panose="020B0604020202020204" pitchFamily="34" charset="0"/>
                <a:ea typeface="Verdana"/>
                <a:cs typeface="Arial" panose="020B0604020202020204" pitchFamily="34" charset="0"/>
              </a:rPr>
              <a:t>trips that are at least 30 miles</a:t>
            </a:r>
            <a:endParaRPr lang="en-US" sz="2000" b="0" strike="noStrike" spc="-1">
              <a:latin typeface="Arial" panose="020B0604020202020204" pitchFamily="34" charset="0"/>
              <a:cs typeface="Arial" panose="020B0604020202020204" pitchFamily="34" charset="0"/>
            </a:endParaRPr>
          </a:p>
          <a:p>
            <a:pPr>
              <a:lnSpc>
                <a:spcPct val="100000"/>
              </a:lnSpc>
              <a:spcBef>
                <a:spcPts val="1134"/>
              </a:spcBef>
              <a:spcAft>
                <a:spcPts val="1134"/>
              </a:spcAft>
            </a:pPr>
            <a:r>
              <a:rPr lang="en-US" sz="2000" b="1" strike="noStrike" spc="-1">
                <a:latin typeface="Arial" panose="020B0604020202020204" pitchFamily="34" charset="0"/>
                <a:ea typeface="Verdana"/>
                <a:cs typeface="Arial" panose="020B0604020202020204" pitchFamily="34" charset="0"/>
              </a:rPr>
              <a:t>Query 6:</a:t>
            </a:r>
            <a:r>
              <a:rPr lang="en-US" sz="2000" b="0" strike="noStrike" spc="-1">
                <a:latin typeface="Arial" panose="020B0604020202020204" pitchFamily="34" charset="0"/>
                <a:ea typeface="Verdana"/>
                <a:cs typeface="Arial" panose="020B0604020202020204" pitchFamily="34" charset="0"/>
              </a:rPr>
              <a:t> Avg ( … – MTA tax ) per mile </a:t>
            </a:r>
            <a:r>
              <a:rPr lang="en-US" sz="2000" spc="-1">
                <a:latin typeface="Arial" panose="020B0604020202020204" pitchFamily="34" charset="0"/>
                <a:ea typeface="Verdana"/>
                <a:cs typeface="Arial" panose="020B0604020202020204" pitchFamily="34" charset="0"/>
              </a:rPr>
              <a:t>trips that are at least 30 miles</a:t>
            </a:r>
            <a:endParaRPr lang="en-US" sz="2000" b="0" strike="noStrike" spc="-1">
              <a:latin typeface="Arial" panose="020B0604020202020204" pitchFamily="34" charset="0"/>
              <a:cs typeface="Arial" panose="020B0604020202020204" pitchFamily="34" charset="0"/>
            </a:endParaRPr>
          </a:p>
          <a:p>
            <a:pPr>
              <a:lnSpc>
                <a:spcPct val="100000"/>
              </a:lnSpc>
              <a:spcBef>
                <a:spcPts val="1134"/>
              </a:spcBef>
              <a:spcAft>
                <a:spcPts val="1134"/>
              </a:spcAft>
            </a:pPr>
            <a:endParaRPr lang="en-US" sz="2000" b="0" strike="noStrike" spc="-1">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4A1CC436-170F-FC9B-94FA-DED297234B3E}"/>
              </a:ext>
            </a:extLst>
          </p:cNvPr>
          <p:cNvSpPr/>
          <p:nvPr/>
        </p:nvSpPr>
        <p:spPr>
          <a:xfrm>
            <a:off x="415952" y="1461580"/>
            <a:ext cx="11356919" cy="71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2400" b="1" strike="noStrike" spc="-1">
                <a:solidFill>
                  <a:srgbClr val="069A2E"/>
                </a:solidFill>
                <a:latin typeface="Arial"/>
              </a:rPr>
              <a:t>Query:</a:t>
            </a:r>
            <a:r>
              <a:rPr lang="en-US" sz="2400" b="0" strike="noStrike" spc="-1">
                <a:solidFill>
                  <a:srgbClr val="069A2E"/>
                </a:solidFill>
                <a:latin typeface="Arial"/>
              </a:rPr>
              <a:t> Get average $/mile the driver makes for taxi rides that are at least 30 miles</a:t>
            </a:r>
            <a:endParaRPr lang="en-US" sz="2400" b="0" strike="noStrike" spc="-1">
              <a:latin typeface="Arial"/>
            </a:endParaRPr>
          </a:p>
        </p:txBody>
      </p:sp>
    </p:spTree>
    <p:extLst>
      <p:ext uri="{BB962C8B-B14F-4D97-AF65-F5344CB8AC3E}">
        <p14:creationId xmlns:p14="http://schemas.microsoft.com/office/powerpoint/2010/main" val="87170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strike="noStrike" spc="-1">
                <a:solidFill>
                  <a:srgbClr val="000000"/>
                </a:solidFill>
                <a:latin typeface="Calibri"/>
              </a:rPr>
              <a:t>Data Analytics Evaluation</a:t>
            </a:r>
            <a:endParaRPr lang="en-US" sz="4000" strike="noStrike" spc="-1">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2F2171D3-07A7-0AA7-A634-C8041AC0833A}"/>
              </a:ext>
            </a:extLst>
          </p:cNvPr>
          <p:cNvSpPr txBox="1"/>
          <p:nvPr/>
        </p:nvSpPr>
        <p:spPr>
          <a:xfrm>
            <a:off x="11592472" y="6400800"/>
            <a:ext cx="578768" cy="346320"/>
          </a:xfrm>
          <a:prstGeom prst="rect">
            <a:avLst/>
          </a:prstGeom>
          <a:noFill/>
          <a:ln w="0">
            <a:noFill/>
          </a:ln>
        </p:spPr>
        <p:txBody>
          <a:bodyPr lIns="90000" tIns="45000" rIns="90000" bIns="45000" anchor="t">
            <a:noAutofit/>
          </a:bodyPr>
          <a:lstStyle/>
          <a:p>
            <a:r>
              <a:rPr lang="en-US" spc="-1">
                <a:solidFill>
                  <a:srgbClr val="808080"/>
                </a:solidFill>
                <a:latin typeface="Arial"/>
              </a:rPr>
              <a:t>16</a:t>
            </a:r>
            <a:endParaRPr lang="en-US" sz="1800" b="0" strike="noStrike" spc="-1">
              <a:latin typeface="Arial"/>
            </a:endParaRPr>
          </a:p>
        </p:txBody>
      </p:sp>
      <p:sp>
        <p:nvSpPr>
          <p:cNvPr id="4" name="Rectangle: Rounded Corners 2_0">
            <a:extLst>
              <a:ext uri="{FF2B5EF4-FFF2-40B4-BE49-F238E27FC236}">
                <a16:creationId xmlns:a16="http://schemas.microsoft.com/office/drawing/2014/main" id="{96AEF95B-1AD5-4612-4844-6B18DFB88589}"/>
              </a:ext>
            </a:extLst>
          </p:cNvPr>
          <p:cNvSpPr/>
          <p:nvPr/>
        </p:nvSpPr>
        <p:spPr>
          <a:xfrm>
            <a:off x="551946" y="5795682"/>
            <a:ext cx="11084933" cy="731520"/>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00B050"/>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spc="-1" err="1">
                <a:solidFill>
                  <a:srgbClr val="FFFFFF"/>
                </a:solidFill>
                <a:latin typeface="Calibri" panose="020F0502020204030204" pitchFamily="34" charset="0"/>
                <a:cs typeface="Calibri" panose="020F0502020204030204" pitchFamily="34" charset="0"/>
              </a:rPr>
              <a:t>BaM</a:t>
            </a:r>
            <a:r>
              <a:rPr lang="en-US" sz="2400" spc="-1">
                <a:solidFill>
                  <a:srgbClr val="FFFFFF"/>
                </a:solidFill>
                <a:latin typeface="Calibri" panose="020F0502020204030204" pitchFamily="34" charset="0"/>
                <a:cs typeface="Calibri" panose="020F0502020204030204" pitchFamily="34" charset="0"/>
              </a:rPr>
              <a:t> reduces I/O amplification by up to 3.7x and improves performance by up to 4.6x!</a:t>
            </a:r>
            <a:endParaRPr lang="en-US" sz="2400" b="0" strike="noStrike" spc="-1">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FA37F8C-82A2-7922-1C01-CB89A493FCCE}"/>
              </a:ext>
            </a:extLst>
          </p:cNvPr>
          <p:cNvSpPr txBox="1"/>
          <p:nvPr/>
        </p:nvSpPr>
        <p:spPr>
          <a:xfrm>
            <a:off x="948683" y="1288818"/>
            <a:ext cx="10549992" cy="369332"/>
          </a:xfrm>
          <a:prstGeom prst="rect">
            <a:avLst/>
          </a:prstGeom>
          <a:noFill/>
        </p:spPr>
        <p:txBody>
          <a:bodyPr wrap="square" rtlCol="0">
            <a:spAutoFit/>
          </a:bodyPr>
          <a:lstStyle/>
          <a:p>
            <a:pPr algn="ctr"/>
            <a:r>
              <a:rPr lang="en-US" b="1" err="1">
                <a:latin typeface="Arial" panose="020B0604020202020204" pitchFamily="34" charset="0"/>
                <a:cs typeface="Arial" panose="020B0604020202020204" pitchFamily="34" charset="0"/>
              </a:rPr>
              <a:t>BaM</a:t>
            </a:r>
            <a:r>
              <a:rPr lang="en-US" b="1">
                <a:latin typeface="Arial" panose="020B0604020202020204" pitchFamily="34" charset="0"/>
                <a:cs typeface="Arial" panose="020B0604020202020204" pitchFamily="34" charset="0"/>
              </a:rPr>
              <a:t> configured with 8GB Cache, 4KB CLs and 4 SSDs</a:t>
            </a:r>
          </a:p>
        </p:txBody>
      </p:sp>
      <p:graphicFrame>
        <p:nvGraphicFramePr>
          <p:cNvPr id="7" name="Chart 6">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2133114947"/>
              </p:ext>
            </p:extLst>
          </p:nvPr>
        </p:nvGraphicFramePr>
        <p:xfrm>
          <a:off x="608760" y="1691850"/>
          <a:ext cx="11103628" cy="38773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437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Group 170"/>
          <p:cNvGrpSpPr/>
          <p:nvPr/>
        </p:nvGrpSpPr>
        <p:grpSpPr>
          <a:xfrm>
            <a:off x="1415160" y="3969000"/>
            <a:ext cx="1929960" cy="1116360"/>
            <a:chOff x="1415160" y="3969000"/>
            <a:chExt cx="1929960" cy="1116360"/>
          </a:xfrm>
        </p:grpSpPr>
        <p:sp>
          <p:nvSpPr>
            <p:cNvPr id="172" name="Rectangle 171"/>
            <p:cNvSpPr/>
            <p:nvPr/>
          </p:nvSpPr>
          <p:spPr>
            <a:xfrm>
              <a:off x="1564560" y="3969000"/>
              <a:ext cx="16009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200" b="1" strike="noStrike" spc="-1">
                  <a:latin typeface="Arial"/>
                </a:rPr>
                <a:t>Software Cache</a:t>
              </a:r>
              <a:endParaRPr lang="en-US" sz="1200" b="0" strike="noStrike" spc="-1">
                <a:latin typeface="Arial"/>
              </a:endParaRPr>
            </a:p>
          </p:txBody>
        </p:sp>
        <p:grpSp>
          <p:nvGrpSpPr>
            <p:cNvPr id="173" name="Group 172"/>
            <p:cNvGrpSpPr/>
            <p:nvPr/>
          </p:nvGrpSpPr>
          <p:grpSpPr>
            <a:xfrm>
              <a:off x="1415160" y="4225680"/>
              <a:ext cx="1929960" cy="859680"/>
              <a:chOff x="1415160" y="4225680"/>
              <a:chExt cx="1929960" cy="859680"/>
            </a:xfrm>
          </p:grpSpPr>
          <p:sp>
            <p:nvSpPr>
              <p:cNvPr id="174" name="Rectangle 173"/>
              <p:cNvSpPr/>
              <p:nvPr/>
            </p:nvSpPr>
            <p:spPr>
              <a:xfrm>
                <a:off x="1415160" y="4225680"/>
                <a:ext cx="601920" cy="24372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75" name="Rectangle 174"/>
              <p:cNvSpPr/>
              <p:nvPr/>
            </p:nvSpPr>
            <p:spPr>
              <a:xfrm>
                <a:off x="2079000" y="4225680"/>
                <a:ext cx="602280" cy="24372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76" name="Rectangle 175"/>
              <p:cNvSpPr/>
              <p:nvPr/>
            </p:nvSpPr>
            <p:spPr>
              <a:xfrm>
                <a:off x="2743200" y="4225680"/>
                <a:ext cx="601920" cy="24372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77" name="Rectangle 176"/>
              <p:cNvSpPr/>
              <p:nvPr/>
            </p:nvSpPr>
            <p:spPr>
              <a:xfrm>
                <a:off x="1415160" y="4533120"/>
                <a:ext cx="601920" cy="24444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78" name="Rectangle 177"/>
              <p:cNvSpPr/>
              <p:nvPr/>
            </p:nvSpPr>
            <p:spPr>
              <a:xfrm>
                <a:off x="2079000" y="4533120"/>
                <a:ext cx="602280" cy="24444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79" name="Rectangle 178"/>
              <p:cNvSpPr/>
              <p:nvPr/>
            </p:nvSpPr>
            <p:spPr>
              <a:xfrm>
                <a:off x="2743200" y="4533120"/>
                <a:ext cx="601920" cy="24444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80" name="Rectangle 179"/>
              <p:cNvSpPr/>
              <p:nvPr/>
            </p:nvSpPr>
            <p:spPr>
              <a:xfrm>
                <a:off x="1415160" y="4841280"/>
                <a:ext cx="601920" cy="24408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81" name="Rectangle 180"/>
              <p:cNvSpPr/>
              <p:nvPr/>
            </p:nvSpPr>
            <p:spPr>
              <a:xfrm>
                <a:off x="2079000" y="4841280"/>
                <a:ext cx="602280" cy="24408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82" name="Rectangle 181"/>
              <p:cNvSpPr/>
              <p:nvPr/>
            </p:nvSpPr>
            <p:spPr>
              <a:xfrm>
                <a:off x="2743200" y="4841280"/>
                <a:ext cx="601920" cy="24408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grpSp>
      </p:grpSp>
      <p:grpSp>
        <p:nvGrpSpPr>
          <p:cNvPr id="183" name="Group 182"/>
          <p:cNvGrpSpPr/>
          <p:nvPr/>
        </p:nvGrpSpPr>
        <p:grpSpPr>
          <a:xfrm>
            <a:off x="1167840" y="2779200"/>
            <a:ext cx="2762280" cy="1175040"/>
            <a:chOff x="1167840" y="2779200"/>
            <a:chExt cx="2762280" cy="1175040"/>
          </a:xfrm>
        </p:grpSpPr>
        <p:sp>
          <p:nvSpPr>
            <p:cNvPr id="184" name="Rectangle 183"/>
            <p:cNvSpPr/>
            <p:nvPr/>
          </p:nvSpPr>
          <p:spPr>
            <a:xfrm>
              <a:off x="1587240" y="2779200"/>
              <a:ext cx="1600560" cy="27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200" b="1" strike="noStrike" spc="-1">
                  <a:latin typeface="Arial"/>
                </a:rPr>
                <a:t>User Abstraction</a:t>
              </a:r>
              <a:endParaRPr lang="en-US" sz="1200" b="0" strike="noStrike" spc="-1">
                <a:latin typeface="Arial"/>
              </a:endParaRPr>
            </a:p>
          </p:txBody>
        </p:sp>
        <p:sp>
          <p:nvSpPr>
            <p:cNvPr id="185" name="Rectangle 184"/>
            <p:cNvSpPr/>
            <p:nvPr/>
          </p:nvSpPr>
          <p:spPr>
            <a:xfrm>
              <a:off x="1167840" y="3019680"/>
              <a:ext cx="2762280" cy="93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000" b="0" strike="noStrike" spc="-1">
                  <a:latin typeface="Courier New"/>
                </a:rPr>
                <a:t>template &lt;typename T&gt;</a:t>
              </a:r>
              <a:endParaRPr lang="en-US" sz="1000" b="0" strike="noStrike" spc="-1" baseline="-8000">
                <a:latin typeface="Arial"/>
              </a:endParaRPr>
            </a:p>
            <a:p>
              <a:pPr>
                <a:lnSpc>
                  <a:spcPct val="100000"/>
                </a:lnSpc>
                <a:buNone/>
              </a:pPr>
              <a:r>
                <a:rPr lang="en-US" sz="1000" b="0" strike="noStrike" spc="-1">
                  <a:latin typeface="Courier New"/>
                </a:rPr>
                <a:t>struct bam::array {</a:t>
              </a:r>
              <a:endParaRPr lang="en-US" sz="1000" b="0" strike="noStrike" spc="-1" baseline="-8000">
                <a:latin typeface="Arial"/>
              </a:endParaRPr>
            </a:p>
            <a:p>
              <a:pPr>
                <a:lnSpc>
                  <a:spcPct val="100000"/>
                </a:lnSpc>
                <a:buNone/>
              </a:pPr>
              <a:r>
                <a:rPr lang="en-US" sz="1000" b="0" strike="noStrike" spc="-1">
                  <a:latin typeface="Courier New"/>
                </a:rPr>
                <a:t>   T operator[](size_t i) const;</a:t>
              </a:r>
              <a:endParaRPr lang="en-US" sz="1000" b="0" strike="noStrike" spc="-1" baseline="-8000">
                <a:latin typeface="Arial"/>
              </a:endParaRPr>
            </a:p>
            <a:p>
              <a:pPr>
                <a:lnSpc>
                  <a:spcPct val="100000"/>
                </a:lnSpc>
                <a:buNone/>
              </a:pPr>
              <a:r>
                <a:rPr lang="en-US" sz="1000" b="0" strike="noStrike" spc="-1">
                  <a:latin typeface="Courier New"/>
                </a:rPr>
                <a:t>   …</a:t>
              </a:r>
              <a:endParaRPr lang="en-US" sz="1000" b="0" strike="noStrike" spc="-1" baseline="-8000">
                <a:latin typeface="Arial"/>
              </a:endParaRPr>
            </a:p>
            <a:p>
              <a:pPr>
                <a:lnSpc>
                  <a:spcPct val="100000"/>
                </a:lnSpc>
                <a:buNone/>
              </a:pPr>
              <a:r>
                <a:rPr lang="en-US" sz="1000" b="0" strike="noStrike" spc="-1">
                  <a:latin typeface="Courier New"/>
                </a:rPr>
                <a:t>};</a:t>
              </a:r>
              <a:endParaRPr lang="en-US" sz="1000" b="0" strike="noStrike" spc="-1" baseline="-8000">
                <a:latin typeface="Arial"/>
              </a:endParaRPr>
            </a:p>
          </p:txBody>
        </p:sp>
      </p:grpSp>
      <p:grpSp>
        <p:nvGrpSpPr>
          <p:cNvPr id="186" name="Group 185"/>
          <p:cNvGrpSpPr/>
          <p:nvPr/>
        </p:nvGrpSpPr>
        <p:grpSpPr>
          <a:xfrm>
            <a:off x="1415160" y="5284800"/>
            <a:ext cx="1980000" cy="1116000"/>
            <a:chOff x="1415160" y="5284800"/>
            <a:chExt cx="1980000" cy="1116000"/>
          </a:xfrm>
        </p:grpSpPr>
        <p:sp>
          <p:nvSpPr>
            <p:cNvPr id="187" name="Rectangle 186"/>
            <p:cNvSpPr/>
            <p:nvPr/>
          </p:nvSpPr>
          <p:spPr>
            <a:xfrm>
              <a:off x="1544400" y="5284800"/>
              <a:ext cx="1666800" cy="45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200" b="1" strike="noStrike" spc="-1">
                  <a:latin typeface="Arial"/>
                </a:rPr>
                <a:t>Storage I/O Queues</a:t>
              </a:r>
              <a:endParaRPr lang="en-US" sz="1200" b="0" strike="noStrike" spc="-1">
                <a:latin typeface="Arial"/>
              </a:endParaRPr>
            </a:p>
          </p:txBody>
        </p:sp>
        <p:pic>
          <p:nvPicPr>
            <p:cNvPr id="188" name="Picture 187"/>
            <p:cNvPicPr/>
            <p:nvPr/>
          </p:nvPicPr>
          <p:blipFill>
            <a:blip r:embed="rId3"/>
            <a:stretch/>
          </p:blipFill>
          <p:spPr>
            <a:xfrm>
              <a:off x="1415160" y="5538240"/>
              <a:ext cx="1980000" cy="862560"/>
            </a:xfrm>
            <a:prstGeom prst="rect">
              <a:avLst/>
            </a:prstGeom>
            <a:ln w="0">
              <a:noFill/>
            </a:ln>
          </p:spPr>
        </p:pic>
      </p:grpSp>
      <p:sp>
        <p:nvSpPr>
          <p:cNvPr id="189" name="Freeform: Shape 188"/>
          <p:cNvSpPr/>
          <p:nvPr/>
        </p:nvSpPr>
        <p:spPr>
          <a:xfrm>
            <a:off x="1227600" y="5222520"/>
            <a:ext cx="2401200" cy="360"/>
          </a:xfrm>
          <a:custGeom>
            <a:avLst/>
            <a:gdLst/>
            <a:ahLst/>
            <a:cxnLst/>
            <a:rect l="l" t="t" r="r" b="b"/>
            <a:pathLst>
              <a:path w="7621" h="1">
                <a:moveTo>
                  <a:pt x="0" y="0"/>
                </a:moveTo>
                <a:lnTo>
                  <a:pt x="7620" y="0"/>
                </a:lnTo>
              </a:path>
            </a:pathLst>
          </a:custGeom>
          <a:noFill/>
          <a:ln w="38160">
            <a:solidFill>
              <a:srgbClr val="000000"/>
            </a:solidFill>
            <a:prstDash val="lgDash"/>
            <a:round/>
          </a:ln>
        </p:spPr>
        <p:style>
          <a:lnRef idx="0">
            <a:scrgbClr r="0" g="0" b="0"/>
          </a:lnRef>
          <a:fillRef idx="0">
            <a:scrgbClr r="0" g="0" b="0"/>
          </a:fillRef>
          <a:effectRef idx="0">
            <a:scrgbClr r="0" g="0" b="0"/>
          </a:effectRef>
          <a:fontRef idx="minor"/>
        </p:style>
      </p:sp>
      <p:sp>
        <p:nvSpPr>
          <p:cNvPr id="190" name="Freeform: Shape 189"/>
          <p:cNvSpPr/>
          <p:nvPr/>
        </p:nvSpPr>
        <p:spPr>
          <a:xfrm>
            <a:off x="1227600" y="3938760"/>
            <a:ext cx="2401200" cy="360"/>
          </a:xfrm>
          <a:custGeom>
            <a:avLst/>
            <a:gdLst/>
            <a:ahLst/>
            <a:cxnLst/>
            <a:rect l="l" t="t" r="r" b="b"/>
            <a:pathLst>
              <a:path w="7621" h="1">
                <a:moveTo>
                  <a:pt x="0" y="0"/>
                </a:moveTo>
                <a:lnTo>
                  <a:pt x="7620" y="0"/>
                </a:lnTo>
              </a:path>
            </a:pathLst>
          </a:custGeom>
          <a:noFill/>
          <a:ln w="38160">
            <a:solidFill>
              <a:srgbClr val="000000"/>
            </a:solidFill>
            <a:prstDash val="lgDash"/>
            <a:round/>
          </a:ln>
        </p:spPr>
        <p:style>
          <a:lnRef idx="0">
            <a:scrgbClr r="0" g="0" b="0"/>
          </a:lnRef>
          <a:fillRef idx="0">
            <a:scrgbClr r="0" g="0" b="0"/>
          </a:fillRef>
          <a:effectRef idx="0">
            <a:scrgbClr r="0" g="0" b="0"/>
          </a:effectRef>
          <a:fontRef idx="minor"/>
        </p:style>
      </p:sp>
      <p:grpSp>
        <p:nvGrpSpPr>
          <p:cNvPr id="191" name="Group 190"/>
          <p:cNvGrpSpPr/>
          <p:nvPr/>
        </p:nvGrpSpPr>
        <p:grpSpPr>
          <a:xfrm>
            <a:off x="987840" y="2322000"/>
            <a:ext cx="2864160" cy="4196160"/>
            <a:chOff x="987840" y="2322000"/>
            <a:chExt cx="2864160" cy="4196160"/>
          </a:xfrm>
        </p:grpSpPr>
        <p:sp>
          <p:nvSpPr>
            <p:cNvPr id="192" name="Rectangle 191"/>
            <p:cNvSpPr/>
            <p:nvPr/>
          </p:nvSpPr>
          <p:spPr>
            <a:xfrm>
              <a:off x="987840" y="2698920"/>
              <a:ext cx="2863800" cy="3819240"/>
            </a:xfrm>
            <a:prstGeom prst="rect">
              <a:avLst/>
            </a:prstGeom>
            <a:noFill/>
            <a:ln w="19080">
              <a:solidFill>
                <a:srgbClr val="1C1C1C"/>
              </a:solidFill>
              <a:prstDash val="dot"/>
              <a:round/>
            </a:ln>
          </p:spPr>
          <p:style>
            <a:lnRef idx="0">
              <a:scrgbClr r="0" g="0" b="0"/>
            </a:lnRef>
            <a:fillRef idx="0">
              <a:scrgbClr r="0" g="0" b="0"/>
            </a:fillRef>
            <a:effectRef idx="0">
              <a:scrgbClr r="0" g="0" b="0"/>
            </a:effectRef>
            <a:fontRef idx="minor"/>
          </p:style>
        </p:sp>
        <p:sp>
          <p:nvSpPr>
            <p:cNvPr id="193" name="Freeform: Shape 192"/>
            <p:cNvSpPr/>
            <p:nvPr/>
          </p:nvSpPr>
          <p:spPr>
            <a:xfrm rot="10800000">
              <a:off x="988200" y="2322000"/>
              <a:ext cx="2863800" cy="376560"/>
            </a:xfrm>
            <a:custGeom>
              <a:avLst/>
              <a:gdLst/>
              <a:ahLst/>
              <a:cxnLst/>
              <a:rect l="l" t="t" r="r" b="b"/>
              <a:pathLst>
                <a:path w="8892" h="1172">
                  <a:moveTo>
                    <a:pt x="0" y="0"/>
                  </a:moveTo>
                  <a:lnTo>
                    <a:pt x="8891" y="0"/>
                  </a:lnTo>
                  <a:lnTo>
                    <a:pt x="6003" y="1171"/>
                  </a:lnTo>
                  <a:lnTo>
                    <a:pt x="2887" y="1171"/>
                  </a:lnTo>
                  <a:lnTo>
                    <a:pt x="0" y="0"/>
                  </a:lnTo>
                </a:path>
              </a:pathLst>
            </a:custGeom>
            <a:solidFill>
              <a:srgbClr val="999999"/>
            </a:solidFill>
            <a:ln w="0">
              <a:solidFill>
                <a:srgbClr val="1C1C1C"/>
              </a:solidFill>
            </a:ln>
          </p:spPr>
          <p:style>
            <a:lnRef idx="0">
              <a:scrgbClr r="0" g="0" b="0"/>
            </a:lnRef>
            <a:fillRef idx="0">
              <a:scrgbClr r="0" g="0" b="0"/>
            </a:fillRef>
            <a:effectRef idx="0">
              <a:scrgbClr r="0" g="0" b="0"/>
            </a:effectRef>
            <a:fontRef idx="minor"/>
          </p:style>
        </p:sp>
      </p:grpSp>
      <p:grpSp>
        <p:nvGrpSpPr>
          <p:cNvPr id="194" name="Group 193"/>
          <p:cNvGrpSpPr/>
          <p:nvPr/>
        </p:nvGrpSpPr>
        <p:grpSpPr>
          <a:xfrm>
            <a:off x="1708200" y="1323000"/>
            <a:ext cx="1371600" cy="937800"/>
            <a:chOff x="1708200" y="1323000"/>
            <a:chExt cx="1371600" cy="937800"/>
          </a:xfrm>
        </p:grpSpPr>
        <p:sp>
          <p:nvSpPr>
            <p:cNvPr id="195" name="Rectangle 80_9"/>
            <p:cNvSpPr/>
            <p:nvPr/>
          </p:nvSpPr>
          <p:spPr>
            <a:xfrm>
              <a:off x="2125800" y="1323000"/>
              <a:ext cx="56916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pPr>
              <a:r>
                <a:rPr lang="en-US" sz="2000" b="1" strike="noStrike" spc="-1">
                  <a:solidFill>
                    <a:srgbClr val="000000"/>
                  </a:solidFill>
                  <a:latin typeface="Trebuchet MS"/>
                </a:rPr>
                <a:t>GPU </a:t>
              </a:r>
              <a:endParaRPr lang="en-US" sz="2000" b="0" strike="noStrike" spc="-1">
                <a:latin typeface="Arial"/>
              </a:endParaRPr>
            </a:p>
          </p:txBody>
        </p:sp>
        <p:grpSp>
          <p:nvGrpSpPr>
            <p:cNvPr id="196" name="Group 195"/>
            <p:cNvGrpSpPr/>
            <p:nvPr/>
          </p:nvGrpSpPr>
          <p:grpSpPr>
            <a:xfrm>
              <a:off x="1708200" y="1636920"/>
              <a:ext cx="1371600" cy="623880"/>
              <a:chOff x="1708200" y="1636920"/>
              <a:chExt cx="1371600" cy="623880"/>
            </a:xfrm>
          </p:grpSpPr>
          <p:sp>
            <p:nvSpPr>
              <p:cNvPr id="197" name="Freeform 87_9"/>
              <p:cNvSpPr/>
              <p:nvPr/>
            </p:nvSpPr>
            <p:spPr>
              <a:xfrm>
                <a:off x="1814760" y="1702080"/>
                <a:ext cx="1265040" cy="489240"/>
              </a:xfrm>
              <a:custGeom>
                <a:avLst/>
                <a:gdLst/>
                <a:ahLst/>
                <a:cxnLst/>
                <a:rect l="l" t="t"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ln>
            </p:spPr>
            <p:style>
              <a:lnRef idx="0">
                <a:scrgbClr r="0" g="0" b="0"/>
              </a:lnRef>
              <a:fillRef idx="0">
                <a:scrgbClr r="0" g="0" b="0"/>
              </a:fillRef>
              <a:effectRef idx="0">
                <a:scrgbClr r="0" g="0" b="0"/>
              </a:effectRef>
              <a:fontRef idx="minor"/>
            </p:style>
          </p:sp>
          <p:sp>
            <p:nvSpPr>
              <p:cNvPr id="198" name="Freeform 88_9"/>
              <p:cNvSpPr/>
              <p:nvPr/>
            </p:nvSpPr>
            <p:spPr>
              <a:xfrm>
                <a:off x="1814760" y="1702080"/>
                <a:ext cx="1265040" cy="489240"/>
              </a:xfrm>
              <a:custGeom>
                <a:avLst/>
                <a:gdLst/>
                <a:ahLst/>
                <a:cxnLst/>
                <a:rect l="l" t="t"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99" name="Rectangle 89_9"/>
              <p:cNvSpPr/>
              <p:nvPr/>
            </p:nvSpPr>
            <p:spPr>
              <a:xfrm>
                <a:off x="1989000" y="2191320"/>
                <a:ext cx="455040" cy="6948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200" name="Rectangle 90_9"/>
              <p:cNvSpPr/>
              <p:nvPr/>
            </p:nvSpPr>
            <p:spPr>
              <a:xfrm>
                <a:off x="1989000" y="2191320"/>
                <a:ext cx="455040" cy="694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01" name="Oval 91_11"/>
              <p:cNvSpPr/>
              <p:nvPr/>
            </p:nvSpPr>
            <p:spPr>
              <a:xfrm>
                <a:off x="2595960" y="1806120"/>
                <a:ext cx="348480" cy="281160"/>
              </a:xfrm>
              <a:custGeom>
                <a:avLst/>
                <a:gdLst/>
                <a:ahLst/>
                <a:cxnLst/>
                <a:rect l="l" t="t" r="r" b="b"/>
                <a:pathLst>
                  <a:path w="26765" h="21600">
                    <a:moveTo>
                      <a:pt x="0" y="10800"/>
                    </a:moveTo>
                    <a:lnTo>
                      <a:pt x="0" y="10800"/>
                    </a:lnTo>
                    <a:arcTo wR="0" hR="0" stAng="0" swAng="0"/>
                    <a:lnTo>
                      <a:pt x="0" y="10800"/>
                    </a:lnTo>
                    <a:arcTo wR="1338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202" name="Oval 92_11"/>
              <p:cNvSpPr/>
              <p:nvPr/>
            </p:nvSpPr>
            <p:spPr>
              <a:xfrm>
                <a:off x="2595960" y="1806120"/>
                <a:ext cx="348480" cy="281160"/>
              </a:xfrm>
              <a:custGeom>
                <a:avLst/>
                <a:gdLst/>
                <a:ahLst/>
                <a:cxnLst/>
                <a:rect l="l" t="t" r="r" b="b"/>
                <a:pathLst>
                  <a:path w="26765" h="21600">
                    <a:moveTo>
                      <a:pt x="0" y="10800"/>
                    </a:moveTo>
                    <a:lnTo>
                      <a:pt x="0" y="10800"/>
                    </a:lnTo>
                    <a:arcTo wR="0" hR="0" stAng="0" swAng="0"/>
                    <a:lnTo>
                      <a:pt x="0" y="10800"/>
                    </a:lnTo>
                    <a:arcTo wR="1338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03" name="Oval 93_11"/>
              <p:cNvSpPr/>
              <p:nvPr/>
            </p:nvSpPr>
            <p:spPr>
              <a:xfrm>
                <a:off x="2696400" y="1888560"/>
                <a:ext cx="148320" cy="117000"/>
              </a:xfrm>
              <a:custGeom>
                <a:avLst/>
                <a:gdLst/>
                <a:ahLst/>
                <a:cxnLst/>
                <a:rect l="l" t="t" r="r" b="b"/>
                <a:pathLst>
                  <a:path w="27364" h="21600">
                    <a:moveTo>
                      <a:pt x="0" y="10800"/>
                    </a:moveTo>
                    <a:lnTo>
                      <a:pt x="0" y="10800"/>
                    </a:lnTo>
                    <a:arcTo wR="0" hR="0" stAng="0" swAng="0"/>
                    <a:lnTo>
                      <a:pt x="0" y="10800"/>
                    </a:lnTo>
                    <a:arcTo wR="13682"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204" name="Oval 94_11"/>
              <p:cNvSpPr/>
              <p:nvPr/>
            </p:nvSpPr>
            <p:spPr>
              <a:xfrm>
                <a:off x="2696400" y="1888560"/>
                <a:ext cx="148320" cy="117000"/>
              </a:xfrm>
              <a:custGeom>
                <a:avLst/>
                <a:gdLst/>
                <a:ahLst/>
                <a:cxnLst/>
                <a:rect l="l" t="t" r="r" b="b"/>
                <a:pathLst>
                  <a:path w="27364" h="21600">
                    <a:moveTo>
                      <a:pt x="0" y="10800"/>
                    </a:moveTo>
                    <a:lnTo>
                      <a:pt x="0" y="10800"/>
                    </a:lnTo>
                    <a:arcTo wR="0" hR="0" stAng="0" swAng="0"/>
                    <a:lnTo>
                      <a:pt x="0" y="10800"/>
                    </a:lnTo>
                    <a:arcTo wR="13682"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05" name="Line 95_9"/>
              <p:cNvSpPr/>
              <p:nvPr/>
            </p:nvSpPr>
            <p:spPr>
              <a:xfrm>
                <a:off x="1961640" y="1812240"/>
                <a:ext cx="489960" cy="720"/>
              </a:xfrm>
              <a:custGeom>
                <a:avLst/>
                <a:gdLst/>
                <a:ahLst/>
                <a:cxnLst/>
                <a:rect l="l" t="t" r="r" b="b"/>
                <a:pathLst>
                  <a:path w="9806400" h="21600">
                    <a:moveTo>
                      <a:pt x="0" y="0"/>
                    </a:moveTo>
                    <a:lnTo>
                      <a:pt x="9806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06" name="Line 96_9"/>
              <p:cNvSpPr/>
              <p:nvPr/>
            </p:nvSpPr>
            <p:spPr>
              <a:xfrm>
                <a:off x="1961640" y="188244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07" name="Line 97_9"/>
              <p:cNvSpPr/>
              <p:nvPr/>
            </p:nvSpPr>
            <p:spPr>
              <a:xfrm>
                <a:off x="1961640" y="195228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08" name="Line 98_9"/>
              <p:cNvSpPr/>
              <p:nvPr/>
            </p:nvSpPr>
            <p:spPr>
              <a:xfrm>
                <a:off x="1961640" y="201852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09" name="Line 99_9"/>
              <p:cNvSpPr/>
              <p:nvPr/>
            </p:nvSpPr>
            <p:spPr>
              <a:xfrm>
                <a:off x="1961640" y="208296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10" name="Freeform 100_9"/>
              <p:cNvSpPr/>
              <p:nvPr/>
            </p:nvSpPr>
            <p:spPr>
              <a:xfrm>
                <a:off x="1708200" y="1636920"/>
                <a:ext cx="106560" cy="590040"/>
              </a:xfrm>
              <a:custGeom>
                <a:avLst/>
                <a:gdLst/>
                <a:ahLst/>
                <a:cxnLst/>
                <a:rect l="l" t="t" r="r" b="b"/>
                <a:pathLst>
                  <a:path w="82" h="524">
                    <a:moveTo>
                      <a:pt x="82" y="524"/>
                    </a:moveTo>
                    <a:lnTo>
                      <a:pt x="82"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11" name="Freeform 101_9"/>
              <p:cNvSpPr/>
              <p:nvPr/>
            </p:nvSpPr>
            <p:spPr>
              <a:xfrm>
                <a:off x="2845800" y="1937880"/>
                <a:ext cx="95040" cy="99000"/>
              </a:xfrm>
              <a:custGeom>
                <a:avLst/>
                <a:gdLst/>
                <a:ahLst/>
                <a:cxnLst/>
                <a:rect l="l" t="t" r="r" b="b"/>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212" name="Freeform 102_9"/>
              <p:cNvSpPr/>
              <p:nvPr/>
            </p:nvSpPr>
            <p:spPr>
              <a:xfrm>
                <a:off x="2758320" y="1809360"/>
                <a:ext cx="123840" cy="76320"/>
              </a:xfrm>
              <a:custGeom>
                <a:avLst/>
                <a:gdLst/>
                <a:ahLst/>
                <a:cxnLst/>
                <a:rect l="l" t="t" r="r" b="b"/>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213" name="Freeform 103_9"/>
              <p:cNvSpPr/>
              <p:nvPr/>
            </p:nvSpPr>
            <p:spPr>
              <a:xfrm>
                <a:off x="2602440" y="1857600"/>
                <a:ext cx="95040" cy="100080"/>
              </a:xfrm>
              <a:custGeom>
                <a:avLst/>
                <a:gdLst/>
                <a:ahLst/>
                <a:cxnLst/>
                <a:rect l="l" t="t" r="r" b="b"/>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214" name="Freeform 104_9"/>
              <p:cNvSpPr/>
              <p:nvPr/>
            </p:nvSpPr>
            <p:spPr>
              <a:xfrm>
                <a:off x="2662560" y="2001960"/>
                <a:ext cx="117000" cy="82080"/>
              </a:xfrm>
              <a:custGeom>
                <a:avLst/>
                <a:gdLst/>
                <a:ahLst/>
                <a:cxnLst/>
                <a:rect l="l" t="t" r="r" b="b"/>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215" name="Rectangle 105_9"/>
              <p:cNvSpPr/>
              <p:nvPr/>
            </p:nvSpPr>
            <p:spPr>
              <a:xfrm>
                <a:off x="1770840" y="1783440"/>
                <a:ext cx="43920" cy="16992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16" name="Rectangle 106_9"/>
              <p:cNvSpPr/>
              <p:nvPr/>
            </p:nvSpPr>
            <p:spPr>
              <a:xfrm>
                <a:off x="1770840" y="2034360"/>
                <a:ext cx="43920" cy="7560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grpSp>
      </p:grpSp>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1" strike="noStrike" spc="-1" err="1">
                <a:solidFill>
                  <a:srgbClr val="000000"/>
                </a:solidFill>
                <a:latin typeface="Calibri"/>
              </a:rPr>
              <a:t>BaM</a:t>
            </a:r>
            <a:r>
              <a:rPr lang="en-US" sz="4000" b="1" strike="noStrike" spc="-1">
                <a:solidFill>
                  <a:srgbClr val="000000"/>
                </a:solidFill>
                <a:latin typeface="Calibri"/>
              </a:rPr>
              <a:t>: </a:t>
            </a:r>
            <a:r>
              <a:rPr lang="en-US" sz="4000" b="0" strike="noStrike" spc="-1">
                <a:solidFill>
                  <a:srgbClr val="000000"/>
                </a:solidFill>
                <a:latin typeface="Calibri"/>
              </a:rPr>
              <a:t>Expanding Effective GPU Memory with Storage</a:t>
            </a:r>
            <a:endParaRPr lang="en-US" sz="4000" b="0" strike="noStrike" spc="-1">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219" name="TextBox 218"/>
          <p:cNvSpPr txBox="1"/>
          <p:nvPr/>
        </p:nvSpPr>
        <p:spPr>
          <a:xfrm>
            <a:off x="4458248" y="1746887"/>
            <a:ext cx="6916303" cy="914400"/>
          </a:xfrm>
          <a:prstGeom prst="rect">
            <a:avLst/>
          </a:prstGeom>
          <a:noFill/>
          <a:ln w="0">
            <a:noFill/>
          </a:ln>
        </p:spPr>
        <p:txBody>
          <a:bodyPr lIns="90000" tIns="45000" rIns="90000" bIns="45000" anchor="t">
            <a:noAutofit/>
          </a:bodyPr>
          <a:lstStyle/>
          <a:p>
            <a:pPr algn="ctr">
              <a:lnSpc>
                <a:spcPct val="100000"/>
              </a:lnSpc>
              <a:buNone/>
            </a:pPr>
            <a:r>
              <a:rPr lang="en-US" sz="2100" b="1" strike="noStrike" spc="-1">
                <a:solidFill>
                  <a:srgbClr val="089C4B"/>
                </a:solidFill>
                <a:latin typeface="Calibri"/>
              </a:rPr>
              <a:t>With </a:t>
            </a:r>
            <a:r>
              <a:rPr lang="en-US" sz="2100" b="1" strike="noStrike" spc="-1" err="1">
                <a:solidFill>
                  <a:srgbClr val="089C4B"/>
                </a:solidFill>
                <a:latin typeface="Calibri"/>
              </a:rPr>
              <a:t>BaM</a:t>
            </a:r>
            <a:r>
              <a:rPr lang="en-US" sz="2100" b="1" strike="noStrike" spc="-1">
                <a:solidFill>
                  <a:srgbClr val="089C4B"/>
                </a:solidFill>
                <a:latin typeface="Calibri"/>
              </a:rPr>
              <a:t>, GPU threads can directly access data where it is, be it memory or storage!</a:t>
            </a:r>
            <a:endParaRPr lang="en-US" sz="2600" b="1" strike="noStrike" spc="-1">
              <a:solidFill>
                <a:srgbClr val="089C4B"/>
              </a:solidFill>
              <a:latin typeface="Calibri"/>
              <a:ea typeface="Cambria Math" panose="02040503050406030204" pitchFamily="18" charset="0"/>
            </a:endParaRPr>
          </a:p>
        </p:txBody>
      </p:sp>
      <p:sp>
        <p:nvSpPr>
          <p:cNvPr id="220" name="TextBox 219"/>
          <p:cNvSpPr txBox="1"/>
          <p:nvPr/>
        </p:nvSpPr>
        <p:spPr>
          <a:xfrm>
            <a:off x="4042800" y="2734517"/>
            <a:ext cx="8073000" cy="623880"/>
          </a:xfrm>
          <a:prstGeom prst="rect">
            <a:avLst/>
          </a:prstGeom>
          <a:noFill/>
          <a:ln w="0">
            <a:noFill/>
          </a:ln>
        </p:spPr>
        <p:txBody>
          <a:bodyPr lIns="90000" tIns="45000" rIns="90000" bIns="45000" anchor="t">
            <a:noAutofit/>
          </a:bodyPr>
          <a:lstStyle/>
          <a:p>
            <a:r>
              <a:rPr lang="en-US" sz="2000" b="0" strike="noStrike" spc="-1">
                <a:latin typeface="Calibri"/>
              </a:rPr>
              <a:t>Our prototype with </a:t>
            </a:r>
            <a:r>
              <a:rPr lang="en-US" sz="2000" b="0" strike="noStrike" spc="-1" err="1">
                <a:latin typeface="Calibri"/>
              </a:rPr>
              <a:t>NVMe</a:t>
            </a:r>
            <a:r>
              <a:rPr lang="en-US" sz="2000" b="0" strike="noStrike" spc="-1">
                <a:latin typeface="Calibri"/>
              </a:rPr>
              <a:t> SSDs and an NVIDIA A100 GPU shows that </a:t>
            </a:r>
            <a:r>
              <a:rPr lang="en-US" sz="2000" b="1" strike="noStrike" spc="-1" err="1">
                <a:latin typeface="Calibri"/>
              </a:rPr>
              <a:t>BaM</a:t>
            </a:r>
            <a:r>
              <a:rPr lang="en-US" sz="2000" b="0" strike="noStrike" spc="-1">
                <a:latin typeface="Calibri"/>
              </a:rPr>
              <a:t> </a:t>
            </a:r>
          </a:p>
        </p:txBody>
      </p:sp>
      <p:sp>
        <p:nvSpPr>
          <p:cNvPr id="221" name="TextBox 220"/>
          <p:cNvSpPr txBox="1"/>
          <p:nvPr/>
        </p:nvSpPr>
        <p:spPr>
          <a:xfrm>
            <a:off x="4970160" y="3188837"/>
            <a:ext cx="6931080" cy="373680"/>
          </a:xfrm>
          <a:prstGeom prst="rect">
            <a:avLst/>
          </a:prstGeom>
          <a:noFill/>
          <a:ln w="0">
            <a:noFill/>
          </a:ln>
        </p:spPr>
        <p:txBody>
          <a:bodyPr lIns="90000" tIns="45000" rIns="90000" bIns="45000" anchor="t">
            <a:noAutofit/>
          </a:bodyPr>
          <a:lstStyle/>
          <a:p>
            <a:r>
              <a:rPr lang="en-US" sz="2000" b="1" strike="noStrike" spc="-1">
                <a:latin typeface="Calibri"/>
              </a:rPr>
              <a:t>increases the GPU’s effective memory capacity by </a:t>
            </a:r>
            <a:r>
              <a:rPr lang="en-US" sz="2000" b="1" strike="noStrike" spc="-1">
                <a:solidFill>
                  <a:srgbClr val="00A933"/>
                </a:solidFill>
                <a:latin typeface="Calibri"/>
              </a:rPr>
              <a:t>10-100x</a:t>
            </a:r>
            <a:endParaRPr lang="en-US" sz="2000" b="0" strike="noStrike" spc="-1">
              <a:latin typeface="Calibri"/>
            </a:endParaRPr>
          </a:p>
        </p:txBody>
      </p:sp>
      <p:sp>
        <p:nvSpPr>
          <p:cNvPr id="222" name="TextBox 221"/>
          <p:cNvSpPr txBox="1"/>
          <p:nvPr/>
        </p:nvSpPr>
        <p:spPr>
          <a:xfrm>
            <a:off x="4970160" y="4231397"/>
            <a:ext cx="5521320" cy="373680"/>
          </a:xfrm>
          <a:prstGeom prst="rect">
            <a:avLst/>
          </a:prstGeom>
          <a:noFill/>
          <a:ln w="0">
            <a:noFill/>
          </a:ln>
        </p:spPr>
        <p:txBody>
          <a:bodyPr lIns="90000" tIns="45000" rIns="90000" bIns="45000" anchor="t">
            <a:noAutofit/>
          </a:bodyPr>
          <a:lstStyle/>
          <a:p>
            <a:r>
              <a:rPr lang="en-US" sz="2000" b="1" strike="noStrike" spc="-1">
                <a:latin typeface="Calibri"/>
              </a:rPr>
              <a:t>improves end-to-end performance by </a:t>
            </a:r>
            <a:r>
              <a:rPr lang="en-US" sz="2000" b="1" strike="noStrike" spc="-1">
                <a:solidFill>
                  <a:srgbClr val="00A933"/>
                </a:solidFill>
                <a:latin typeface="Calibri"/>
              </a:rPr>
              <a:t>up to 5.3x</a:t>
            </a:r>
            <a:r>
              <a:rPr lang="en-US" sz="2000" b="1" strike="noStrike" spc="-1">
                <a:latin typeface="Calibri"/>
              </a:rPr>
              <a:t> </a:t>
            </a:r>
            <a:endParaRPr lang="en-US" sz="2000" b="0" strike="noStrike" spc="-1">
              <a:latin typeface="Calibri"/>
            </a:endParaRPr>
          </a:p>
        </p:txBody>
      </p:sp>
      <p:sp>
        <p:nvSpPr>
          <p:cNvPr id="223" name="TextBox 222"/>
          <p:cNvSpPr txBox="1"/>
          <p:nvPr/>
        </p:nvSpPr>
        <p:spPr>
          <a:xfrm>
            <a:off x="4970160" y="3710117"/>
            <a:ext cx="5521680" cy="373680"/>
          </a:xfrm>
          <a:prstGeom prst="rect">
            <a:avLst/>
          </a:prstGeom>
          <a:noFill/>
          <a:ln w="0">
            <a:noFill/>
          </a:ln>
        </p:spPr>
        <p:txBody>
          <a:bodyPr lIns="90000" tIns="45000" rIns="90000" bIns="45000" anchor="t">
            <a:noAutofit/>
          </a:bodyPr>
          <a:lstStyle/>
          <a:p>
            <a:r>
              <a:rPr lang="en-US" sz="2000" b="1" strike="noStrike" spc="-1">
                <a:latin typeface="Calibri"/>
              </a:rPr>
              <a:t>reduces I/O amplification by </a:t>
            </a:r>
            <a:r>
              <a:rPr lang="en-US" sz="2000" b="1" strike="noStrike" spc="-1">
                <a:solidFill>
                  <a:srgbClr val="089C4B"/>
                </a:solidFill>
                <a:latin typeface="Calibri"/>
              </a:rPr>
              <a:t>up to 3.7x</a:t>
            </a:r>
            <a:r>
              <a:rPr lang="en-US" sz="2000" b="1" strike="noStrike" spc="-1">
                <a:solidFill>
                  <a:srgbClr val="00A933"/>
                </a:solidFill>
                <a:latin typeface="Calibri"/>
              </a:rPr>
              <a:t> </a:t>
            </a:r>
            <a:endParaRPr lang="en-US" sz="2000" b="0" strike="noStrike" spc="-1">
              <a:latin typeface="Calibri"/>
            </a:endParaRPr>
          </a:p>
        </p:txBody>
      </p:sp>
      <p:sp>
        <p:nvSpPr>
          <p:cNvPr id="224" name="TextBox 223"/>
          <p:cNvSpPr txBox="1"/>
          <p:nvPr/>
        </p:nvSpPr>
        <p:spPr>
          <a:xfrm>
            <a:off x="4970160" y="4700837"/>
            <a:ext cx="6629400" cy="477720"/>
          </a:xfrm>
          <a:prstGeom prst="rect">
            <a:avLst/>
          </a:prstGeom>
          <a:noFill/>
          <a:ln w="0">
            <a:noFill/>
          </a:ln>
        </p:spPr>
        <p:txBody>
          <a:bodyPr lIns="90000" tIns="45000" rIns="90000" bIns="45000" anchor="t">
            <a:noAutofit/>
          </a:bodyPr>
          <a:lstStyle/>
          <a:p>
            <a:r>
              <a:rPr lang="en-US" sz="2000" b="1" strike="noStrike" spc="-1">
                <a:latin typeface="Calibri"/>
                <a:ea typeface="DejaVu Sans"/>
              </a:rPr>
              <a:t>is</a:t>
            </a:r>
            <a:r>
              <a:rPr lang="en-US" sz="2000" b="1" strike="noStrike" spc="-1">
                <a:latin typeface="Calibri"/>
              </a:rPr>
              <a:t> </a:t>
            </a:r>
            <a:r>
              <a:rPr lang="en-US" sz="2000" b="1" strike="noStrike" spc="-1">
                <a:solidFill>
                  <a:srgbClr val="00A933"/>
                </a:solidFill>
                <a:latin typeface="Calibri"/>
              </a:rPr>
              <a:t>up to 21.7x </a:t>
            </a:r>
            <a:r>
              <a:rPr lang="en-US" sz="2000" b="1" strike="noStrike" spc="-1">
                <a:solidFill>
                  <a:srgbClr val="111111"/>
                </a:solidFill>
                <a:latin typeface="Calibri"/>
              </a:rPr>
              <a:t>less expensive</a:t>
            </a:r>
            <a:endParaRPr lang="en-US" sz="2000" b="0" strike="noStrike" spc="-1">
              <a:latin typeface="Calibri"/>
            </a:endParaRPr>
          </a:p>
        </p:txBody>
      </p:sp>
      <p:sp>
        <p:nvSpPr>
          <p:cNvPr id="225" name="TextBox 224"/>
          <p:cNvSpPr txBox="1"/>
          <p:nvPr/>
        </p:nvSpPr>
        <p:spPr>
          <a:xfrm>
            <a:off x="4030200" y="5131037"/>
            <a:ext cx="7772400" cy="623880"/>
          </a:xfrm>
          <a:prstGeom prst="rect">
            <a:avLst/>
          </a:prstGeom>
          <a:noFill/>
          <a:ln w="0">
            <a:noFill/>
          </a:ln>
        </p:spPr>
        <p:txBody>
          <a:bodyPr lIns="90000" tIns="45000" rIns="90000" bIns="45000" anchor="t">
            <a:noAutofit/>
          </a:bodyPr>
          <a:lstStyle/>
          <a:p>
            <a:r>
              <a:rPr lang="en-US" sz="2000" b="0" strike="noStrike" spc="-1">
                <a:latin typeface="Calibri"/>
              </a:rPr>
              <a:t>compared to the DRAM based state-of-the-arts for emerging GPU applications using real world data. </a:t>
            </a:r>
          </a:p>
        </p:txBody>
      </p:sp>
      <p:sp>
        <p:nvSpPr>
          <p:cNvPr id="2" name="TextBox 1">
            <a:extLst>
              <a:ext uri="{FF2B5EF4-FFF2-40B4-BE49-F238E27FC236}">
                <a16:creationId xmlns:a16="http://schemas.microsoft.com/office/drawing/2014/main" id="{F28AF438-8AF1-2D1F-3E82-FCF7A5872743}"/>
              </a:ext>
            </a:extLst>
          </p:cNvPr>
          <p:cNvSpPr txBox="1"/>
          <p:nvPr/>
        </p:nvSpPr>
        <p:spPr>
          <a:xfrm>
            <a:off x="11592472" y="6400800"/>
            <a:ext cx="578768" cy="346320"/>
          </a:xfrm>
          <a:prstGeom prst="rect">
            <a:avLst/>
          </a:prstGeom>
          <a:noFill/>
          <a:ln w="0">
            <a:noFill/>
          </a:ln>
        </p:spPr>
        <p:txBody>
          <a:bodyPr lIns="90000" tIns="45000" rIns="90000" bIns="45000" anchor="t">
            <a:noAutofit/>
          </a:bodyPr>
          <a:lstStyle/>
          <a:p>
            <a:r>
              <a:rPr lang="en-US" spc="-1">
                <a:solidFill>
                  <a:srgbClr val="808080"/>
                </a:solidFill>
                <a:latin typeface="Arial"/>
              </a:rPr>
              <a:t>17</a:t>
            </a:r>
            <a:endParaRPr lang="en-US" sz="1800" b="0" strike="noStrike" spc="-1">
              <a:latin typeface="Arial"/>
            </a:endParaRPr>
          </a:p>
        </p:txBody>
      </p:sp>
    </p:spTree>
    <p:extLst>
      <p:ext uri="{BB962C8B-B14F-4D97-AF65-F5344CB8AC3E}">
        <p14:creationId xmlns:p14="http://schemas.microsoft.com/office/powerpoint/2010/main" val="274060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Group 170"/>
          <p:cNvGrpSpPr/>
          <p:nvPr/>
        </p:nvGrpSpPr>
        <p:grpSpPr>
          <a:xfrm>
            <a:off x="1415160" y="3969000"/>
            <a:ext cx="1929960" cy="1116360"/>
            <a:chOff x="1415160" y="3969000"/>
            <a:chExt cx="1929960" cy="1116360"/>
          </a:xfrm>
        </p:grpSpPr>
        <p:sp>
          <p:nvSpPr>
            <p:cNvPr id="172" name="Rectangle 171"/>
            <p:cNvSpPr/>
            <p:nvPr/>
          </p:nvSpPr>
          <p:spPr>
            <a:xfrm>
              <a:off x="1564560" y="3969000"/>
              <a:ext cx="16009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200" b="1" strike="noStrike" spc="-1">
                  <a:latin typeface="Arial"/>
                </a:rPr>
                <a:t>Software Cache</a:t>
              </a:r>
              <a:endParaRPr lang="en-US" sz="1200" b="0" strike="noStrike" spc="-1">
                <a:latin typeface="Arial"/>
              </a:endParaRPr>
            </a:p>
          </p:txBody>
        </p:sp>
        <p:grpSp>
          <p:nvGrpSpPr>
            <p:cNvPr id="173" name="Group 172"/>
            <p:cNvGrpSpPr/>
            <p:nvPr/>
          </p:nvGrpSpPr>
          <p:grpSpPr>
            <a:xfrm>
              <a:off x="1415160" y="4225680"/>
              <a:ext cx="1929960" cy="859680"/>
              <a:chOff x="1415160" y="4225680"/>
              <a:chExt cx="1929960" cy="859680"/>
            </a:xfrm>
          </p:grpSpPr>
          <p:sp>
            <p:nvSpPr>
              <p:cNvPr id="174" name="Rectangle 173"/>
              <p:cNvSpPr/>
              <p:nvPr/>
            </p:nvSpPr>
            <p:spPr>
              <a:xfrm>
                <a:off x="1415160" y="4225680"/>
                <a:ext cx="601920" cy="24372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75" name="Rectangle 174"/>
              <p:cNvSpPr/>
              <p:nvPr/>
            </p:nvSpPr>
            <p:spPr>
              <a:xfrm>
                <a:off x="2079000" y="4225680"/>
                <a:ext cx="602280" cy="24372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76" name="Rectangle 175"/>
              <p:cNvSpPr/>
              <p:nvPr/>
            </p:nvSpPr>
            <p:spPr>
              <a:xfrm>
                <a:off x="2743200" y="4225680"/>
                <a:ext cx="601920" cy="24372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77" name="Rectangle 176"/>
              <p:cNvSpPr/>
              <p:nvPr/>
            </p:nvSpPr>
            <p:spPr>
              <a:xfrm>
                <a:off x="1415160" y="4533120"/>
                <a:ext cx="601920" cy="24444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78" name="Rectangle 177"/>
              <p:cNvSpPr/>
              <p:nvPr/>
            </p:nvSpPr>
            <p:spPr>
              <a:xfrm>
                <a:off x="2079000" y="4533120"/>
                <a:ext cx="602280" cy="24444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79" name="Rectangle 178"/>
              <p:cNvSpPr/>
              <p:nvPr/>
            </p:nvSpPr>
            <p:spPr>
              <a:xfrm>
                <a:off x="2743200" y="4533120"/>
                <a:ext cx="601920" cy="24444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80" name="Rectangle 179"/>
              <p:cNvSpPr/>
              <p:nvPr/>
            </p:nvSpPr>
            <p:spPr>
              <a:xfrm>
                <a:off x="1415160" y="4841280"/>
                <a:ext cx="601920" cy="24408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81" name="Rectangle 180"/>
              <p:cNvSpPr/>
              <p:nvPr/>
            </p:nvSpPr>
            <p:spPr>
              <a:xfrm>
                <a:off x="2079000" y="4841280"/>
                <a:ext cx="602280" cy="24408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82" name="Rectangle 181"/>
              <p:cNvSpPr/>
              <p:nvPr/>
            </p:nvSpPr>
            <p:spPr>
              <a:xfrm>
                <a:off x="2743200" y="4841280"/>
                <a:ext cx="601920" cy="24408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grpSp>
      </p:grpSp>
      <p:grpSp>
        <p:nvGrpSpPr>
          <p:cNvPr id="183" name="Group 182"/>
          <p:cNvGrpSpPr/>
          <p:nvPr/>
        </p:nvGrpSpPr>
        <p:grpSpPr>
          <a:xfrm>
            <a:off x="1167840" y="2779200"/>
            <a:ext cx="2762280" cy="1175040"/>
            <a:chOff x="1167840" y="2779200"/>
            <a:chExt cx="2762280" cy="1175040"/>
          </a:xfrm>
        </p:grpSpPr>
        <p:sp>
          <p:nvSpPr>
            <p:cNvPr id="184" name="Rectangle 183"/>
            <p:cNvSpPr/>
            <p:nvPr/>
          </p:nvSpPr>
          <p:spPr>
            <a:xfrm>
              <a:off x="1587240" y="2779200"/>
              <a:ext cx="1600560" cy="27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200" b="1" strike="noStrike" spc="-1">
                  <a:latin typeface="Arial"/>
                </a:rPr>
                <a:t>User Abstraction</a:t>
              </a:r>
              <a:endParaRPr lang="en-US" sz="1200" b="0" strike="noStrike" spc="-1">
                <a:latin typeface="Arial"/>
              </a:endParaRPr>
            </a:p>
          </p:txBody>
        </p:sp>
        <p:sp>
          <p:nvSpPr>
            <p:cNvPr id="185" name="Rectangle 184"/>
            <p:cNvSpPr/>
            <p:nvPr/>
          </p:nvSpPr>
          <p:spPr>
            <a:xfrm>
              <a:off x="1167840" y="3019680"/>
              <a:ext cx="2762280" cy="93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000" b="0" strike="noStrike" spc="-1">
                  <a:latin typeface="Courier New"/>
                </a:rPr>
                <a:t>template &lt;typename T&gt;</a:t>
              </a:r>
              <a:endParaRPr lang="en-US" sz="1000" b="0" strike="noStrike" spc="-1" baseline="-8000">
                <a:latin typeface="Arial"/>
              </a:endParaRPr>
            </a:p>
            <a:p>
              <a:pPr>
                <a:lnSpc>
                  <a:spcPct val="100000"/>
                </a:lnSpc>
                <a:buNone/>
              </a:pPr>
              <a:r>
                <a:rPr lang="en-US" sz="1000" b="0" strike="noStrike" spc="-1">
                  <a:latin typeface="Courier New"/>
                </a:rPr>
                <a:t>struct bam::array {</a:t>
              </a:r>
              <a:endParaRPr lang="en-US" sz="1000" b="0" strike="noStrike" spc="-1" baseline="-8000">
                <a:latin typeface="Arial"/>
              </a:endParaRPr>
            </a:p>
            <a:p>
              <a:pPr>
                <a:lnSpc>
                  <a:spcPct val="100000"/>
                </a:lnSpc>
                <a:buNone/>
              </a:pPr>
              <a:r>
                <a:rPr lang="en-US" sz="1000" b="0" strike="noStrike" spc="-1">
                  <a:latin typeface="Courier New"/>
                </a:rPr>
                <a:t>   T operator[](size_t i) const;</a:t>
              </a:r>
              <a:endParaRPr lang="en-US" sz="1000" b="0" strike="noStrike" spc="-1" baseline="-8000">
                <a:latin typeface="Arial"/>
              </a:endParaRPr>
            </a:p>
            <a:p>
              <a:pPr>
                <a:lnSpc>
                  <a:spcPct val="100000"/>
                </a:lnSpc>
                <a:buNone/>
              </a:pPr>
              <a:r>
                <a:rPr lang="en-US" sz="1000" b="0" strike="noStrike" spc="-1">
                  <a:latin typeface="Courier New"/>
                </a:rPr>
                <a:t>   …</a:t>
              </a:r>
              <a:endParaRPr lang="en-US" sz="1000" b="0" strike="noStrike" spc="-1" baseline="-8000">
                <a:latin typeface="Arial"/>
              </a:endParaRPr>
            </a:p>
            <a:p>
              <a:pPr>
                <a:lnSpc>
                  <a:spcPct val="100000"/>
                </a:lnSpc>
                <a:buNone/>
              </a:pPr>
              <a:r>
                <a:rPr lang="en-US" sz="1000" b="0" strike="noStrike" spc="-1">
                  <a:latin typeface="Courier New"/>
                </a:rPr>
                <a:t>};</a:t>
              </a:r>
              <a:endParaRPr lang="en-US" sz="1000" b="0" strike="noStrike" spc="-1" baseline="-8000">
                <a:latin typeface="Arial"/>
              </a:endParaRPr>
            </a:p>
          </p:txBody>
        </p:sp>
      </p:grpSp>
      <p:grpSp>
        <p:nvGrpSpPr>
          <p:cNvPr id="186" name="Group 185"/>
          <p:cNvGrpSpPr/>
          <p:nvPr/>
        </p:nvGrpSpPr>
        <p:grpSpPr>
          <a:xfrm>
            <a:off x="1415160" y="5284800"/>
            <a:ext cx="1980000" cy="1116000"/>
            <a:chOff x="1415160" y="5284800"/>
            <a:chExt cx="1980000" cy="1116000"/>
          </a:xfrm>
        </p:grpSpPr>
        <p:sp>
          <p:nvSpPr>
            <p:cNvPr id="187" name="Rectangle 186"/>
            <p:cNvSpPr/>
            <p:nvPr/>
          </p:nvSpPr>
          <p:spPr>
            <a:xfrm>
              <a:off x="1544400" y="5284800"/>
              <a:ext cx="1666800" cy="45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200" b="1" strike="noStrike" spc="-1">
                  <a:latin typeface="Arial"/>
                </a:rPr>
                <a:t>Storage I/O Queues</a:t>
              </a:r>
              <a:endParaRPr lang="en-US" sz="1200" b="0" strike="noStrike" spc="-1">
                <a:latin typeface="Arial"/>
              </a:endParaRPr>
            </a:p>
          </p:txBody>
        </p:sp>
        <p:pic>
          <p:nvPicPr>
            <p:cNvPr id="188" name="Picture 187"/>
            <p:cNvPicPr/>
            <p:nvPr/>
          </p:nvPicPr>
          <p:blipFill>
            <a:blip r:embed="rId3"/>
            <a:stretch/>
          </p:blipFill>
          <p:spPr>
            <a:xfrm>
              <a:off x="1415160" y="5538240"/>
              <a:ext cx="1980000" cy="862560"/>
            </a:xfrm>
            <a:prstGeom prst="rect">
              <a:avLst/>
            </a:prstGeom>
            <a:ln w="0">
              <a:noFill/>
            </a:ln>
          </p:spPr>
        </p:pic>
      </p:grpSp>
      <p:sp>
        <p:nvSpPr>
          <p:cNvPr id="189" name="Freeform: Shape 188"/>
          <p:cNvSpPr/>
          <p:nvPr/>
        </p:nvSpPr>
        <p:spPr>
          <a:xfrm>
            <a:off x="1227600" y="5222520"/>
            <a:ext cx="2401200" cy="360"/>
          </a:xfrm>
          <a:custGeom>
            <a:avLst/>
            <a:gdLst/>
            <a:ahLst/>
            <a:cxnLst/>
            <a:rect l="l" t="t" r="r" b="b"/>
            <a:pathLst>
              <a:path w="7621" h="1">
                <a:moveTo>
                  <a:pt x="0" y="0"/>
                </a:moveTo>
                <a:lnTo>
                  <a:pt x="7620" y="0"/>
                </a:lnTo>
              </a:path>
            </a:pathLst>
          </a:custGeom>
          <a:noFill/>
          <a:ln w="38160">
            <a:solidFill>
              <a:srgbClr val="000000"/>
            </a:solidFill>
            <a:prstDash val="lgDash"/>
            <a:round/>
          </a:ln>
        </p:spPr>
        <p:style>
          <a:lnRef idx="0">
            <a:scrgbClr r="0" g="0" b="0"/>
          </a:lnRef>
          <a:fillRef idx="0">
            <a:scrgbClr r="0" g="0" b="0"/>
          </a:fillRef>
          <a:effectRef idx="0">
            <a:scrgbClr r="0" g="0" b="0"/>
          </a:effectRef>
          <a:fontRef idx="minor"/>
        </p:style>
      </p:sp>
      <p:sp>
        <p:nvSpPr>
          <p:cNvPr id="190" name="Freeform: Shape 189"/>
          <p:cNvSpPr/>
          <p:nvPr/>
        </p:nvSpPr>
        <p:spPr>
          <a:xfrm>
            <a:off x="1227600" y="3938760"/>
            <a:ext cx="2401200" cy="360"/>
          </a:xfrm>
          <a:custGeom>
            <a:avLst/>
            <a:gdLst/>
            <a:ahLst/>
            <a:cxnLst/>
            <a:rect l="l" t="t" r="r" b="b"/>
            <a:pathLst>
              <a:path w="7621" h="1">
                <a:moveTo>
                  <a:pt x="0" y="0"/>
                </a:moveTo>
                <a:lnTo>
                  <a:pt x="7620" y="0"/>
                </a:lnTo>
              </a:path>
            </a:pathLst>
          </a:custGeom>
          <a:noFill/>
          <a:ln w="38160">
            <a:solidFill>
              <a:srgbClr val="000000"/>
            </a:solidFill>
            <a:prstDash val="lgDash"/>
            <a:round/>
          </a:ln>
        </p:spPr>
        <p:style>
          <a:lnRef idx="0">
            <a:scrgbClr r="0" g="0" b="0"/>
          </a:lnRef>
          <a:fillRef idx="0">
            <a:scrgbClr r="0" g="0" b="0"/>
          </a:fillRef>
          <a:effectRef idx="0">
            <a:scrgbClr r="0" g="0" b="0"/>
          </a:effectRef>
          <a:fontRef idx="minor"/>
        </p:style>
      </p:sp>
      <p:grpSp>
        <p:nvGrpSpPr>
          <p:cNvPr id="191" name="Group 190"/>
          <p:cNvGrpSpPr/>
          <p:nvPr/>
        </p:nvGrpSpPr>
        <p:grpSpPr>
          <a:xfrm>
            <a:off x="987840" y="2322000"/>
            <a:ext cx="2864160" cy="4196160"/>
            <a:chOff x="987840" y="2322000"/>
            <a:chExt cx="2864160" cy="4196160"/>
          </a:xfrm>
        </p:grpSpPr>
        <p:sp>
          <p:nvSpPr>
            <p:cNvPr id="192" name="Rectangle 191"/>
            <p:cNvSpPr/>
            <p:nvPr/>
          </p:nvSpPr>
          <p:spPr>
            <a:xfrm>
              <a:off x="987840" y="2698920"/>
              <a:ext cx="2863800" cy="3819240"/>
            </a:xfrm>
            <a:prstGeom prst="rect">
              <a:avLst/>
            </a:prstGeom>
            <a:noFill/>
            <a:ln w="19080">
              <a:solidFill>
                <a:srgbClr val="1C1C1C"/>
              </a:solidFill>
              <a:prstDash val="dot"/>
              <a:round/>
            </a:ln>
          </p:spPr>
          <p:style>
            <a:lnRef idx="0">
              <a:scrgbClr r="0" g="0" b="0"/>
            </a:lnRef>
            <a:fillRef idx="0">
              <a:scrgbClr r="0" g="0" b="0"/>
            </a:fillRef>
            <a:effectRef idx="0">
              <a:scrgbClr r="0" g="0" b="0"/>
            </a:effectRef>
            <a:fontRef idx="minor"/>
          </p:style>
        </p:sp>
        <p:sp>
          <p:nvSpPr>
            <p:cNvPr id="193" name="Freeform: Shape 192"/>
            <p:cNvSpPr/>
            <p:nvPr/>
          </p:nvSpPr>
          <p:spPr>
            <a:xfrm rot="10800000">
              <a:off x="988200" y="2322000"/>
              <a:ext cx="2863800" cy="376560"/>
            </a:xfrm>
            <a:custGeom>
              <a:avLst/>
              <a:gdLst/>
              <a:ahLst/>
              <a:cxnLst/>
              <a:rect l="l" t="t" r="r" b="b"/>
              <a:pathLst>
                <a:path w="8892" h="1172">
                  <a:moveTo>
                    <a:pt x="0" y="0"/>
                  </a:moveTo>
                  <a:lnTo>
                    <a:pt x="8891" y="0"/>
                  </a:lnTo>
                  <a:lnTo>
                    <a:pt x="6003" y="1171"/>
                  </a:lnTo>
                  <a:lnTo>
                    <a:pt x="2887" y="1171"/>
                  </a:lnTo>
                  <a:lnTo>
                    <a:pt x="0" y="0"/>
                  </a:lnTo>
                </a:path>
              </a:pathLst>
            </a:custGeom>
            <a:solidFill>
              <a:srgbClr val="999999"/>
            </a:solidFill>
            <a:ln w="0">
              <a:solidFill>
                <a:srgbClr val="1C1C1C"/>
              </a:solidFill>
            </a:ln>
          </p:spPr>
          <p:style>
            <a:lnRef idx="0">
              <a:scrgbClr r="0" g="0" b="0"/>
            </a:lnRef>
            <a:fillRef idx="0">
              <a:scrgbClr r="0" g="0" b="0"/>
            </a:fillRef>
            <a:effectRef idx="0">
              <a:scrgbClr r="0" g="0" b="0"/>
            </a:effectRef>
            <a:fontRef idx="minor"/>
          </p:style>
        </p:sp>
      </p:grpSp>
      <p:grpSp>
        <p:nvGrpSpPr>
          <p:cNvPr id="194" name="Group 193"/>
          <p:cNvGrpSpPr/>
          <p:nvPr/>
        </p:nvGrpSpPr>
        <p:grpSpPr>
          <a:xfrm>
            <a:off x="1708200" y="1323000"/>
            <a:ext cx="1371600" cy="937800"/>
            <a:chOff x="1708200" y="1323000"/>
            <a:chExt cx="1371600" cy="937800"/>
          </a:xfrm>
        </p:grpSpPr>
        <p:sp>
          <p:nvSpPr>
            <p:cNvPr id="195" name="Rectangle 80_9"/>
            <p:cNvSpPr/>
            <p:nvPr/>
          </p:nvSpPr>
          <p:spPr>
            <a:xfrm>
              <a:off x="2125800" y="1323000"/>
              <a:ext cx="56916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pPr>
              <a:r>
                <a:rPr lang="en-US" sz="2000" b="1" strike="noStrike" spc="-1">
                  <a:solidFill>
                    <a:srgbClr val="000000"/>
                  </a:solidFill>
                  <a:latin typeface="Trebuchet MS"/>
                </a:rPr>
                <a:t>GPU </a:t>
              </a:r>
              <a:endParaRPr lang="en-US" sz="2000" b="0" strike="noStrike" spc="-1">
                <a:latin typeface="Arial"/>
              </a:endParaRPr>
            </a:p>
          </p:txBody>
        </p:sp>
        <p:grpSp>
          <p:nvGrpSpPr>
            <p:cNvPr id="196" name="Group 195"/>
            <p:cNvGrpSpPr/>
            <p:nvPr/>
          </p:nvGrpSpPr>
          <p:grpSpPr>
            <a:xfrm>
              <a:off x="1708200" y="1636920"/>
              <a:ext cx="1371600" cy="623880"/>
              <a:chOff x="1708200" y="1636920"/>
              <a:chExt cx="1371600" cy="623880"/>
            </a:xfrm>
          </p:grpSpPr>
          <p:sp>
            <p:nvSpPr>
              <p:cNvPr id="197" name="Freeform 87_9"/>
              <p:cNvSpPr/>
              <p:nvPr/>
            </p:nvSpPr>
            <p:spPr>
              <a:xfrm>
                <a:off x="1814760" y="1702080"/>
                <a:ext cx="1265040" cy="489240"/>
              </a:xfrm>
              <a:custGeom>
                <a:avLst/>
                <a:gdLst/>
                <a:ahLst/>
                <a:cxnLst/>
                <a:rect l="l" t="t"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ln>
            </p:spPr>
            <p:style>
              <a:lnRef idx="0">
                <a:scrgbClr r="0" g="0" b="0"/>
              </a:lnRef>
              <a:fillRef idx="0">
                <a:scrgbClr r="0" g="0" b="0"/>
              </a:fillRef>
              <a:effectRef idx="0">
                <a:scrgbClr r="0" g="0" b="0"/>
              </a:effectRef>
              <a:fontRef idx="minor"/>
            </p:style>
          </p:sp>
          <p:sp>
            <p:nvSpPr>
              <p:cNvPr id="198" name="Freeform 88_9"/>
              <p:cNvSpPr/>
              <p:nvPr/>
            </p:nvSpPr>
            <p:spPr>
              <a:xfrm>
                <a:off x="1814760" y="1702080"/>
                <a:ext cx="1265040" cy="489240"/>
              </a:xfrm>
              <a:custGeom>
                <a:avLst/>
                <a:gdLst/>
                <a:ahLst/>
                <a:cxnLst/>
                <a:rect l="l" t="t"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99" name="Rectangle 89_9"/>
              <p:cNvSpPr/>
              <p:nvPr/>
            </p:nvSpPr>
            <p:spPr>
              <a:xfrm>
                <a:off x="1989000" y="2191320"/>
                <a:ext cx="455040" cy="6948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200" name="Rectangle 90_9"/>
              <p:cNvSpPr/>
              <p:nvPr/>
            </p:nvSpPr>
            <p:spPr>
              <a:xfrm>
                <a:off x="1989000" y="2191320"/>
                <a:ext cx="455040" cy="694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01" name="Oval 91_11"/>
              <p:cNvSpPr/>
              <p:nvPr/>
            </p:nvSpPr>
            <p:spPr>
              <a:xfrm>
                <a:off x="2595960" y="1806120"/>
                <a:ext cx="348480" cy="281160"/>
              </a:xfrm>
              <a:custGeom>
                <a:avLst/>
                <a:gdLst/>
                <a:ahLst/>
                <a:cxnLst/>
                <a:rect l="l" t="t" r="r" b="b"/>
                <a:pathLst>
                  <a:path w="26765" h="21600">
                    <a:moveTo>
                      <a:pt x="0" y="10800"/>
                    </a:moveTo>
                    <a:lnTo>
                      <a:pt x="0" y="10800"/>
                    </a:lnTo>
                    <a:arcTo wR="0" hR="0" stAng="0" swAng="0"/>
                    <a:lnTo>
                      <a:pt x="0" y="10800"/>
                    </a:lnTo>
                    <a:arcTo wR="1338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202" name="Oval 92_11"/>
              <p:cNvSpPr/>
              <p:nvPr/>
            </p:nvSpPr>
            <p:spPr>
              <a:xfrm>
                <a:off x="2595960" y="1806120"/>
                <a:ext cx="348480" cy="281160"/>
              </a:xfrm>
              <a:custGeom>
                <a:avLst/>
                <a:gdLst/>
                <a:ahLst/>
                <a:cxnLst/>
                <a:rect l="l" t="t" r="r" b="b"/>
                <a:pathLst>
                  <a:path w="26765" h="21600">
                    <a:moveTo>
                      <a:pt x="0" y="10800"/>
                    </a:moveTo>
                    <a:lnTo>
                      <a:pt x="0" y="10800"/>
                    </a:lnTo>
                    <a:arcTo wR="0" hR="0" stAng="0" swAng="0"/>
                    <a:lnTo>
                      <a:pt x="0" y="10800"/>
                    </a:lnTo>
                    <a:arcTo wR="1338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03" name="Oval 93_11"/>
              <p:cNvSpPr/>
              <p:nvPr/>
            </p:nvSpPr>
            <p:spPr>
              <a:xfrm>
                <a:off x="2696400" y="1888560"/>
                <a:ext cx="148320" cy="117000"/>
              </a:xfrm>
              <a:custGeom>
                <a:avLst/>
                <a:gdLst/>
                <a:ahLst/>
                <a:cxnLst/>
                <a:rect l="l" t="t" r="r" b="b"/>
                <a:pathLst>
                  <a:path w="27364" h="21600">
                    <a:moveTo>
                      <a:pt x="0" y="10800"/>
                    </a:moveTo>
                    <a:lnTo>
                      <a:pt x="0" y="10800"/>
                    </a:lnTo>
                    <a:arcTo wR="0" hR="0" stAng="0" swAng="0"/>
                    <a:lnTo>
                      <a:pt x="0" y="10800"/>
                    </a:lnTo>
                    <a:arcTo wR="13682"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204" name="Oval 94_11"/>
              <p:cNvSpPr/>
              <p:nvPr/>
            </p:nvSpPr>
            <p:spPr>
              <a:xfrm>
                <a:off x="2696400" y="1888560"/>
                <a:ext cx="148320" cy="117000"/>
              </a:xfrm>
              <a:custGeom>
                <a:avLst/>
                <a:gdLst/>
                <a:ahLst/>
                <a:cxnLst/>
                <a:rect l="l" t="t" r="r" b="b"/>
                <a:pathLst>
                  <a:path w="27364" h="21600">
                    <a:moveTo>
                      <a:pt x="0" y="10800"/>
                    </a:moveTo>
                    <a:lnTo>
                      <a:pt x="0" y="10800"/>
                    </a:lnTo>
                    <a:arcTo wR="0" hR="0" stAng="0" swAng="0"/>
                    <a:lnTo>
                      <a:pt x="0" y="10800"/>
                    </a:lnTo>
                    <a:arcTo wR="13682"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05" name="Line 95_9"/>
              <p:cNvSpPr/>
              <p:nvPr/>
            </p:nvSpPr>
            <p:spPr>
              <a:xfrm>
                <a:off x="1961640" y="1812240"/>
                <a:ext cx="489960" cy="720"/>
              </a:xfrm>
              <a:custGeom>
                <a:avLst/>
                <a:gdLst/>
                <a:ahLst/>
                <a:cxnLst/>
                <a:rect l="l" t="t" r="r" b="b"/>
                <a:pathLst>
                  <a:path w="9806400" h="21600">
                    <a:moveTo>
                      <a:pt x="0" y="0"/>
                    </a:moveTo>
                    <a:lnTo>
                      <a:pt x="9806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06" name="Line 96_9"/>
              <p:cNvSpPr/>
              <p:nvPr/>
            </p:nvSpPr>
            <p:spPr>
              <a:xfrm>
                <a:off x="1961640" y="188244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07" name="Line 97_9"/>
              <p:cNvSpPr/>
              <p:nvPr/>
            </p:nvSpPr>
            <p:spPr>
              <a:xfrm>
                <a:off x="1961640" y="195228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08" name="Line 98_9"/>
              <p:cNvSpPr/>
              <p:nvPr/>
            </p:nvSpPr>
            <p:spPr>
              <a:xfrm>
                <a:off x="1961640" y="201852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09" name="Line 99_9"/>
              <p:cNvSpPr/>
              <p:nvPr/>
            </p:nvSpPr>
            <p:spPr>
              <a:xfrm>
                <a:off x="1961640" y="208296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10" name="Freeform 100_9"/>
              <p:cNvSpPr/>
              <p:nvPr/>
            </p:nvSpPr>
            <p:spPr>
              <a:xfrm>
                <a:off x="1708200" y="1636920"/>
                <a:ext cx="106560" cy="590040"/>
              </a:xfrm>
              <a:custGeom>
                <a:avLst/>
                <a:gdLst/>
                <a:ahLst/>
                <a:cxnLst/>
                <a:rect l="l" t="t" r="r" b="b"/>
                <a:pathLst>
                  <a:path w="82" h="524">
                    <a:moveTo>
                      <a:pt x="82" y="524"/>
                    </a:moveTo>
                    <a:lnTo>
                      <a:pt x="82"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11" name="Freeform 101_9"/>
              <p:cNvSpPr/>
              <p:nvPr/>
            </p:nvSpPr>
            <p:spPr>
              <a:xfrm>
                <a:off x="2845800" y="1937880"/>
                <a:ext cx="95040" cy="99000"/>
              </a:xfrm>
              <a:custGeom>
                <a:avLst/>
                <a:gdLst/>
                <a:ahLst/>
                <a:cxnLst/>
                <a:rect l="l" t="t" r="r" b="b"/>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212" name="Freeform 102_9"/>
              <p:cNvSpPr/>
              <p:nvPr/>
            </p:nvSpPr>
            <p:spPr>
              <a:xfrm>
                <a:off x="2758320" y="1809360"/>
                <a:ext cx="123840" cy="76320"/>
              </a:xfrm>
              <a:custGeom>
                <a:avLst/>
                <a:gdLst/>
                <a:ahLst/>
                <a:cxnLst/>
                <a:rect l="l" t="t" r="r" b="b"/>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213" name="Freeform 103_9"/>
              <p:cNvSpPr/>
              <p:nvPr/>
            </p:nvSpPr>
            <p:spPr>
              <a:xfrm>
                <a:off x="2602440" y="1857600"/>
                <a:ext cx="95040" cy="100080"/>
              </a:xfrm>
              <a:custGeom>
                <a:avLst/>
                <a:gdLst/>
                <a:ahLst/>
                <a:cxnLst/>
                <a:rect l="l" t="t" r="r" b="b"/>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214" name="Freeform 104_9"/>
              <p:cNvSpPr/>
              <p:nvPr/>
            </p:nvSpPr>
            <p:spPr>
              <a:xfrm>
                <a:off x="2662560" y="2001960"/>
                <a:ext cx="117000" cy="82080"/>
              </a:xfrm>
              <a:custGeom>
                <a:avLst/>
                <a:gdLst/>
                <a:ahLst/>
                <a:cxnLst/>
                <a:rect l="l" t="t" r="r" b="b"/>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215" name="Rectangle 105_9"/>
              <p:cNvSpPr/>
              <p:nvPr/>
            </p:nvSpPr>
            <p:spPr>
              <a:xfrm>
                <a:off x="1770840" y="1783440"/>
                <a:ext cx="43920" cy="16992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16" name="Rectangle 106_9"/>
              <p:cNvSpPr/>
              <p:nvPr/>
            </p:nvSpPr>
            <p:spPr>
              <a:xfrm>
                <a:off x="1770840" y="2034360"/>
                <a:ext cx="43920" cy="7560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grpSp>
      </p:grpSp>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0" strike="noStrike" spc="-1">
                <a:latin typeface="Calibri"/>
              </a:rPr>
              <a:t>Future Research Directions and Vision</a:t>
            </a: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220" name="TextBox 219"/>
          <p:cNvSpPr txBox="1"/>
          <p:nvPr/>
        </p:nvSpPr>
        <p:spPr>
          <a:xfrm>
            <a:off x="4815748" y="4453934"/>
            <a:ext cx="8073000" cy="623880"/>
          </a:xfrm>
          <a:prstGeom prst="rect">
            <a:avLst/>
          </a:prstGeom>
          <a:noFill/>
          <a:ln w="0">
            <a:noFill/>
          </a:ln>
        </p:spPr>
        <p:txBody>
          <a:bodyPr lIns="90000" tIns="45000" rIns="90000" bIns="45000" anchor="t">
            <a:noAutofit/>
          </a:bodyPr>
          <a:lstStyle/>
          <a:p>
            <a:r>
              <a:rPr lang="en-US" sz="2000" b="0" strike="noStrike" spc="-1">
                <a:latin typeface="Calibri"/>
              </a:rPr>
              <a:t>File system and cloud infrastructure support</a:t>
            </a:r>
          </a:p>
        </p:txBody>
      </p:sp>
      <p:sp>
        <p:nvSpPr>
          <p:cNvPr id="2" name="TextBox 1">
            <a:extLst>
              <a:ext uri="{FF2B5EF4-FFF2-40B4-BE49-F238E27FC236}">
                <a16:creationId xmlns:a16="http://schemas.microsoft.com/office/drawing/2014/main" id="{F28AF438-8AF1-2D1F-3E82-FCF7A5872743}"/>
              </a:ext>
            </a:extLst>
          </p:cNvPr>
          <p:cNvSpPr txBox="1"/>
          <p:nvPr/>
        </p:nvSpPr>
        <p:spPr>
          <a:xfrm>
            <a:off x="11592472" y="6400800"/>
            <a:ext cx="578768" cy="346320"/>
          </a:xfrm>
          <a:prstGeom prst="rect">
            <a:avLst/>
          </a:prstGeom>
          <a:noFill/>
          <a:ln w="0">
            <a:noFill/>
          </a:ln>
        </p:spPr>
        <p:txBody>
          <a:bodyPr lIns="90000" tIns="45000" rIns="90000" bIns="45000" anchor="t">
            <a:noAutofit/>
          </a:bodyPr>
          <a:lstStyle/>
          <a:p>
            <a:r>
              <a:rPr lang="en-US" spc="-1">
                <a:solidFill>
                  <a:srgbClr val="808080"/>
                </a:solidFill>
                <a:latin typeface="Arial"/>
              </a:rPr>
              <a:t>18</a:t>
            </a:r>
            <a:endParaRPr lang="en-US" sz="1800" b="0" strike="noStrike" spc="-1">
              <a:latin typeface="Arial"/>
            </a:endParaRPr>
          </a:p>
        </p:txBody>
      </p:sp>
      <p:sp>
        <p:nvSpPr>
          <p:cNvPr id="4" name="TextBox 3">
            <a:extLst>
              <a:ext uri="{FF2B5EF4-FFF2-40B4-BE49-F238E27FC236}">
                <a16:creationId xmlns:a16="http://schemas.microsoft.com/office/drawing/2014/main" id="{19A8A84A-C2D2-451B-459C-1E384E6D691A}"/>
              </a:ext>
            </a:extLst>
          </p:cNvPr>
          <p:cNvSpPr txBox="1"/>
          <p:nvPr/>
        </p:nvSpPr>
        <p:spPr>
          <a:xfrm>
            <a:off x="4157223" y="5697626"/>
            <a:ext cx="7129665" cy="738664"/>
          </a:xfrm>
          <a:prstGeom prst="rect">
            <a:avLst/>
          </a:prstGeom>
          <a:noFill/>
        </p:spPr>
        <p:txBody>
          <a:bodyPr wrap="square">
            <a:spAutoFit/>
          </a:bodyPr>
          <a:lstStyle/>
          <a:p>
            <a:pPr algn="ctr">
              <a:lnSpc>
                <a:spcPct val="100000"/>
              </a:lnSpc>
              <a:buNone/>
            </a:pPr>
            <a:r>
              <a:rPr lang="en-US" sz="2100" b="1" strike="noStrike" spc="-1">
                <a:latin typeface="Calibri"/>
                <a:ea typeface="Cambria Math" panose="02040503050406030204" pitchFamily="18" charset="0"/>
              </a:rPr>
              <a:t>Vision: </a:t>
            </a:r>
            <a:r>
              <a:rPr lang="en-US" sz="2100" b="1" strike="noStrike" spc="-1">
                <a:solidFill>
                  <a:srgbClr val="089C4B"/>
                </a:solidFill>
                <a:latin typeface="Calibri"/>
                <a:ea typeface="Cambria Math" panose="02040503050406030204" pitchFamily="18" charset="0"/>
              </a:rPr>
              <a:t>Programmers write code operating on data, </a:t>
            </a:r>
          </a:p>
          <a:p>
            <a:pPr algn="ctr">
              <a:lnSpc>
                <a:spcPct val="100000"/>
              </a:lnSpc>
              <a:buNone/>
            </a:pPr>
            <a:r>
              <a:rPr lang="en-US" sz="2100" b="1" strike="noStrike" spc="-1" err="1">
                <a:solidFill>
                  <a:srgbClr val="089C4B"/>
                </a:solidFill>
                <a:latin typeface="Calibri"/>
                <a:ea typeface="Cambria Math" panose="02040503050406030204" pitchFamily="18" charset="0"/>
              </a:rPr>
              <a:t>BaM</a:t>
            </a:r>
            <a:r>
              <a:rPr lang="en-US" sz="2100" b="1" strike="noStrike" spc="-1">
                <a:solidFill>
                  <a:srgbClr val="089C4B"/>
                </a:solidFill>
                <a:latin typeface="Calibri"/>
                <a:ea typeface="Cambria Math" panose="02040503050406030204" pitchFamily="18" charset="0"/>
              </a:rPr>
              <a:t> figures out where the data is and moves it efficiently!</a:t>
            </a:r>
          </a:p>
        </p:txBody>
      </p:sp>
      <p:sp>
        <p:nvSpPr>
          <p:cNvPr id="3" name="TextBox 2">
            <a:extLst>
              <a:ext uri="{FF2B5EF4-FFF2-40B4-BE49-F238E27FC236}">
                <a16:creationId xmlns:a16="http://schemas.microsoft.com/office/drawing/2014/main" id="{18848674-3677-451B-9204-9CAB0C293712}"/>
              </a:ext>
            </a:extLst>
          </p:cNvPr>
          <p:cNvSpPr txBox="1"/>
          <p:nvPr/>
        </p:nvSpPr>
        <p:spPr>
          <a:xfrm>
            <a:off x="4815748" y="1982464"/>
            <a:ext cx="8073000" cy="623880"/>
          </a:xfrm>
          <a:prstGeom prst="rect">
            <a:avLst/>
          </a:prstGeom>
          <a:noFill/>
          <a:ln w="0">
            <a:noFill/>
          </a:ln>
        </p:spPr>
        <p:txBody>
          <a:bodyPr lIns="90000" tIns="45000" rIns="90000" bIns="45000" anchor="t">
            <a:noAutofit/>
          </a:bodyPr>
          <a:lstStyle/>
          <a:p>
            <a:r>
              <a:rPr lang="en-US" sz="2000" spc="-1">
                <a:latin typeface="Calibri"/>
              </a:rPr>
              <a:t>Accelerators for data access and movement</a:t>
            </a:r>
            <a:endParaRPr lang="en-US" sz="2000" b="0" strike="noStrike" spc="-1">
              <a:latin typeface="Calibri"/>
            </a:endParaRPr>
          </a:p>
        </p:txBody>
      </p:sp>
      <p:sp>
        <p:nvSpPr>
          <p:cNvPr id="5" name="TextBox 4">
            <a:extLst>
              <a:ext uri="{FF2B5EF4-FFF2-40B4-BE49-F238E27FC236}">
                <a16:creationId xmlns:a16="http://schemas.microsoft.com/office/drawing/2014/main" id="{EACE05B4-44C4-E3A4-AE82-65F2539C3310}"/>
              </a:ext>
            </a:extLst>
          </p:cNvPr>
          <p:cNvSpPr txBox="1"/>
          <p:nvPr/>
        </p:nvSpPr>
        <p:spPr>
          <a:xfrm>
            <a:off x="4815748" y="2476758"/>
            <a:ext cx="8073000" cy="623880"/>
          </a:xfrm>
          <a:prstGeom prst="rect">
            <a:avLst/>
          </a:prstGeom>
          <a:noFill/>
          <a:ln w="0">
            <a:noFill/>
          </a:ln>
        </p:spPr>
        <p:txBody>
          <a:bodyPr lIns="90000" tIns="45000" rIns="90000" bIns="45000" anchor="t">
            <a:noAutofit/>
          </a:bodyPr>
          <a:lstStyle/>
          <a:p>
            <a:r>
              <a:rPr lang="en-US" sz="2000" spc="-1">
                <a:latin typeface="Calibri"/>
              </a:rPr>
              <a:t>Optimizing/Specializing caching for applications</a:t>
            </a:r>
            <a:endParaRPr lang="en-US" sz="2000" b="0" strike="noStrike" spc="-1">
              <a:latin typeface="Calibri"/>
            </a:endParaRPr>
          </a:p>
        </p:txBody>
      </p:sp>
      <p:sp>
        <p:nvSpPr>
          <p:cNvPr id="6" name="TextBox 5">
            <a:extLst>
              <a:ext uri="{FF2B5EF4-FFF2-40B4-BE49-F238E27FC236}">
                <a16:creationId xmlns:a16="http://schemas.microsoft.com/office/drawing/2014/main" id="{ADF5FFE4-54B2-4669-970E-8EC990C31ED1}"/>
              </a:ext>
            </a:extLst>
          </p:cNvPr>
          <p:cNvSpPr txBox="1"/>
          <p:nvPr/>
        </p:nvSpPr>
        <p:spPr>
          <a:xfrm>
            <a:off x="4815748" y="2971052"/>
            <a:ext cx="8073000" cy="623880"/>
          </a:xfrm>
          <a:prstGeom prst="rect">
            <a:avLst/>
          </a:prstGeom>
          <a:noFill/>
          <a:ln w="0">
            <a:noFill/>
          </a:ln>
        </p:spPr>
        <p:txBody>
          <a:bodyPr lIns="90000" tIns="45000" rIns="90000" bIns="45000" anchor="t">
            <a:noAutofit/>
          </a:bodyPr>
          <a:lstStyle/>
          <a:p>
            <a:r>
              <a:rPr lang="en-US" sz="2000" b="0" strike="noStrike" spc="-1">
                <a:latin typeface="Calibri"/>
              </a:rPr>
              <a:t>Leverage emerging interconnects </a:t>
            </a:r>
            <a:r>
              <a:rPr lang="en-US" sz="2000" spc="-1">
                <a:latin typeface="Calibri"/>
              </a:rPr>
              <a:t>(e.g. CXL)</a:t>
            </a:r>
            <a:endParaRPr lang="en-US" sz="2000" b="0" strike="noStrike" spc="-1">
              <a:latin typeface="Calibri"/>
            </a:endParaRPr>
          </a:p>
        </p:txBody>
      </p:sp>
      <p:sp>
        <p:nvSpPr>
          <p:cNvPr id="7" name="TextBox 6">
            <a:extLst>
              <a:ext uri="{FF2B5EF4-FFF2-40B4-BE49-F238E27FC236}">
                <a16:creationId xmlns:a16="http://schemas.microsoft.com/office/drawing/2014/main" id="{3FF17BBD-DBE6-2E8C-0CC6-C43D1DDCE09D}"/>
              </a:ext>
            </a:extLst>
          </p:cNvPr>
          <p:cNvSpPr txBox="1"/>
          <p:nvPr/>
        </p:nvSpPr>
        <p:spPr>
          <a:xfrm>
            <a:off x="4815748" y="3465346"/>
            <a:ext cx="8073000" cy="623880"/>
          </a:xfrm>
          <a:prstGeom prst="rect">
            <a:avLst/>
          </a:prstGeom>
          <a:noFill/>
          <a:ln w="0">
            <a:noFill/>
          </a:ln>
        </p:spPr>
        <p:txBody>
          <a:bodyPr lIns="90000" tIns="45000" rIns="90000" bIns="45000" anchor="t">
            <a:noAutofit/>
          </a:bodyPr>
          <a:lstStyle/>
          <a:p>
            <a:r>
              <a:rPr lang="en-US" sz="2000" spc="-1">
                <a:latin typeface="Calibri"/>
              </a:rPr>
              <a:t>Improved</a:t>
            </a:r>
            <a:r>
              <a:rPr lang="en-US" sz="2000" b="0" strike="noStrike" spc="-1">
                <a:latin typeface="Calibri"/>
              </a:rPr>
              <a:t> I/O protocols for parallelism</a:t>
            </a:r>
          </a:p>
        </p:txBody>
      </p:sp>
      <p:sp>
        <p:nvSpPr>
          <p:cNvPr id="8" name="TextBox 7">
            <a:extLst>
              <a:ext uri="{FF2B5EF4-FFF2-40B4-BE49-F238E27FC236}">
                <a16:creationId xmlns:a16="http://schemas.microsoft.com/office/drawing/2014/main" id="{F3DA7B81-3FBF-5749-DB3B-4B4D1B1D97B8}"/>
              </a:ext>
            </a:extLst>
          </p:cNvPr>
          <p:cNvSpPr txBox="1"/>
          <p:nvPr/>
        </p:nvSpPr>
        <p:spPr>
          <a:xfrm>
            <a:off x="4815748" y="3959640"/>
            <a:ext cx="8073000" cy="623880"/>
          </a:xfrm>
          <a:prstGeom prst="rect">
            <a:avLst/>
          </a:prstGeom>
          <a:noFill/>
          <a:ln w="0">
            <a:noFill/>
          </a:ln>
        </p:spPr>
        <p:txBody>
          <a:bodyPr lIns="90000" tIns="45000" rIns="90000" bIns="45000" anchor="t">
            <a:noAutofit/>
          </a:bodyPr>
          <a:lstStyle/>
          <a:p>
            <a:r>
              <a:rPr lang="en-US" sz="2000" b="0" strike="noStrike" spc="-1">
                <a:latin typeface="Calibri"/>
              </a:rPr>
              <a:t>Multi-GPU/Multi-Node support (scalability)</a:t>
            </a:r>
          </a:p>
        </p:txBody>
      </p:sp>
      <p:sp>
        <p:nvSpPr>
          <p:cNvPr id="10" name="TextBox 9">
            <a:extLst>
              <a:ext uri="{FF2B5EF4-FFF2-40B4-BE49-F238E27FC236}">
                <a16:creationId xmlns:a16="http://schemas.microsoft.com/office/drawing/2014/main" id="{D50F8DEA-623E-BB62-606F-506010ED3001}"/>
              </a:ext>
            </a:extLst>
          </p:cNvPr>
          <p:cNvSpPr txBox="1"/>
          <p:nvPr/>
        </p:nvSpPr>
        <p:spPr>
          <a:xfrm>
            <a:off x="4815748" y="4948231"/>
            <a:ext cx="8073000" cy="623880"/>
          </a:xfrm>
          <a:prstGeom prst="rect">
            <a:avLst/>
          </a:prstGeom>
          <a:noFill/>
          <a:ln w="0">
            <a:noFill/>
          </a:ln>
        </p:spPr>
        <p:txBody>
          <a:bodyPr lIns="90000" tIns="45000" rIns="90000" bIns="45000" anchor="t">
            <a:noAutofit/>
          </a:bodyPr>
          <a:lstStyle/>
          <a:p>
            <a:r>
              <a:rPr lang="en-US" sz="2000" b="1" strike="noStrike" spc="-1">
                <a:latin typeface="Calibri"/>
              </a:rPr>
              <a:t>...</a:t>
            </a:r>
          </a:p>
        </p:txBody>
      </p:sp>
    </p:spTree>
    <p:extLst>
      <p:ext uri="{BB962C8B-B14F-4D97-AF65-F5344CB8AC3E}">
        <p14:creationId xmlns:p14="http://schemas.microsoft.com/office/powerpoint/2010/main" val="139395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1" name="Group 90"/>
          <p:cNvGrpSpPr/>
          <p:nvPr/>
        </p:nvGrpSpPr>
        <p:grpSpPr>
          <a:xfrm>
            <a:off x="497160" y="1139760"/>
            <a:ext cx="11194200" cy="4186440"/>
            <a:chOff x="497160" y="1139760"/>
            <a:chExt cx="11194200" cy="4186440"/>
          </a:xfrm>
        </p:grpSpPr>
        <p:pic>
          <p:nvPicPr>
            <p:cNvPr id="92" name="Picture 5"/>
            <p:cNvPicPr/>
            <p:nvPr/>
          </p:nvPicPr>
          <p:blipFill>
            <a:blip r:embed="rId3"/>
            <a:stretch/>
          </p:blipFill>
          <p:spPr>
            <a:xfrm>
              <a:off x="516600" y="1663200"/>
              <a:ext cx="2902320" cy="2379240"/>
            </a:xfrm>
            <a:prstGeom prst="rect">
              <a:avLst/>
            </a:prstGeom>
            <a:ln w="0">
              <a:noFill/>
            </a:ln>
          </p:spPr>
        </p:pic>
        <p:pic>
          <p:nvPicPr>
            <p:cNvPr id="93" name="Content Placeholder 8" descr="A screenshot of a cell phone&#10;&#10;Description generated with high confidence"/>
            <p:cNvPicPr/>
            <p:nvPr/>
          </p:nvPicPr>
          <p:blipFill>
            <a:blip r:embed="rId4"/>
            <a:stretch/>
          </p:blipFill>
          <p:spPr>
            <a:xfrm>
              <a:off x="4298760" y="1552680"/>
              <a:ext cx="3708000" cy="2359080"/>
            </a:xfrm>
            <a:prstGeom prst="rect">
              <a:avLst/>
            </a:prstGeom>
            <a:ln w="9360">
              <a:solidFill>
                <a:srgbClr val="000000"/>
              </a:solidFill>
              <a:round/>
            </a:ln>
          </p:spPr>
        </p:pic>
        <p:pic>
          <p:nvPicPr>
            <p:cNvPr id="94" name="Picture 4" descr="Glimmer: Multiscale MDS on the GPU"/>
            <p:cNvPicPr/>
            <p:nvPr/>
          </p:nvPicPr>
          <p:blipFill>
            <a:blip r:embed="rId5"/>
            <a:stretch/>
          </p:blipFill>
          <p:spPr>
            <a:xfrm>
              <a:off x="8619480" y="1139760"/>
              <a:ext cx="3071880" cy="3071880"/>
            </a:xfrm>
            <a:prstGeom prst="rect">
              <a:avLst/>
            </a:prstGeom>
            <a:ln w="0">
              <a:noFill/>
            </a:ln>
          </p:spPr>
        </p:pic>
        <p:sp>
          <p:nvSpPr>
            <p:cNvPr id="95" name="TextBox 7"/>
            <p:cNvSpPr/>
            <p:nvPr/>
          </p:nvSpPr>
          <p:spPr>
            <a:xfrm>
              <a:off x="497160" y="4195080"/>
              <a:ext cx="3157200" cy="100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chorCtr="1">
              <a:noAutofit/>
            </a:bodyPr>
            <a:lstStyle/>
            <a:p>
              <a:pPr algn="ctr">
                <a:lnSpc>
                  <a:spcPct val="100000"/>
                </a:lnSpc>
                <a:buNone/>
              </a:pPr>
              <a:r>
                <a:rPr lang="en-US" sz="2000" b="1" strike="noStrike" spc="-1">
                  <a:solidFill>
                    <a:srgbClr val="000000"/>
                  </a:solidFill>
                  <a:latin typeface="Arial"/>
                </a:rPr>
                <a:t>Recommendation Systems Training</a:t>
              </a:r>
              <a:endParaRPr lang="en-US" sz="2000" b="0" strike="noStrike" spc="-1">
                <a:latin typeface="Arial"/>
              </a:endParaRPr>
            </a:p>
          </p:txBody>
        </p:sp>
        <p:sp>
          <p:nvSpPr>
            <p:cNvPr id="96" name="TextBox 11"/>
            <p:cNvSpPr/>
            <p:nvPr/>
          </p:nvSpPr>
          <p:spPr>
            <a:xfrm>
              <a:off x="5093280" y="4318200"/>
              <a:ext cx="21189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chorCtr="1">
              <a:noAutofit/>
            </a:bodyPr>
            <a:lstStyle/>
            <a:p>
              <a:pPr algn="ctr">
                <a:lnSpc>
                  <a:spcPct val="100000"/>
                </a:lnSpc>
                <a:buNone/>
              </a:pPr>
              <a:r>
                <a:rPr lang="en-US" sz="2000" b="1" strike="noStrike" spc="-1">
                  <a:solidFill>
                    <a:srgbClr val="000000"/>
                  </a:solidFill>
                  <a:latin typeface="Arial"/>
                </a:rPr>
                <a:t>Data Analytics</a:t>
              </a:r>
              <a:endParaRPr lang="en-US" sz="2000" b="0" strike="noStrike" spc="-1">
                <a:latin typeface="Arial"/>
              </a:endParaRPr>
            </a:p>
          </p:txBody>
        </p:sp>
        <p:sp>
          <p:nvSpPr>
            <p:cNvPr id="97" name="TextBox 12"/>
            <p:cNvSpPr/>
            <p:nvPr/>
          </p:nvSpPr>
          <p:spPr>
            <a:xfrm>
              <a:off x="8915400" y="4320000"/>
              <a:ext cx="2302920" cy="100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chorCtr="1">
              <a:noAutofit/>
            </a:bodyPr>
            <a:lstStyle/>
            <a:p>
              <a:pPr algn="ctr">
                <a:lnSpc>
                  <a:spcPct val="100000"/>
                </a:lnSpc>
                <a:buNone/>
              </a:pPr>
              <a:r>
                <a:rPr lang="en-US" sz="2000" b="1" strike="noStrike" spc="-1">
                  <a:solidFill>
                    <a:srgbClr val="000000"/>
                  </a:solidFill>
                  <a:latin typeface="Arial"/>
                </a:rPr>
                <a:t>Graph Analytics</a:t>
              </a:r>
              <a:endParaRPr lang="en-US" sz="2000" b="0" strike="noStrike" spc="-1">
                <a:latin typeface="Arial"/>
              </a:endParaRPr>
            </a:p>
          </p:txBody>
        </p:sp>
      </p:grpSp>
      <p:sp>
        <p:nvSpPr>
          <p:cNvPr id="98" name="Rectangle: Rounded Corners 2_0"/>
          <p:cNvSpPr/>
          <p:nvPr/>
        </p:nvSpPr>
        <p:spPr>
          <a:xfrm>
            <a:off x="2322720" y="5547600"/>
            <a:ext cx="7543800" cy="720720"/>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00B050"/>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800" b="1" strike="noStrike" spc="-1">
                <a:solidFill>
                  <a:srgbClr val="FFFFFF"/>
                </a:solidFill>
                <a:latin typeface="Calibri"/>
                <a:ea typeface="DejaVu Sans"/>
              </a:rPr>
              <a:t>Accelerators becoming more widely used!</a:t>
            </a:r>
            <a:endParaRPr lang="en-US" sz="2800" b="0" strike="noStrike" spc="-1">
              <a:latin typeface="Calibri"/>
            </a:endParaRPr>
          </a:p>
        </p:txBody>
      </p:sp>
      <p:sp>
        <p:nvSpPr>
          <p:cNvPr id="99" name="Rectangle 98"/>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0" strike="noStrike" spc="-1">
                <a:solidFill>
                  <a:srgbClr val="000000"/>
                </a:solidFill>
                <a:latin typeface="Calibri"/>
              </a:rPr>
              <a:t>Emerging Apps for Accelerators</a:t>
            </a:r>
            <a:endParaRPr lang="en-US" sz="4000" b="0" strike="noStrike" spc="-1">
              <a:latin typeface="Calibri"/>
            </a:endParaRPr>
          </a:p>
        </p:txBody>
      </p:sp>
      <p:sp>
        <p:nvSpPr>
          <p:cNvPr id="100" name="Straight Connector 99"/>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3" name="TextBox 2">
            <a:extLst>
              <a:ext uri="{FF2B5EF4-FFF2-40B4-BE49-F238E27FC236}">
                <a16:creationId xmlns:a16="http://schemas.microsoft.com/office/drawing/2014/main" id="{38F76E91-9085-A6C2-EC13-A3B69B03A2DE}"/>
              </a:ext>
            </a:extLst>
          </p:cNvPr>
          <p:cNvSpPr txBox="1"/>
          <p:nvPr/>
        </p:nvSpPr>
        <p:spPr>
          <a:xfrm>
            <a:off x="11737440" y="6400800"/>
            <a:ext cx="433800" cy="346320"/>
          </a:xfrm>
          <a:prstGeom prst="rect">
            <a:avLst/>
          </a:prstGeom>
          <a:noFill/>
          <a:ln w="0">
            <a:noFill/>
          </a:ln>
        </p:spPr>
        <p:txBody>
          <a:bodyPr lIns="90000" tIns="45000" rIns="90000" bIns="45000" anchor="t">
            <a:noAutofit/>
          </a:bodyPr>
          <a:lstStyle/>
          <a:p>
            <a:r>
              <a:rPr lang="en-US" sz="1800" b="0" strike="noStrike" spc="-1">
                <a:solidFill>
                  <a:srgbClr val="808080"/>
                </a:solidFill>
                <a:latin typeface="Arial"/>
              </a:rPr>
              <a:t>1</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NVIDIA logo horizontal format">
            <a:extLst>
              <a:ext uri="{FF2B5EF4-FFF2-40B4-BE49-F238E27FC236}">
                <a16:creationId xmlns:a16="http://schemas.microsoft.com/office/drawing/2014/main" id="{8DB708B8-A8C1-6BEF-75AB-CC3464429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461" y="788785"/>
            <a:ext cx="3993087" cy="2246989"/>
          </a:xfrm>
          <a:prstGeom prst="rect">
            <a:avLst/>
          </a:prstGeom>
          <a:noFill/>
          <a:extLst>
            <a:ext uri="{909E8E84-426E-40DD-AFC4-6F175D3DCCD1}">
              <a14:hiddenFill xmlns:a14="http://schemas.microsoft.com/office/drawing/2010/main">
                <a:solidFill>
                  <a:srgbClr val="FFFFFF"/>
                </a:solidFill>
              </a14:hiddenFill>
            </a:ext>
          </a:extLst>
        </p:spPr>
      </p:pic>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strike="noStrike" spc="-1">
                <a:solidFill>
                  <a:srgbClr val="000000"/>
                </a:solidFill>
                <a:latin typeface="Calibri"/>
              </a:rPr>
              <a:t>Acknowledgements</a:t>
            </a:r>
            <a:endParaRPr lang="en-US" sz="4000" strike="noStrike" spc="-1">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2F2171D3-07A7-0AA7-A634-C8041AC0833A}"/>
              </a:ext>
            </a:extLst>
          </p:cNvPr>
          <p:cNvSpPr txBox="1"/>
          <p:nvPr/>
        </p:nvSpPr>
        <p:spPr>
          <a:xfrm>
            <a:off x="11592472" y="6400800"/>
            <a:ext cx="578768" cy="346320"/>
          </a:xfrm>
          <a:prstGeom prst="rect">
            <a:avLst/>
          </a:prstGeom>
          <a:noFill/>
          <a:ln w="0">
            <a:noFill/>
          </a:ln>
        </p:spPr>
        <p:txBody>
          <a:bodyPr lIns="90000" tIns="45000" rIns="90000" bIns="45000" anchor="t">
            <a:noAutofit/>
          </a:bodyPr>
          <a:lstStyle/>
          <a:p>
            <a:r>
              <a:rPr lang="en-US" spc="-1">
                <a:solidFill>
                  <a:srgbClr val="808080"/>
                </a:solidFill>
                <a:latin typeface="Arial"/>
              </a:rPr>
              <a:t>19</a:t>
            </a:r>
            <a:endParaRPr lang="en-US" sz="1800" b="0" strike="noStrike" spc="-1">
              <a:latin typeface="Arial"/>
            </a:endParaRPr>
          </a:p>
        </p:txBody>
      </p:sp>
      <p:pic>
        <p:nvPicPr>
          <p:cNvPr id="2050" name="Picture 2">
            <a:extLst>
              <a:ext uri="{FF2B5EF4-FFF2-40B4-BE49-F238E27FC236}">
                <a16:creationId xmlns:a16="http://schemas.microsoft.com/office/drawing/2014/main" id="{9AFCAC49-00F7-EA4C-B6FE-6CCA9070DB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132" y="1410340"/>
            <a:ext cx="3940040" cy="10357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EE9C140-1964-25B3-556C-18671D4E45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1311" y="1435178"/>
            <a:ext cx="2277984" cy="91404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3">
            <a:extLst>
              <a:ext uri="{FF2B5EF4-FFF2-40B4-BE49-F238E27FC236}">
                <a16:creationId xmlns:a16="http://schemas.microsoft.com/office/drawing/2014/main" id="{CA7299E3-797B-9896-DA4F-0FFEF9FCA8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611" y="4415269"/>
            <a:ext cx="1406151" cy="80351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87CCA919-BB98-984E-58EC-AC6AAD8168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6594" y="4272502"/>
            <a:ext cx="2138884" cy="141166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F29EBD60-2FE6-3FC6-7C43-74B4ACEC96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7047" y="4272502"/>
            <a:ext cx="2866324" cy="95158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59539483-6E9F-B980-4E6C-465FDB2ED8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3499" y="5871964"/>
            <a:ext cx="4061012" cy="5585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C502CFA5-363B-DBC1-9631-687BBF0BF7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8703" y="2814619"/>
            <a:ext cx="3750118" cy="101838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Stanford University Logo - PNG and Vector - Logo Download">
            <a:extLst>
              <a:ext uri="{FF2B5EF4-FFF2-40B4-BE49-F238E27FC236}">
                <a16:creationId xmlns:a16="http://schemas.microsoft.com/office/drawing/2014/main" id="{E9C2D838-C45E-6B7C-6CD2-5A32FA5388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99754" y="2765097"/>
            <a:ext cx="3596744" cy="117486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80578E5F-FAE0-7B38-695C-976909F9854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37581" y="5722315"/>
            <a:ext cx="3121090" cy="597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717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30C419-0498-375F-CE60-3453D8A73B8D}"/>
              </a:ext>
            </a:extLst>
          </p:cNvPr>
          <p:cNvSpPr/>
          <p:nvPr/>
        </p:nvSpPr>
        <p:spPr>
          <a:xfrm>
            <a:off x="415952" y="297198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50000"/>
              </a:lnSpc>
              <a:buNone/>
            </a:pPr>
            <a:r>
              <a:rPr lang="en-US" sz="3600" strike="noStrike" spc="-1">
                <a:solidFill>
                  <a:srgbClr val="000000"/>
                </a:solidFill>
                <a:latin typeface="Calibri"/>
              </a:rPr>
              <a:t>We hope to see you at the poster session tomorrow!</a:t>
            </a:r>
            <a:endParaRPr lang="en-US" sz="4000" strike="noStrike" spc="-1">
              <a:solidFill>
                <a:srgbClr val="000000"/>
              </a:solidFill>
              <a:latin typeface="Calibri"/>
            </a:endParaRPr>
          </a:p>
          <a:p>
            <a:pPr algn="ctr">
              <a:lnSpc>
                <a:spcPct val="100000"/>
              </a:lnSpc>
              <a:buNone/>
            </a:pPr>
            <a:r>
              <a:rPr lang="en-US" sz="4000" b="1" strike="noStrike" spc="-1">
                <a:solidFill>
                  <a:srgbClr val="000000"/>
                </a:solidFill>
                <a:latin typeface="Calibri"/>
              </a:rPr>
              <a:t>Thank You!</a:t>
            </a:r>
            <a:endParaRPr lang="en-US" sz="4000" b="0" strike="noStrike" spc="-1">
              <a:latin typeface="Calibri"/>
            </a:endParaRPr>
          </a:p>
        </p:txBody>
      </p:sp>
    </p:spTree>
    <p:extLst>
      <p:ext uri="{BB962C8B-B14F-4D97-AF65-F5344CB8AC3E}">
        <p14:creationId xmlns:p14="http://schemas.microsoft.com/office/powerpoint/2010/main" val="88967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1" strike="noStrike" spc="-1" dirty="0" err="1">
                <a:solidFill>
                  <a:srgbClr val="000000"/>
                </a:solidFill>
                <a:latin typeface="Calibri"/>
              </a:rPr>
              <a:t>BaM</a:t>
            </a:r>
            <a:r>
              <a:rPr lang="en-US" sz="4000" spc="-1" dirty="0">
                <a:solidFill>
                  <a:srgbClr val="000000"/>
                </a:solidFill>
                <a:latin typeface="Calibri"/>
              </a:rPr>
              <a:t> vs </a:t>
            </a:r>
            <a:r>
              <a:rPr lang="en-US" sz="4000" spc="-1" dirty="0" err="1">
                <a:solidFill>
                  <a:srgbClr val="000000"/>
                </a:solidFill>
                <a:latin typeface="Calibri"/>
              </a:rPr>
              <a:t>ActivePointers</a:t>
            </a:r>
            <a:r>
              <a:rPr lang="en-US" sz="4000" spc="-1" dirty="0">
                <a:solidFill>
                  <a:srgbClr val="000000"/>
                </a:solidFill>
                <a:latin typeface="Calibri"/>
              </a:rPr>
              <a:t> (Hit)</a:t>
            </a:r>
            <a:endParaRPr lang="en-US" sz="4000" b="1" strike="noStrike" spc="-1" dirty="0">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7" name="TextBox 6">
            <a:extLst>
              <a:ext uri="{FF2B5EF4-FFF2-40B4-BE49-F238E27FC236}">
                <a16:creationId xmlns:a16="http://schemas.microsoft.com/office/drawing/2014/main" id="{6C2223FA-99C3-9E0B-6B94-985C1E96AE75}"/>
              </a:ext>
            </a:extLst>
          </p:cNvPr>
          <p:cNvSpPr txBox="1"/>
          <p:nvPr/>
        </p:nvSpPr>
        <p:spPr>
          <a:xfrm>
            <a:off x="952571" y="1534874"/>
            <a:ext cx="1054999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Both: 4KB Cache lines</a:t>
            </a:r>
          </a:p>
        </p:txBody>
      </p:sp>
      <p:graphicFrame>
        <p:nvGraphicFramePr>
          <p:cNvPr id="5" name="Chart 4">
            <a:extLst>
              <a:ext uri="{FF2B5EF4-FFF2-40B4-BE49-F238E27FC236}">
                <a16:creationId xmlns:a16="http://schemas.microsoft.com/office/drawing/2014/main" id="{00000000-0008-0000-0600-00000F000000}"/>
              </a:ext>
            </a:extLst>
          </p:cNvPr>
          <p:cNvGraphicFramePr>
            <a:graphicFrameLocks/>
          </p:cNvGraphicFramePr>
          <p:nvPr>
            <p:extLst>
              <p:ext uri="{D42A27DB-BD31-4B8C-83A1-F6EECF244321}">
                <p14:modId xmlns:p14="http://schemas.microsoft.com/office/powerpoint/2010/main" val="3578207818"/>
              </p:ext>
            </p:extLst>
          </p:nvPr>
        </p:nvGraphicFramePr>
        <p:xfrm>
          <a:off x="612648" y="2240280"/>
          <a:ext cx="10889915" cy="3838366"/>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Rounded Corners 2_0">
            <a:extLst>
              <a:ext uri="{FF2B5EF4-FFF2-40B4-BE49-F238E27FC236}">
                <a16:creationId xmlns:a16="http://schemas.microsoft.com/office/drawing/2014/main" id="{AD149991-1E1D-6945-2193-A8494E3F0B34}"/>
              </a:ext>
            </a:extLst>
          </p:cNvPr>
          <p:cNvSpPr/>
          <p:nvPr/>
        </p:nvSpPr>
        <p:spPr>
          <a:xfrm>
            <a:off x="1471921" y="5998464"/>
            <a:ext cx="9630597" cy="731520"/>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00B050"/>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spc="-1" dirty="0" err="1">
                <a:solidFill>
                  <a:srgbClr val="FFFFFF"/>
                </a:solidFill>
                <a:latin typeface="Calibri" panose="020F0502020204030204" pitchFamily="34" charset="0"/>
                <a:cs typeface="Calibri" panose="020F0502020204030204" pitchFamily="34" charset="0"/>
              </a:rPr>
              <a:t>BaM</a:t>
            </a:r>
            <a:r>
              <a:rPr lang="en-US" sz="2400" spc="-1" dirty="0">
                <a:solidFill>
                  <a:srgbClr val="FFFFFF"/>
                </a:solidFill>
                <a:latin typeface="Calibri" panose="020F0502020204030204" pitchFamily="34" charset="0"/>
                <a:cs typeface="Calibri" panose="020F0502020204030204" pitchFamily="34" charset="0"/>
              </a:rPr>
              <a:t> provides 8.4x higher cache hit bandwidth than </a:t>
            </a:r>
            <a:r>
              <a:rPr lang="en-US" sz="2400" spc="-1" dirty="0" err="1">
                <a:solidFill>
                  <a:srgbClr val="FFFFFF"/>
                </a:solidFill>
                <a:latin typeface="Calibri" panose="020F0502020204030204" pitchFamily="34" charset="0"/>
                <a:cs typeface="Calibri" panose="020F0502020204030204" pitchFamily="34" charset="0"/>
              </a:rPr>
              <a:t>ActivePointers</a:t>
            </a:r>
            <a:r>
              <a:rPr lang="en-US" sz="2400" spc="-1" dirty="0">
                <a:solidFill>
                  <a:srgbClr val="FFFFFF"/>
                </a:solidFill>
                <a:latin typeface="Calibri" panose="020F0502020204030204" pitchFamily="34" charset="0"/>
                <a:cs typeface="Calibri" panose="020F0502020204030204" pitchFamily="34" charset="0"/>
              </a:rPr>
              <a:t>! </a:t>
            </a:r>
            <a:endParaRPr lang="en-US" sz="2400" b="0" strike="noStrike" spc="-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759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1" strike="noStrike" spc="-1" dirty="0" err="1">
                <a:solidFill>
                  <a:srgbClr val="000000"/>
                </a:solidFill>
                <a:latin typeface="Calibri"/>
              </a:rPr>
              <a:t>BaM</a:t>
            </a:r>
            <a:r>
              <a:rPr lang="en-US" sz="4000" spc="-1" dirty="0">
                <a:solidFill>
                  <a:srgbClr val="000000"/>
                </a:solidFill>
                <a:latin typeface="Calibri"/>
              </a:rPr>
              <a:t> vs </a:t>
            </a:r>
            <a:r>
              <a:rPr lang="en-US" sz="4000" spc="-1" dirty="0" err="1">
                <a:solidFill>
                  <a:srgbClr val="000000"/>
                </a:solidFill>
                <a:latin typeface="Calibri"/>
              </a:rPr>
              <a:t>ActivePointers</a:t>
            </a:r>
            <a:r>
              <a:rPr lang="en-US" sz="4000" spc="-1" dirty="0">
                <a:solidFill>
                  <a:srgbClr val="000000"/>
                </a:solidFill>
                <a:latin typeface="Calibri"/>
              </a:rPr>
              <a:t> (Miss)</a:t>
            </a:r>
            <a:endParaRPr lang="en-US" sz="4000" b="1" strike="noStrike" spc="-1" dirty="0">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7" name="TextBox 6">
            <a:extLst>
              <a:ext uri="{FF2B5EF4-FFF2-40B4-BE49-F238E27FC236}">
                <a16:creationId xmlns:a16="http://schemas.microsoft.com/office/drawing/2014/main" id="{6C2223FA-99C3-9E0B-6B94-985C1E96AE75}"/>
              </a:ext>
            </a:extLst>
          </p:cNvPr>
          <p:cNvSpPr txBox="1"/>
          <p:nvPr/>
        </p:nvSpPr>
        <p:spPr>
          <a:xfrm>
            <a:off x="948683" y="1288818"/>
            <a:ext cx="10549992" cy="923330"/>
          </a:xfrm>
          <a:prstGeom prst="rect">
            <a:avLst/>
          </a:prstGeom>
          <a:noFill/>
        </p:spPr>
        <p:txBody>
          <a:bodyPr wrap="square" rtlCol="0">
            <a:spAutoFit/>
          </a:bodyPr>
          <a:lstStyle/>
          <a:p>
            <a:pPr algn="ctr"/>
            <a:r>
              <a:rPr lang="en-US" b="1" dirty="0" err="1">
                <a:latin typeface="Arial" panose="020B0604020202020204" pitchFamily="34" charset="0"/>
                <a:cs typeface="Arial" panose="020B0604020202020204" pitchFamily="34" charset="0"/>
              </a:rPr>
              <a:t>BaM</a:t>
            </a:r>
            <a:r>
              <a:rPr lang="en-US" b="1" dirty="0">
                <a:latin typeface="Arial" panose="020B0604020202020204" pitchFamily="34" charset="0"/>
                <a:cs typeface="Arial" panose="020B0604020202020204" pitchFamily="34" charset="0"/>
              </a:rPr>
              <a:t>: 4x Intel Optane P5800x SSDs </a:t>
            </a:r>
          </a:p>
          <a:p>
            <a:pPr algn="ctr"/>
            <a:r>
              <a:rPr lang="en-US" b="1" dirty="0" err="1">
                <a:latin typeface="Arial" panose="020B0604020202020204" pitchFamily="34" charset="0"/>
                <a:cs typeface="Arial" panose="020B0604020202020204" pitchFamily="34" charset="0"/>
              </a:rPr>
              <a:t>ActivePointers</a:t>
            </a:r>
            <a:r>
              <a:rPr lang="en-US" b="1" dirty="0">
                <a:latin typeface="Arial" panose="020B0604020202020204" pitchFamily="34" charset="0"/>
                <a:cs typeface="Arial" panose="020B0604020202020204" pitchFamily="34" charset="0"/>
              </a:rPr>
              <a:t>: Data pinned in CPU memory (No storage I/O)</a:t>
            </a:r>
          </a:p>
          <a:p>
            <a:pPr algn="ctr"/>
            <a:r>
              <a:rPr lang="en-US" b="1" dirty="0">
                <a:latin typeface="Arial" panose="020B0604020202020204" pitchFamily="34" charset="0"/>
                <a:cs typeface="Arial" panose="020B0604020202020204" pitchFamily="34" charset="0"/>
              </a:rPr>
              <a:t>Both: 4KB Cache lines</a:t>
            </a:r>
          </a:p>
        </p:txBody>
      </p:sp>
      <p:graphicFrame>
        <p:nvGraphicFramePr>
          <p:cNvPr id="2" name="Chart 1">
            <a:extLst>
              <a:ext uri="{FF2B5EF4-FFF2-40B4-BE49-F238E27FC236}">
                <a16:creationId xmlns:a16="http://schemas.microsoft.com/office/drawing/2014/main" id="{00000000-0008-0000-0600-000010000000}"/>
              </a:ext>
            </a:extLst>
          </p:cNvPr>
          <p:cNvGraphicFramePr>
            <a:graphicFrameLocks/>
          </p:cNvGraphicFramePr>
          <p:nvPr>
            <p:extLst>
              <p:ext uri="{D42A27DB-BD31-4B8C-83A1-F6EECF244321}">
                <p14:modId xmlns:p14="http://schemas.microsoft.com/office/powerpoint/2010/main" val="2865975788"/>
              </p:ext>
            </p:extLst>
          </p:nvPr>
        </p:nvGraphicFramePr>
        <p:xfrm>
          <a:off x="612648" y="2236215"/>
          <a:ext cx="10890504" cy="384048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Rounded Corners 2_0">
            <a:extLst>
              <a:ext uri="{FF2B5EF4-FFF2-40B4-BE49-F238E27FC236}">
                <a16:creationId xmlns:a16="http://schemas.microsoft.com/office/drawing/2014/main" id="{AD149991-1E1D-6945-2193-A8494E3F0B34}"/>
              </a:ext>
            </a:extLst>
          </p:cNvPr>
          <p:cNvSpPr/>
          <p:nvPr/>
        </p:nvSpPr>
        <p:spPr>
          <a:xfrm>
            <a:off x="1471921" y="5998884"/>
            <a:ext cx="9630597" cy="731520"/>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00B050"/>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spc="-1" dirty="0" err="1">
                <a:solidFill>
                  <a:srgbClr val="FFFFFF"/>
                </a:solidFill>
                <a:latin typeface="Calibri" panose="020F0502020204030204" pitchFamily="34" charset="0"/>
                <a:cs typeface="Calibri" panose="020F0502020204030204" pitchFamily="34" charset="0"/>
              </a:rPr>
              <a:t>BaM</a:t>
            </a:r>
            <a:r>
              <a:rPr lang="en-US" sz="2400" spc="-1" dirty="0">
                <a:solidFill>
                  <a:srgbClr val="FFFFFF"/>
                </a:solidFill>
                <a:latin typeface="Calibri" panose="020F0502020204030204" pitchFamily="34" charset="0"/>
                <a:cs typeface="Calibri" panose="020F0502020204030204" pitchFamily="34" charset="0"/>
              </a:rPr>
              <a:t> provides 9x higher miss bandwidth than </a:t>
            </a:r>
            <a:r>
              <a:rPr lang="en-US" sz="2400" spc="-1" dirty="0" err="1">
                <a:solidFill>
                  <a:srgbClr val="FFFFFF"/>
                </a:solidFill>
                <a:latin typeface="Calibri" panose="020F0502020204030204" pitchFamily="34" charset="0"/>
                <a:cs typeface="Calibri" panose="020F0502020204030204" pitchFamily="34" charset="0"/>
              </a:rPr>
              <a:t>ActivePointers</a:t>
            </a:r>
            <a:r>
              <a:rPr lang="en-US" sz="2400" spc="-1" dirty="0">
                <a:solidFill>
                  <a:srgbClr val="FFFFFF"/>
                </a:solidFill>
                <a:latin typeface="Calibri" panose="020F0502020204030204" pitchFamily="34" charset="0"/>
                <a:cs typeface="Calibri" panose="020F0502020204030204" pitchFamily="34" charset="0"/>
              </a:rPr>
              <a:t>! </a:t>
            </a:r>
            <a:endParaRPr lang="en-US" sz="2400" b="0" strike="noStrike" spc="-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948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BC2060-C656-8E3F-2607-57A141D0B4C8}"/>
              </a:ext>
            </a:extLst>
          </p:cNvPr>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spc="-1" dirty="0">
                <a:solidFill>
                  <a:srgbClr val="000000"/>
                </a:solidFill>
                <a:latin typeface="Calibri"/>
              </a:rPr>
              <a:t>Using Slower SSDs (versus Intel Optane P5800X)</a:t>
            </a:r>
            <a:endParaRPr lang="en-US" sz="4000" strike="noStrike" spc="-1" dirty="0">
              <a:latin typeface="Calibri"/>
            </a:endParaRPr>
          </a:p>
        </p:txBody>
      </p:sp>
      <p:sp>
        <p:nvSpPr>
          <p:cNvPr id="5" name="Straight Connector 4">
            <a:extLst>
              <a:ext uri="{FF2B5EF4-FFF2-40B4-BE49-F238E27FC236}">
                <a16:creationId xmlns:a16="http://schemas.microsoft.com/office/drawing/2014/main" id="{90972A9E-055D-8B70-77D5-23135772590B}"/>
              </a:ext>
            </a:extLst>
          </p:cNvPr>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pic>
        <p:nvPicPr>
          <p:cNvPr id="7" name="Picture 6">
            <a:extLst>
              <a:ext uri="{FF2B5EF4-FFF2-40B4-BE49-F238E27FC236}">
                <a16:creationId xmlns:a16="http://schemas.microsoft.com/office/drawing/2014/main" id="{A8FE0377-3F5A-5CF9-8C04-54707F284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248" y="1610867"/>
            <a:ext cx="9595944" cy="4479321"/>
          </a:xfrm>
          <a:prstGeom prst="rect">
            <a:avLst/>
          </a:prstGeom>
        </p:spPr>
      </p:pic>
    </p:spTree>
    <p:extLst>
      <p:ext uri="{BB962C8B-B14F-4D97-AF65-F5344CB8AC3E}">
        <p14:creationId xmlns:p14="http://schemas.microsoft.com/office/powerpoint/2010/main" val="2748893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BC2060-C656-8E3F-2607-57A141D0B4C8}"/>
              </a:ext>
            </a:extLst>
          </p:cNvPr>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1" spc="-1" dirty="0" err="1">
                <a:solidFill>
                  <a:srgbClr val="000000"/>
                </a:solidFill>
                <a:latin typeface="Calibri"/>
              </a:rPr>
              <a:t>BaM</a:t>
            </a:r>
            <a:r>
              <a:rPr lang="en-US" sz="4000" spc="-1" dirty="0">
                <a:solidFill>
                  <a:srgbClr val="000000"/>
                </a:solidFill>
                <a:latin typeface="Calibri"/>
              </a:rPr>
              <a:t> Source of Improvement</a:t>
            </a:r>
            <a:endParaRPr lang="en-US" sz="4000" b="1" strike="noStrike" spc="-1" dirty="0">
              <a:latin typeface="Calibri"/>
            </a:endParaRPr>
          </a:p>
        </p:txBody>
      </p:sp>
      <p:sp>
        <p:nvSpPr>
          <p:cNvPr id="5" name="Straight Connector 4">
            <a:extLst>
              <a:ext uri="{FF2B5EF4-FFF2-40B4-BE49-F238E27FC236}">
                <a16:creationId xmlns:a16="http://schemas.microsoft.com/office/drawing/2014/main" id="{90972A9E-055D-8B70-77D5-23135772590B}"/>
              </a:ext>
            </a:extLst>
          </p:cNvPr>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9E66D4CE-725D-DB3E-4D6C-CBAC9810E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317" y="1509522"/>
            <a:ext cx="10493566" cy="4611358"/>
          </a:xfrm>
          <a:prstGeom prst="rect">
            <a:avLst/>
          </a:prstGeom>
        </p:spPr>
      </p:pic>
    </p:spTree>
    <p:extLst>
      <p:ext uri="{BB962C8B-B14F-4D97-AF65-F5344CB8AC3E}">
        <p14:creationId xmlns:p14="http://schemas.microsoft.com/office/powerpoint/2010/main" val="353231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BC2060-C656-8E3F-2607-57A141D0B4C8}"/>
              </a:ext>
            </a:extLst>
          </p:cNvPr>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1" spc="-1" dirty="0" err="1">
                <a:solidFill>
                  <a:srgbClr val="000000"/>
                </a:solidFill>
                <a:latin typeface="Calibri"/>
              </a:rPr>
              <a:t>BaM</a:t>
            </a:r>
            <a:r>
              <a:rPr lang="en-US" sz="4000" spc="-1" dirty="0">
                <a:solidFill>
                  <a:srgbClr val="000000"/>
                </a:solidFill>
                <a:latin typeface="Calibri"/>
              </a:rPr>
              <a:t> Software Overhead Breakdown</a:t>
            </a:r>
            <a:endParaRPr lang="en-US" sz="4000" b="1" strike="noStrike" spc="-1" dirty="0">
              <a:latin typeface="Calibri"/>
            </a:endParaRPr>
          </a:p>
        </p:txBody>
      </p:sp>
      <p:sp>
        <p:nvSpPr>
          <p:cNvPr id="5" name="Straight Connector 4">
            <a:extLst>
              <a:ext uri="{FF2B5EF4-FFF2-40B4-BE49-F238E27FC236}">
                <a16:creationId xmlns:a16="http://schemas.microsoft.com/office/drawing/2014/main" id="{90972A9E-055D-8B70-77D5-23135772590B}"/>
              </a:ext>
            </a:extLst>
          </p:cNvPr>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pic>
        <p:nvPicPr>
          <p:cNvPr id="8" name="Picture 7">
            <a:extLst>
              <a:ext uri="{FF2B5EF4-FFF2-40B4-BE49-F238E27FC236}">
                <a16:creationId xmlns:a16="http://schemas.microsoft.com/office/drawing/2014/main" id="{E5A4DC11-5A12-38C3-8E6D-004080951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11" y="2152649"/>
            <a:ext cx="11407893" cy="2553437"/>
          </a:xfrm>
          <a:prstGeom prst="rect">
            <a:avLst/>
          </a:prstGeom>
        </p:spPr>
      </p:pic>
    </p:spTree>
    <p:extLst>
      <p:ext uri="{BB962C8B-B14F-4D97-AF65-F5344CB8AC3E}">
        <p14:creationId xmlns:p14="http://schemas.microsoft.com/office/powerpoint/2010/main" val="2802536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2763798242"/>
              </p:ext>
            </p:extLst>
          </p:nvPr>
        </p:nvGraphicFramePr>
        <p:xfrm>
          <a:off x="608760" y="1705297"/>
          <a:ext cx="10983712" cy="3875232"/>
        </p:xfrm>
        <a:graphic>
          <a:graphicData uri="http://schemas.openxmlformats.org/drawingml/2006/chart">
            <c:chart xmlns:c="http://schemas.openxmlformats.org/drawingml/2006/chart" xmlns:r="http://schemas.openxmlformats.org/officeDocument/2006/relationships" r:id="rId3"/>
          </a:graphicData>
        </a:graphic>
      </p:graphicFrame>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strike="noStrike" spc="-1">
                <a:solidFill>
                  <a:srgbClr val="000000"/>
                </a:solidFill>
                <a:latin typeface="Calibri"/>
              </a:rPr>
              <a:t>Data Analytics Evaluation (I/O Amplification)</a:t>
            </a:r>
            <a:endParaRPr lang="en-US" sz="4000" strike="noStrike" spc="-1">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2F2171D3-07A7-0AA7-A634-C8041AC0833A}"/>
              </a:ext>
            </a:extLst>
          </p:cNvPr>
          <p:cNvSpPr txBox="1"/>
          <p:nvPr/>
        </p:nvSpPr>
        <p:spPr>
          <a:xfrm>
            <a:off x="11592472" y="6400800"/>
            <a:ext cx="578768" cy="346320"/>
          </a:xfrm>
          <a:prstGeom prst="rect">
            <a:avLst/>
          </a:prstGeom>
          <a:noFill/>
          <a:ln w="0">
            <a:noFill/>
          </a:ln>
        </p:spPr>
        <p:txBody>
          <a:bodyPr lIns="90000" tIns="45000" rIns="90000" bIns="45000" anchor="t">
            <a:noAutofit/>
          </a:bodyPr>
          <a:lstStyle/>
          <a:p>
            <a:r>
              <a:rPr lang="en-US" spc="-1">
                <a:solidFill>
                  <a:srgbClr val="808080"/>
                </a:solidFill>
                <a:latin typeface="Arial"/>
              </a:rPr>
              <a:t>15</a:t>
            </a:r>
            <a:endParaRPr lang="en-US" sz="1800" b="0" strike="noStrike" spc="-1">
              <a:latin typeface="Arial"/>
            </a:endParaRPr>
          </a:p>
        </p:txBody>
      </p:sp>
      <p:sp>
        <p:nvSpPr>
          <p:cNvPr id="7" name="TextBox 6">
            <a:extLst>
              <a:ext uri="{FF2B5EF4-FFF2-40B4-BE49-F238E27FC236}">
                <a16:creationId xmlns:a16="http://schemas.microsoft.com/office/drawing/2014/main" id="{6C2223FA-99C3-9E0B-6B94-985C1E96AE75}"/>
              </a:ext>
            </a:extLst>
          </p:cNvPr>
          <p:cNvSpPr txBox="1"/>
          <p:nvPr/>
        </p:nvSpPr>
        <p:spPr>
          <a:xfrm>
            <a:off x="948683" y="1288818"/>
            <a:ext cx="10549992" cy="369332"/>
          </a:xfrm>
          <a:prstGeom prst="rect">
            <a:avLst/>
          </a:prstGeom>
          <a:noFill/>
        </p:spPr>
        <p:txBody>
          <a:bodyPr wrap="square" rtlCol="0">
            <a:spAutoFit/>
          </a:bodyPr>
          <a:lstStyle/>
          <a:p>
            <a:pPr algn="ctr"/>
            <a:r>
              <a:rPr lang="en-US" b="1" err="1">
                <a:latin typeface="Arial" panose="020B0604020202020204" pitchFamily="34" charset="0"/>
                <a:cs typeface="Arial" panose="020B0604020202020204" pitchFamily="34" charset="0"/>
              </a:rPr>
              <a:t>BaM</a:t>
            </a:r>
            <a:r>
              <a:rPr lang="en-US" b="1">
                <a:latin typeface="Arial" panose="020B0604020202020204" pitchFamily="34" charset="0"/>
                <a:cs typeface="Arial" panose="020B0604020202020204" pitchFamily="34" charset="0"/>
              </a:rPr>
              <a:t> configured with 8GB Cache and 4KB CLs</a:t>
            </a:r>
          </a:p>
        </p:txBody>
      </p:sp>
      <p:sp>
        <p:nvSpPr>
          <p:cNvPr id="9" name="Rectangle: Rounded Corners 2_0">
            <a:extLst>
              <a:ext uri="{FF2B5EF4-FFF2-40B4-BE49-F238E27FC236}">
                <a16:creationId xmlns:a16="http://schemas.microsoft.com/office/drawing/2014/main" id="{3EED10FB-F7DC-F771-BFEE-BE48FF4528DF}"/>
              </a:ext>
            </a:extLst>
          </p:cNvPr>
          <p:cNvSpPr/>
          <p:nvPr/>
        </p:nvSpPr>
        <p:spPr>
          <a:xfrm>
            <a:off x="1471921" y="5795682"/>
            <a:ext cx="9630597" cy="731520"/>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00B050"/>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spc="-1" dirty="0" err="1">
                <a:solidFill>
                  <a:srgbClr val="FFFFFF"/>
                </a:solidFill>
                <a:latin typeface="Calibri" panose="020F0502020204030204" pitchFamily="34" charset="0"/>
                <a:cs typeface="Calibri" panose="020F0502020204030204" pitchFamily="34" charset="0"/>
              </a:rPr>
              <a:t>BaM</a:t>
            </a:r>
            <a:r>
              <a:rPr lang="en-US" sz="2400" spc="-1" dirty="0">
                <a:solidFill>
                  <a:srgbClr val="FFFFFF"/>
                </a:solidFill>
                <a:latin typeface="Calibri" panose="020F0502020204030204" pitchFamily="34" charset="0"/>
                <a:cs typeface="Calibri" panose="020F0502020204030204" pitchFamily="34" charset="0"/>
              </a:rPr>
              <a:t> suffers 3.7x less I/O amplification as it makes on-demand accesses</a:t>
            </a:r>
            <a:endParaRPr lang="en-US" sz="2400" b="0" strike="noStrike" spc="-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237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 name="Chart 100"/>
          <p:cNvGraphicFramePr/>
          <p:nvPr>
            <p:extLst>
              <p:ext uri="{D42A27DB-BD31-4B8C-83A1-F6EECF244321}">
                <p14:modId xmlns:p14="http://schemas.microsoft.com/office/powerpoint/2010/main" val="2372303918"/>
              </p:ext>
            </p:extLst>
          </p:nvPr>
        </p:nvGraphicFramePr>
        <p:xfrm>
          <a:off x="931320" y="1189800"/>
          <a:ext cx="9753120" cy="4368600"/>
        </p:xfrm>
        <a:graphic>
          <a:graphicData uri="http://schemas.openxmlformats.org/drawingml/2006/chart">
            <c:chart xmlns:c="http://schemas.openxmlformats.org/drawingml/2006/chart" xmlns:r="http://schemas.openxmlformats.org/officeDocument/2006/relationships" r:id="rId3"/>
          </a:graphicData>
        </a:graphic>
      </p:graphicFrame>
      <p:sp>
        <p:nvSpPr>
          <p:cNvPr id="103" name="Rectangle 102"/>
          <p:cNvSpPr/>
          <p:nvPr/>
        </p:nvSpPr>
        <p:spPr>
          <a:xfrm>
            <a:off x="2622600" y="4343400"/>
            <a:ext cx="9925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solidFill>
                  <a:srgbClr val="666666"/>
                </a:solidFill>
                <a:latin typeface="Arial"/>
              </a:rPr>
              <a:t>Youtube</a:t>
            </a:r>
            <a:endParaRPr lang="en-US" sz="1400" b="0" strike="noStrike" spc="-1">
              <a:solidFill>
                <a:srgbClr val="666666"/>
              </a:solidFill>
              <a:latin typeface="Arial"/>
            </a:endParaRPr>
          </a:p>
        </p:txBody>
      </p:sp>
      <p:sp>
        <p:nvSpPr>
          <p:cNvPr id="104" name="Rectangle 103"/>
          <p:cNvSpPr/>
          <p:nvPr/>
        </p:nvSpPr>
        <p:spPr>
          <a:xfrm>
            <a:off x="3748320" y="3888000"/>
            <a:ext cx="7639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latin typeface="Arial"/>
              </a:rPr>
              <a:t>TPUv2</a:t>
            </a:r>
            <a:endParaRPr lang="en-US" sz="1400" b="0" strike="noStrike" spc="-1">
              <a:latin typeface="Arial"/>
            </a:endParaRPr>
          </a:p>
          <a:p>
            <a:pPr algn="ctr">
              <a:lnSpc>
                <a:spcPct val="100000"/>
              </a:lnSpc>
              <a:buNone/>
            </a:pPr>
            <a:r>
              <a:rPr lang="en-US" sz="1400" b="1" strike="noStrike" spc="-1">
                <a:latin typeface="Arial"/>
              </a:rPr>
              <a:t>(16GB)</a:t>
            </a:r>
            <a:endParaRPr lang="en-US" sz="1400" b="0" strike="noStrike" spc="-1">
              <a:latin typeface="Arial"/>
            </a:endParaRPr>
          </a:p>
        </p:txBody>
      </p:sp>
      <p:sp>
        <p:nvSpPr>
          <p:cNvPr id="105" name="Rectangle 104"/>
          <p:cNvSpPr/>
          <p:nvPr/>
        </p:nvSpPr>
        <p:spPr>
          <a:xfrm>
            <a:off x="4055400" y="3117600"/>
            <a:ext cx="7639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latin typeface="Arial"/>
              </a:rPr>
              <a:t>V100</a:t>
            </a:r>
            <a:endParaRPr lang="en-US" sz="1400" b="0" strike="noStrike" spc="-1">
              <a:latin typeface="Arial"/>
            </a:endParaRPr>
          </a:p>
          <a:p>
            <a:pPr algn="ctr">
              <a:lnSpc>
                <a:spcPct val="100000"/>
              </a:lnSpc>
              <a:buNone/>
            </a:pPr>
            <a:r>
              <a:rPr lang="en-US" sz="1400" b="1" strike="noStrike" spc="-1">
                <a:latin typeface="Arial"/>
              </a:rPr>
              <a:t>(32GB)</a:t>
            </a:r>
            <a:endParaRPr lang="en-US" sz="1400" b="0" strike="noStrike" spc="-1">
              <a:latin typeface="Arial"/>
            </a:endParaRPr>
          </a:p>
        </p:txBody>
      </p:sp>
      <p:sp>
        <p:nvSpPr>
          <p:cNvPr id="106" name="Rectangle 105"/>
          <p:cNvSpPr/>
          <p:nvPr/>
        </p:nvSpPr>
        <p:spPr>
          <a:xfrm>
            <a:off x="5577120" y="3117600"/>
            <a:ext cx="7639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latin typeface="Arial"/>
              </a:rPr>
              <a:t>TPUv3</a:t>
            </a:r>
            <a:endParaRPr lang="en-US" sz="1400" b="0" strike="noStrike" spc="-1">
              <a:latin typeface="Arial"/>
            </a:endParaRPr>
          </a:p>
          <a:p>
            <a:pPr algn="ctr">
              <a:lnSpc>
                <a:spcPct val="100000"/>
              </a:lnSpc>
              <a:buNone/>
            </a:pPr>
            <a:r>
              <a:rPr lang="en-US" sz="1400" b="1" strike="noStrike" spc="-1">
                <a:latin typeface="Arial"/>
              </a:rPr>
              <a:t>(32GB)</a:t>
            </a:r>
            <a:endParaRPr lang="en-US" sz="1400" b="0" strike="noStrike" spc="-1">
              <a:latin typeface="Arial"/>
            </a:endParaRPr>
          </a:p>
        </p:txBody>
      </p:sp>
      <p:sp>
        <p:nvSpPr>
          <p:cNvPr id="107" name="Rectangle 106"/>
          <p:cNvSpPr/>
          <p:nvPr/>
        </p:nvSpPr>
        <p:spPr>
          <a:xfrm>
            <a:off x="9006120" y="3587400"/>
            <a:ext cx="7639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latin typeface="Arial"/>
              </a:rPr>
              <a:t>A100</a:t>
            </a:r>
            <a:endParaRPr lang="en-US" sz="1400" b="0" strike="noStrike" spc="-1">
              <a:latin typeface="Arial"/>
            </a:endParaRPr>
          </a:p>
          <a:p>
            <a:pPr algn="ctr">
              <a:lnSpc>
                <a:spcPct val="100000"/>
              </a:lnSpc>
              <a:buNone/>
            </a:pPr>
            <a:r>
              <a:rPr lang="en-US" sz="1400" b="1" strike="noStrike" spc="-1">
                <a:latin typeface="Arial"/>
              </a:rPr>
              <a:t>(40GB)</a:t>
            </a:r>
            <a:endParaRPr lang="en-US" sz="1400" b="0" strike="noStrike" spc="-1">
              <a:latin typeface="Arial"/>
            </a:endParaRPr>
          </a:p>
        </p:txBody>
      </p:sp>
      <p:sp>
        <p:nvSpPr>
          <p:cNvPr id="108" name="Rectangle 107"/>
          <p:cNvSpPr/>
          <p:nvPr/>
        </p:nvSpPr>
        <p:spPr>
          <a:xfrm>
            <a:off x="9915480" y="2827800"/>
            <a:ext cx="7639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latin typeface="Arial"/>
              </a:rPr>
              <a:t>A100</a:t>
            </a:r>
            <a:endParaRPr lang="en-US" sz="1400" b="0" strike="noStrike" spc="-1">
              <a:latin typeface="Arial"/>
            </a:endParaRPr>
          </a:p>
          <a:p>
            <a:pPr algn="ctr">
              <a:lnSpc>
                <a:spcPct val="100000"/>
              </a:lnSpc>
              <a:buNone/>
            </a:pPr>
            <a:r>
              <a:rPr lang="en-US" sz="1400" b="1" strike="noStrike" spc="-1">
                <a:latin typeface="Arial"/>
              </a:rPr>
              <a:t>(80GB)</a:t>
            </a:r>
            <a:endParaRPr lang="en-US" sz="1400" b="0" strike="noStrike" spc="-1">
              <a:latin typeface="Arial"/>
            </a:endParaRPr>
          </a:p>
        </p:txBody>
      </p:sp>
      <p:sp>
        <p:nvSpPr>
          <p:cNvPr id="109" name="Rectangle: Rounded Corners 2_17"/>
          <p:cNvSpPr/>
          <p:nvPr/>
        </p:nvSpPr>
        <p:spPr>
          <a:xfrm>
            <a:off x="2112480" y="5763600"/>
            <a:ext cx="7964280" cy="806040"/>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F10D0C"/>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b="1" strike="noStrike" spc="-1">
                <a:solidFill>
                  <a:srgbClr val="FFFFFF"/>
                </a:solidFill>
                <a:latin typeface="Calibri"/>
                <a:ea typeface="DejaVu Sans"/>
              </a:rPr>
              <a:t>Application memory demand increased by 10000x</a:t>
            </a:r>
            <a:endParaRPr lang="en-US" sz="2400" b="0" strike="noStrike" spc="-1">
              <a:latin typeface="Calibri"/>
            </a:endParaRPr>
          </a:p>
          <a:p>
            <a:pPr algn="ctr">
              <a:lnSpc>
                <a:spcPct val="100000"/>
              </a:lnSpc>
              <a:buNone/>
            </a:pPr>
            <a:r>
              <a:rPr lang="en-US" sz="2400" b="1" strike="noStrike" spc="-1">
                <a:solidFill>
                  <a:srgbClr val="FFFFFF"/>
                </a:solidFill>
                <a:latin typeface="Calibri"/>
                <a:ea typeface="DejaVu Sans"/>
              </a:rPr>
              <a:t>Accelerator memory capacity increased by only 6.7x</a:t>
            </a:r>
            <a:endParaRPr lang="en-US" sz="2400" b="0" strike="noStrike" spc="-1">
              <a:latin typeface="Calibri"/>
            </a:endParaRPr>
          </a:p>
        </p:txBody>
      </p:sp>
      <p:sp>
        <p:nvSpPr>
          <p:cNvPr id="110" name="Rectangle 109"/>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0" strike="noStrike" spc="-1">
                <a:solidFill>
                  <a:srgbClr val="000000"/>
                </a:solidFill>
                <a:latin typeface="Calibri"/>
              </a:rPr>
              <a:t>Accelerator Memory Capacity Wall</a:t>
            </a:r>
            <a:endParaRPr lang="en-US" sz="4000" b="0" strike="noStrike" spc="-1">
              <a:latin typeface="Calibri"/>
            </a:endParaRPr>
          </a:p>
        </p:txBody>
      </p:sp>
      <p:sp>
        <p:nvSpPr>
          <p:cNvPr id="111" name="Straight Connector 110"/>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112" name="Rectangle 111"/>
          <p:cNvSpPr/>
          <p:nvPr/>
        </p:nvSpPr>
        <p:spPr>
          <a:xfrm>
            <a:off x="1979280" y="3396600"/>
            <a:ext cx="7639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latin typeface="Arial"/>
              </a:rPr>
              <a:t>P100</a:t>
            </a:r>
            <a:endParaRPr lang="en-US" sz="1400" b="0" strike="noStrike" spc="-1">
              <a:latin typeface="Arial"/>
            </a:endParaRPr>
          </a:p>
          <a:p>
            <a:pPr algn="ctr">
              <a:lnSpc>
                <a:spcPct val="100000"/>
              </a:lnSpc>
              <a:buNone/>
            </a:pPr>
            <a:r>
              <a:rPr lang="en-US" sz="1400" b="1" strike="noStrike" spc="-1">
                <a:latin typeface="Arial"/>
              </a:rPr>
              <a:t>(12GB)</a:t>
            </a:r>
            <a:endParaRPr lang="en-US" sz="1400" b="0" strike="noStrike" spc="-1">
              <a:latin typeface="Arial"/>
            </a:endParaRPr>
          </a:p>
        </p:txBody>
      </p:sp>
      <p:sp>
        <p:nvSpPr>
          <p:cNvPr id="113" name="Rectangle 112"/>
          <p:cNvSpPr/>
          <p:nvPr/>
        </p:nvSpPr>
        <p:spPr>
          <a:xfrm>
            <a:off x="4638600" y="3623400"/>
            <a:ext cx="9925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solidFill>
                  <a:srgbClr val="666666"/>
                </a:solidFill>
                <a:latin typeface="Arial"/>
              </a:rPr>
              <a:t>Alibaba</a:t>
            </a:r>
            <a:endParaRPr lang="en-US" sz="1400" b="0" strike="noStrike" spc="-1">
              <a:solidFill>
                <a:srgbClr val="666666"/>
              </a:solidFill>
              <a:latin typeface="Arial"/>
            </a:endParaRPr>
          </a:p>
        </p:txBody>
      </p:sp>
      <p:sp>
        <p:nvSpPr>
          <p:cNvPr id="114" name="Rectangle 113"/>
          <p:cNvSpPr/>
          <p:nvPr/>
        </p:nvSpPr>
        <p:spPr>
          <a:xfrm>
            <a:off x="7806600" y="2903400"/>
            <a:ext cx="9925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solidFill>
                  <a:srgbClr val="666666"/>
                </a:solidFill>
                <a:latin typeface="Arial"/>
              </a:rPr>
              <a:t>Amazon</a:t>
            </a:r>
            <a:endParaRPr lang="en-US" sz="1400" b="0" strike="noStrike" spc="-1">
              <a:solidFill>
                <a:srgbClr val="666666"/>
              </a:solidFill>
              <a:latin typeface="Arial"/>
            </a:endParaRPr>
          </a:p>
        </p:txBody>
      </p:sp>
      <p:sp>
        <p:nvSpPr>
          <p:cNvPr id="115" name="Rectangle 114"/>
          <p:cNvSpPr/>
          <p:nvPr/>
        </p:nvSpPr>
        <p:spPr>
          <a:xfrm>
            <a:off x="8758800" y="2831400"/>
            <a:ext cx="11923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solidFill>
                  <a:srgbClr val="666666"/>
                </a:solidFill>
                <a:latin typeface="Arial"/>
              </a:rPr>
              <a:t>Facebook</a:t>
            </a:r>
            <a:endParaRPr lang="en-US" sz="1400" b="0" strike="noStrike" spc="-1">
              <a:solidFill>
                <a:srgbClr val="666666"/>
              </a:solidFill>
              <a:latin typeface="Arial"/>
            </a:endParaRPr>
          </a:p>
          <a:p>
            <a:pPr algn="ctr">
              <a:lnSpc>
                <a:spcPct val="100000"/>
              </a:lnSpc>
              <a:buNone/>
            </a:pPr>
            <a:r>
              <a:rPr lang="en-US" sz="1400" b="1" strike="noStrike" spc="-1">
                <a:solidFill>
                  <a:srgbClr val="666666"/>
                </a:solidFill>
                <a:latin typeface="Arial"/>
              </a:rPr>
              <a:t>DLRM2</a:t>
            </a:r>
            <a:endParaRPr lang="en-US" sz="1400" b="0" strike="noStrike" spc="-1">
              <a:solidFill>
                <a:srgbClr val="666666"/>
              </a:solidFill>
              <a:latin typeface="Arial"/>
            </a:endParaRPr>
          </a:p>
        </p:txBody>
      </p:sp>
      <p:sp>
        <p:nvSpPr>
          <p:cNvPr id="116" name="Rectangle 115"/>
          <p:cNvSpPr/>
          <p:nvPr/>
        </p:nvSpPr>
        <p:spPr>
          <a:xfrm>
            <a:off x="9082800" y="2435400"/>
            <a:ext cx="11923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solidFill>
                  <a:srgbClr val="666666"/>
                </a:solidFill>
                <a:latin typeface="Arial"/>
              </a:rPr>
              <a:t>Baidu</a:t>
            </a:r>
            <a:endParaRPr lang="en-US" sz="1400" b="0" strike="noStrike" spc="-1">
              <a:solidFill>
                <a:srgbClr val="666666"/>
              </a:solidFill>
              <a:latin typeface="Arial"/>
            </a:endParaRPr>
          </a:p>
        </p:txBody>
      </p:sp>
      <p:sp>
        <p:nvSpPr>
          <p:cNvPr id="117" name="Rectangle 116"/>
          <p:cNvSpPr/>
          <p:nvPr/>
        </p:nvSpPr>
        <p:spPr>
          <a:xfrm>
            <a:off x="9544002" y="1694700"/>
            <a:ext cx="11923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solidFill>
                  <a:srgbClr val="666666"/>
                </a:solidFill>
                <a:latin typeface="Arial"/>
              </a:rPr>
              <a:t>Baidu</a:t>
            </a:r>
            <a:endParaRPr lang="en-US" sz="1400" b="0" strike="noStrike" spc="-1">
              <a:solidFill>
                <a:srgbClr val="666666"/>
              </a:solidFill>
              <a:latin typeface="Arial"/>
            </a:endParaRPr>
          </a:p>
          <a:p>
            <a:pPr algn="ctr">
              <a:lnSpc>
                <a:spcPct val="100000"/>
              </a:lnSpc>
              <a:buNone/>
            </a:pPr>
            <a:r>
              <a:rPr lang="en-US" sz="1400" b="1" strike="noStrike" spc="-1" err="1">
                <a:solidFill>
                  <a:srgbClr val="666666"/>
                </a:solidFill>
                <a:latin typeface="Arial"/>
              </a:rPr>
              <a:t>RecSys</a:t>
            </a:r>
            <a:r>
              <a:rPr lang="en-US" sz="1400" b="1" strike="noStrike" spc="-1">
                <a:solidFill>
                  <a:srgbClr val="666666"/>
                </a:solidFill>
                <a:latin typeface="Arial"/>
              </a:rPr>
              <a:t>-C</a:t>
            </a:r>
            <a:endParaRPr lang="en-US" sz="1400" b="0" strike="noStrike" spc="-1">
              <a:solidFill>
                <a:srgbClr val="666666"/>
              </a:solidFill>
              <a:latin typeface="Arial"/>
            </a:endParaRPr>
          </a:p>
        </p:txBody>
      </p:sp>
      <p:sp>
        <p:nvSpPr>
          <p:cNvPr id="118" name="Rectangle 117"/>
          <p:cNvSpPr/>
          <p:nvPr/>
        </p:nvSpPr>
        <p:spPr>
          <a:xfrm>
            <a:off x="9528988" y="1149301"/>
            <a:ext cx="1192320" cy="48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400" b="1" strike="noStrike" spc="-1">
                <a:solidFill>
                  <a:srgbClr val="666666"/>
                </a:solidFill>
                <a:latin typeface="Arial"/>
              </a:rPr>
              <a:t>Baidu</a:t>
            </a:r>
            <a:endParaRPr lang="en-US" sz="1400" b="0" strike="noStrike" spc="-1">
              <a:solidFill>
                <a:srgbClr val="666666"/>
              </a:solidFill>
              <a:latin typeface="Arial"/>
            </a:endParaRPr>
          </a:p>
          <a:p>
            <a:pPr algn="ctr">
              <a:lnSpc>
                <a:spcPct val="100000"/>
              </a:lnSpc>
              <a:buNone/>
            </a:pPr>
            <a:r>
              <a:rPr lang="en-US" sz="1400" b="1" strike="noStrike" spc="-1" err="1">
                <a:solidFill>
                  <a:srgbClr val="666666"/>
                </a:solidFill>
                <a:latin typeface="Arial"/>
              </a:rPr>
              <a:t>RecSys</a:t>
            </a:r>
            <a:r>
              <a:rPr lang="en-US" sz="1400" b="1" strike="noStrike" spc="-1">
                <a:solidFill>
                  <a:srgbClr val="666666"/>
                </a:solidFill>
                <a:latin typeface="Arial"/>
              </a:rPr>
              <a:t>-E</a:t>
            </a:r>
            <a:endParaRPr lang="en-US" sz="1400" b="0" strike="noStrike" spc="-1">
              <a:solidFill>
                <a:srgbClr val="666666"/>
              </a:solidFill>
              <a:latin typeface="Arial"/>
            </a:endParaRPr>
          </a:p>
        </p:txBody>
      </p:sp>
      <p:sp>
        <p:nvSpPr>
          <p:cNvPr id="2" name="TextBox 1">
            <a:extLst>
              <a:ext uri="{FF2B5EF4-FFF2-40B4-BE49-F238E27FC236}">
                <a16:creationId xmlns:a16="http://schemas.microsoft.com/office/drawing/2014/main" id="{ED3E7C7B-F0BE-722E-5B73-BF12F6B51FD2}"/>
              </a:ext>
            </a:extLst>
          </p:cNvPr>
          <p:cNvSpPr txBox="1"/>
          <p:nvPr/>
        </p:nvSpPr>
        <p:spPr>
          <a:xfrm>
            <a:off x="11737440" y="6400800"/>
            <a:ext cx="433800" cy="346320"/>
          </a:xfrm>
          <a:prstGeom prst="rect">
            <a:avLst/>
          </a:prstGeom>
          <a:noFill/>
          <a:ln w="0">
            <a:noFill/>
          </a:ln>
        </p:spPr>
        <p:txBody>
          <a:bodyPr lIns="90000" tIns="45000" rIns="90000" bIns="45000" anchor="t">
            <a:noAutofit/>
          </a:bodyPr>
          <a:lstStyle/>
          <a:p>
            <a:r>
              <a:rPr lang="en-US" sz="1800" b="0" strike="noStrike" spc="-1">
                <a:solidFill>
                  <a:srgbClr val="808080"/>
                </a:solidFill>
                <a:latin typeface="Arial"/>
              </a:rPr>
              <a:t>2</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 name="Freeform 6_3"/>
          <p:cNvSpPr/>
          <p:nvPr/>
        </p:nvSpPr>
        <p:spPr>
          <a:xfrm>
            <a:off x="4826160" y="3393829"/>
            <a:ext cx="1116000" cy="1036800"/>
          </a:xfrm>
          <a:custGeom>
            <a:avLst/>
            <a:gdLst>
              <a:gd name="textAreaLeft" fmla="*/ 0 w 1116000"/>
              <a:gd name="textAreaRight" fmla="*/ 1116000 w 1116000"/>
              <a:gd name="textAreaTop" fmla="*/ 0 h 1036800"/>
              <a:gd name="textAreaBottom" fmla="*/ 1037160 h 1036800"/>
            </a:gdLst>
            <a:ahLst/>
            <a:cxnLst/>
            <a:rect l="textAreaLeft" t="textAreaTop" r="textAreaRight" b="textAreaBottom"/>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14" name="Freeform 7_1"/>
          <p:cNvSpPr/>
          <p:nvPr/>
        </p:nvSpPr>
        <p:spPr>
          <a:xfrm>
            <a:off x="4824720" y="3393829"/>
            <a:ext cx="1116000" cy="1036800"/>
          </a:xfrm>
          <a:custGeom>
            <a:avLst/>
            <a:gdLst>
              <a:gd name="textAreaLeft" fmla="*/ 0 w 1116000"/>
              <a:gd name="textAreaRight" fmla="*/ 1116000 w 1116000"/>
              <a:gd name="textAreaTop" fmla="*/ 0 h 1036800"/>
              <a:gd name="textAreaBottom" fmla="*/ 1037160 h 1036800"/>
            </a:gdLst>
            <a:ahLst/>
            <a:cxnLst/>
            <a:rect l="textAreaLeft" t="textAreaTop" r="textAreaRight" b="textAreaBottom"/>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15" name="Rectangle 8_1"/>
          <p:cNvSpPr/>
          <p:nvPr/>
        </p:nvSpPr>
        <p:spPr>
          <a:xfrm>
            <a:off x="5116680" y="3576349"/>
            <a:ext cx="636120" cy="33552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200" b="0" strike="noStrike" spc="-1">
                <a:solidFill>
                  <a:srgbClr val="000000"/>
                </a:solidFill>
                <a:latin typeface="Trebuchet MS"/>
              </a:rPr>
              <a:t>PCIe </a:t>
            </a:r>
            <a:endParaRPr lang="en-US" sz="2200" b="0" strike="noStrike" spc="-1">
              <a:latin typeface="Arial"/>
            </a:endParaRPr>
          </a:p>
        </p:txBody>
      </p:sp>
      <p:sp>
        <p:nvSpPr>
          <p:cNvPr id="916" name="Rectangle 9_1"/>
          <p:cNvSpPr/>
          <p:nvPr/>
        </p:nvSpPr>
        <p:spPr>
          <a:xfrm>
            <a:off x="4978800" y="3922309"/>
            <a:ext cx="823680" cy="33552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200" b="0" strike="noStrike" spc="-1">
                <a:solidFill>
                  <a:srgbClr val="000000"/>
                </a:solidFill>
                <a:latin typeface="Trebuchet MS"/>
              </a:rPr>
              <a:t>Switch</a:t>
            </a:r>
            <a:endParaRPr lang="en-US" sz="2200" b="0" strike="noStrike" spc="-1">
              <a:latin typeface="Arial"/>
            </a:endParaRPr>
          </a:p>
        </p:txBody>
      </p:sp>
      <p:sp>
        <p:nvSpPr>
          <p:cNvPr id="919" name="Line 13_2"/>
          <p:cNvSpPr/>
          <p:nvPr/>
        </p:nvSpPr>
        <p:spPr>
          <a:xfrm>
            <a:off x="3892680" y="3911149"/>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20" name="Freeform 14_1"/>
          <p:cNvSpPr/>
          <p:nvPr/>
        </p:nvSpPr>
        <p:spPr>
          <a:xfrm>
            <a:off x="3742200" y="3830509"/>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21" name="Freeform 15_1"/>
          <p:cNvSpPr/>
          <p:nvPr/>
        </p:nvSpPr>
        <p:spPr>
          <a:xfrm>
            <a:off x="4640400" y="3830509"/>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0" y="0"/>
                </a:moveTo>
                <a:lnTo>
                  <a:pt x="109"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45" name="Rectangle 39_1"/>
          <p:cNvSpPr/>
          <p:nvPr/>
        </p:nvSpPr>
        <p:spPr>
          <a:xfrm>
            <a:off x="4304160" y="2134909"/>
            <a:ext cx="1841400" cy="514440"/>
          </a:xfrm>
          <a:custGeom>
            <a:avLst/>
            <a:gdLst/>
            <a:ahLst/>
            <a:cxnLst/>
            <a:rect l="l" t="t" r="r" b="b"/>
            <a:pathLst>
              <a:path w="21600" h="21600">
                <a:moveTo>
                  <a:pt x="0" y="0"/>
                </a:moveTo>
                <a:lnTo>
                  <a:pt x="21600" y="0"/>
                </a:lnTo>
                <a:lnTo>
                  <a:pt x="21600" y="21600"/>
                </a:lnTo>
                <a:lnTo>
                  <a:pt x="0" y="2160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46" name="Rectangle 40_1"/>
          <p:cNvSpPr/>
          <p:nvPr/>
        </p:nvSpPr>
        <p:spPr>
          <a:xfrm>
            <a:off x="4499280" y="2134909"/>
            <a:ext cx="1766880" cy="5144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47" name="Rectangle 41_1"/>
          <p:cNvSpPr/>
          <p:nvPr/>
        </p:nvSpPr>
        <p:spPr>
          <a:xfrm>
            <a:off x="4608720" y="2244709"/>
            <a:ext cx="157356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0" strike="noStrike" spc="-1">
                <a:solidFill>
                  <a:srgbClr val="000000"/>
                </a:solidFill>
                <a:latin typeface="Trebuchet MS"/>
              </a:rPr>
              <a:t>Root Complex</a:t>
            </a:r>
            <a:endParaRPr lang="en-US" sz="2000" b="0" strike="noStrike" spc="-1">
              <a:latin typeface="Arial"/>
            </a:endParaRPr>
          </a:p>
        </p:txBody>
      </p:sp>
      <p:sp>
        <p:nvSpPr>
          <p:cNvPr id="948" name="Rectangle 42_1"/>
          <p:cNvSpPr/>
          <p:nvPr/>
        </p:nvSpPr>
        <p:spPr>
          <a:xfrm>
            <a:off x="2737080" y="2039509"/>
            <a:ext cx="760320" cy="706320"/>
          </a:xfrm>
          <a:custGeom>
            <a:avLst/>
            <a:gdLst/>
            <a:ahLst/>
            <a:cxnLst/>
            <a:rect l="l" t="t" r="r" b="b"/>
            <a:pathLst>
              <a:path w="21600" h="21600">
                <a:moveTo>
                  <a:pt x="0" y="0"/>
                </a:moveTo>
                <a:lnTo>
                  <a:pt x="21600" y="0"/>
                </a:lnTo>
                <a:lnTo>
                  <a:pt x="21600" y="21600"/>
                </a:lnTo>
                <a:lnTo>
                  <a:pt x="0" y="21600"/>
                </a:lnTo>
                <a:close/>
              </a:path>
            </a:pathLst>
          </a:custGeom>
          <a:solidFill>
            <a:srgbClr val="41719C"/>
          </a:solidFill>
          <a:ln w="0">
            <a:noFill/>
          </a:ln>
        </p:spPr>
        <p:style>
          <a:lnRef idx="0">
            <a:scrgbClr r="0" g="0" b="0"/>
          </a:lnRef>
          <a:fillRef idx="0">
            <a:scrgbClr r="0" g="0" b="0"/>
          </a:fillRef>
          <a:effectRef idx="0">
            <a:scrgbClr r="0" g="0" b="0"/>
          </a:effectRef>
          <a:fontRef idx="minor"/>
        </p:style>
      </p:sp>
      <p:pic>
        <p:nvPicPr>
          <p:cNvPr id="949" name="Picture 43_1"/>
          <p:cNvPicPr/>
          <p:nvPr/>
        </p:nvPicPr>
        <p:blipFill>
          <a:blip r:embed="rId3"/>
          <a:stretch/>
        </p:blipFill>
        <p:spPr>
          <a:xfrm>
            <a:off x="2763428" y="2072989"/>
            <a:ext cx="698400" cy="647640"/>
          </a:xfrm>
          <a:prstGeom prst="rect">
            <a:avLst/>
          </a:prstGeom>
          <a:ln w="0">
            <a:noFill/>
          </a:ln>
        </p:spPr>
      </p:pic>
      <p:sp>
        <p:nvSpPr>
          <p:cNvPr id="950" name="Line 44_1"/>
          <p:cNvSpPr/>
          <p:nvPr/>
        </p:nvSpPr>
        <p:spPr>
          <a:xfrm flipV="1">
            <a:off x="3648240" y="2381509"/>
            <a:ext cx="677880" cy="360"/>
          </a:xfrm>
          <a:custGeom>
            <a:avLst/>
            <a:gdLst>
              <a:gd name="textAreaLeft" fmla="*/ 0 w 677880"/>
              <a:gd name="textAreaRight" fmla="*/ 678240 w 677880"/>
              <a:gd name="textAreaTop" fmla="*/ -360 h 360"/>
              <a:gd name="textAreaBottom" fmla="*/ 360 h 360"/>
            </a:gdLst>
            <a:ahLst/>
            <a:cxnLst/>
            <a:rect l="textAreaLeft" t="textAreaTop" r="textAreaRight" b="textAreaBottom"/>
            <a:pathLst>
              <a:path w="20347200" h="21600">
                <a:moveTo>
                  <a:pt x="0" y="0"/>
                </a:moveTo>
                <a:lnTo>
                  <a:pt x="203472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51" name="Freeform 45_1"/>
          <p:cNvSpPr/>
          <p:nvPr/>
        </p:nvSpPr>
        <p:spPr>
          <a:xfrm>
            <a:off x="3497400" y="2312749"/>
            <a:ext cx="173160" cy="160200"/>
          </a:xfrm>
          <a:custGeom>
            <a:avLst/>
            <a:gdLst>
              <a:gd name="textAreaLeft" fmla="*/ 0 w 173160"/>
              <a:gd name="textAreaRight" fmla="*/ 173160 w 173160"/>
              <a:gd name="textAreaTop" fmla="*/ 0 h 160200"/>
              <a:gd name="textAreaBottom" fmla="*/ 160560 h 160200"/>
            </a:gdLst>
            <a:ahLst/>
            <a:cxnLst/>
            <a:rect l="textAreaLeft" t="textAreaTop" r="textAreaRight" b="textAreaBottom"/>
            <a:pathLst>
              <a:path w="109" h="101">
                <a:moveTo>
                  <a:pt x="109" y="101"/>
                </a:moveTo>
                <a:lnTo>
                  <a:pt x="0" y="51"/>
                </a:lnTo>
                <a:lnTo>
                  <a:pt x="109" y="0"/>
                </a:lnTo>
                <a:lnTo>
                  <a:pt x="109" y="101"/>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52" name="Freeform 46_1"/>
          <p:cNvSpPr/>
          <p:nvPr/>
        </p:nvSpPr>
        <p:spPr>
          <a:xfrm>
            <a:off x="4307040" y="2299302"/>
            <a:ext cx="174600" cy="160200"/>
          </a:xfrm>
          <a:custGeom>
            <a:avLst/>
            <a:gdLst>
              <a:gd name="textAreaLeft" fmla="*/ 0 w 174600"/>
              <a:gd name="textAreaRight" fmla="*/ 174960 w 174600"/>
              <a:gd name="textAreaTop" fmla="*/ 0 h 160200"/>
              <a:gd name="textAreaBottom" fmla="*/ 160560 h 160200"/>
            </a:gdLst>
            <a:ahLst/>
            <a:cxnLst/>
            <a:rect l="textAreaLeft" t="textAreaTop" r="textAreaRight" b="textAreaBottom"/>
            <a:pathLst>
              <a:path w="110" h="101">
                <a:moveTo>
                  <a:pt x="0" y="0"/>
                </a:moveTo>
                <a:lnTo>
                  <a:pt x="110" y="51"/>
                </a:lnTo>
                <a:lnTo>
                  <a:pt x="0" y="101"/>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53" name="Rectangle 47_1"/>
          <p:cNvSpPr/>
          <p:nvPr/>
        </p:nvSpPr>
        <p:spPr>
          <a:xfrm>
            <a:off x="7337880" y="2098549"/>
            <a:ext cx="1131840" cy="26208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954" name="Rectangle 48_1"/>
          <p:cNvSpPr/>
          <p:nvPr/>
        </p:nvSpPr>
        <p:spPr>
          <a:xfrm>
            <a:off x="7337880" y="2098549"/>
            <a:ext cx="113184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55" name="Rectangle 49_1"/>
          <p:cNvSpPr/>
          <p:nvPr/>
        </p:nvSpPr>
        <p:spPr>
          <a:xfrm>
            <a:off x="7437600" y="2152189"/>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56" name="Rectangle 50_1"/>
          <p:cNvSpPr/>
          <p:nvPr/>
        </p:nvSpPr>
        <p:spPr>
          <a:xfrm>
            <a:off x="7437600" y="2152189"/>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57" name="Rectangle 51_1"/>
          <p:cNvSpPr/>
          <p:nvPr/>
        </p:nvSpPr>
        <p:spPr>
          <a:xfrm>
            <a:off x="7707600" y="2152189"/>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58" name="Rectangle 52_1"/>
          <p:cNvSpPr/>
          <p:nvPr/>
        </p:nvSpPr>
        <p:spPr>
          <a:xfrm>
            <a:off x="7707600" y="2152189"/>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59" name="Rectangle 53_1"/>
          <p:cNvSpPr/>
          <p:nvPr/>
        </p:nvSpPr>
        <p:spPr>
          <a:xfrm>
            <a:off x="7966440" y="2152189"/>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60" name="Rectangle 54_1"/>
          <p:cNvSpPr/>
          <p:nvPr/>
        </p:nvSpPr>
        <p:spPr>
          <a:xfrm>
            <a:off x="7966440" y="2152189"/>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61" name="Rectangle 55_1"/>
          <p:cNvSpPr/>
          <p:nvPr/>
        </p:nvSpPr>
        <p:spPr>
          <a:xfrm>
            <a:off x="8226720" y="2152189"/>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62" name="Rectangle 56_1"/>
          <p:cNvSpPr/>
          <p:nvPr/>
        </p:nvSpPr>
        <p:spPr>
          <a:xfrm>
            <a:off x="8226720" y="2152189"/>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63" name="Rectangle 57_1"/>
          <p:cNvSpPr/>
          <p:nvPr/>
        </p:nvSpPr>
        <p:spPr>
          <a:xfrm>
            <a:off x="7483680" y="2223829"/>
            <a:ext cx="1131840" cy="26208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964" name="Rectangle 58_1"/>
          <p:cNvSpPr/>
          <p:nvPr/>
        </p:nvSpPr>
        <p:spPr>
          <a:xfrm>
            <a:off x="7483680" y="2223829"/>
            <a:ext cx="113184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65" name="Rectangle 59_1"/>
          <p:cNvSpPr/>
          <p:nvPr/>
        </p:nvSpPr>
        <p:spPr>
          <a:xfrm>
            <a:off x="7583760" y="2277829"/>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66" name="Rectangle 60_1"/>
          <p:cNvSpPr/>
          <p:nvPr/>
        </p:nvSpPr>
        <p:spPr>
          <a:xfrm>
            <a:off x="7583760" y="2277829"/>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67" name="Rectangle 61_1"/>
          <p:cNvSpPr/>
          <p:nvPr/>
        </p:nvSpPr>
        <p:spPr>
          <a:xfrm>
            <a:off x="7855200" y="2277829"/>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68" name="Rectangle 62_1"/>
          <p:cNvSpPr/>
          <p:nvPr/>
        </p:nvSpPr>
        <p:spPr>
          <a:xfrm>
            <a:off x="7855200" y="2277829"/>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69" name="Rectangle 63_1"/>
          <p:cNvSpPr/>
          <p:nvPr/>
        </p:nvSpPr>
        <p:spPr>
          <a:xfrm>
            <a:off x="8114040" y="2277829"/>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70" name="Rectangle 64_1"/>
          <p:cNvSpPr/>
          <p:nvPr/>
        </p:nvSpPr>
        <p:spPr>
          <a:xfrm>
            <a:off x="8114040" y="2277829"/>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71" name="Rectangle 65_1"/>
          <p:cNvSpPr/>
          <p:nvPr/>
        </p:nvSpPr>
        <p:spPr>
          <a:xfrm>
            <a:off x="8372880" y="2277829"/>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72" name="Rectangle 66_1"/>
          <p:cNvSpPr/>
          <p:nvPr/>
        </p:nvSpPr>
        <p:spPr>
          <a:xfrm>
            <a:off x="8372880" y="2277829"/>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73" name="Rectangle 67_1"/>
          <p:cNvSpPr/>
          <p:nvPr/>
        </p:nvSpPr>
        <p:spPr>
          <a:xfrm>
            <a:off x="7623360" y="2357029"/>
            <a:ext cx="1131840" cy="26352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974" name="Rectangle 68_1"/>
          <p:cNvSpPr/>
          <p:nvPr/>
        </p:nvSpPr>
        <p:spPr>
          <a:xfrm>
            <a:off x="7623360" y="2357029"/>
            <a:ext cx="1131840" cy="26352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75" name="Rectangle 69_1"/>
          <p:cNvSpPr/>
          <p:nvPr/>
        </p:nvSpPr>
        <p:spPr>
          <a:xfrm>
            <a:off x="7723440" y="2411029"/>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76" name="Rectangle 70_1"/>
          <p:cNvSpPr/>
          <p:nvPr/>
        </p:nvSpPr>
        <p:spPr>
          <a:xfrm>
            <a:off x="7723440" y="2411029"/>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77" name="Rectangle 71_1"/>
          <p:cNvSpPr/>
          <p:nvPr/>
        </p:nvSpPr>
        <p:spPr>
          <a:xfrm>
            <a:off x="7994880" y="2411029"/>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78" name="Rectangle 72_1"/>
          <p:cNvSpPr/>
          <p:nvPr/>
        </p:nvSpPr>
        <p:spPr>
          <a:xfrm>
            <a:off x="7994880" y="2411029"/>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79" name="Rectangle 73_1"/>
          <p:cNvSpPr/>
          <p:nvPr/>
        </p:nvSpPr>
        <p:spPr>
          <a:xfrm>
            <a:off x="8253720" y="2411029"/>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80" name="Rectangle 74_1"/>
          <p:cNvSpPr/>
          <p:nvPr/>
        </p:nvSpPr>
        <p:spPr>
          <a:xfrm>
            <a:off x="8253720" y="2411029"/>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81" name="Rectangle 75_1"/>
          <p:cNvSpPr/>
          <p:nvPr/>
        </p:nvSpPr>
        <p:spPr>
          <a:xfrm>
            <a:off x="8512560" y="2411029"/>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82" name="Rectangle 76_1"/>
          <p:cNvSpPr/>
          <p:nvPr/>
        </p:nvSpPr>
        <p:spPr>
          <a:xfrm>
            <a:off x="8512560" y="2411029"/>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83" name="Line 77_1"/>
          <p:cNvSpPr/>
          <p:nvPr/>
        </p:nvSpPr>
        <p:spPr>
          <a:xfrm>
            <a:off x="6445440" y="2389789"/>
            <a:ext cx="677880" cy="5760"/>
          </a:xfrm>
          <a:custGeom>
            <a:avLst/>
            <a:gdLst>
              <a:gd name="textAreaLeft" fmla="*/ 0 w 677880"/>
              <a:gd name="textAreaRight" fmla="*/ 678240 w 677880"/>
              <a:gd name="textAreaTop" fmla="*/ 0 h 5760"/>
              <a:gd name="textAreaBottom" fmla="*/ 6120 h 5760"/>
            </a:gdLst>
            <a:ahLst/>
            <a:cxnLst/>
            <a:rect l="textAreaLeft" t="textAreaTop" r="textAreaRight" b="textAreaBottom"/>
            <a:pathLst>
              <a:path w="2393788" h="21600">
                <a:moveTo>
                  <a:pt x="0" y="0"/>
                </a:moveTo>
                <a:lnTo>
                  <a:pt x="2393788"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84" name="Freeform 78_1"/>
          <p:cNvSpPr/>
          <p:nvPr/>
        </p:nvSpPr>
        <p:spPr>
          <a:xfrm>
            <a:off x="6272640" y="2302542"/>
            <a:ext cx="173160" cy="160200"/>
          </a:xfrm>
          <a:custGeom>
            <a:avLst/>
            <a:gdLst>
              <a:gd name="textAreaLeft" fmla="*/ 0 w 173160"/>
              <a:gd name="textAreaRight" fmla="*/ 173160 w 173160"/>
              <a:gd name="textAreaTop" fmla="*/ 0 h 160200"/>
              <a:gd name="textAreaBottom" fmla="*/ 160560 h 160200"/>
            </a:gdLst>
            <a:ahLst/>
            <a:cxnLst/>
            <a:rect l="textAreaLeft" t="textAreaTop" r="textAreaRight" b="textAreaBottom"/>
            <a:pathLst>
              <a:path w="109" h="101">
                <a:moveTo>
                  <a:pt x="109" y="101"/>
                </a:moveTo>
                <a:lnTo>
                  <a:pt x="0" y="50"/>
                </a:lnTo>
                <a:lnTo>
                  <a:pt x="109" y="0"/>
                </a:lnTo>
                <a:lnTo>
                  <a:pt x="109" y="101"/>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85" name="Freeform 79_1"/>
          <p:cNvSpPr/>
          <p:nvPr/>
        </p:nvSpPr>
        <p:spPr>
          <a:xfrm>
            <a:off x="7101000" y="2315989"/>
            <a:ext cx="174600" cy="160200"/>
          </a:xfrm>
          <a:custGeom>
            <a:avLst/>
            <a:gdLst>
              <a:gd name="textAreaLeft" fmla="*/ 0 w 174600"/>
              <a:gd name="textAreaRight" fmla="*/ 174960 w 174600"/>
              <a:gd name="textAreaTop" fmla="*/ 0 h 160200"/>
              <a:gd name="textAreaBottom" fmla="*/ 160560 h 160200"/>
            </a:gdLst>
            <a:ahLst/>
            <a:cxnLst/>
            <a:rect l="textAreaLeft" t="textAreaTop" r="textAreaRight" b="textAreaBottom"/>
            <a:pathLst>
              <a:path w="110" h="101">
                <a:moveTo>
                  <a:pt x="0" y="0"/>
                </a:moveTo>
                <a:lnTo>
                  <a:pt x="110" y="50"/>
                </a:lnTo>
                <a:lnTo>
                  <a:pt x="0" y="101"/>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86" name="Rectangle 80_1"/>
          <p:cNvSpPr/>
          <p:nvPr/>
        </p:nvSpPr>
        <p:spPr>
          <a:xfrm>
            <a:off x="2341800" y="3206629"/>
            <a:ext cx="137520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GPU </a:t>
            </a:r>
            <a:r>
              <a:rPr lang="en-US" sz="2000" b="1" strike="noStrike" spc="-1">
                <a:solidFill>
                  <a:srgbClr val="808080"/>
                </a:solidFill>
                <a:latin typeface="Trebuchet MS"/>
              </a:rPr>
              <a:t>(80GB)</a:t>
            </a:r>
            <a:endParaRPr lang="en-US" sz="2000" b="0" strike="noStrike" spc="-1">
              <a:latin typeface="Arial"/>
            </a:endParaRPr>
          </a:p>
        </p:txBody>
      </p:sp>
      <p:sp>
        <p:nvSpPr>
          <p:cNvPr id="987" name="Rectangle 81_1"/>
          <p:cNvSpPr/>
          <p:nvPr/>
        </p:nvSpPr>
        <p:spPr>
          <a:xfrm>
            <a:off x="7192800" y="3158749"/>
            <a:ext cx="1809598" cy="307777"/>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dirty="0">
                <a:solidFill>
                  <a:srgbClr val="000000"/>
                </a:solidFill>
                <a:latin typeface="Trebuchet MS"/>
              </a:rPr>
              <a:t>SSDs </a:t>
            </a:r>
            <a:r>
              <a:rPr lang="en-US" sz="2000" b="1" strike="noStrike" spc="-1" dirty="0">
                <a:solidFill>
                  <a:srgbClr val="808080"/>
                </a:solidFill>
                <a:latin typeface="Trebuchet MS"/>
              </a:rPr>
              <a:t>(1-100TB)</a:t>
            </a:r>
            <a:endParaRPr lang="en-US" sz="2000" b="0" strike="noStrike" spc="-1" dirty="0">
              <a:latin typeface="Arial"/>
            </a:endParaRPr>
          </a:p>
        </p:txBody>
      </p:sp>
      <p:sp>
        <p:nvSpPr>
          <p:cNvPr id="988" name="Rectangle 82_1"/>
          <p:cNvSpPr/>
          <p:nvPr/>
        </p:nvSpPr>
        <p:spPr>
          <a:xfrm>
            <a:off x="2889360" y="2241109"/>
            <a:ext cx="47772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CPU</a:t>
            </a:r>
            <a:endParaRPr lang="en-US" sz="2000" b="0" strike="noStrike" spc="-1">
              <a:latin typeface="Arial"/>
            </a:endParaRPr>
          </a:p>
        </p:txBody>
      </p:sp>
      <p:sp>
        <p:nvSpPr>
          <p:cNvPr id="989" name="Rectangle 83_1"/>
          <p:cNvSpPr/>
          <p:nvPr/>
        </p:nvSpPr>
        <p:spPr>
          <a:xfrm>
            <a:off x="7210800" y="1709389"/>
            <a:ext cx="181116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Memory </a:t>
            </a:r>
            <a:r>
              <a:rPr lang="en-US" sz="2000" b="1" strike="noStrike" spc="-1">
                <a:solidFill>
                  <a:srgbClr val="808080"/>
                </a:solidFill>
                <a:latin typeface="Trebuchet MS"/>
              </a:rPr>
              <a:t>(&lt;4TB)</a:t>
            </a:r>
            <a:endParaRPr lang="en-US" sz="2000" b="0" strike="noStrike" spc="-1">
              <a:latin typeface="Arial"/>
            </a:endParaRPr>
          </a:p>
        </p:txBody>
      </p:sp>
      <p:sp>
        <p:nvSpPr>
          <p:cNvPr id="990" name="Line 84_1"/>
          <p:cNvSpPr/>
          <p:nvPr/>
        </p:nvSpPr>
        <p:spPr>
          <a:xfrm flipV="1">
            <a:off x="5383440" y="2792269"/>
            <a:ext cx="360" cy="458640"/>
          </a:xfrm>
          <a:custGeom>
            <a:avLst/>
            <a:gdLst>
              <a:gd name="textAreaLeft" fmla="*/ 0 w 360"/>
              <a:gd name="textAreaRight" fmla="*/ 720 w 360"/>
              <a:gd name="textAreaTop" fmla="*/ 360 h 458640"/>
              <a:gd name="textAreaBottom" fmla="*/ 459360 h 458640"/>
            </a:gdLst>
            <a:ahLst/>
            <a:cxnLst/>
            <a:rect l="textAreaLeft" t="textAreaTop" r="textAreaRight" b="textAreaBottom"/>
            <a:pathLst>
              <a:path w="21600" h="13770000">
                <a:moveTo>
                  <a:pt x="0" y="0"/>
                </a:moveTo>
                <a:lnTo>
                  <a:pt x="21600" y="137700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91" name="Freeform 85_1"/>
          <p:cNvSpPr/>
          <p:nvPr/>
        </p:nvSpPr>
        <p:spPr>
          <a:xfrm>
            <a:off x="5297760" y="3233629"/>
            <a:ext cx="173160" cy="160200"/>
          </a:xfrm>
          <a:custGeom>
            <a:avLst/>
            <a:gdLst>
              <a:gd name="textAreaLeft" fmla="*/ 0 w 173160"/>
              <a:gd name="textAreaRight" fmla="*/ 173160 w 173160"/>
              <a:gd name="textAreaTop" fmla="*/ 0 h 160200"/>
              <a:gd name="textAreaBottom" fmla="*/ 160560 h 160200"/>
            </a:gdLst>
            <a:ahLst/>
            <a:cxnLst/>
            <a:rect l="textAreaLeft" t="textAreaTop" r="textAreaRight" b="textAreaBottom"/>
            <a:pathLst>
              <a:path w="109" h="101">
                <a:moveTo>
                  <a:pt x="109" y="0"/>
                </a:moveTo>
                <a:lnTo>
                  <a:pt x="54" y="101"/>
                </a:lnTo>
                <a:lnTo>
                  <a:pt x="0" y="0"/>
                </a:lnTo>
                <a:lnTo>
                  <a:pt x="109"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92" name="Freeform 86_1"/>
          <p:cNvSpPr/>
          <p:nvPr/>
        </p:nvSpPr>
        <p:spPr>
          <a:xfrm>
            <a:off x="5311207" y="2649349"/>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0" y="102"/>
                </a:moveTo>
                <a:lnTo>
                  <a:pt x="54" y="0"/>
                </a:lnTo>
                <a:lnTo>
                  <a:pt x="109" y="102"/>
                </a:lnTo>
                <a:lnTo>
                  <a:pt x="0"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993" name="Freeform 87_1"/>
          <p:cNvSpPr/>
          <p:nvPr/>
        </p:nvSpPr>
        <p:spPr>
          <a:xfrm>
            <a:off x="2162520" y="3573109"/>
            <a:ext cx="1544760" cy="689040"/>
          </a:xfrm>
          <a:custGeom>
            <a:avLst/>
            <a:gdLst>
              <a:gd name="textAreaLeft" fmla="*/ 0 w 1544760"/>
              <a:gd name="textAreaRight" fmla="*/ 1545120 w 1544760"/>
              <a:gd name="textAreaTop" fmla="*/ 0 h 689040"/>
              <a:gd name="textAreaBottom" fmla="*/ 689400 h 689040"/>
            </a:gdLst>
            <a:ahLst/>
            <a:cxnLst/>
            <a:rect l="textAreaLeft" t="textAreaTop" r="textAreaRight" b="textAreaBottom"/>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ln>
        </p:spPr>
        <p:style>
          <a:lnRef idx="0">
            <a:scrgbClr r="0" g="0" b="0"/>
          </a:lnRef>
          <a:fillRef idx="0">
            <a:scrgbClr r="0" g="0" b="0"/>
          </a:fillRef>
          <a:effectRef idx="0">
            <a:scrgbClr r="0" g="0" b="0"/>
          </a:effectRef>
          <a:fontRef idx="minor"/>
        </p:style>
      </p:sp>
      <p:sp>
        <p:nvSpPr>
          <p:cNvPr id="994" name="Freeform 88_1"/>
          <p:cNvSpPr/>
          <p:nvPr/>
        </p:nvSpPr>
        <p:spPr>
          <a:xfrm>
            <a:off x="2162520" y="3573109"/>
            <a:ext cx="1544760" cy="689040"/>
          </a:xfrm>
          <a:custGeom>
            <a:avLst/>
            <a:gdLst>
              <a:gd name="textAreaLeft" fmla="*/ 0 w 1544760"/>
              <a:gd name="textAreaRight" fmla="*/ 1545120 w 1544760"/>
              <a:gd name="textAreaTop" fmla="*/ 0 h 689040"/>
              <a:gd name="textAreaBottom" fmla="*/ 689400 h 689040"/>
            </a:gdLst>
            <a:ahLst/>
            <a:cxnLst/>
            <a:rect l="textAreaLeft" t="textAreaTop" r="textAreaRight" b="textAreaBottom"/>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95" name="Rectangle 89_1"/>
          <p:cNvSpPr/>
          <p:nvPr/>
        </p:nvSpPr>
        <p:spPr>
          <a:xfrm>
            <a:off x="2375280" y="4262149"/>
            <a:ext cx="555480" cy="9828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996" name="Rectangle 90_1"/>
          <p:cNvSpPr/>
          <p:nvPr/>
        </p:nvSpPr>
        <p:spPr>
          <a:xfrm>
            <a:off x="2375280" y="4262149"/>
            <a:ext cx="555480" cy="982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97" name="Oval 91_7"/>
          <p:cNvSpPr/>
          <p:nvPr/>
        </p:nvSpPr>
        <p:spPr>
          <a:xfrm>
            <a:off x="3116520" y="3719269"/>
            <a:ext cx="425520" cy="396720"/>
          </a:xfrm>
          <a:custGeom>
            <a:avLst/>
            <a:gdLst>
              <a:gd name="textAreaLeft" fmla="*/ 62280 w 425520"/>
              <a:gd name="textAreaRight" fmla="*/ 363240 w 425520"/>
              <a:gd name="textAreaTop" fmla="*/ 57960 h 396720"/>
              <a:gd name="textAreaBottom" fmla="*/ 338760 h 396720"/>
            </a:gdLst>
            <a:ahLst/>
            <a:cxnLst/>
            <a:rect l="textAreaLeft" t="textAreaTop" r="textAreaRight" b="textAreaBottom"/>
            <a:pathLst>
              <a:path w="23167" h="21600">
                <a:moveTo>
                  <a:pt x="0" y="10800"/>
                </a:moveTo>
                <a:lnTo>
                  <a:pt x="0" y="10800"/>
                </a:lnTo>
                <a:arcTo wR="0" hR="0" stAng="0" swAng="0"/>
                <a:lnTo>
                  <a:pt x="0" y="10800"/>
                </a:lnTo>
                <a:arcTo wR="1158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998" name="Oval 92_7"/>
          <p:cNvSpPr/>
          <p:nvPr/>
        </p:nvSpPr>
        <p:spPr>
          <a:xfrm>
            <a:off x="3116520" y="3719269"/>
            <a:ext cx="425520" cy="396720"/>
          </a:xfrm>
          <a:custGeom>
            <a:avLst/>
            <a:gdLst>
              <a:gd name="textAreaLeft" fmla="*/ 62280 w 425520"/>
              <a:gd name="textAreaRight" fmla="*/ 363240 w 425520"/>
              <a:gd name="textAreaTop" fmla="*/ 57960 h 396720"/>
              <a:gd name="textAreaBottom" fmla="*/ 338760 h 396720"/>
            </a:gdLst>
            <a:ahLst/>
            <a:cxnLst/>
            <a:rect l="textAreaLeft" t="textAreaTop" r="textAreaRight" b="textAreaBottom"/>
            <a:pathLst>
              <a:path w="23167" h="21600">
                <a:moveTo>
                  <a:pt x="0" y="10800"/>
                </a:moveTo>
                <a:lnTo>
                  <a:pt x="0" y="10800"/>
                </a:lnTo>
                <a:arcTo wR="0" hR="0" stAng="0" swAng="0"/>
                <a:lnTo>
                  <a:pt x="0" y="10800"/>
                </a:lnTo>
                <a:arcTo wR="1158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99" name="Oval 93_7"/>
          <p:cNvSpPr/>
          <p:nvPr/>
        </p:nvSpPr>
        <p:spPr>
          <a:xfrm>
            <a:off x="3238920" y="3835189"/>
            <a:ext cx="181080" cy="165240"/>
          </a:xfrm>
          <a:custGeom>
            <a:avLst/>
            <a:gdLst>
              <a:gd name="textAreaLeft" fmla="*/ 26280 w 181080"/>
              <a:gd name="textAreaRight" fmla="*/ 154800 w 181080"/>
              <a:gd name="textAreaTop" fmla="*/ 24120 h 165240"/>
              <a:gd name="textAreaBottom" fmla="*/ 141120 h 165240"/>
            </a:gdLst>
            <a:ahLst/>
            <a:cxnLst/>
            <a:rect l="textAreaLeft" t="textAreaTop" r="textAreaRight" b="textAreaBottom"/>
            <a:pathLst>
              <a:path w="23666" h="21600">
                <a:moveTo>
                  <a:pt x="0" y="10800"/>
                </a:moveTo>
                <a:lnTo>
                  <a:pt x="0" y="10800"/>
                </a:lnTo>
                <a:arcTo wR="0" hR="0" stAng="0" swAng="0"/>
                <a:lnTo>
                  <a:pt x="0" y="10800"/>
                </a:lnTo>
                <a:arcTo wR="1183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1000" name="Oval 94_7"/>
          <p:cNvSpPr/>
          <p:nvPr/>
        </p:nvSpPr>
        <p:spPr>
          <a:xfrm>
            <a:off x="3238920" y="3835189"/>
            <a:ext cx="181080" cy="165240"/>
          </a:xfrm>
          <a:custGeom>
            <a:avLst/>
            <a:gdLst>
              <a:gd name="textAreaLeft" fmla="*/ 26280 w 181080"/>
              <a:gd name="textAreaRight" fmla="*/ 154800 w 181080"/>
              <a:gd name="textAreaTop" fmla="*/ 24120 h 165240"/>
              <a:gd name="textAreaBottom" fmla="*/ 141120 h 165240"/>
            </a:gdLst>
            <a:ahLst/>
            <a:cxnLst/>
            <a:rect l="textAreaLeft" t="textAreaTop" r="textAreaRight" b="textAreaBottom"/>
            <a:pathLst>
              <a:path w="23666" h="21600">
                <a:moveTo>
                  <a:pt x="0" y="10800"/>
                </a:moveTo>
                <a:lnTo>
                  <a:pt x="0" y="10800"/>
                </a:lnTo>
                <a:arcTo wR="0" hR="0" stAng="0" swAng="0"/>
                <a:lnTo>
                  <a:pt x="0" y="10800"/>
                </a:lnTo>
                <a:arcTo wR="1183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01" name="Line 95_1"/>
          <p:cNvSpPr/>
          <p:nvPr/>
        </p:nvSpPr>
        <p:spPr>
          <a:xfrm>
            <a:off x="2341800" y="3728629"/>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002" name="Line 96_1"/>
          <p:cNvSpPr/>
          <p:nvPr/>
        </p:nvSpPr>
        <p:spPr>
          <a:xfrm>
            <a:off x="2341800" y="3827269"/>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003" name="Line 97_1"/>
          <p:cNvSpPr/>
          <p:nvPr/>
        </p:nvSpPr>
        <p:spPr>
          <a:xfrm>
            <a:off x="2341800" y="3925549"/>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004" name="Line 98_1"/>
          <p:cNvSpPr/>
          <p:nvPr/>
        </p:nvSpPr>
        <p:spPr>
          <a:xfrm>
            <a:off x="2341800" y="4019149"/>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005" name="Line 99_1"/>
          <p:cNvSpPr/>
          <p:nvPr/>
        </p:nvSpPr>
        <p:spPr>
          <a:xfrm>
            <a:off x="2341800" y="4109869"/>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006" name="Freeform 100_1"/>
          <p:cNvSpPr/>
          <p:nvPr/>
        </p:nvSpPr>
        <p:spPr>
          <a:xfrm>
            <a:off x="2032200" y="3480949"/>
            <a:ext cx="130320" cy="831960"/>
          </a:xfrm>
          <a:custGeom>
            <a:avLst/>
            <a:gdLst>
              <a:gd name="textAreaLeft" fmla="*/ 0 w 130320"/>
              <a:gd name="textAreaRight" fmla="*/ 130680 w 130320"/>
              <a:gd name="textAreaTop" fmla="*/ 0 h 831960"/>
              <a:gd name="textAreaBottom" fmla="*/ 832320 h 831960"/>
            </a:gdLst>
            <a:ahLst/>
            <a:cxnLst/>
            <a:rect l="textAreaLeft" t="textAreaTop" r="textAreaRight" b="textAreaBottom"/>
            <a:pathLst>
              <a:path w="82" h="524">
                <a:moveTo>
                  <a:pt x="82" y="524"/>
                </a:moveTo>
                <a:lnTo>
                  <a:pt x="82"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07" name="Freeform 101_1"/>
          <p:cNvSpPr/>
          <p:nvPr/>
        </p:nvSpPr>
        <p:spPr>
          <a:xfrm>
            <a:off x="3421440" y="3905029"/>
            <a:ext cx="115920" cy="139680"/>
          </a:xfrm>
          <a:custGeom>
            <a:avLst/>
            <a:gdLst>
              <a:gd name="textAreaLeft" fmla="*/ 0 w 115920"/>
              <a:gd name="textAreaRight" fmla="*/ 116280 w 115920"/>
              <a:gd name="textAreaTop" fmla="*/ 0 h 139680"/>
              <a:gd name="textAreaBottom" fmla="*/ 140040 h 139680"/>
            </a:gdLst>
            <a:ahLst/>
            <a:cxnLst/>
            <a:rect l="textAreaLeft" t="textAreaTop" r="textAreaRight" b="textAreaBottom"/>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008" name="Freeform 102_1"/>
          <p:cNvSpPr/>
          <p:nvPr/>
        </p:nvSpPr>
        <p:spPr>
          <a:xfrm>
            <a:off x="3314880" y="3723949"/>
            <a:ext cx="150840" cy="108000"/>
          </a:xfrm>
          <a:custGeom>
            <a:avLst/>
            <a:gdLst>
              <a:gd name="textAreaLeft" fmla="*/ 0 w 150840"/>
              <a:gd name="textAreaRight" fmla="*/ 151200 w 150840"/>
              <a:gd name="textAreaTop" fmla="*/ 0 h 108000"/>
              <a:gd name="textAreaBottom" fmla="*/ 108360 h 108000"/>
            </a:gdLst>
            <a:ahLst/>
            <a:cxnLst/>
            <a:rect l="textAreaLeft" t="textAreaTop" r="textAreaRight" b="textAreaBottom"/>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009" name="Freeform 103_1"/>
          <p:cNvSpPr/>
          <p:nvPr/>
        </p:nvSpPr>
        <p:spPr>
          <a:xfrm>
            <a:off x="3124440" y="3792349"/>
            <a:ext cx="115920" cy="141120"/>
          </a:xfrm>
          <a:custGeom>
            <a:avLst/>
            <a:gdLst>
              <a:gd name="textAreaLeft" fmla="*/ 0 w 115920"/>
              <a:gd name="textAreaRight" fmla="*/ 116280 w 115920"/>
              <a:gd name="textAreaTop" fmla="*/ 0 h 141120"/>
              <a:gd name="textAreaBottom" fmla="*/ 141480 h 141120"/>
            </a:gdLst>
            <a:ahLst/>
            <a:cxnLst/>
            <a:rect l="textAreaLeft" t="textAreaTop" r="textAreaRight" b="textAreaBottom"/>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010" name="Freeform 104_1"/>
          <p:cNvSpPr/>
          <p:nvPr/>
        </p:nvSpPr>
        <p:spPr>
          <a:xfrm>
            <a:off x="3197520" y="3995389"/>
            <a:ext cx="142920" cy="115920"/>
          </a:xfrm>
          <a:custGeom>
            <a:avLst/>
            <a:gdLst>
              <a:gd name="textAreaLeft" fmla="*/ 0 w 142920"/>
              <a:gd name="textAreaRight" fmla="*/ 142920 w 142920"/>
              <a:gd name="textAreaTop" fmla="*/ 0 h 115920"/>
              <a:gd name="textAreaBottom" fmla="*/ 116280 h 115920"/>
            </a:gdLst>
            <a:ahLst/>
            <a:cxnLst/>
            <a:rect l="textAreaLeft" t="textAreaTop" r="textAreaRight" b="textAreaBottom"/>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011" name="Rectangle 105_1"/>
          <p:cNvSpPr/>
          <p:nvPr/>
        </p:nvSpPr>
        <p:spPr>
          <a:xfrm>
            <a:off x="2108520" y="3687589"/>
            <a:ext cx="54000" cy="2397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12" name="Rectangle 106_1"/>
          <p:cNvSpPr/>
          <p:nvPr/>
        </p:nvSpPr>
        <p:spPr>
          <a:xfrm>
            <a:off x="2108520" y="4041469"/>
            <a:ext cx="54000" cy="10620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14" name="TextBox 3132_1"/>
          <p:cNvSpPr txBox="1"/>
          <p:nvPr/>
        </p:nvSpPr>
        <p:spPr>
          <a:xfrm>
            <a:off x="5968758" y="3007191"/>
            <a:ext cx="1122480" cy="369360"/>
          </a:xfrm>
          <a:prstGeom prst="rect">
            <a:avLst/>
          </a:prstGeom>
          <a:noFill/>
          <a:ln w="0">
            <a:noFill/>
          </a:ln>
        </p:spPr>
        <p:txBody>
          <a:bodyPr anchor="t">
            <a:noAutofit/>
          </a:bodyPr>
          <a:lstStyle/>
          <a:p>
            <a:pPr>
              <a:lnSpc>
                <a:spcPct val="100000"/>
              </a:lnSpc>
            </a:pPr>
            <a:r>
              <a:rPr lang="en-US" sz="1800" b="1" strike="noStrike" spc="-1">
                <a:solidFill>
                  <a:srgbClr val="808080"/>
                </a:solidFill>
                <a:latin typeface="Trebuchet MS"/>
              </a:rPr>
              <a:t>6-8GBps</a:t>
            </a:r>
          </a:p>
          <a:p>
            <a:pPr>
              <a:lnSpc>
                <a:spcPct val="100000"/>
              </a:lnSpc>
            </a:pPr>
            <a:r>
              <a:rPr lang="en-US" b="1" spc="-1">
                <a:solidFill>
                  <a:srgbClr val="808080"/>
                </a:solidFill>
                <a:latin typeface="Trebuchet MS"/>
              </a:rPr>
              <a:t>Per SSD</a:t>
            </a:r>
            <a:endParaRPr lang="en-US" sz="1800" b="0" strike="noStrike" spc="-1">
              <a:latin typeface="Arial"/>
            </a:endParaRPr>
          </a:p>
        </p:txBody>
      </p:sp>
      <p:sp>
        <p:nvSpPr>
          <p:cNvPr id="1015" name="TextBox 3133_1"/>
          <p:cNvSpPr txBox="1"/>
          <p:nvPr/>
        </p:nvSpPr>
        <p:spPr>
          <a:xfrm>
            <a:off x="6160500" y="1995888"/>
            <a:ext cx="1550520" cy="369360"/>
          </a:xfrm>
          <a:prstGeom prst="rect">
            <a:avLst/>
          </a:prstGeom>
          <a:noFill/>
          <a:ln w="0">
            <a:noFill/>
          </a:ln>
        </p:spPr>
        <p:txBody>
          <a:bodyPr anchor="t">
            <a:noAutofit/>
          </a:bodyPr>
          <a:lstStyle/>
          <a:p>
            <a:pPr>
              <a:lnSpc>
                <a:spcPct val="100000"/>
              </a:lnSpc>
            </a:pPr>
            <a:r>
              <a:rPr lang="en-US" sz="1800" b="1" strike="noStrike" spc="-1" dirty="0">
                <a:solidFill>
                  <a:srgbClr val="808080"/>
                </a:solidFill>
                <a:latin typeface="Trebuchet MS"/>
              </a:rPr>
              <a:t>&gt;100GBps</a:t>
            </a:r>
            <a:endParaRPr lang="en-US" sz="1800" b="0" strike="noStrike" spc="-1" dirty="0">
              <a:latin typeface="Arial"/>
            </a:endParaRPr>
          </a:p>
        </p:txBody>
      </p:sp>
      <p:sp>
        <p:nvSpPr>
          <p:cNvPr id="1016" name="TextBox 3134_1"/>
          <p:cNvSpPr txBox="1"/>
          <p:nvPr/>
        </p:nvSpPr>
        <p:spPr>
          <a:xfrm>
            <a:off x="3854880" y="3489589"/>
            <a:ext cx="1122480" cy="369360"/>
          </a:xfrm>
          <a:prstGeom prst="rect">
            <a:avLst/>
          </a:prstGeom>
          <a:noFill/>
          <a:ln w="0">
            <a:noFill/>
          </a:ln>
        </p:spPr>
        <p:txBody>
          <a:bodyPr anchor="t">
            <a:noAutofit/>
          </a:bodyPr>
          <a:lstStyle/>
          <a:p>
            <a:pPr>
              <a:lnSpc>
                <a:spcPct val="100000"/>
              </a:lnSpc>
            </a:pPr>
            <a:r>
              <a:rPr lang="en-US" sz="1800" b="1" strike="noStrike" spc="-1">
                <a:solidFill>
                  <a:srgbClr val="808080"/>
                </a:solidFill>
                <a:latin typeface="Trebuchet MS"/>
              </a:rPr>
              <a:t>32GBps</a:t>
            </a:r>
            <a:endParaRPr lang="en-US" sz="1800" b="0" strike="noStrike" spc="-1">
              <a:latin typeface="Arial"/>
            </a:endParaRPr>
          </a:p>
        </p:txBody>
      </p:sp>
      <p:sp>
        <p:nvSpPr>
          <p:cNvPr id="1018" name="Oval 91_1"/>
          <p:cNvSpPr/>
          <p:nvPr/>
        </p:nvSpPr>
        <p:spPr>
          <a:xfrm>
            <a:off x="3062160" y="3653029"/>
            <a:ext cx="425160" cy="396360"/>
          </a:xfrm>
          <a:custGeom>
            <a:avLst/>
            <a:gdLst>
              <a:gd name="textAreaLeft" fmla="*/ 0 w 425160"/>
              <a:gd name="textAreaRight" fmla="*/ 425520 w 425160"/>
              <a:gd name="textAreaTop" fmla="*/ 0 h 396360"/>
              <a:gd name="textAreaBottom" fmla="*/ 396720 h 396360"/>
            </a:gdLst>
            <a:ahLst/>
            <a:cxnLst/>
            <a:rect l="textAreaLeft" t="textAreaTop" r="textAreaRight" b="textAreaBottom"/>
            <a:pathLst>
              <a:path w="23167" h="21600">
                <a:moveTo>
                  <a:pt x="0" y="10800"/>
                </a:moveTo>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1019" name="Oval 92_1"/>
          <p:cNvSpPr/>
          <p:nvPr/>
        </p:nvSpPr>
        <p:spPr>
          <a:xfrm>
            <a:off x="3062160" y="3653029"/>
            <a:ext cx="425160" cy="396360"/>
          </a:xfrm>
          <a:custGeom>
            <a:avLst/>
            <a:gdLst>
              <a:gd name="textAreaLeft" fmla="*/ 0 w 425160"/>
              <a:gd name="textAreaRight" fmla="*/ 425520 w 425160"/>
              <a:gd name="textAreaTop" fmla="*/ 0 h 396360"/>
              <a:gd name="textAreaBottom" fmla="*/ 396720 h 396360"/>
            </a:gdLst>
            <a:ahLst/>
            <a:cxnLst/>
            <a:rect l="textAreaLeft" t="textAreaTop" r="textAreaRight" b="textAreaBottom"/>
            <a:pathLst>
              <a:path w="23167" h="21600">
                <a:moveTo>
                  <a:pt x="0" y="10800"/>
                </a:move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20" name="Oval 93_1"/>
          <p:cNvSpPr/>
          <p:nvPr/>
        </p:nvSpPr>
        <p:spPr>
          <a:xfrm>
            <a:off x="3184560" y="3768949"/>
            <a:ext cx="180720" cy="164880"/>
          </a:xfrm>
          <a:custGeom>
            <a:avLst/>
            <a:gdLst>
              <a:gd name="textAreaLeft" fmla="*/ 0 w 180720"/>
              <a:gd name="textAreaRight" fmla="*/ 181080 w 180720"/>
              <a:gd name="textAreaTop" fmla="*/ 0 h 164880"/>
              <a:gd name="textAreaBottom" fmla="*/ 165240 h 164880"/>
            </a:gdLst>
            <a:ahLst/>
            <a:cxnLst/>
            <a:rect l="textAreaLeft" t="textAreaTop" r="textAreaRight" b="textAreaBottom"/>
            <a:pathLst>
              <a:path w="23666" h="21600">
                <a:moveTo>
                  <a:pt x="0" y="10800"/>
                </a:moveTo>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1021" name="Oval 94_1"/>
          <p:cNvSpPr/>
          <p:nvPr/>
        </p:nvSpPr>
        <p:spPr>
          <a:xfrm>
            <a:off x="3184560" y="3768949"/>
            <a:ext cx="180720" cy="164880"/>
          </a:xfrm>
          <a:custGeom>
            <a:avLst/>
            <a:gdLst>
              <a:gd name="textAreaLeft" fmla="*/ 0 w 180720"/>
              <a:gd name="textAreaRight" fmla="*/ 181080 w 180720"/>
              <a:gd name="textAreaTop" fmla="*/ 0 h 164880"/>
              <a:gd name="textAreaBottom" fmla="*/ 165240 h 164880"/>
            </a:gdLst>
            <a:ahLst/>
            <a:cxnLst/>
            <a:rect l="textAreaLeft" t="textAreaTop" r="textAreaRight" b="textAreaBottom"/>
            <a:pathLst>
              <a:path w="23666" h="21600">
                <a:moveTo>
                  <a:pt x="0" y="10800"/>
                </a:moveTo>
              </a:path>
            </a:pathLst>
          </a:custGeom>
          <a:noFill/>
          <a:ln w="30240" cap="sq">
            <a:solidFill>
              <a:srgbClr val="000000"/>
            </a:solidFill>
            <a:miter/>
          </a:ln>
        </p:spPr>
        <p:style>
          <a:lnRef idx="0">
            <a:scrgbClr r="0" g="0" b="0"/>
          </a:lnRef>
          <a:fillRef idx="0">
            <a:scrgbClr r="0" g="0" b="0"/>
          </a:fillRef>
          <a:effectRef idx="0">
            <a:scrgbClr r="0" g="0" b="0"/>
          </a:effectRef>
          <a:fontRef idx="minor"/>
        </p:style>
      </p:sp>
      <p:graphicFrame>
        <p:nvGraphicFramePr>
          <p:cNvPr id="1023" name="Table 1022"/>
          <p:cNvGraphicFramePr/>
          <p:nvPr>
            <p:extLst>
              <p:ext uri="{D42A27DB-BD31-4B8C-83A1-F6EECF244321}">
                <p14:modId xmlns:p14="http://schemas.microsoft.com/office/powerpoint/2010/main" val="1059760336"/>
              </p:ext>
            </p:extLst>
          </p:nvPr>
        </p:nvGraphicFramePr>
        <p:xfrm>
          <a:off x="9038943" y="3091429"/>
          <a:ext cx="1450800" cy="1463040"/>
        </p:xfrm>
        <a:graphic>
          <a:graphicData uri="http://schemas.openxmlformats.org/drawingml/2006/table">
            <a:tbl>
              <a:tblPr/>
              <a:tblGrid>
                <a:gridCol w="362880">
                  <a:extLst>
                    <a:ext uri="{9D8B030D-6E8A-4147-A177-3AD203B41FA5}">
                      <a16:colId xmlns:a16="http://schemas.microsoft.com/office/drawing/2014/main" val="20000"/>
                    </a:ext>
                  </a:extLst>
                </a:gridCol>
                <a:gridCol w="362880">
                  <a:extLst>
                    <a:ext uri="{9D8B030D-6E8A-4147-A177-3AD203B41FA5}">
                      <a16:colId xmlns:a16="http://schemas.microsoft.com/office/drawing/2014/main" val="20001"/>
                    </a:ext>
                  </a:extLst>
                </a:gridCol>
                <a:gridCol w="362880">
                  <a:extLst>
                    <a:ext uri="{9D8B030D-6E8A-4147-A177-3AD203B41FA5}">
                      <a16:colId xmlns:a16="http://schemas.microsoft.com/office/drawing/2014/main" val="20002"/>
                    </a:ext>
                  </a:extLst>
                </a:gridCol>
                <a:gridCol w="362160">
                  <a:extLst>
                    <a:ext uri="{9D8B030D-6E8A-4147-A177-3AD203B41FA5}">
                      <a16:colId xmlns:a16="http://schemas.microsoft.com/office/drawing/2014/main" val="20003"/>
                    </a:ext>
                  </a:extLst>
                </a:gridCol>
              </a:tblGrid>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0"/>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1"/>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2"/>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3"/>
                  </a:ext>
                </a:extLst>
              </a:tr>
            </a:tbl>
          </a:graphicData>
        </a:graphic>
      </p:graphicFrame>
      <p:graphicFrame>
        <p:nvGraphicFramePr>
          <p:cNvPr id="1024" name="Table 1023"/>
          <p:cNvGraphicFramePr/>
          <p:nvPr>
            <p:extLst>
              <p:ext uri="{D42A27DB-BD31-4B8C-83A1-F6EECF244321}">
                <p14:modId xmlns:p14="http://schemas.microsoft.com/office/powerpoint/2010/main" val="4252598137"/>
              </p:ext>
            </p:extLst>
          </p:nvPr>
        </p:nvGraphicFramePr>
        <p:xfrm>
          <a:off x="9038943" y="3096829"/>
          <a:ext cx="1450800" cy="1465560"/>
        </p:xfrm>
        <a:graphic>
          <a:graphicData uri="http://schemas.openxmlformats.org/drawingml/2006/table">
            <a:tbl>
              <a:tblPr/>
              <a:tblGrid>
                <a:gridCol w="362880">
                  <a:extLst>
                    <a:ext uri="{9D8B030D-6E8A-4147-A177-3AD203B41FA5}">
                      <a16:colId xmlns:a16="http://schemas.microsoft.com/office/drawing/2014/main" val="20000"/>
                    </a:ext>
                  </a:extLst>
                </a:gridCol>
                <a:gridCol w="362880">
                  <a:extLst>
                    <a:ext uri="{9D8B030D-6E8A-4147-A177-3AD203B41FA5}">
                      <a16:colId xmlns:a16="http://schemas.microsoft.com/office/drawing/2014/main" val="20001"/>
                    </a:ext>
                  </a:extLst>
                </a:gridCol>
                <a:gridCol w="370080">
                  <a:extLst>
                    <a:ext uri="{9D8B030D-6E8A-4147-A177-3AD203B41FA5}">
                      <a16:colId xmlns:a16="http://schemas.microsoft.com/office/drawing/2014/main" val="20002"/>
                    </a:ext>
                  </a:extLst>
                </a:gridCol>
                <a:gridCol w="354960">
                  <a:extLst>
                    <a:ext uri="{9D8B030D-6E8A-4147-A177-3AD203B41FA5}">
                      <a16:colId xmlns:a16="http://schemas.microsoft.com/office/drawing/2014/main" val="20003"/>
                    </a:ext>
                  </a:extLst>
                </a:gridCol>
              </a:tblGrid>
              <a:tr h="349920">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tc rowSpan="2" gridSpan="2">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FFB366"/>
                    </a:solidFill>
                  </a:tcPr>
                </a:tc>
                <a:tc rowSpan="2" hMerge="1">
                  <a:txBody>
                    <a:bodyPr/>
                    <a:lstStyle/>
                    <a:p>
                      <a:endParaRPr lang="en-US"/>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368280">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tc gridSpan="2" vMerge="1">
                  <a:txBody>
                    <a:bodyPr/>
                    <a:lstStyle/>
                    <a:p>
                      <a:endParaRPr lang="en-US"/>
                    </a:p>
                  </a:txBody>
                  <a:tcPr marL="90000" marR="90000">
                    <a:lnL>
                      <a:noFill/>
                    </a:lnL>
                    <a:lnR>
                      <a:noFill/>
                    </a:lnR>
                    <a:lnT>
                      <a:noFill/>
                    </a:lnT>
                    <a:lnB>
                      <a:noFill/>
                    </a:lnB>
                    <a:solidFill>
                      <a:srgbClr val="729FCF"/>
                    </a:solidFill>
                  </a:tcPr>
                </a:tc>
                <a:tc hMerge="1" vMerge="1">
                  <a:txBody>
                    <a:bodyPr/>
                    <a:lstStyle/>
                    <a:p>
                      <a:endParaRPr lang="en-US"/>
                    </a:p>
                  </a:txBody>
                  <a:tcPr marL="90000" marR="90000">
                    <a:lnL>
                      <a:noFill/>
                    </a:lnL>
                    <a:lnR>
                      <a:noFill/>
                    </a:lnR>
                    <a:lnT>
                      <a:noFill/>
                    </a:lnT>
                    <a:lnB>
                      <a:noFill/>
                    </a:lnB>
                    <a:solidFill>
                      <a:srgbClr val="729FCF"/>
                    </a:solidFill>
                  </a:tcPr>
                </a:tc>
                <a:extLst>
                  <a:ext uri="{0D108BD9-81ED-4DB2-BD59-A6C34878D82A}">
                    <a16:rowId xmlns:a16="http://schemas.microsoft.com/office/drawing/2014/main" val="10001"/>
                  </a:ext>
                </a:extLst>
              </a:tr>
              <a:tr h="349920">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extLst>
                  <a:ext uri="{0D108BD9-81ED-4DB2-BD59-A6C34878D82A}">
                    <a16:rowId xmlns:a16="http://schemas.microsoft.com/office/drawing/2014/main" val="10002"/>
                  </a:ext>
                </a:extLst>
              </a:tr>
              <a:tr h="349920">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A3CC"/>
                    </a:solidFill>
                  </a:tcPr>
                </a:tc>
                <a:extLst>
                  <a:ext uri="{0D108BD9-81ED-4DB2-BD59-A6C34878D82A}">
                    <a16:rowId xmlns:a16="http://schemas.microsoft.com/office/drawing/2014/main" val="10003"/>
                  </a:ext>
                </a:extLst>
              </a:tr>
            </a:tbl>
          </a:graphicData>
        </a:graphic>
      </p:graphicFrame>
      <p:sp>
        <p:nvSpPr>
          <p:cNvPr id="2" name="Rectangle 1">
            <a:extLst>
              <a:ext uri="{FF2B5EF4-FFF2-40B4-BE49-F238E27FC236}">
                <a16:creationId xmlns:a16="http://schemas.microsoft.com/office/drawing/2014/main" id="{210D3D70-5BB2-0625-CDF1-50DE5F614ED5}"/>
              </a:ext>
            </a:extLst>
          </p:cNvPr>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0" strike="noStrike" spc="-1">
                <a:solidFill>
                  <a:srgbClr val="000000"/>
                </a:solidFill>
                <a:latin typeface="Calibri"/>
              </a:rPr>
              <a:t>Traditional Solution of Proactive Tiling</a:t>
            </a:r>
            <a:endParaRPr lang="en-US" sz="4000" b="0" strike="noStrike" spc="-1">
              <a:latin typeface="Calibri"/>
            </a:endParaRPr>
          </a:p>
        </p:txBody>
      </p:sp>
      <p:sp>
        <p:nvSpPr>
          <p:cNvPr id="3" name="Straight Connector 2">
            <a:extLst>
              <a:ext uri="{FF2B5EF4-FFF2-40B4-BE49-F238E27FC236}">
                <a16:creationId xmlns:a16="http://schemas.microsoft.com/office/drawing/2014/main" id="{CE01965B-6FCF-6852-B8EA-9E97DE456977}"/>
              </a:ext>
            </a:extLst>
          </p:cNvPr>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4" name="Rectangle: Rounded Corners 2_17">
            <a:extLst>
              <a:ext uri="{FF2B5EF4-FFF2-40B4-BE49-F238E27FC236}">
                <a16:creationId xmlns:a16="http://schemas.microsoft.com/office/drawing/2014/main" id="{3C15EEE5-42B5-0579-5F12-88D1B6D15085}"/>
              </a:ext>
            </a:extLst>
          </p:cNvPr>
          <p:cNvSpPr/>
          <p:nvPr/>
        </p:nvSpPr>
        <p:spPr>
          <a:xfrm>
            <a:off x="2112480" y="5061236"/>
            <a:ext cx="7964280" cy="680538"/>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F10D0C"/>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b="1" strike="noStrike" spc="-1">
                <a:solidFill>
                  <a:srgbClr val="FFFFFF"/>
                </a:solidFill>
                <a:latin typeface="Calibri"/>
                <a:ea typeface="DejaVu Sans"/>
              </a:rPr>
              <a:t>Incurs high I/O amplification in face of sparsity</a:t>
            </a:r>
            <a:endParaRPr lang="en-US" sz="2400" b="0" strike="noStrike" spc="-1">
              <a:latin typeface="Calibri"/>
            </a:endParaRPr>
          </a:p>
        </p:txBody>
      </p:sp>
      <p:sp>
        <p:nvSpPr>
          <p:cNvPr id="5" name="Rectangle: Rounded Corners 2_17">
            <a:extLst>
              <a:ext uri="{FF2B5EF4-FFF2-40B4-BE49-F238E27FC236}">
                <a16:creationId xmlns:a16="http://schemas.microsoft.com/office/drawing/2014/main" id="{9745A2EE-162D-AC50-59EB-72FDA4BF251E}"/>
              </a:ext>
            </a:extLst>
          </p:cNvPr>
          <p:cNvSpPr/>
          <p:nvPr/>
        </p:nvSpPr>
        <p:spPr>
          <a:xfrm>
            <a:off x="2119106" y="5875916"/>
            <a:ext cx="7964280" cy="786882"/>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F10D0C"/>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b="1" strike="noStrike" spc="-1">
                <a:solidFill>
                  <a:srgbClr val="FFFFFF"/>
                </a:solidFill>
                <a:latin typeface="Calibri"/>
                <a:ea typeface="DejaVu Sans"/>
              </a:rPr>
              <a:t>May not apply to apps where threads need entire dataset in addressable memory</a:t>
            </a:r>
            <a:endParaRPr lang="en-US" sz="2400" b="0" strike="noStrike" spc="-1">
              <a:latin typeface="Calibri"/>
            </a:endParaRPr>
          </a:p>
        </p:txBody>
      </p:sp>
      <p:sp>
        <p:nvSpPr>
          <p:cNvPr id="8" name="TextBox 7">
            <a:extLst>
              <a:ext uri="{FF2B5EF4-FFF2-40B4-BE49-F238E27FC236}">
                <a16:creationId xmlns:a16="http://schemas.microsoft.com/office/drawing/2014/main" id="{EC787C51-7CCF-325A-39FC-D53C61EC26F8}"/>
              </a:ext>
            </a:extLst>
          </p:cNvPr>
          <p:cNvSpPr txBox="1"/>
          <p:nvPr/>
        </p:nvSpPr>
        <p:spPr>
          <a:xfrm>
            <a:off x="11737440" y="6400800"/>
            <a:ext cx="433800" cy="346320"/>
          </a:xfrm>
          <a:prstGeom prst="rect">
            <a:avLst/>
          </a:prstGeom>
          <a:noFill/>
          <a:ln w="0">
            <a:noFill/>
          </a:ln>
        </p:spPr>
        <p:txBody>
          <a:bodyPr lIns="90000" tIns="45000" rIns="90000" bIns="45000" anchor="t">
            <a:noAutofit/>
          </a:bodyPr>
          <a:lstStyle/>
          <a:p>
            <a:r>
              <a:rPr lang="en-US" sz="1800" b="0" strike="noStrike" spc="-1">
                <a:solidFill>
                  <a:srgbClr val="808080"/>
                </a:solidFill>
                <a:latin typeface="Arial"/>
              </a:rPr>
              <a:t>3</a:t>
            </a:r>
            <a:endParaRPr lang="en-US" sz="1800" b="0" strike="noStrike" spc="-1">
              <a:latin typeface="Arial"/>
            </a:endParaRPr>
          </a:p>
        </p:txBody>
      </p:sp>
      <p:sp>
        <p:nvSpPr>
          <p:cNvPr id="9" name="Freeform 8">
            <a:extLst>
              <a:ext uri="{FF2B5EF4-FFF2-40B4-BE49-F238E27FC236}">
                <a16:creationId xmlns:a16="http://schemas.microsoft.com/office/drawing/2014/main" id="{F5AC6A25-A08A-680A-7EC3-A6A0D6D0C7A0}"/>
              </a:ext>
            </a:extLst>
          </p:cNvPr>
          <p:cNvSpPr/>
          <p:nvPr/>
        </p:nvSpPr>
        <p:spPr>
          <a:xfrm>
            <a:off x="244800" y="1603801"/>
            <a:ext cx="3642480" cy="1305466"/>
          </a:xfrm>
          <a:custGeom>
            <a:avLst/>
            <a:gdLst>
              <a:gd name="textAreaLeft" fmla="*/ 0 w 3642480"/>
              <a:gd name="textAreaRight" fmla="*/ 3642840 w 3642480"/>
              <a:gd name="textAreaTop" fmla="*/ 0 h 1720440"/>
              <a:gd name="textAreaBottom" fmla="*/ 1720800 h 1720440"/>
            </a:gdLst>
            <a:ahLst/>
            <a:cxnLst/>
            <a:rect l="textAreaLeft" t="textAreaTop" r="textAreaRight" b="textAreaBottom"/>
            <a:pathLst>
              <a:path w="10121" h="4782">
                <a:moveTo>
                  <a:pt x="796" y="0"/>
                </a:moveTo>
                <a:lnTo>
                  <a:pt x="797" y="0"/>
                </a:lnTo>
                <a:cubicBezTo>
                  <a:pt x="657" y="0"/>
                  <a:pt x="520" y="37"/>
                  <a:pt x="398" y="107"/>
                </a:cubicBezTo>
                <a:cubicBezTo>
                  <a:pt x="277" y="177"/>
                  <a:pt x="177" y="277"/>
                  <a:pt x="107" y="398"/>
                </a:cubicBezTo>
                <a:cubicBezTo>
                  <a:pt x="37" y="520"/>
                  <a:pt x="0" y="657"/>
                  <a:pt x="0" y="797"/>
                </a:cubicBezTo>
                <a:lnTo>
                  <a:pt x="0" y="3984"/>
                </a:lnTo>
                <a:lnTo>
                  <a:pt x="0" y="3984"/>
                </a:lnTo>
                <a:cubicBezTo>
                  <a:pt x="0" y="4124"/>
                  <a:pt x="37" y="4261"/>
                  <a:pt x="107" y="4383"/>
                </a:cubicBezTo>
                <a:cubicBezTo>
                  <a:pt x="177" y="4504"/>
                  <a:pt x="277" y="4604"/>
                  <a:pt x="398" y="4674"/>
                </a:cubicBezTo>
                <a:cubicBezTo>
                  <a:pt x="520" y="4744"/>
                  <a:pt x="657" y="4781"/>
                  <a:pt x="797" y="4781"/>
                </a:cubicBezTo>
                <a:lnTo>
                  <a:pt x="9323" y="4781"/>
                </a:lnTo>
                <a:lnTo>
                  <a:pt x="9323" y="4781"/>
                </a:lnTo>
                <a:cubicBezTo>
                  <a:pt x="9463" y="4781"/>
                  <a:pt x="9600" y="4744"/>
                  <a:pt x="9722" y="4674"/>
                </a:cubicBezTo>
                <a:cubicBezTo>
                  <a:pt x="9843" y="4604"/>
                  <a:pt x="9943" y="4504"/>
                  <a:pt x="10013" y="4383"/>
                </a:cubicBezTo>
                <a:cubicBezTo>
                  <a:pt x="10083" y="4261"/>
                  <a:pt x="10120" y="4124"/>
                  <a:pt x="10120" y="3984"/>
                </a:cubicBezTo>
                <a:lnTo>
                  <a:pt x="10120" y="796"/>
                </a:lnTo>
                <a:lnTo>
                  <a:pt x="10120" y="797"/>
                </a:lnTo>
                <a:lnTo>
                  <a:pt x="10120" y="797"/>
                </a:lnTo>
                <a:cubicBezTo>
                  <a:pt x="10120" y="657"/>
                  <a:pt x="10083" y="520"/>
                  <a:pt x="10013" y="398"/>
                </a:cubicBezTo>
                <a:cubicBezTo>
                  <a:pt x="9943" y="277"/>
                  <a:pt x="9843" y="177"/>
                  <a:pt x="9722" y="107"/>
                </a:cubicBezTo>
                <a:cubicBezTo>
                  <a:pt x="9600" y="37"/>
                  <a:pt x="9463" y="0"/>
                  <a:pt x="9323" y="0"/>
                </a:cubicBezTo>
                <a:lnTo>
                  <a:pt x="796" y="0"/>
                </a:lnTo>
              </a:path>
            </a:pathLst>
          </a:custGeom>
          <a:noFill/>
          <a:ln w="38160">
            <a:solidFill>
              <a:srgbClr val="FF0000"/>
            </a:solidFill>
            <a:prstDash val="lgDash"/>
            <a:round/>
          </a:ln>
        </p:spPr>
        <p:style>
          <a:lnRef idx="0">
            <a:scrgbClr r="0" g="0" b="0"/>
          </a:lnRef>
          <a:fillRef idx="0">
            <a:scrgbClr r="0" g="0" b="0"/>
          </a:fillRef>
          <a:effectRef idx="0">
            <a:scrgbClr r="0" g="0" b="0"/>
          </a:effectRef>
          <a:fontRef idx="minor"/>
        </p:style>
      </p:sp>
      <p:sp>
        <p:nvSpPr>
          <p:cNvPr id="10" name="TextBox 9">
            <a:extLst>
              <a:ext uri="{FF2B5EF4-FFF2-40B4-BE49-F238E27FC236}">
                <a16:creationId xmlns:a16="http://schemas.microsoft.com/office/drawing/2014/main" id="{9B407677-5A29-AFBE-C451-71EDDBCFE3DE}"/>
              </a:ext>
            </a:extLst>
          </p:cNvPr>
          <p:cNvSpPr txBox="1"/>
          <p:nvPr/>
        </p:nvSpPr>
        <p:spPr>
          <a:xfrm>
            <a:off x="392400" y="1671152"/>
            <a:ext cx="2838240" cy="1200329"/>
          </a:xfrm>
          <a:prstGeom prst="rect">
            <a:avLst/>
          </a:prstGeom>
          <a:noFill/>
        </p:spPr>
        <p:txBody>
          <a:bodyPr wrap="square" rtlCol="0">
            <a:spAutoFit/>
          </a:bodyPr>
          <a:lstStyle/>
          <a:p>
            <a:r>
              <a:rPr lang="en-US" b="1">
                <a:solidFill>
                  <a:srgbClr val="FF0000"/>
                </a:solidFill>
              </a:rPr>
              <a:t>Partitions data &amp; compute and</a:t>
            </a:r>
          </a:p>
          <a:p>
            <a:r>
              <a:rPr lang="en-US" b="1">
                <a:solidFill>
                  <a:srgbClr val="FF0000"/>
                </a:solidFill>
              </a:rPr>
              <a:t>orchestrates data movement</a:t>
            </a:r>
          </a:p>
        </p:txBody>
      </p:sp>
      <p:sp>
        <p:nvSpPr>
          <p:cNvPr id="1044" name="Rectangle 16_1">
            <a:extLst>
              <a:ext uri="{FF2B5EF4-FFF2-40B4-BE49-F238E27FC236}">
                <a16:creationId xmlns:a16="http://schemas.microsoft.com/office/drawing/2014/main" id="{6B051A72-7F44-E2BF-92F4-B53B72D22ECE}"/>
              </a:ext>
            </a:extLst>
          </p:cNvPr>
          <p:cNvSpPr/>
          <p:nvPr/>
        </p:nvSpPr>
        <p:spPr>
          <a:xfrm>
            <a:off x="7561680" y="3874980"/>
            <a:ext cx="1266840" cy="46656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1045" name="Rectangle 17_1">
            <a:extLst>
              <a:ext uri="{FF2B5EF4-FFF2-40B4-BE49-F238E27FC236}">
                <a16:creationId xmlns:a16="http://schemas.microsoft.com/office/drawing/2014/main" id="{91C01FCD-0530-C40E-C590-035100821398}"/>
              </a:ext>
            </a:extLst>
          </p:cNvPr>
          <p:cNvSpPr/>
          <p:nvPr/>
        </p:nvSpPr>
        <p:spPr>
          <a:xfrm>
            <a:off x="7561680" y="3874980"/>
            <a:ext cx="1266840" cy="4665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46" name="Rectangle 18_1">
            <a:extLst>
              <a:ext uri="{FF2B5EF4-FFF2-40B4-BE49-F238E27FC236}">
                <a16:creationId xmlns:a16="http://schemas.microsoft.com/office/drawing/2014/main" id="{F110897D-8DA6-6A0E-13D3-13EBAB343902}"/>
              </a:ext>
            </a:extLst>
          </p:cNvPr>
          <p:cNvSpPr/>
          <p:nvPr/>
        </p:nvSpPr>
        <p:spPr>
          <a:xfrm>
            <a:off x="7772640" y="4341900"/>
            <a:ext cx="355680" cy="9684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1047" name="Rectangle 19_1">
            <a:extLst>
              <a:ext uri="{FF2B5EF4-FFF2-40B4-BE49-F238E27FC236}">
                <a16:creationId xmlns:a16="http://schemas.microsoft.com/office/drawing/2014/main" id="{09071D36-3221-AD87-C63A-1360BFB6D448}"/>
              </a:ext>
            </a:extLst>
          </p:cNvPr>
          <p:cNvSpPr/>
          <p:nvPr/>
        </p:nvSpPr>
        <p:spPr>
          <a:xfrm>
            <a:off x="7772640" y="4341900"/>
            <a:ext cx="355680" cy="968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48" name="Freeform 20_1">
            <a:extLst>
              <a:ext uri="{FF2B5EF4-FFF2-40B4-BE49-F238E27FC236}">
                <a16:creationId xmlns:a16="http://schemas.microsoft.com/office/drawing/2014/main" id="{EEDE951F-EC45-C03E-7AB5-7FD59D728250}"/>
              </a:ext>
            </a:extLst>
          </p:cNvPr>
          <p:cNvSpPr/>
          <p:nvPr/>
        </p:nvSpPr>
        <p:spPr>
          <a:xfrm>
            <a:off x="7432800" y="3787860"/>
            <a:ext cx="128520" cy="603360"/>
          </a:xfrm>
          <a:custGeom>
            <a:avLst/>
            <a:gdLst>
              <a:gd name="textAreaLeft" fmla="*/ 0 w 128520"/>
              <a:gd name="textAreaRight" fmla="*/ 128880 w 128520"/>
              <a:gd name="textAreaTop" fmla="*/ 0 h 603360"/>
              <a:gd name="textAreaBottom" fmla="*/ 603720 h 603360"/>
            </a:gdLst>
            <a:ahLst/>
            <a:cxnLst/>
            <a:rect l="textAreaLeft" t="textAreaTop" r="textAreaRight" b="textAreaBottom"/>
            <a:pathLst>
              <a:path w="81" h="380">
                <a:moveTo>
                  <a:pt x="81" y="380"/>
                </a:moveTo>
                <a:lnTo>
                  <a:pt x="81"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49" name="Rectangle 21_1">
            <a:extLst>
              <a:ext uri="{FF2B5EF4-FFF2-40B4-BE49-F238E27FC236}">
                <a16:creationId xmlns:a16="http://schemas.microsoft.com/office/drawing/2014/main" id="{0619093C-EF33-43B6-CEFF-71FDC398ABF6}"/>
              </a:ext>
            </a:extLst>
          </p:cNvPr>
          <p:cNvSpPr/>
          <p:nvPr/>
        </p:nvSpPr>
        <p:spPr>
          <a:xfrm>
            <a:off x="7748880" y="3978300"/>
            <a:ext cx="274680" cy="262080"/>
          </a:xfrm>
          <a:custGeom>
            <a:avLst/>
            <a:gdLst/>
            <a:ahLst/>
            <a:cxnLst/>
            <a:rect l="l" t="t" r="r" b="b"/>
            <a:pathLst>
              <a:path w="21600" h="21600">
                <a:moveTo>
                  <a:pt x="0" y="0"/>
                </a:moveTo>
                <a:lnTo>
                  <a:pt x="21600" y="0"/>
                </a:lnTo>
                <a:lnTo>
                  <a:pt x="21600" y="21600"/>
                </a:lnTo>
                <a:lnTo>
                  <a:pt x="0" y="21600"/>
                </a:lnTo>
                <a:close/>
              </a:path>
            </a:pathLst>
          </a:custGeom>
          <a:solidFill>
            <a:srgbClr val="D8D8D8"/>
          </a:solidFill>
          <a:ln w="0">
            <a:noFill/>
          </a:ln>
        </p:spPr>
        <p:style>
          <a:lnRef idx="0">
            <a:scrgbClr r="0" g="0" b="0"/>
          </a:lnRef>
          <a:fillRef idx="0">
            <a:scrgbClr r="0" g="0" b="0"/>
          </a:fillRef>
          <a:effectRef idx="0">
            <a:scrgbClr r="0" g="0" b="0"/>
          </a:effectRef>
          <a:fontRef idx="minor"/>
        </p:style>
      </p:sp>
      <p:sp>
        <p:nvSpPr>
          <p:cNvPr id="1050" name="Rectangle 22_1">
            <a:extLst>
              <a:ext uri="{FF2B5EF4-FFF2-40B4-BE49-F238E27FC236}">
                <a16:creationId xmlns:a16="http://schemas.microsoft.com/office/drawing/2014/main" id="{9422845A-F521-A237-F970-09D8A2DA1668}"/>
              </a:ext>
            </a:extLst>
          </p:cNvPr>
          <p:cNvSpPr/>
          <p:nvPr/>
        </p:nvSpPr>
        <p:spPr>
          <a:xfrm>
            <a:off x="7748880" y="3978300"/>
            <a:ext cx="27468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51" name="Rectangle 23_1">
            <a:extLst>
              <a:ext uri="{FF2B5EF4-FFF2-40B4-BE49-F238E27FC236}">
                <a16:creationId xmlns:a16="http://schemas.microsoft.com/office/drawing/2014/main" id="{4BF82120-C72E-8205-0CA6-8BEF5402F8FB}"/>
              </a:ext>
            </a:extLst>
          </p:cNvPr>
          <p:cNvSpPr/>
          <p:nvPr/>
        </p:nvSpPr>
        <p:spPr>
          <a:xfrm>
            <a:off x="811392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52" name="Rectangle 24_1">
            <a:extLst>
              <a:ext uri="{FF2B5EF4-FFF2-40B4-BE49-F238E27FC236}">
                <a16:creationId xmlns:a16="http://schemas.microsoft.com/office/drawing/2014/main" id="{005CD883-510B-1710-F893-7C980D5F55B0}"/>
              </a:ext>
            </a:extLst>
          </p:cNvPr>
          <p:cNvSpPr/>
          <p:nvPr/>
        </p:nvSpPr>
        <p:spPr>
          <a:xfrm>
            <a:off x="811392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53" name="Rectangle 25_1">
            <a:extLst>
              <a:ext uri="{FF2B5EF4-FFF2-40B4-BE49-F238E27FC236}">
                <a16:creationId xmlns:a16="http://schemas.microsoft.com/office/drawing/2014/main" id="{D720B1DD-B516-1ED8-548A-7EF7A09B9B51}"/>
              </a:ext>
            </a:extLst>
          </p:cNvPr>
          <p:cNvSpPr/>
          <p:nvPr/>
        </p:nvSpPr>
        <p:spPr>
          <a:xfrm>
            <a:off x="828528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54" name="Rectangle 26_1">
            <a:extLst>
              <a:ext uri="{FF2B5EF4-FFF2-40B4-BE49-F238E27FC236}">
                <a16:creationId xmlns:a16="http://schemas.microsoft.com/office/drawing/2014/main" id="{2423DB06-8366-7091-0AB8-3DCD731034A1}"/>
              </a:ext>
            </a:extLst>
          </p:cNvPr>
          <p:cNvSpPr/>
          <p:nvPr/>
        </p:nvSpPr>
        <p:spPr>
          <a:xfrm>
            <a:off x="828528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55" name="Rectangle 27_1">
            <a:extLst>
              <a:ext uri="{FF2B5EF4-FFF2-40B4-BE49-F238E27FC236}">
                <a16:creationId xmlns:a16="http://schemas.microsoft.com/office/drawing/2014/main" id="{80C65D6C-6B30-9E92-732F-91CCBE5EDBB7}"/>
              </a:ext>
            </a:extLst>
          </p:cNvPr>
          <p:cNvSpPr/>
          <p:nvPr/>
        </p:nvSpPr>
        <p:spPr>
          <a:xfrm>
            <a:off x="845700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56" name="Rectangle 28_1">
            <a:extLst>
              <a:ext uri="{FF2B5EF4-FFF2-40B4-BE49-F238E27FC236}">
                <a16:creationId xmlns:a16="http://schemas.microsoft.com/office/drawing/2014/main" id="{EEF023DA-CDD3-B404-5D31-D5F4AB94EC66}"/>
              </a:ext>
            </a:extLst>
          </p:cNvPr>
          <p:cNvSpPr/>
          <p:nvPr/>
        </p:nvSpPr>
        <p:spPr>
          <a:xfrm>
            <a:off x="845700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57" name="Rectangle 29_1">
            <a:extLst>
              <a:ext uri="{FF2B5EF4-FFF2-40B4-BE49-F238E27FC236}">
                <a16:creationId xmlns:a16="http://schemas.microsoft.com/office/drawing/2014/main" id="{6E2277D7-0DE8-8E12-033E-6D7B8A1EBAED}"/>
              </a:ext>
            </a:extLst>
          </p:cNvPr>
          <p:cNvSpPr/>
          <p:nvPr/>
        </p:nvSpPr>
        <p:spPr>
          <a:xfrm>
            <a:off x="862836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58" name="Rectangle 30_1">
            <a:extLst>
              <a:ext uri="{FF2B5EF4-FFF2-40B4-BE49-F238E27FC236}">
                <a16:creationId xmlns:a16="http://schemas.microsoft.com/office/drawing/2014/main" id="{34CA49FE-2069-4F3C-AE1F-B04069D23FCD}"/>
              </a:ext>
            </a:extLst>
          </p:cNvPr>
          <p:cNvSpPr/>
          <p:nvPr/>
        </p:nvSpPr>
        <p:spPr>
          <a:xfrm>
            <a:off x="862836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59" name="Rectangle 31_1">
            <a:extLst>
              <a:ext uri="{FF2B5EF4-FFF2-40B4-BE49-F238E27FC236}">
                <a16:creationId xmlns:a16="http://schemas.microsoft.com/office/drawing/2014/main" id="{04899A44-D2FE-9A63-ED3A-D318991C2891}"/>
              </a:ext>
            </a:extLst>
          </p:cNvPr>
          <p:cNvSpPr/>
          <p:nvPr/>
        </p:nvSpPr>
        <p:spPr>
          <a:xfrm>
            <a:off x="811392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60" name="Rectangle 32_1">
            <a:extLst>
              <a:ext uri="{FF2B5EF4-FFF2-40B4-BE49-F238E27FC236}">
                <a16:creationId xmlns:a16="http://schemas.microsoft.com/office/drawing/2014/main" id="{48BF7665-42EF-B494-986A-018A1165E2EB}"/>
              </a:ext>
            </a:extLst>
          </p:cNvPr>
          <p:cNvSpPr/>
          <p:nvPr/>
        </p:nvSpPr>
        <p:spPr>
          <a:xfrm>
            <a:off x="811392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61" name="Rectangle 33_1">
            <a:extLst>
              <a:ext uri="{FF2B5EF4-FFF2-40B4-BE49-F238E27FC236}">
                <a16:creationId xmlns:a16="http://schemas.microsoft.com/office/drawing/2014/main" id="{371EE8EB-3FE9-26A2-DF11-7918CBBEE6EC}"/>
              </a:ext>
            </a:extLst>
          </p:cNvPr>
          <p:cNvSpPr/>
          <p:nvPr/>
        </p:nvSpPr>
        <p:spPr>
          <a:xfrm>
            <a:off x="828528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62" name="Rectangle 34_1">
            <a:extLst>
              <a:ext uri="{FF2B5EF4-FFF2-40B4-BE49-F238E27FC236}">
                <a16:creationId xmlns:a16="http://schemas.microsoft.com/office/drawing/2014/main" id="{63072117-C9C8-8C4B-169C-A8238E883C6D}"/>
              </a:ext>
            </a:extLst>
          </p:cNvPr>
          <p:cNvSpPr/>
          <p:nvPr/>
        </p:nvSpPr>
        <p:spPr>
          <a:xfrm>
            <a:off x="828528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63" name="Rectangle 35_1">
            <a:extLst>
              <a:ext uri="{FF2B5EF4-FFF2-40B4-BE49-F238E27FC236}">
                <a16:creationId xmlns:a16="http://schemas.microsoft.com/office/drawing/2014/main" id="{C271B780-F830-8683-A6E9-DEF9D30D0385}"/>
              </a:ext>
            </a:extLst>
          </p:cNvPr>
          <p:cNvSpPr/>
          <p:nvPr/>
        </p:nvSpPr>
        <p:spPr>
          <a:xfrm>
            <a:off x="845700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64" name="Rectangle 36_1">
            <a:extLst>
              <a:ext uri="{FF2B5EF4-FFF2-40B4-BE49-F238E27FC236}">
                <a16:creationId xmlns:a16="http://schemas.microsoft.com/office/drawing/2014/main" id="{0D8D86B0-232A-BD62-B0D5-94E0F862DE9F}"/>
              </a:ext>
            </a:extLst>
          </p:cNvPr>
          <p:cNvSpPr/>
          <p:nvPr/>
        </p:nvSpPr>
        <p:spPr>
          <a:xfrm>
            <a:off x="845700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65" name="Rectangle 37_1">
            <a:extLst>
              <a:ext uri="{FF2B5EF4-FFF2-40B4-BE49-F238E27FC236}">
                <a16:creationId xmlns:a16="http://schemas.microsoft.com/office/drawing/2014/main" id="{83C521F5-6355-C2E5-85BD-5BAF429CC6B6}"/>
              </a:ext>
            </a:extLst>
          </p:cNvPr>
          <p:cNvSpPr/>
          <p:nvPr/>
        </p:nvSpPr>
        <p:spPr>
          <a:xfrm>
            <a:off x="862836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66" name="Rectangle 38_1">
            <a:extLst>
              <a:ext uri="{FF2B5EF4-FFF2-40B4-BE49-F238E27FC236}">
                <a16:creationId xmlns:a16="http://schemas.microsoft.com/office/drawing/2014/main" id="{BCEA7031-A3DA-D714-5620-C225C54C4234}"/>
              </a:ext>
            </a:extLst>
          </p:cNvPr>
          <p:cNvSpPr/>
          <p:nvPr/>
        </p:nvSpPr>
        <p:spPr>
          <a:xfrm>
            <a:off x="862836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67" name="Rectangle 16_1">
            <a:extLst>
              <a:ext uri="{FF2B5EF4-FFF2-40B4-BE49-F238E27FC236}">
                <a16:creationId xmlns:a16="http://schemas.microsoft.com/office/drawing/2014/main" id="{754D30F0-E483-58E5-C0DD-514B754333B0}"/>
              </a:ext>
            </a:extLst>
          </p:cNvPr>
          <p:cNvSpPr/>
          <p:nvPr/>
        </p:nvSpPr>
        <p:spPr>
          <a:xfrm>
            <a:off x="7409280" y="3722580"/>
            <a:ext cx="1266840" cy="46656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1068" name="Rectangle 17_1">
            <a:extLst>
              <a:ext uri="{FF2B5EF4-FFF2-40B4-BE49-F238E27FC236}">
                <a16:creationId xmlns:a16="http://schemas.microsoft.com/office/drawing/2014/main" id="{3FA53D25-9B94-C782-5F25-F329FE009905}"/>
              </a:ext>
            </a:extLst>
          </p:cNvPr>
          <p:cNvSpPr/>
          <p:nvPr/>
        </p:nvSpPr>
        <p:spPr>
          <a:xfrm>
            <a:off x="7409280" y="3722580"/>
            <a:ext cx="1266840" cy="4665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69" name="Rectangle 18_1">
            <a:extLst>
              <a:ext uri="{FF2B5EF4-FFF2-40B4-BE49-F238E27FC236}">
                <a16:creationId xmlns:a16="http://schemas.microsoft.com/office/drawing/2014/main" id="{D3A88017-77C8-9F64-BE35-E5A35E9037EB}"/>
              </a:ext>
            </a:extLst>
          </p:cNvPr>
          <p:cNvSpPr/>
          <p:nvPr/>
        </p:nvSpPr>
        <p:spPr>
          <a:xfrm>
            <a:off x="7620240" y="4189500"/>
            <a:ext cx="355680" cy="9684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1070" name="Rectangle 19_1">
            <a:extLst>
              <a:ext uri="{FF2B5EF4-FFF2-40B4-BE49-F238E27FC236}">
                <a16:creationId xmlns:a16="http://schemas.microsoft.com/office/drawing/2014/main" id="{99237191-C897-DBD8-30C2-599EE3475E79}"/>
              </a:ext>
            </a:extLst>
          </p:cNvPr>
          <p:cNvSpPr/>
          <p:nvPr/>
        </p:nvSpPr>
        <p:spPr>
          <a:xfrm>
            <a:off x="7620240" y="4189500"/>
            <a:ext cx="355680" cy="968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71" name="Freeform 20_1">
            <a:extLst>
              <a:ext uri="{FF2B5EF4-FFF2-40B4-BE49-F238E27FC236}">
                <a16:creationId xmlns:a16="http://schemas.microsoft.com/office/drawing/2014/main" id="{1747643D-438E-8D9B-7161-9D1AF7CF1B3D}"/>
              </a:ext>
            </a:extLst>
          </p:cNvPr>
          <p:cNvSpPr/>
          <p:nvPr/>
        </p:nvSpPr>
        <p:spPr>
          <a:xfrm>
            <a:off x="7280400" y="3635460"/>
            <a:ext cx="128520" cy="603360"/>
          </a:xfrm>
          <a:custGeom>
            <a:avLst/>
            <a:gdLst>
              <a:gd name="textAreaLeft" fmla="*/ 0 w 128520"/>
              <a:gd name="textAreaRight" fmla="*/ 128880 w 128520"/>
              <a:gd name="textAreaTop" fmla="*/ 0 h 603360"/>
              <a:gd name="textAreaBottom" fmla="*/ 603720 h 603360"/>
            </a:gdLst>
            <a:ahLst/>
            <a:cxnLst/>
            <a:rect l="textAreaLeft" t="textAreaTop" r="textAreaRight" b="textAreaBottom"/>
            <a:pathLst>
              <a:path w="81" h="380">
                <a:moveTo>
                  <a:pt x="81" y="380"/>
                </a:moveTo>
                <a:lnTo>
                  <a:pt x="81"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72" name="Rectangle 21_1">
            <a:extLst>
              <a:ext uri="{FF2B5EF4-FFF2-40B4-BE49-F238E27FC236}">
                <a16:creationId xmlns:a16="http://schemas.microsoft.com/office/drawing/2014/main" id="{36230212-C4FD-8BAE-919C-0968ED3CC1CE}"/>
              </a:ext>
            </a:extLst>
          </p:cNvPr>
          <p:cNvSpPr/>
          <p:nvPr/>
        </p:nvSpPr>
        <p:spPr>
          <a:xfrm>
            <a:off x="7596480" y="3825900"/>
            <a:ext cx="274680" cy="262080"/>
          </a:xfrm>
          <a:custGeom>
            <a:avLst/>
            <a:gdLst/>
            <a:ahLst/>
            <a:cxnLst/>
            <a:rect l="l" t="t" r="r" b="b"/>
            <a:pathLst>
              <a:path w="21600" h="21600">
                <a:moveTo>
                  <a:pt x="0" y="0"/>
                </a:moveTo>
                <a:lnTo>
                  <a:pt x="21600" y="0"/>
                </a:lnTo>
                <a:lnTo>
                  <a:pt x="21600" y="21600"/>
                </a:lnTo>
                <a:lnTo>
                  <a:pt x="0" y="21600"/>
                </a:lnTo>
                <a:close/>
              </a:path>
            </a:pathLst>
          </a:custGeom>
          <a:solidFill>
            <a:srgbClr val="D8D8D8"/>
          </a:solidFill>
          <a:ln w="0">
            <a:noFill/>
          </a:ln>
        </p:spPr>
        <p:style>
          <a:lnRef idx="0">
            <a:scrgbClr r="0" g="0" b="0"/>
          </a:lnRef>
          <a:fillRef idx="0">
            <a:scrgbClr r="0" g="0" b="0"/>
          </a:fillRef>
          <a:effectRef idx="0">
            <a:scrgbClr r="0" g="0" b="0"/>
          </a:effectRef>
          <a:fontRef idx="minor"/>
        </p:style>
      </p:sp>
      <p:sp>
        <p:nvSpPr>
          <p:cNvPr id="1073" name="Rectangle 22_1">
            <a:extLst>
              <a:ext uri="{FF2B5EF4-FFF2-40B4-BE49-F238E27FC236}">
                <a16:creationId xmlns:a16="http://schemas.microsoft.com/office/drawing/2014/main" id="{0F5B8262-BE77-D8A1-A1D9-8CAAC2687057}"/>
              </a:ext>
            </a:extLst>
          </p:cNvPr>
          <p:cNvSpPr/>
          <p:nvPr/>
        </p:nvSpPr>
        <p:spPr>
          <a:xfrm>
            <a:off x="7596480" y="3825900"/>
            <a:ext cx="27468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74" name="Rectangle 23_1">
            <a:extLst>
              <a:ext uri="{FF2B5EF4-FFF2-40B4-BE49-F238E27FC236}">
                <a16:creationId xmlns:a16="http://schemas.microsoft.com/office/drawing/2014/main" id="{FEFC65F7-EEBF-82FF-D9CD-0BF1C62A6947}"/>
              </a:ext>
            </a:extLst>
          </p:cNvPr>
          <p:cNvSpPr/>
          <p:nvPr/>
        </p:nvSpPr>
        <p:spPr>
          <a:xfrm>
            <a:off x="796152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75" name="Rectangle 24_1">
            <a:extLst>
              <a:ext uri="{FF2B5EF4-FFF2-40B4-BE49-F238E27FC236}">
                <a16:creationId xmlns:a16="http://schemas.microsoft.com/office/drawing/2014/main" id="{DD0F638F-6517-DC25-A4E2-947AC4FD034A}"/>
              </a:ext>
            </a:extLst>
          </p:cNvPr>
          <p:cNvSpPr/>
          <p:nvPr/>
        </p:nvSpPr>
        <p:spPr>
          <a:xfrm>
            <a:off x="796152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76" name="Rectangle 25_1">
            <a:extLst>
              <a:ext uri="{FF2B5EF4-FFF2-40B4-BE49-F238E27FC236}">
                <a16:creationId xmlns:a16="http://schemas.microsoft.com/office/drawing/2014/main" id="{18BA2585-E3E9-8512-D111-DF5E45DA3D0B}"/>
              </a:ext>
            </a:extLst>
          </p:cNvPr>
          <p:cNvSpPr/>
          <p:nvPr/>
        </p:nvSpPr>
        <p:spPr>
          <a:xfrm>
            <a:off x="813288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77" name="Rectangle 26_1">
            <a:extLst>
              <a:ext uri="{FF2B5EF4-FFF2-40B4-BE49-F238E27FC236}">
                <a16:creationId xmlns:a16="http://schemas.microsoft.com/office/drawing/2014/main" id="{3B6262AC-B30F-CDDD-0CA8-5670157658C7}"/>
              </a:ext>
            </a:extLst>
          </p:cNvPr>
          <p:cNvSpPr/>
          <p:nvPr/>
        </p:nvSpPr>
        <p:spPr>
          <a:xfrm>
            <a:off x="813288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78" name="Rectangle 27_1">
            <a:extLst>
              <a:ext uri="{FF2B5EF4-FFF2-40B4-BE49-F238E27FC236}">
                <a16:creationId xmlns:a16="http://schemas.microsoft.com/office/drawing/2014/main" id="{CD128D50-D7A2-6C9B-C8D7-240BA960ADCF}"/>
              </a:ext>
            </a:extLst>
          </p:cNvPr>
          <p:cNvSpPr/>
          <p:nvPr/>
        </p:nvSpPr>
        <p:spPr>
          <a:xfrm>
            <a:off x="830460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79" name="Rectangle 28_1">
            <a:extLst>
              <a:ext uri="{FF2B5EF4-FFF2-40B4-BE49-F238E27FC236}">
                <a16:creationId xmlns:a16="http://schemas.microsoft.com/office/drawing/2014/main" id="{189C3B4D-5679-7F27-9AEF-133010541CD1}"/>
              </a:ext>
            </a:extLst>
          </p:cNvPr>
          <p:cNvSpPr/>
          <p:nvPr/>
        </p:nvSpPr>
        <p:spPr>
          <a:xfrm>
            <a:off x="830460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80" name="Rectangle 29_1">
            <a:extLst>
              <a:ext uri="{FF2B5EF4-FFF2-40B4-BE49-F238E27FC236}">
                <a16:creationId xmlns:a16="http://schemas.microsoft.com/office/drawing/2014/main" id="{BA5A0A8F-3FC7-6706-6C91-EBBAD7AB0C40}"/>
              </a:ext>
            </a:extLst>
          </p:cNvPr>
          <p:cNvSpPr/>
          <p:nvPr/>
        </p:nvSpPr>
        <p:spPr>
          <a:xfrm>
            <a:off x="847596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81" name="Rectangle 30_1">
            <a:extLst>
              <a:ext uri="{FF2B5EF4-FFF2-40B4-BE49-F238E27FC236}">
                <a16:creationId xmlns:a16="http://schemas.microsoft.com/office/drawing/2014/main" id="{29092E2F-06B0-E15D-710E-4F16A9A968DD}"/>
              </a:ext>
            </a:extLst>
          </p:cNvPr>
          <p:cNvSpPr/>
          <p:nvPr/>
        </p:nvSpPr>
        <p:spPr>
          <a:xfrm>
            <a:off x="847596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82" name="Rectangle 31_1">
            <a:extLst>
              <a:ext uri="{FF2B5EF4-FFF2-40B4-BE49-F238E27FC236}">
                <a16:creationId xmlns:a16="http://schemas.microsoft.com/office/drawing/2014/main" id="{F271602D-722E-24C4-4AA9-5ABFBFF1284C}"/>
              </a:ext>
            </a:extLst>
          </p:cNvPr>
          <p:cNvSpPr/>
          <p:nvPr/>
        </p:nvSpPr>
        <p:spPr>
          <a:xfrm>
            <a:off x="796152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83" name="Rectangle 32_1">
            <a:extLst>
              <a:ext uri="{FF2B5EF4-FFF2-40B4-BE49-F238E27FC236}">
                <a16:creationId xmlns:a16="http://schemas.microsoft.com/office/drawing/2014/main" id="{738A6800-96CB-3301-E6C0-F6B1FED1DBCA}"/>
              </a:ext>
            </a:extLst>
          </p:cNvPr>
          <p:cNvSpPr/>
          <p:nvPr/>
        </p:nvSpPr>
        <p:spPr>
          <a:xfrm>
            <a:off x="796152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84" name="Rectangle 33_1">
            <a:extLst>
              <a:ext uri="{FF2B5EF4-FFF2-40B4-BE49-F238E27FC236}">
                <a16:creationId xmlns:a16="http://schemas.microsoft.com/office/drawing/2014/main" id="{93DF38C7-9133-3FC4-6D15-F4A18E8AFA35}"/>
              </a:ext>
            </a:extLst>
          </p:cNvPr>
          <p:cNvSpPr/>
          <p:nvPr/>
        </p:nvSpPr>
        <p:spPr>
          <a:xfrm>
            <a:off x="813288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85" name="Rectangle 34_1">
            <a:extLst>
              <a:ext uri="{FF2B5EF4-FFF2-40B4-BE49-F238E27FC236}">
                <a16:creationId xmlns:a16="http://schemas.microsoft.com/office/drawing/2014/main" id="{7AA19C42-C949-72F1-207A-3996F6CF2126}"/>
              </a:ext>
            </a:extLst>
          </p:cNvPr>
          <p:cNvSpPr/>
          <p:nvPr/>
        </p:nvSpPr>
        <p:spPr>
          <a:xfrm>
            <a:off x="813288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86" name="Rectangle 35_1">
            <a:extLst>
              <a:ext uri="{FF2B5EF4-FFF2-40B4-BE49-F238E27FC236}">
                <a16:creationId xmlns:a16="http://schemas.microsoft.com/office/drawing/2014/main" id="{80CBD7F6-961E-2F8A-E272-E814B43A6954}"/>
              </a:ext>
            </a:extLst>
          </p:cNvPr>
          <p:cNvSpPr/>
          <p:nvPr/>
        </p:nvSpPr>
        <p:spPr>
          <a:xfrm>
            <a:off x="830460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87" name="Rectangle 36_1">
            <a:extLst>
              <a:ext uri="{FF2B5EF4-FFF2-40B4-BE49-F238E27FC236}">
                <a16:creationId xmlns:a16="http://schemas.microsoft.com/office/drawing/2014/main" id="{EC43B11C-00F4-F90C-C397-5980A3921FBA}"/>
              </a:ext>
            </a:extLst>
          </p:cNvPr>
          <p:cNvSpPr/>
          <p:nvPr/>
        </p:nvSpPr>
        <p:spPr>
          <a:xfrm>
            <a:off x="830460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88" name="Rectangle 37_1">
            <a:extLst>
              <a:ext uri="{FF2B5EF4-FFF2-40B4-BE49-F238E27FC236}">
                <a16:creationId xmlns:a16="http://schemas.microsoft.com/office/drawing/2014/main" id="{A6ACC136-D6EE-13F1-0232-3CE4850A82DC}"/>
              </a:ext>
            </a:extLst>
          </p:cNvPr>
          <p:cNvSpPr/>
          <p:nvPr/>
        </p:nvSpPr>
        <p:spPr>
          <a:xfrm>
            <a:off x="847596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89" name="Rectangle 38_1">
            <a:extLst>
              <a:ext uri="{FF2B5EF4-FFF2-40B4-BE49-F238E27FC236}">
                <a16:creationId xmlns:a16="http://schemas.microsoft.com/office/drawing/2014/main" id="{42EB3AEF-0119-CEBB-545A-2B8267E5C024}"/>
              </a:ext>
            </a:extLst>
          </p:cNvPr>
          <p:cNvSpPr/>
          <p:nvPr/>
        </p:nvSpPr>
        <p:spPr>
          <a:xfrm>
            <a:off x="847596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90" name="Rectangle 16_1">
            <a:extLst>
              <a:ext uri="{FF2B5EF4-FFF2-40B4-BE49-F238E27FC236}">
                <a16:creationId xmlns:a16="http://schemas.microsoft.com/office/drawing/2014/main" id="{4C1D9D4B-8E24-2756-BA50-88B95E7FDFFF}"/>
              </a:ext>
            </a:extLst>
          </p:cNvPr>
          <p:cNvSpPr/>
          <p:nvPr/>
        </p:nvSpPr>
        <p:spPr>
          <a:xfrm>
            <a:off x="7256880" y="3570180"/>
            <a:ext cx="1266840" cy="46656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1091" name="Rectangle 17_1">
            <a:extLst>
              <a:ext uri="{FF2B5EF4-FFF2-40B4-BE49-F238E27FC236}">
                <a16:creationId xmlns:a16="http://schemas.microsoft.com/office/drawing/2014/main" id="{FA41108E-2E83-2E06-523E-C3394E2A1804}"/>
              </a:ext>
            </a:extLst>
          </p:cNvPr>
          <p:cNvSpPr/>
          <p:nvPr/>
        </p:nvSpPr>
        <p:spPr>
          <a:xfrm>
            <a:off x="7256880" y="3570180"/>
            <a:ext cx="1266840" cy="4665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92" name="Rectangle 18_1">
            <a:extLst>
              <a:ext uri="{FF2B5EF4-FFF2-40B4-BE49-F238E27FC236}">
                <a16:creationId xmlns:a16="http://schemas.microsoft.com/office/drawing/2014/main" id="{CE519C29-0F58-2B24-6F6F-D83C7A28B521}"/>
              </a:ext>
            </a:extLst>
          </p:cNvPr>
          <p:cNvSpPr/>
          <p:nvPr/>
        </p:nvSpPr>
        <p:spPr>
          <a:xfrm>
            <a:off x="7467840" y="4037100"/>
            <a:ext cx="355680" cy="9684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1093" name="Rectangle 19_1">
            <a:extLst>
              <a:ext uri="{FF2B5EF4-FFF2-40B4-BE49-F238E27FC236}">
                <a16:creationId xmlns:a16="http://schemas.microsoft.com/office/drawing/2014/main" id="{F2648C7F-07E6-927C-ECCF-C4C6734BE3FD}"/>
              </a:ext>
            </a:extLst>
          </p:cNvPr>
          <p:cNvSpPr/>
          <p:nvPr/>
        </p:nvSpPr>
        <p:spPr>
          <a:xfrm>
            <a:off x="7467840" y="4037100"/>
            <a:ext cx="355680" cy="968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94" name="Freeform 20_1">
            <a:extLst>
              <a:ext uri="{FF2B5EF4-FFF2-40B4-BE49-F238E27FC236}">
                <a16:creationId xmlns:a16="http://schemas.microsoft.com/office/drawing/2014/main" id="{1CA38DF5-1B99-BE99-8B3C-8FAE84F41BAB}"/>
              </a:ext>
            </a:extLst>
          </p:cNvPr>
          <p:cNvSpPr/>
          <p:nvPr/>
        </p:nvSpPr>
        <p:spPr>
          <a:xfrm>
            <a:off x="7128000" y="3483060"/>
            <a:ext cx="128520" cy="603360"/>
          </a:xfrm>
          <a:custGeom>
            <a:avLst/>
            <a:gdLst>
              <a:gd name="textAreaLeft" fmla="*/ 0 w 128520"/>
              <a:gd name="textAreaRight" fmla="*/ 128880 w 128520"/>
              <a:gd name="textAreaTop" fmla="*/ 0 h 603360"/>
              <a:gd name="textAreaBottom" fmla="*/ 603720 h 603360"/>
            </a:gdLst>
            <a:ahLst/>
            <a:cxnLst/>
            <a:rect l="textAreaLeft" t="textAreaTop" r="textAreaRight" b="textAreaBottom"/>
            <a:pathLst>
              <a:path w="81" h="380">
                <a:moveTo>
                  <a:pt x="81" y="380"/>
                </a:moveTo>
                <a:lnTo>
                  <a:pt x="81"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95" name="Rectangle 21_1">
            <a:extLst>
              <a:ext uri="{FF2B5EF4-FFF2-40B4-BE49-F238E27FC236}">
                <a16:creationId xmlns:a16="http://schemas.microsoft.com/office/drawing/2014/main" id="{016A8734-0C0A-4F3C-535F-9789359E2720}"/>
              </a:ext>
            </a:extLst>
          </p:cNvPr>
          <p:cNvSpPr/>
          <p:nvPr/>
        </p:nvSpPr>
        <p:spPr>
          <a:xfrm>
            <a:off x="7444080" y="3673500"/>
            <a:ext cx="274680" cy="262080"/>
          </a:xfrm>
          <a:custGeom>
            <a:avLst/>
            <a:gdLst/>
            <a:ahLst/>
            <a:cxnLst/>
            <a:rect l="l" t="t" r="r" b="b"/>
            <a:pathLst>
              <a:path w="21600" h="21600">
                <a:moveTo>
                  <a:pt x="0" y="0"/>
                </a:moveTo>
                <a:lnTo>
                  <a:pt x="21600" y="0"/>
                </a:lnTo>
                <a:lnTo>
                  <a:pt x="21600" y="21600"/>
                </a:lnTo>
                <a:lnTo>
                  <a:pt x="0" y="21600"/>
                </a:lnTo>
                <a:close/>
              </a:path>
            </a:pathLst>
          </a:custGeom>
          <a:solidFill>
            <a:srgbClr val="D8D8D8"/>
          </a:solidFill>
          <a:ln w="0">
            <a:noFill/>
          </a:ln>
        </p:spPr>
        <p:style>
          <a:lnRef idx="0">
            <a:scrgbClr r="0" g="0" b="0"/>
          </a:lnRef>
          <a:fillRef idx="0">
            <a:scrgbClr r="0" g="0" b="0"/>
          </a:fillRef>
          <a:effectRef idx="0">
            <a:scrgbClr r="0" g="0" b="0"/>
          </a:effectRef>
          <a:fontRef idx="minor"/>
        </p:style>
      </p:sp>
      <p:sp>
        <p:nvSpPr>
          <p:cNvPr id="1096" name="Rectangle 22_1">
            <a:extLst>
              <a:ext uri="{FF2B5EF4-FFF2-40B4-BE49-F238E27FC236}">
                <a16:creationId xmlns:a16="http://schemas.microsoft.com/office/drawing/2014/main" id="{83D83075-B226-7385-A06C-8BACC60351BD}"/>
              </a:ext>
            </a:extLst>
          </p:cNvPr>
          <p:cNvSpPr/>
          <p:nvPr/>
        </p:nvSpPr>
        <p:spPr>
          <a:xfrm>
            <a:off x="7444080" y="3673500"/>
            <a:ext cx="27468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97" name="Rectangle 23_1">
            <a:extLst>
              <a:ext uri="{FF2B5EF4-FFF2-40B4-BE49-F238E27FC236}">
                <a16:creationId xmlns:a16="http://schemas.microsoft.com/office/drawing/2014/main" id="{773532C1-624D-4119-035A-F32EDBE1A9B2}"/>
              </a:ext>
            </a:extLst>
          </p:cNvPr>
          <p:cNvSpPr/>
          <p:nvPr/>
        </p:nvSpPr>
        <p:spPr>
          <a:xfrm>
            <a:off x="780912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098" name="Rectangle 24_1">
            <a:extLst>
              <a:ext uri="{FF2B5EF4-FFF2-40B4-BE49-F238E27FC236}">
                <a16:creationId xmlns:a16="http://schemas.microsoft.com/office/drawing/2014/main" id="{95D3247F-745E-C769-7178-9AB3EBA7FB03}"/>
              </a:ext>
            </a:extLst>
          </p:cNvPr>
          <p:cNvSpPr/>
          <p:nvPr/>
        </p:nvSpPr>
        <p:spPr>
          <a:xfrm>
            <a:off x="780912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99" name="Rectangle 25_1">
            <a:extLst>
              <a:ext uri="{FF2B5EF4-FFF2-40B4-BE49-F238E27FC236}">
                <a16:creationId xmlns:a16="http://schemas.microsoft.com/office/drawing/2014/main" id="{18D9EF86-BAE5-CA1F-429C-32AA44873899}"/>
              </a:ext>
            </a:extLst>
          </p:cNvPr>
          <p:cNvSpPr/>
          <p:nvPr/>
        </p:nvSpPr>
        <p:spPr>
          <a:xfrm>
            <a:off x="798048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00" name="Rectangle 26_1">
            <a:extLst>
              <a:ext uri="{FF2B5EF4-FFF2-40B4-BE49-F238E27FC236}">
                <a16:creationId xmlns:a16="http://schemas.microsoft.com/office/drawing/2014/main" id="{2587B282-A288-4E80-3B2F-25099F038DDA}"/>
              </a:ext>
            </a:extLst>
          </p:cNvPr>
          <p:cNvSpPr/>
          <p:nvPr/>
        </p:nvSpPr>
        <p:spPr>
          <a:xfrm>
            <a:off x="798048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101" name="Rectangle 27_1">
            <a:extLst>
              <a:ext uri="{FF2B5EF4-FFF2-40B4-BE49-F238E27FC236}">
                <a16:creationId xmlns:a16="http://schemas.microsoft.com/office/drawing/2014/main" id="{653B6FFD-B1FF-B25A-4DD6-E5D3253CDD6D}"/>
              </a:ext>
            </a:extLst>
          </p:cNvPr>
          <p:cNvSpPr/>
          <p:nvPr/>
        </p:nvSpPr>
        <p:spPr>
          <a:xfrm>
            <a:off x="815220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02" name="Rectangle 28_1">
            <a:extLst>
              <a:ext uri="{FF2B5EF4-FFF2-40B4-BE49-F238E27FC236}">
                <a16:creationId xmlns:a16="http://schemas.microsoft.com/office/drawing/2014/main" id="{6452EFE3-27D8-6088-66FD-93F02F56CC55}"/>
              </a:ext>
            </a:extLst>
          </p:cNvPr>
          <p:cNvSpPr/>
          <p:nvPr/>
        </p:nvSpPr>
        <p:spPr>
          <a:xfrm>
            <a:off x="815220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103" name="Rectangle 29_1">
            <a:extLst>
              <a:ext uri="{FF2B5EF4-FFF2-40B4-BE49-F238E27FC236}">
                <a16:creationId xmlns:a16="http://schemas.microsoft.com/office/drawing/2014/main" id="{97E96580-4B2D-08C9-1DCC-1E00D54D18BE}"/>
              </a:ext>
            </a:extLst>
          </p:cNvPr>
          <p:cNvSpPr/>
          <p:nvPr/>
        </p:nvSpPr>
        <p:spPr>
          <a:xfrm>
            <a:off x="832356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04" name="Rectangle 30_1">
            <a:extLst>
              <a:ext uri="{FF2B5EF4-FFF2-40B4-BE49-F238E27FC236}">
                <a16:creationId xmlns:a16="http://schemas.microsoft.com/office/drawing/2014/main" id="{AD3A7207-2B48-0FFA-3621-075B9779516C}"/>
              </a:ext>
            </a:extLst>
          </p:cNvPr>
          <p:cNvSpPr/>
          <p:nvPr/>
        </p:nvSpPr>
        <p:spPr>
          <a:xfrm>
            <a:off x="832356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105" name="Rectangle 31_1">
            <a:extLst>
              <a:ext uri="{FF2B5EF4-FFF2-40B4-BE49-F238E27FC236}">
                <a16:creationId xmlns:a16="http://schemas.microsoft.com/office/drawing/2014/main" id="{E219A969-EC88-1FD5-2D52-299BC93AC97A}"/>
              </a:ext>
            </a:extLst>
          </p:cNvPr>
          <p:cNvSpPr/>
          <p:nvPr/>
        </p:nvSpPr>
        <p:spPr>
          <a:xfrm>
            <a:off x="780912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06" name="Rectangle 32_1">
            <a:extLst>
              <a:ext uri="{FF2B5EF4-FFF2-40B4-BE49-F238E27FC236}">
                <a16:creationId xmlns:a16="http://schemas.microsoft.com/office/drawing/2014/main" id="{319D419E-B2DC-8E8A-3809-772B62ED49FA}"/>
              </a:ext>
            </a:extLst>
          </p:cNvPr>
          <p:cNvSpPr/>
          <p:nvPr/>
        </p:nvSpPr>
        <p:spPr>
          <a:xfrm>
            <a:off x="780912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107" name="Rectangle 33_1">
            <a:extLst>
              <a:ext uri="{FF2B5EF4-FFF2-40B4-BE49-F238E27FC236}">
                <a16:creationId xmlns:a16="http://schemas.microsoft.com/office/drawing/2014/main" id="{BAF973AD-1E9B-0079-468D-D0FE816B98F5}"/>
              </a:ext>
            </a:extLst>
          </p:cNvPr>
          <p:cNvSpPr/>
          <p:nvPr/>
        </p:nvSpPr>
        <p:spPr>
          <a:xfrm>
            <a:off x="798048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08" name="Rectangle 34_1">
            <a:extLst>
              <a:ext uri="{FF2B5EF4-FFF2-40B4-BE49-F238E27FC236}">
                <a16:creationId xmlns:a16="http://schemas.microsoft.com/office/drawing/2014/main" id="{F7B145C0-7616-85AD-92F5-628AE1DEC034}"/>
              </a:ext>
            </a:extLst>
          </p:cNvPr>
          <p:cNvSpPr/>
          <p:nvPr/>
        </p:nvSpPr>
        <p:spPr>
          <a:xfrm>
            <a:off x="798048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109" name="Rectangle 35_1">
            <a:extLst>
              <a:ext uri="{FF2B5EF4-FFF2-40B4-BE49-F238E27FC236}">
                <a16:creationId xmlns:a16="http://schemas.microsoft.com/office/drawing/2014/main" id="{64E76941-EA65-5E43-CCC1-DFAAD9F99B86}"/>
              </a:ext>
            </a:extLst>
          </p:cNvPr>
          <p:cNvSpPr/>
          <p:nvPr/>
        </p:nvSpPr>
        <p:spPr>
          <a:xfrm>
            <a:off x="815220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10" name="Rectangle 36_1">
            <a:extLst>
              <a:ext uri="{FF2B5EF4-FFF2-40B4-BE49-F238E27FC236}">
                <a16:creationId xmlns:a16="http://schemas.microsoft.com/office/drawing/2014/main" id="{A817612A-F7EA-4EF6-A6F6-1C7CE594CA56}"/>
              </a:ext>
            </a:extLst>
          </p:cNvPr>
          <p:cNvSpPr/>
          <p:nvPr/>
        </p:nvSpPr>
        <p:spPr>
          <a:xfrm>
            <a:off x="815220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111" name="Rectangle 37_1">
            <a:extLst>
              <a:ext uri="{FF2B5EF4-FFF2-40B4-BE49-F238E27FC236}">
                <a16:creationId xmlns:a16="http://schemas.microsoft.com/office/drawing/2014/main" id="{005C1CCA-E002-8E04-A793-F1857798CA49}"/>
              </a:ext>
            </a:extLst>
          </p:cNvPr>
          <p:cNvSpPr/>
          <p:nvPr/>
        </p:nvSpPr>
        <p:spPr>
          <a:xfrm>
            <a:off x="832356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12" name="Rectangle 38_1">
            <a:extLst>
              <a:ext uri="{FF2B5EF4-FFF2-40B4-BE49-F238E27FC236}">
                <a16:creationId xmlns:a16="http://schemas.microsoft.com/office/drawing/2014/main" id="{C03D24C0-C1D7-0EF8-2CD8-DAF904078AB9}"/>
              </a:ext>
            </a:extLst>
          </p:cNvPr>
          <p:cNvSpPr/>
          <p:nvPr/>
        </p:nvSpPr>
        <p:spPr>
          <a:xfrm>
            <a:off x="832356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113" name="Freeform 11_1">
            <a:extLst>
              <a:ext uri="{FF2B5EF4-FFF2-40B4-BE49-F238E27FC236}">
                <a16:creationId xmlns:a16="http://schemas.microsoft.com/office/drawing/2014/main" id="{6364FFB5-AFC8-098A-E8C7-5FA542427251}"/>
              </a:ext>
            </a:extLst>
          </p:cNvPr>
          <p:cNvSpPr/>
          <p:nvPr/>
        </p:nvSpPr>
        <p:spPr>
          <a:xfrm>
            <a:off x="5958000" y="3628797"/>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14" name="Freeform 12_1">
            <a:extLst>
              <a:ext uri="{FF2B5EF4-FFF2-40B4-BE49-F238E27FC236}">
                <a16:creationId xmlns:a16="http://schemas.microsoft.com/office/drawing/2014/main" id="{12CDC0B2-6770-7098-759A-BEB57EF806A5}"/>
              </a:ext>
            </a:extLst>
          </p:cNvPr>
          <p:cNvSpPr/>
          <p:nvPr/>
        </p:nvSpPr>
        <p:spPr>
          <a:xfrm>
            <a:off x="6910560" y="3615350"/>
            <a:ext cx="174600" cy="162000"/>
          </a:xfrm>
          <a:custGeom>
            <a:avLst/>
            <a:gdLst>
              <a:gd name="textAreaLeft" fmla="*/ 0 w 174600"/>
              <a:gd name="textAreaRight" fmla="*/ 174960 w 174600"/>
              <a:gd name="textAreaTop" fmla="*/ 0 h 162000"/>
              <a:gd name="textAreaBottom" fmla="*/ 162360 h 162000"/>
            </a:gdLst>
            <a:ahLst/>
            <a:cxnLst/>
            <a:rect l="textAreaLeft" t="textAreaTop" r="textAreaRight" b="textAreaBottom"/>
            <a:pathLst>
              <a:path w="110" h="102">
                <a:moveTo>
                  <a:pt x="0" y="0"/>
                </a:moveTo>
                <a:lnTo>
                  <a:pt x="110"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15" name="Line 13_3">
            <a:extLst>
              <a:ext uri="{FF2B5EF4-FFF2-40B4-BE49-F238E27FC236}">
                <a16:creationId xmlns:a16="http://schemas.microsoft.com/office/drawing/2014/main" id="{637D0F99-A53B-3FF2-16C1-59D252DA372C}"/>
              </a:ext>
            </a:extLst>
          </p:cNvPr>
          <p:cNvSpPr/>
          <p:nvPr/>
        </p:nvSpPr>
        <p:spPr>
          <a:xfrm>
            <a:off x="6131160" y="3703317"/>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116" name="Freeform 11_1">
            <a:extLst>
              <a:ext uri="{FF2B5EF4-FFF2-40B4-BE49-F238E27FC236}">
                <a16:creationId xmlns:a16="http://schemas.microsoft.com/office/drawing/2014/main" id="{ACB4A3A6-44A6-BA61-B991-8BA3D161F364}"/>
              </a:ext>
            </a:extLst>
          </p:cNvPr>
          <p:cNvSpPr/>
          <p:nvPr/>
        </p:nvSpPr>
        <p:spPr>
          <a:xfrm>
            <a:off x="5962483" y="3808091"/>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17" name="Freeform 12_1">
            <a:extLst>
              <a:ext uri="{FF2B5EF4-FFF2-40B4-BE49-F238E27FC236}">
                <a16:creationId xmlns:a16="http://schemas.microsoft.com/office/drawing/2014/main" id="{E4621E13-F150-883C-4B46-CDA171758540}"/>
              </a:ext>
            </a:extLst>
          </p:cNvPr>
          <p:cNvSpPr/>
          <p:nvPr/>
        </p:nvSpPr>
        <p:spPr>
          <a:xfrm>
            <a:off x="6915043" y="3794644"/>
            <a:ext cx="174600" cy="162000"/>
          </a:xfrm>
          <a:custGeom>
            <a:avLst/>
            <a:gdLst>
              <a:gd name="textAreaLeft" fmla="*/ 0 w 174600"/>
              <a:gd name="textAreaRight" fmla="*/ 174960 w 174600"/>
              <a:gd name="textAreaTop" fmla="*/ 0 h 162000"/>
              <a:gd name="textAreaBottom" fmla="*/ 162360 h 162000"/>
            </a:gdLst>
            <a:ahLst/>
            <a:cxnLst/>
            <a:rect l="textAreaLeft" t="textAreaTop" r="textAreaRight" b="textAreaBottom"/>
            <a:pathLst>
              <a:path w="110" h="102">
                <a:moveTo>
                  <a:pt x="0" y="0"/>
                </a:moveTo>
                <a:lnTo>
                  <a:pt x="110"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18" name="Line 13_3">
            <a:extLst>
              <a:ext uri="{FF2B5EF4-FFF2-40B4-BE49-F238E27FC236}">
                <a16:creationId xmlns:a16="http://schemas.microsoft.com/office/drawing/2014/main" id="{767D4AC0-56AA-C98B-D518-80EBB882E5E3}"/>
              </a:ext>
            </a:extLst>
          </p:cNvPr>
          <p:cNvSpPr/>
          <p:nvPr/>
        </p:nvSpPr>
        <p:spPr>
          <a:xfrm>
            <a:off x="6135643" y="3882611"/>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119" name="Freeform 11_1">
            <a:extLst>
              <a:ext uri="{FF2B5EF4-FFF2-40B4-BE49-F238E27FC236}">
                <a16:creationId xmlns:a16="http://schemas.microsoft.com/office/drawing/2014/main" id="{405AC9A5-EB64-3F6D-3AB7-A697E3B1AD3E}"/>
              </a:ext>
            </a:extLst>
          </p:cNvPr>
          <p:cNvSpPr/>
          <p:nvPr/>
        </p:nvSpPr>
        <p:spPr>
          <a:xfrm>
            <a:off x="5966966" y="3987385"/>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20" name="Freeform 12_1">
            <a:extLst>
              <a:ext uri="{FF2B5EF4-FFF2-40B4-BE49-F238E27FC236}">
                <a16:creationId xmlns:a16="http://schemas.microsoft.com/office/drawing/2014/main" id="{10DD0565-208D-03CC-2FE6-17F681DFA8F4}"/>
              </a:ext>
            </a:extLst>
          </p:cNvPr>
          <p:cNvSpPr/>
          <p:nvPr/>
        </p:nvSpPr>
        <p:spPr>
          <a:xfrm>
            <a:off x="6919526" y="3973938"/>
            <a:ext cx="174600" cy="162000"/>
          </a:xfrm>
          <a:custGeom>
            <a:avLst/>
            <a:gdLst>
              <a:gd name="textAreaLeft" fmla="*/ 0 w 174600"/>
              <a:gd name="textAreaRight" fmla="*/ 174960 w 174600"/>
              <a:gd name="textAreaTop" fmla="*/ 0 h 162000"/>
              <a:gd name="textAreaBottom" fmla="*/ 162360 h 162000"/>
            </a:gdLst>
            <a:ahLst/>
            <a:cxnLst/>
            <a:rect l="textAreaLeft" t="textAreaTop" r="textAreaRight" b="textAreaBottom"/>
            <a:pathLst>
              <a:path w="110" h="102">
                <a:moveTo>
                  <a:pt x="0" y="0"/>
                </a:moveTo>
                <a:lnTo>
                  <a:pt x="110"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21" name="Line 13_3">
            <a:extLst>
              <a:ext uri="{FF2B5EF4-FFF2-40B4-BE49-F238E27FC236}">
                <a16:creationId xmlns:a16="http://schemas.microsoft.com/office/drawing/2014/main" id="{C0C4AF09-AE76-5B26-4319-621750BBF0B9}"/>
              </a:ext>
            </a:extLst>
          </p:cNvPr>
          <p:cNvSpPr/>
          <p:nvPr/>
        </p:nvSpPr>
        <p:spPr>
          <a:xfrm>
            <a:off x="6140126" y="4061905"/>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022" name="Freeform 1021"/>
          <p:cNvSpPr/>
          <p:nvPr/>
        </p:nvSpPr>
        <p:spPr>
          <a:xfrm>
            <a:off x="7031160" y="2978029"/>
            <a:ext cx="3642480" cy="1720440"/>
          </a:xfrm>
          <a:custGeom>
            <a:avLst/>
            <a:gdLst>
              <a:gd name="textAreaLeft" fmla="*/ 0 w 3642480"/>
              <a:gd name="textAreaRight" fmla="*/ 3642840 w 3642480"/>
              <a:gd name="textAreaTop" fmla="*/ 0 h 1720440"/>
              <a:gd name="textAreaBottom" fmla="*/ 1720800 h 1720440"/>
            </a:gdLst>
            <a:ahLst/>
            <a:cxnLst/>
            <a:rect l="textAreaLeft" t="textAreaTop" r="textAreaRight" b="textAreaBottom"/>
            <a:pathLst>
              <a:path w="10121" h="4782">
                <a:moveTo>
                  <a:pt x="796" y="0"/>
                </a:moveTo>
                <a:lnTo>
                  <a:pt x="797" y="0"/>
                </a:lnTo>
                <a:cubicBezTo>
                  <a:pt x="657" y="0"/>
                  <a:pt x="520" y="37"/>
                  <a:pt x="398" y="107"/>
                </a:cubicBezTo>
                <a:cubicBezTo>
                  <a:pt x="277" y="177"/>
                  <a:pt x="177" y="277"/>
                  <a:pt x="107" y="398"/>
                </a:cubicBezTo>
                <a:cubicBezTo>
                  <a:pt x="37" y="520"/>
                  <a:pt x="0" y="657"/>
                  <a:pt x="0" y="797"/>
                </a:cubicBezTo>
                <a:lnTo>
                  <a:pt x="0" y="3984"/>
                </a:lnTo>
                <a:lnTo>
                  <a:pt x="0" y="3984"/>
                </a:lnTo>
                <a:cubicBezTo>
                  <a:pt x="0" y="4124"/>
                  <a:pt x="37" y="4261"/>
                  <a:pt x="107" y="4383"/>
                </a:cubicBezTo>
                <a:cubicBezTo>
                  <a:pt x="177" y="4504"/>
                  <a:pt x="277" y="4604"/>
                  <a:pt x="398" y="4674"/>
                </a:cubicBezTo>
                <a:cubicBezTo>
                  <a:pt x="520" y="4744"/>
                  <a:pt x="657" y="4781"/>
                  <a:pt x="797" y="4781"/>
                </a:cubicBezTo>
                <a:lnTo>
                  <a:pt x="9323" y="4781"/>
                </a:lnTo>
                <a:lnTo>
                  <a:pt x="9323" y="4781"/>
                </a:lnTo>
                <a:cubicBezTo>
                  <a:pt x="9463" y="4781"/>
                  <a:pt x="9600" y="4744"/>
                  <a:pt x="9722" y="4674"/>
                </a:cubicBezTo>
                <a:cubicBezTo>
                  <a:pt x="9843" y="4604"/>
                  <a:pt x="9943" y="4504"/>
                  <a:pt x="10013" y="4383"/>
                </a:cubicBezTo>
                <a:cubicBezTo>
                  <a:pt x="10083" y="4261"/>
                  <a:pt x="10120" y="4124"/>
                  <a:pt x="10120" y="3984"/>
                </a:cubicBezTo>
                <a:lnTo>
                  <a:pt x="10120" y="796"/>
                </a:lnTo>
                <a:lnTo>
                  <a:pt x="10120" y="797"/>
                </a:lnTo>
                <a:lnTo>
                  <a:pt x="10120" y="797"/>
                </a:lnTo>
                <a:cubicBezTo>
                  <a:pt x="10120" y="657"/>
                  <a:pt x="10083" y="520"/>
                  <a:pt x="10013" y="398"/>
                </a:cubicBezTo>
                <a:cubicBezTo>
                  <a:pt x="9943" y="277"/>
                  <a:pt x="9843" y="177"/>
                  <a:pt x="9722" y="107"/>
                </a:cubicBezTo>
                <a:cubicBezTo>
                  <a:pt x="9600" y="37"/>
                  <a:pt x="9463" y="0"/>
                  <a:pt x="9323" y="0"/>
                </a:cubicBezTo>
                <a:lnTo>
                  <a:pt x="796" y="0"/>
                </a:lnTo>
              </a:path>
            </a:pathLst>
          </a:custGeom>
          <a:noFill/>
          <a:ln w="38160">
            <a:solidFill>
              <a:srgbClr val="00B050"/>
            </a:solidFill>
            <a:prstDash val="lgDash"/>
            <a:round/>
          </a:ln>
        </p:spPr>
        <p:style>
          <a:lnRef idx="0">
            <a:scrgbClr r="0" g="0" b="0"/>
          </a:lnRef>
          <a:fillRef idx="0">
            <a:scrgbClr r="0" g="0" b="0"/>
          </a:fillRef>
          <a:effectRef idx="0">
            <a:scrgbClr r="0" g="0" b="0"/>
          </a:effectRef>
          <a:fontRef idx="minor"/>
        </p:style>
      </p:sp>
      <p:graphicFrame>
        <p:nvGraphicFramePr>
          <p:cNvPr id="1025" name="Table 1024"/>
          <p:cNvGraphicFramePr/>
          <p:nvPr>
            <p:extLst>
              <p:ext uri="{D42A27DB-BD31-4B8C-83A1-F6EECF244321}">
                <p14:modId xmlns:p14="http://schemas.microsoft.com/office/powerpoint/2010/main" val="1061703124"/>
              </p:ext>
            </p:extLst>
          </p:nvPr>
        </p:nvGraphicFramePr>
        <p:xfrm>
          <a:off x="9759303" y="3091429"/>
          <a:ext cx="718200" cy="717840"/>
        </p:xfrm>
        <a:graphic>
          <a:graphicData uri="http://schemas.openxmlformats.org/drawingml/2006/table">
            <a:tbl>
              <a:tblPr/>
              <a:tblGrid>
                <a:gridCol w="718200">
                  <a:extLst>
                    <a:ext uri="{9D8B030D-6E8A-4147-A177-3AD203B41FA5}">
                      <a16:colId xmlns:a16="http://schemas.microsoft.com/office/drawing/2014/main" val="20000"/>
                    </a:ext>
                  </a:extLst>
                </a:gridCol>
              </a:tblGrid>
              <a:tr h="717840">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FFB366"/>
                    </a:solidFill>
                  </a:tcPr>
                </a:tc>
                <a:extLst>
                  <a:ext uri="{0D108BD9-81ED-4DB2-BD59-A6C34878D82A}">
                    <a16:rowId xmlns:a16="http://schemas.microsoft.com/office/drawing/2014/main" val="10000"/>
                  </a:ext>
                </a:extLst>
              </a:tr>
            </a:tbl>
          </a:graphicData>
        </a:graphic>
      </p:graphicFrame>
      <p:graphicFrame>
        <p:nvGraphicFramePr>
          <p:cNvPr id="1026" name="Table 1025"/>
          <p:cNvGraphicFramePr/>
          <p:nvPr>
            <p:extLst>
              <p:ext uri="{D42A27DB-BD31-4B8C-83A1-F6EECF244321}">
                <p14:modId xmlns:p14="http://schemas.microsoft.com/office/powerpoint/2010/main" val="2653547455"/>
              </p:ext>
            </p:extLst>
          </p:nvPr>
        </p:nvGraphicFramePr>
        <p:xfrm>
          <a:off x="8506800" y="1772029"/>
          <a:ext cx="362880" cy="365760"/>
        </p:xfrm>
        <a:graphic>
          <a:graphicData uri="http://schemas.openxmlformats.org/drawingml/2006/table">
            <a:tbl>
              <a:tblPr/>
              <a:tblGrid>
                <a:gridCol w="362880">
                  <a:extLst>
                    <a:ext uri="{9D8B030D-6E8A-4147-A177-3AD203B41FA5}">
                      <a16:colId xmlns:a16="http://schemas.microsoft.com/office/drawing/2014/main" val="20000"/>
                    </a:ext>
                  </a:extLst>
                </a:gridCol>
              </a:tblGrid>
              <a:tr h="349920">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CC7A"/>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24"/>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0"/>
                                  </p:stCondLst>
                                  <p:childTnLst>
                                    <p:set>
                                      <p:cBhvr>
                                        <p:cTn id="9" dur="1" fill="hold">
                                          <p:stCondLst>
                                            <p:cond delay="0"/>
                                          </p:stCondLst>
                                        </p:cTn>
                                        <p:tgtEl>
                                          <p:spTgt spid="1025"/>
                                        </p:tgtEl>
                                        <p:attrNameLst>
                                          <p:attrName>style.visibility</p:attrName>
                                        </p:attrNameLst>
                                      </p:cBhvr>
                                      <p:to>
                                        <p:strVal val="visible"/>
                                      </p:to>
                                    </p:set>
                                  </p:childTnLst>
                                </p:cTn>
                              </p:par>
                            </p:childTnLst>
                          </p:cTn>
                        </p:par>
                        <p:par>
                          <p:cTn id="10" fill="hold">
                            <p:stCondLst>
                              <p:cond delay="0"/>
                            </p:stCondLst>
                            <p:childTnLst>
                              <p:par>
                                <p:cTn id="11" presetID="0" presetClass="path" presetSubtype="0" repeatCount="0" accel="50000" decel="50000" fill="hold" nodeType="afterEffect">
                                  <p:stCondLst>
                                    <p:cond delay="300"/>
                                  </p:stCondLst>
                                  <p:childTnLst>
                                    <p:animMotion origin="layout" path="M -0.00039 -0.00509 C -0.05978 0.00972 -0.11904 0.02454 -0.1417 -0.00116 C -0.16436 -0.02708 -0.13623 -0.15995 -0.13623 -0.15972 L -0.13623 -0.15995 " pathEditMode="relative" rAng="0" ptsTypes="AAAA">
                                      <p:cBhvr>
                                        <p:cTn id="12" dur="1000" fill="hold"/>
                                        <p:tgtEl>
                                          <p:spTgt spid="1025"/>
                                        </p:tgtEl>
                                        <p:attrNameLst>
                                          <p:attrName>ppt_x</p:attrName>
                                          <p:attrName>ppt_y</p:attrName>
                                        </p:attrNameLst>
                                      </p:cBhvr>
                                      <p:rCtr x="-7515" y="-6852"/>
                                    </p:animMotion>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par>
                          <p:cTn id="17" fill="hold">
                            <p:stCondLst>
                              <p:cond delay="0"/>
                            </p:stCondLst>
                            <p:childTnLst>
                              <p:par>
                                <p:cTn id="18" presetID="0" presetClass="path" presetSubtype="0" repeatCount="0" accel="50000" decel="50000" fill="hold" nodeType="afterEffect">
                                  <p:stCondLst>
                                    <p:cond delay="300"/>
                                  </p:stCondLst>
                                  <p:childTnLst>
                                    <p:animMotion origin="layout" path="M -0.00782 0.00324 C -0.0732 -0.00625 -0.13858 -0.01574 -0.18326 0.02084 C -0.22793 0.05741 -0.23223 0.18195 -0.27599 0.22269 C -0.31975 0.26366 -0.44582 0.26598 -0.44582 0.26598 L -0.44582 0.26598 " pathEditMode="relative" ptsTypes="AAAAA">
                                      <p:cBhvr>
                                        <p:cTn id="19" dur="2000" fill="hold"/>
                                        <p:tgtEl>
                                          <p:spTgt spid="1026"/>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ectangle 164"/>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0" strike="noStrike" spc="-1">
                <a:solidFill>
                  <a:srgbClr val="000000"/>
                </a:solidFill>
                <a:latin typeface="Calibri"/>
              </a:rPr>
              <a:t>On-Demand Access using the CPU (UVM/</a:t>
            </a:r>
            <a:r>
              <a:rPr lang="en-US" sz="4000" b="0" strike="noStrike" spc="-1" err="1">
                <a:solidFill>
                  <a:srgbClr val="000000"/>
                </a:solidFill>
                <a:latin typeface="Calibri"/>
              </a:rPr>
              <a:t>GPUfs</a:t>
            </a:r>
            <a:r>
              <a:rPr lang="en-US" sz="4000" b="0" strike="noStrike" spc="-1">
                <a:solidFill>
                  <a:srgbClr val="000000"/>
                </a:solidFill>
                <a:latin typeface="Calibri"/>
              </a:rPr>
              <a:t>)</a:t>
            </a:r>
            <a:endParaRPr lang="en-US" sz="4000" b="0" strike="noStrike" spc="-1">
              <a:latin typeface="Calibri"/>
            </a:endParaRPr>
          </a:p>
        </p:txBody>
      </p:sp>
      <p:sp>
        <p:nvSpPr>
          <p:cNvPr id="3" name="Freeform 6_3">
            <a:extLst>
              <a:ext uri="{FF2B5EF4-FFF2-40B4-BE49-F238E27FC236}">
                <a16:creationId xmlns:a16="http://schemas.microsoft.com/office/drawing/2014/main" id="{0F32C85E-F9A2-386B-B96E-C599EF53E964}"/>
              </a:ext>
            </a:extLst>
          </p:cNvPr>
          <p:cNvSpPr/>
          <p:nvPr/>
        </p:nvSpPr>
        <p:spPr>
          <a:xfrm>
            <a:off x="4826160" y="3393822"/>
            <a:ext cx="1116000" cy="1036800"/>
          </a:xfrm>
          <a:custGeom>
            <a:avLst/>
            <a:gdLst>
              <a:gd name="textAreaLeft" fmla="*/ 0 w 1116000"/>
              <a:gd name="textAreaRight" fmla="*/ 1116000 w 1116000"/>
              <a:gd name="textAreaTop" fmla="*/ 0 h 1036800"/>
              <a:gd name="textAreaBottom" fmla="*/ 1037160 h 1036800"/>
            </a:gdLst>
            <a:ahLst/>
            <a:cxnLst/>
            <a:rect l="textAreaLeft" t="textAreaTop" r="textAreaRight" b="textAreaBottom"/>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 name="Freeform 7_1">
            <a:extLst>
              <a:ext uri="{FF2B5EF4-FFF2-40B4-BE49-F238E27FC236}">
                <a16:creationId xmlns:a16="http://schemas.microsoft.com/office/drawing/2014/main" id="{9F069081-B69D-A538-E9F0-06E188E38108}"/>
              </a:ext>
            </a:extLst>
          </p:cNvPr>
          <p:cNvSpPr/>
          <p:nvPr/>
        </p:nvSpPr>
        <p:spPr>
          <a:xfrm>
            <a:off x="4824720" y="3393822"/>
            <a:ext cx="1116000" cy="1036800"/>
          </a:xfrm>
          <a:custGeom>
            <a:avLst/>
            <a:gdLst>
              <a:gd name="textAreaLeft" fmla="*/ 0 w 1116000"/>
              <a:gd name="textAreaRight" fmla="*/ 1116000 w 1116000"/>
              <a:gd name="textAreaTop" fmla="*/ 0 h 1036800"/>
              <a:gd name="textAreaBottom" fmla="*/ 1037160 h 1036800"/>
            </a:gdLst>
            <a:ahLst/>
            <a:cxnLst/>
            <a:rect l="textAreaLeft" t="textAreaTop" r="textAreaRight" b="textAreaBottom"/>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 name="Rectangle 8_1">
            <a:extLst>
              <a:ext uri="{FF2B5EF4-FFF2-40B4-BE49-F238E27FC236}">
                <a16:creationId xmlns:a16="http://schemas.microsoft.com/office/drawing/2014/main" id="{5BBEC08A-788E-3705-0F80-9A630FD71A26}"/>
              </a:ext>
            </a:extLst>
          </p:cNvPr>
          <p:cNvSpPr/>
          <p:nvPr/>
        </p:nvSpPr>
        <p:spPr>
          <a:xfrm>
            <a:off x="5116680" y="3576342"/>
            <a:ext cx="636120" cy="33552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200" b="0" strike="noStrike" spc="-1">
                <a:solidFill>
                  <a:srgbClr val="000000"/>
                </a:solidFill>
                <a:latin typeface="Trebuchet MS"/>
              </a:rPr>
              <a:t>PCIe </a:t>
            </a:r>
            <a:endParaRPr lang="en-US" sz="2200" b="0" strike="noStrike" spc="-1">
              <a:latin typeface="Arial"/>
            </a:endParaRPr>
          </a:p>
        </p:txBody>
      </p:sp>
      <p:sp>
        <p:nvSpPr>
          <p:cNvPr id="6" name="Rectangle 9_1">
            <a:extLst>
              <a:ext uri="{FF2B5EF4-FFF2-40B4-BE49-F238E27FC236}">
                <a16:creationId xmlns:a16="http://schemas.microsoft.com/office/drawing/2014/main" id="{4A6CA24E-A9C9-B17F-0BEF-CFDF285F98FA}"/>
              </a:ext>
            </a:extLst>
          </p:cNvPr>
          <p:cNvSpPr/>
          <p:nvPr/>
        </p:nvSpPr>
        <p:spPr>
          <a:xfrm>
            <a:off x="4978800" y="3922302"/>
            <a:ext cx="823680" cy="33552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200" b="0" strike="noStrike" spc="-1">
                <a:solidFill>
                  <a:srgbClr val="000000"/>
                </a:solidFill>
                <a:latin typeface="Trebuchet MS"/>
              </a:rPr>
              <a:t>Switch</a:t>
            </a:r>
            <a:endParaRPr lang="en-US" sz="2200" b="0" strike="noStrike" spc="-1">
              <a:latin typeface="Arial"/>
            </a:endParaRPr>
          </a:p>
        </p:txBody>
      </p:sp>
      <p:sp>
        <p:nvSpPr>
          <p:cNvPr id="9" name="Line 13_2">
            <a:extLst>
              <a:ext uri="{FF2B5EF4-FFF2-40B4-BE49-F238E27FC236}">
                <a16:creationId xmlns:a16="http://schemas.microsoft.com/office/drawing/2014/main" id="{7ABE18B8-0601-97DD-7CA0-82919E54B1DF}"/>
              </a:ext>
            </a:extLst>
          </p:cNvPr>
          <p:cNvSpPr/>
          <p:nvPr/>
        </p:nvSpPr>
        <p:spPr>
          <a:xfrm>
            <a:off x="3892680" y="3911142"/>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0" name="Freeform 14_1">
            <a:extLst>
              <a:ext uri="{FF2B5EF4-FFF2-40B4-BE49-F238E27FC236}">
                <a16:creationId xmlns:a16="http://schemas.microsoft.com/office/drawing/2014/main" id="{DDAC4DB3-813F-A5D5-C660-8ED06D443ABA}"/>
              </a:ext>
            </a:extLst>
          </p:cNvPr>
          <p:cNvSpPr/>
          <p:nvPr/>
        </p:nvSpPr>
        <p:spPr>
          <a:xfrm>
            <a:off x="3742200" y="3830502"/>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 name="Freeform 15_1">
            <a:extLst>
              <a:ext uri="{FF2B5EF4-FFF2-40B4-BE49-F238E27FC236}">
                <a16:creationId xmlns:a16="http://schemas.microsoft.com/office/drawing/2014/main" id="{435BB6BA-7626-C407-C68D-311E8EBD7046}"/>
              </a:ext>
            </a:extLst>
          </p:cNvPr>
          <p:cNvSpPr/>
          <p:nvPr/>
        </p:nvSpPr>
        <p:spPr>
          <a:xfrm>
            <a:off x="4640400" y="3830502"/>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0" y="0"/>
                </a:moveTo>
                <a:lnTo>
                  <a:pt x="109"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35" name="Rectangle 39_1">
            <a:extLst>
              <a:ext uri="{FF2B5EF4-FFF2-40B4-BE49-F238E27FC236}">
                <a16:creationId xmlns:a16="http://schemas.microsoft.com/office/drawing/2014/main" id="{D079F59E-3E0C-AB17-8AA3-8FFFD20949FB}"/>
              </a:ext>
            </a:extLst>
          </p:cNvPr>
          <p:cNvSpPr/>
          <p:nvPr/>
        </p:nvSpPr>
        <p:spPr>
          <a:xfrm>
            <a:off x="4304160" y="2134902"/>
            <a:ext cx="1841400" cy="514440"/>
          </a:xfrm>
          <a:custGeom>
            <a:avLst/>
            <a:gdLst/>
            <a:ahLst/>
            <a:cxnLst/>
            <a:rect l="l" t="t" r="r" b="b"/>
            <a:pathLst>
              <a:path w="21600" h="21600">
                <a:moveTo>
                  <a:pt x="0" y="0"/>
                </a:moveTo>
                <a:lnTo>
                  <a:pt x="21600" y="0"/>
                </a:lnTo>
                <a:lnTo>
                  <a:pt x="21600" y="21600"/>
                </a:lnTo>
                <a:lnTo>
                  <a:pt x="0" y="2160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6" name="Rectangle 40_1">
            <a:extLst>
              <a:ext uri="{FF2B5EF4-FFF2-40B4-BE49-F238E27FC236}">
                <a16:creationId xmlns:a16="http://schemas.microsoft.com/office/drawing/2014/main" id="{CA36126C-F036-5A9E-1B7D-01C6DB963AAA}"/>
              </a:ext>
            </a:extLst>
          </p:cNvPr>
          <p:cNvSpPr/>
          <p:nvPr/>
        </p:nvSpPr>
        <p:spPr>
          <a:xfrm>
            <a:off x="4499280" y="2134902"/>
            <a:ext cx="1766880" cy="5144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37" name="Rectangle 41_1">
            <a:extLst>
              <a:ext uri="{FF2B5EF4-FFF2-40B4-BE49-F238E27FC236}">
                <a16:creationId xmlns:a16="http://schemas.microsoft.com/office/drawing/2014/main" id="{D298888F-2584-C208-AC93-417E3811F1B5}"/>
              </a:ext>
            </a:extLst>
          </p:cNvPr>
          <p:cNvSpPr/>
          <p:nvPr/>
        </p:nvSpPr>
        <p:spPr>
          <a:xfrm>
            <a:off x="4608720" y="2244702"/>
            <a:ext cx="157356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0" strike="noStrike" spc="-1">
                <a:solidFill>
                  <a:srgbClr val="000000"/>
                </a:solidFill>
                <a:latin typeface="Trebuchet MS"/>
              </a:rPr>
              <a:t>Root Complex</a:t>
            </a:r>
            <a:endParaRPr lang="en-US" sz="2000" b="0" strike="noStrike" spc="-1">
              <a:latin typeface="Arial"/>
            </a:endParaRPr>
          </a:p>
        </p:txBody>
      </p:sp>
      <p:sp>
        <p:nvSpPr>
          <p:cNvPr id="38" name="Rectangle 42_1">
            <a:extLst>
              <a:ext uri="{FF2B5EF4-FFF2-40B4-BE49-F238E27FC236}">
                <a16:creationId xmlns:a16="http://schemas.microsoft.com/office/drawing/2014/main" id="{2ACE24D3-C5F5-03F6-AAF3-6BB698F84708}"/>
              </a:ext>
            </a:extLst>
          </p:cNvPr>
          <p:cNvSpPr/>
          <p:nvPr/>
        </p:nvSpPr>
        <p:spPr>
          <a:xfrm>
            <a:off x="2737080" y="2039502"/>
            <a:ext cx="760320" cy="706320"/>
          </a:xfrm>
          <a:custGeom>
            <a:avLst/>
            <a:gdLst/>
            <a:ahLst/>
            <a:cxnLst/>
            <a:rect l="l" t="t" r="r" b="b"/>
            <a:pathLst>
              <a:path w="21600" h="21600">
                <a:moveTo>
                  <a:pt x="0" y="0"/>
                </a:moveTo>
                <a:lnTo>
                  <a:pt x="21600" y="0"/>
                </a:lnTo>
                <a:lnTo>
                  <a:pt x="21600" y="21600"/>
                </a:lnTo>
                <a:lnTo>
                  <a:pt x="0" y="21600"/>
                </a:lnTo>
                <a:close/>
              </a:path>
            </a:pathLst>
          </a:custGeom>
          <a:solidFill>
            <a:srgbClr val="41719C"/>
          </a:solidFill>
          <a:ln w="0">
            <a:noFill/>
          </a:ln>
        </p:spPr>
        <p:style>
          <a:lnRef idx="0">
            <a:scrgbClr r="0" g="0" b="0"/>
          </a:lnRef>
          <a:fillRef idx="0">
            <a:scrgbClr r="0" g="0" b="0"/>
          </a:fillRef>
          <a:effectRef idx="0">
            <a:scrgbClr r="0" g="0" b="0"/>
          </a:effectRef>
          <a:fontRef idx="minor"/>
        </p:style>
      </p:sp>
      <p:pic>
        <p:nvPicPr>
          <p:cNvPr id="39" name="Picture 43_1">
            <a:extLst>
              <a:ext uri="{FF2B5EF4-FFF2-40B4-BE49-F238E27FC236}">
                <a16:creationId xmlns:a16="http://schemas.microsoft.com/office/drawing/2014/main" id="{A1575C64-45B4-5BDA-5643-C4310BECEEB7}"/>
              </a:ext>
            </a:extLst>
          </p:cNvPr>
          <p:cNvPicPr/>
          <p:nvPr/>
        </p:nvPicPr>
        <p:blipFill>
          <a:blip r:embed="rId3"/>
          <a:stretch/>
        </p:blipFill>
        <p:spPr>
          <a:xfrm>
            <a:off x="2763428" y="2072982"/>
            <a:ext cx="698400" cy="647640"/>
          </a:xfrm>
          <a:prstGeom prst="rect">
            <a:avLst/>
          </a:prstGeom>
          <a:ln w="0">
            <a:noFill/>
          </a:ln>
        </p:spPr>
      </p:pic>
      <p:sp>
        <p:nvSpPr>
          <p:cNvPr id="40" name="Line 44_1">
            <a:extLst>
              <a:ext uri="{FF2B5EF4-FFF2-40B4-BE49-F238E27FC236}">
                <a16:creationId xmlns:a16="http://schemas.microsoft.com/office/drawing/2014/main" id="{30A22A66-31D7-6804-276B-97A483F24E07}"/>
              </a:ext>
            </a:extLst>
          </p:cNvPr>
          <p:cNvSpPr/>
          <p:nvPr/>
        </p:nvSpPr>
        <p:spPr>
          <a:xfrm flipV="1">
            <a:off x="3648240" y="2381502"/>
            <a:ext cx="677880" cy="360"/>
          </a:xfrm>
          <a:custGeom>
            <a:avLst/>
            <a:gdLst>
              <a:gd name="textAreaLeft" fmla="*/ 0 w 677880"/>
              <a:gd name="textAreaRight" fmla="*/ 678240 w 677880"/>
              <a:gd name="textAreaTop" fmla="*/ -360 h 360"/>
              <a:gd name="textAreaBottom" fmla="*/ 360 h 360"/>
            </a:gdLst>
            <a:ahLst/>
            <a:cxnLst/>
            <a:rect l="textAreaLeft" t="textAreaTop" r="textAreaRight" b="textAreaBottom"/>
            <a:pathLst>
              <a:path w="20347200" h="21600">
                <a:moveTo>
                  <a:pt x="0" y="0"/>
                </a:moveTo>
                <a:lnTo>
                  <a:pt x="203472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41" name="Freeform 45_1">
            <a:extLst>
              <a:ext uri="{FF2B5EF4-FFF2-40B4-BE49-F238E27FC236}">
                <a16:creationId xmlns:a16="http://schemas.microsoft.com/office/drawing/2014/main" id="{C4C7331D-1597-3600-238C-84F221C72082}"/>
              </a:ext>
            </a:extLst>
          </p:cNvPr>
          <p:cNvSpPr/>
          <p:nvPr/>
        </p:nvSpPr>
        <p:spPr>
          <a:xfrm>
            <a:off x="3497400" y="2312742"/>
            <a:ext cx="173160" cy="160200"/>
          </a:xfrm>
          <a:custGeom>
            <a:avLst/>
            <a:gdLst>
              <a:gd name="textAreaLeft" fmla="*/ 0 w 173160"/>
              <a:gd name="textAreaRight" fmla="*/ 173160 w 173160"/>
              <a:gd name="textAreaTop" fmla="*/ 0 h 160200"/>
              <a:gd name="textAreaBottom" fmla="*/ 160560 h 160200"/>
            </a:gdLst>
            <a:ahLst/>
            <a:cxnLst/>
            <a:rect l="textAreaLeft" t="textAreaTop" r="textAreaRight" b="textAreaBottom"/>
            <a:pathLst>
              <a:path w="109" h="101">
                <a:moveTo>
                  <a:pt x="109" y="101"/>
                </a:moveTo>
                <a:lnTo>
                  <a:pt x="0" y="51"/>
                </a:lnTo>
                <a:lnTo>
                  <a:pt x="109" y="0"/>
                </a:lnTo>
                <a:lnTo>
                  <a:pt x="109" y="101"/>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2" name="Freeform 46_1">
            <a:extLst>
              <a:ext uri="{FF2B5EF4-FFF2-40B4-BE49-F238E27FC236}">
                <a16:creationId xmlns:a16="http://schemas.microsoft.com/office/drawing/2014/main" id="{5641551A-6096-08A2-0083-FBA7CA73BB9B}"/>
              </a:ext>
            </a:extLst>
          </p:cNvPr>
          <p:cNvSpPr/>
          <p:nvPr/>
        </p:nvSpPr>
        <p:spPr>
          <a:xfrm>
            <a:off x="4307040" y="2299295"/>
            <a:ext cx="174600" cy="160200"/>
          </a:xfrm>
          <a:custGeom>
            <a:avLst/>
            <a:gdLst>
              <a:gd name="textAreaLeft" fmla="*/ 0 w 174600"/>
              <a:gd name="textAreaRight" fmla="*/ 174960 w 174600"/>
              <a:gd name="textAreaTop" fmla="*/ 0 h 160200"/>
              <a:gd name="textAreaBottom" fmla="*/ 160560 h 160200"/>
            </a:gdLst>
            <a:ahLst/>
            <a:cxnLst/>
            <a:rect l="textAreaLeft" t="textAreaTop" r="textAreaRight" b="textAreaBottom"/>
            <a:pathLst>
              <a:path w="110" h="101">
                <a:moveTo>
                  <a:pt x="0" y="0"/>
                </a:moveTo>
                <a:lnTo>
                  <a:pt x="110" y="51"/>
                </a:lnTo>
                <a:lnTo>
                  <a:pt x="0" y="101"/>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3" name="Rectangle 47_1">
            <a:extLst>
              <a:ext uri="{FF2B5EF4-FFF2-40B4-BE49-F238E27FC236}">
                <a16:creationId xmlns:a16="http://schemas.microsoft.com/office/drawing/2014/main" id="{8E000B6E-969E-FBD2-D341-4736D60BCDA3}"/>
              </a:ext>
            </a:extLst>
          </p:cNvPr>
          <p:cNvSpPr/>
          <p:nvPr/>
        </p:nvSpPr>
        <p:spPr>
          <a:xfrm>
            <a:off x="7337880" y="2098542"/>
            <a:ext cx="1131840" cy="26208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44" name="Rectangle 48_1">
            <a:extLst>
              <a:ext uri="{FF2B5EF4-FFF2-40B4-BE49-F238E27FC236}">
                <a16:creationId xmlns:a16="http://schemas.microsoft.com/office/drawing/2014/main" id="{0696B4F0-89A3-2DCD-096B-5F6DCB57F56B}"/>
              </a:ext>
            </a:extLst>
          </p:cNvPr>
          <p:cNvSpPr/>
          <p:nvPr/>
        </p:nvSpPr>
        <p:spPr>
          <a:xfrm>
            <a:off x="7337880" y="2098542"/>
            <a:ext cx="113184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5" name="Rectangle 49_1">
            <a:extLst>
              <a:ext uri="{FF2B5EF4-FFF2-40B4-BE49-F238E27FC236}">
                <a16:creationId xmlns:a16="http://schemas.microsoft.com/office/drawing/2014/main" id="{91FB9787-3C86-156A-BD7A-8CEDEE8CCB01}"/>
              </a:ext>
            </a:extLst>
          </p:cNvPr>
          <p:cNvSpPr/>
          <p:nvPr/>
        </p:nvSpPr>
        <p:spPr>
          <a:xfrm>
            <a:off x="7437600" y="2152182"/>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6" name="Rectangle 50_1">
            <a:extLst>
              <a:ext uri="{FF2B5EF4-FFF2-40B4-BE49-F238E27FC236}">
                <a16:creationId xmlns:a16="http://schemas.microsoft.com/office/drawing/2014/main" id="{4ADD8E9D-3384-B0A2-1FA0-4B886C2D0417}"/>
              </a:ext>
            </a:extLst>
          </p:cNvPr>
          <p:cNvSpPr/>
          <p:nvPr/>
        </p:nvSpPr>
        <p:spPr>
          <a:xfrm>
            <a:off x="7437600" y="2152182"/>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7" name="Rectangle 51_1">
            <a:extLst>
              <a:ext uri="{FF2B5EF4-FFF2-40B4-BE49-F238E27FC236}">
                <a16:creationId xmlns:a16="http://schemas.microsoft.com/office/drawing/2014/main" id="{2954C102-5E0F-21D4-8BD5-E6FB21DFCCC7}"/>
              </a:ext>
            </a:extLst>
          </p:cNvPr>
          <p:cNvSpPr/>
          <p:nvPr/>
        </p:nvSpPr>
        <p:spPr>
          <a:xfrm>
            <a:off x="7707600" y="215218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8" name="Rectangle 52_1">
            <a:extLst>
              <a:ext uri="{FF2B5EF4-FFF2-40B4-BE49-F238E27FC236}">
                <a16:creationId xmlns:a16="http://schemas.microsoft.com/office/drawing/2014/main" id="{BDC30A50-8A36-F934-5220-548E2855C1C0}"/>
              </a:ext>
            </a:extLst>
          </p:cNvPr>
          <p:cNvSpPr/>
          <p:nvPr/>
        </p:nvSpPr>
        <p:spPr>
          <a:xfrm>
            <a:off x="7707600" y="215218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9" name="Rectangle 53_1">
            <a:extLst>
              <a:ext uri="{FF2B5EF4-FFF2-40B4-BE49-F238E27FC236}">
                <a16:creationId xmlns:a16="http://schemas.microsoft.com/office/drawing/2014/main" id="{04361156-BA69-F4C3-8A1F-C4BA92E41075}"/>
              </a:ext>
            </a:extLst>
          </p:cNvPr>
          <p:cNvSpPr/>
          <p:nvPr/>
        </p:nvSpPr>
        <p:spPr>
          <a:xfrm>
            <a:off x="7966440" y="215218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0" name="Rectangle 54_1">
            <a:extLst>
              <a:ext uri="{FF2B5EF4-FFF2-40B4-BE49-F238E27FC236}">
                <a16:creationId xmlns:a16="http://schemas.microsoft.com/office/drawing/2014/main" id="{074CA046-3BE4-1106-FAB1-2D0948E041CA}"/>
              </a:ext>
            </a:extLst>
          </p:cNvPr>
          <p:cNvSpPr/>
          <p:nvPr/>
        </p:nvSpPr>
        <p:spPr>
          <a:xfrm>
            <a:off x="7966440" y="215218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1" name="Rectangle 55_1">
            <a:extLst>
              <a:ext uri="{FF2B5EF4-FFF2-40B4-BE49-F238E27FC236}">
                <a16:creationId xmlns:a16="http://schemas.microsoft.com/office/drawing/2014/main" id="{E162F18F-E56F-D9F2-143B-4B4E41B7FC7F}"/>
              </a:ext>
            </a:extLst>
          </p:cNvPr>
          <p:cNvSpPr/>
          <p:nvPr/>
        </p:nvSpPr>
        <p:spPr>
          <a:xfrm>
            <a:off x="8226720" y="215218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2" name="Rectangle 56_1">
            <a:extLst>
              <a:ext uri="{FF2B5EF4-FFF2-40B4-BE49-F238E27FC236}">
                <a16:creationId xmlns:a16="http://schemas.microsoft.com/office/drawing/2014/main" id="{340DEC6E-8F3E-DFAD-BD29-A40298920039}"/>
              </a:ext>
            </a:extLst>
          </p:cNvPr>
          <p:cNvSpPr/>
          <p:nvPr/>
        </p:nvSpPr>
        <p:spPr>
          <a:xfrm>
            <a:off x="8226720" y="215218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3" name="Rectangle 57_1">
            <a:extLst>
              <a:ext uri="{FF2B5EF4-FFF2-40B4-BE49-F238E27FC236}">
                <a16:creationId xmlns:a16="http://schemas.microsoft.com/office/drawing/2014/main" id="{6797E28A-0F35-6C84-30B2-EC43BD629223}"/>
              </a:ext>
            </a:extLst>
          </p:cNvPr>
          <p:cNvSpPr/>
          <p:nvPr/>
        </p:nvSpPr>
        <p:spPr>
          <a:xfrm>
            <a:off x="7483680" y="2223822"/>
            <a:ext cx="1131840" cy="26208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54" name="Rectangle 58_1">
            <a:extLst>
              <a:ext uri="{FF2B5EF4-FFF2-40B4-BE49-F238E27FC236}">
                <a16:creationId xmlns:a16="http://schemas.microsoft.com/office/drawing/2014/main" id="{122BD910-4949-CD52-88ED-888FD9FD4284}"/>
              </a:ext>
            </a:extLst>
          </p:cNvPr>
          <p:cNvSpPr/>
          <p:nvPr/>
        </p:nvSpPr>
        <p:spPr>
          <a:xfrm>
            <a:off x="7483680" y="2223822"/>
            <a:ext cx="113184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5" name="Rectangle 59_1">
            <a:extLst>
              <a:ext uri="{FF2B5EF4-FFF2-40B4-BE49-F238E27FC236}">
                <a16:creationId xmlns:a16="http://schemas.microsoft.com/office/drawing/2014/main" id="{63B96701-E785-E245-5314-C7170180223C}"/>
              </a:ext>
            </a:extLst>
          </p:cNvPr>
          <p:cNvSpPr/>
          <p:nvPr/>
        </p:nvSpPr>
        <p:spPr>
          <a:xfrm>
            <a:off x="7583760" y="227782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6" name="Rectangle 60_1">
            <a:extLst>
              <a:ext uri="{FF2B5EF4-FFF2-40B4-BE49-F238E27FC236}">
                <a16:creationId xmlns:a16="http://schemas.microsoft.com/office/drawing/2014/main" id="{12A60FA6-63EE-D5CD-ADA4-C9F3B6B972D9}"/>
              </a:ext>
            </a:extLst>
          </p:cNvPr>
          <p:cNvSpPr/>
          <p:nvPr/>
        </p:nvSpPr>
        <p:spPr>
          <a:xfrm>
            <a:off x="7583760" y="227782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7" name="Rectangle 61_1">
            <a:extLst>
              <a:ext uri="{FF2B5EF4-FFF2-40B4-BE49-F238E27FC236}">
                <a16:creationId xmlns:a16="http://schemas.microsoft.com/office/drawing/2014/main" id="{B3273381-88D1-3FFB-2ADB-F18BA4CF03CE}"/>
              </a:ext>
            </a:extLst>
          </p:cNvPr>
          <p:cNvSpPr/>
          <p:nvPr/>
        </p:nvSpPr>
        <p:spPr>
          <a:xfrm>
            <a:off x="7855200" y="2277822"/>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8" name="Rectangle 62_1">
            <a:extLst>
              <a:ext uri="{FF2B5EF4-FFF2-40B4-BE49-F238E27FC236}">
                <a16:creationId xmlns:a16="http://schemas.microsoft.com/office/drawing/2014/main" id="{30F7A0B4-0FCE-D09C-A9C6-9C68E493B370}"/>
              </a:ext>
            </a:extLst>
          </p:cNvPr>
          <p:cNvSpPr/>
          <p:nvPr/>
        </p:nvSpPr>
        <p:spPr>
          <a:xfrm>
            <a:off x="7855200" y="2277822"/>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9" name="Rectangle 63_1">
            <a:extLst>
              <a:ext uri="{FF2B5EF4-FFF2-40B4-BE49-F238E27FC236}">
                <a16:creationId xmlns:a16="http://schemas.microsoft.com/office/drawing/2014/main" id="{EDD16F2B-B622-53DB-5DDA-71C4ED5C23A5}"/>
              </a:ext>
            </a:extLst>
          </p:cNvPr>
          <p:cNvSpPr/>
          <p:nvPr/>
        </p:nvSpPr>
        <p:spPr>
          <a:xfrm>
            <a:off x="8114040" y="2277822"/>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60" name="Rectangle 64_1">
            <a:extLst>
              <a:ext uri="{FF2B5EF4-FFF2-40B4-BE49-F238E27FC236}">
                <a16:creationId xmlns:a16="http://schemas.microsoft.com/office/drawing/2014/main" id="{84FECF18-7C99-5054-E7C7-1277C286C47F}"/>
              </a:ext>
            </a:extLst>
          </p:cNvPr>
          <p:cNvSpPr/>
          <p:nvPr/>
        </p:nvSpPr>
        <p:spPr>
          <a:xfrm>
            <a:off x="8114040" y="2277822"/>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61" name="Rectangle 65_1">
            <a:extLst>
              <a:ext uri="{FF2B5EF4-FFF2-40B4-BE49-F238E27FC236}">
                <a16:creationId xmlns:a16="http://schemas.microsoft.com/office/drawing/2014/main" id="{98CE4B9F-8EF7-8143-F93D-8338537A3850}"/>
              </a:ext>
            </a:extLst>
          </p:cNvPr>
          <p:cNvSpPr/>
          <p:nvPr/>
        </p:nvSpPr>
        <p:spPr>
          <a:xfrm>
            <a:off x="8372880" y="227782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62" name="Rectangle 66_1">
            <a:extLst>
              <a:ext uri="{FF2B5EF4-FFF2-40B4-BE49-F238E27FC236}">
                <a16:creationId xmlns:a16="http://schemas.microsoft.com/office/drawing/2014/main" id="{6858AA61-FFFE-8890-54A9-1E1882245EAC}"/>
              </a:ext>
            </a:extLst>
          </p:cNvPr>
          <p:cNvSpPr/>
          <p:nvPr/>
        </p:nvSpPr>
        <p:spPr>
          <a:xfrm>
            <a:off x="8372880" y="227782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63" name="Rectangle 67_1">
            <a:extLst>
              <a:ext uri="{FF2B5EF4-FFF2-40B4-BE49-F238E27FC236}">
                <a16:creationId xmlns:a16="http://schemas.microsoft.com/office/drawing/2014/main" id="{7F829497-562B-78D1-EC05-B15D4EF53B3D}"/>
              </a:ext>
            </a:extLst>
          </p:cNvPr>
          <p:cNvSpPr/>
          <p:nvPr/>
        </p:nvSpPr>
        <p:spPr>
          <a:xfrm>
            <a:off x="7623360" y="2357022"/>
            <a:ext cx="1131840" cy="26352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64" name="Rectangle 68_1">
            <a:extLst>
              <a:ext uri="{FF2B5EF4-FFF2-40B4-BE49-F238E27FC236}">
                <a16:creationId xmlns:a16="http://schemas.microsoft.com/office/drawing/2014/main" id="{D589348A-2A36-17E0-DC3E-57E68CAA2108}"/>
              </a:ext>
            </a:extLst>
          </p:cNvPr>
          <p:cNvSpPr/>
          <p:nvPr/>
        </p:nvSpPr>
        <p:spPr>
          <a:xfrm>
            <a:off x="7623360" y="2357022"/>
            <a:ext cx="1131840" cy="26352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65" name="Rectangle 69_1">
            <a:extLst>
              <a:ext uri="{FF2B5EF4-FFF2-40B4-BE49-F238E27FC236}">
                <a16:creationId xmlns:a16="http://schemas.microsoft.com/office/drawing/2014/main" id="{8F5B2E5B-5FAA-764B-38F3-0963B6D219B1}"/>
              </a:ext>
            </a:extLst>
          </p:cNvPr>
          <p:cNvSpPr/>
          <p:nvPr/>
        </p:nvSpPr>
        <p:spPr>
          <a:xfrm>
            <a:off x="7723440" y="241102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66" name="Rectangle 70_1">
            <a:extLst>
              <a:ext uri="{FF2B5EF4-FFF2-40B4-BE49-F238E27FC236}">
                <a16:creationId xmlns:a16="http://schemas.microsoft.com/office/drawing/2014/main" id="{F1075FA6-E7E8-5DEE-5426-0376050FEB70}"/>
              </a:ext>
            </a:extLst>
          </p:cNvPr>
          <p:cNvSpPr/>
          <p:nvPr/>
        </p:nvSpPr>
        <p:spPr>
          <a:xfrm>
            <a:off x="7723440" y="241102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67" name="Rectangle 71_1">
            <a:extLst>
              <a:ext uri="{FF2B5EF4-FFF2-40B4-BE49-F238E27FC236}">
                <a16:creationId xmlns:a16="http://schemas.microsoft.com/office/drawing/2014/main" id="{6F529CCB-B023-F594-F51B-A59CC174ABCB}"/>
              </a:ext>
            </a:extLst>
          </p:cNvPr>
          <p:cNvSpPr/>
          <p:nvPr/>
        </p:nvSpPr>
        <p:spPr>
          <a:xfrm>
            <a:off x="7994880" y="2411022"/>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68" name="Rectangle 72_1">
            <a:extLst>
              <a:ext uri="{FF2B5EF4-FFF2-40B4-BE49-F238E27FC236}">
                <a16:creationId xmlns:a16="http://schemas.microsoft.com/office/drawing/2014/main" id="{C87B7A00-AF04-CBB5-5CBA-AF1F8B17125D}"/>
              </a:ext>
            </a:extLst>
          </p:cNvPr>
          <p:cNvSpPr/>
          <p:nvPr/>
        </p:nvSpPr>
        <p:spPr>
          <a:xfrm>
            <a:off x="7994880" y="2411022"/>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69" name="Rectangle 73_1">
            <a:extLst>
              <a:ext uri="{FF2B5EF4-FFF2-40B4-BE49-F238E27FC236}">
                <a16:creationId xmlns:a16="http://schemas.microsoft.com/office/drawing/2014/main" id="{A134DF0C-3C2D-A668-D848-E928C54FF93A}"/>
              </a:ext>
            </a:extLst>
          </p:cNvPr>
          <p:cNvSpPr/>
          <p:nvPr/>
        </p:nvSpPr>
        <p:spPr>
          <a:xfrm>
            <a:off x="8253720" y="2411022"/>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70" name="Rectangle 74_1">
            <a:extLst>
              <a:ext uri="{FF2B5EF4-FFF2-40B4-BE49-F238E27FC236}">
                <a16:creationId xmlns:a16="http://schemas.microsoft.com/office/drawing/2014/main" id="{E7B9474A-FCB6-8507-AF97-969D197C1F7B}"/>
              </a:ext>
            </a:extLst>
          </p:cNvPr>
          <p:cNvSpPr/>
          <p:nvPr/>
        </p:nvSpPr>
        <p:spPr>
          <a:xfrm>
            <a:off x="8253720" y="2411022"/>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71" name="Rectangle 75_1">
            <a:extLst>
              <a:ext uri="{FF2B5EF4-FFF2-40B4-BE49-F238E27FC236}">
                <a16:creationId xmlns:a16="http://schemas.microsoft.com/office/drawing/2014/main" id="{29FE0598-8385-EA85-8310-9B3956547C76}"/>
              </a:ext>
            </a:extLst>
          </p:cNvPr>
          <p:cNvSpPr/>
          <p:nvPr/>
        </p:nvSpPr>
        <p:spPr>
          <a:xfrm>
            <a:off x="8512560" y="241102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72" name="Rectangle 76_1">
            <a:extLst>
              <a:ext uri="{FF2B5EF4-FFF2-40B4-BE49-F238E27FC236}">
                <a16:creationId xmlns:a16="http://schemas.microsoft.com/office/drawing/2014/main" id="{71C44A61-288B-858F-BFDD-D99C448EEF7F}"/>
              </a:ext>
            </a:extLst>
          </p:cNvPr>
          <p:cNvSpPr/>
          <p:nvPr/>
        </p:nvSpPr>
        <p:spPr>
          <a:xfrm>
            <a:off x="8512560" y="241102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73" name="Line 77_1">
            <a:extLst>
              <a:ext uri="{FF2B5EF4-FFF2-40B4-BE49-F238E27FC236}">
                <a16:creationId xmlns:a16="http://schemas.microsoft.com/office/drawing/2014/main" id="{F8FF3AB0-4587-D39B-D0C2-95E51F37C022}"/>
              </a:ext>
            </a:extLst>
          </p:cNvPr>
          <p:cNvSpPr/>
          <p:nvPr/>
        </p:nvSpPr>
        <p:spPr>
          <a:xfrm>
            <a:off x="6445440" y="2389782"/>
            <a:ext cx="677880" cy="5760"/>
          </a:xfrm>
          <a:custGeom>
            <a:avLst/>
            <a:gdLst>
              <a:gd name="textAreaLeft" fmla="*/ 0 w 677880"/>
              <a:gd name="textAreaRight" fmla="*/ 678240 w 677880"/>
              <a:gd name="textAreaTop" fmla="*/ 0 h 5760"/>
              <a:gd name="textAreaBottom" fmla="*/ 6120 h 5760"/>
            </a:gdLst>
            <a:ahLst/>
            <a:cxnLst/>
            <a:rect l="textAreaLeft" t="textAreaTop" r="textAreaRight" b="textAreaBottom"/>
            <a:pathLst>
              <a:path w="2393788" h="21600">
                <a:moveTo>
                  <a:pt x="0" y="0"/>
                </a:moveTo>
                <a:lnTo>
                  <a:pt x="2393788"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74" name="Freeform 78_1">
            <a:extLst>
              <a:ext uri="{FF2B5EF4-FFF2-40B4-BE49-F238E27FC236}">
                <a16:creationId xmlns:a16="http://schemas.microsoft.com/office/drawing/2014/main" id="{94A95892-FF3E-9CC4-7266-3453D9A43979}"/>
              </a:ext>
            </a:extLst>
          </p:cNvPr>
          <p:cNvSpPr/>
          <p:nvPr/>
        </p:nvSpPr>
        <p:spPr>
          <a:xfrm>
            <a:off x="6272640" y="2302535"/>
            <a:ext cx="173160" cy="160200"/>
          </a:xfrm>
          <a:custGeom>
            <a:avLst/>
            <a:gdLst>
              <a:gd name="textAreaLeft" fmla="*/ 0 w 173160"/>
              <a:gd name="textAreaRight" fmla="*/ 173160 w 173160"/>
              <a:gd name="textAreaTop" fmla="*/ 0 h 160200"/>
              <a:gd name="textAreaBottom" fmla="*/ 160560 h 160200"/>
            </a:gdLst>
            <a:ahLst/>
            <a:cxnLst/>
            <a:rect l="textAreaLeft" t="textAreaTop" r="textAreaRight" b="textAreaBottom"/>
            <a:pathLst>
              <a:path w="109" h="101">
                <a:moveTo>
                  <a:pt x="109" y="101"/>
                </a:moveTo>
                <a:lnTo>
                  <a:pt x="0" y="50"/>
                </a:lnTo>
                <a:lnTo>
                  <a:pt x="109" y="0"/>
                </a:lnTo>
                <a:lnTo>
                  <a:pt x="109" y="101"/>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75" name="Freeform 79_1">
            <a:extLst>
              <a:ext uri="{FF2B5EF4-FFF2-40B4-BE49-F238E27FC236}">
                <a16:creationId xmlns:a16="http://schemas.microsoft.com/office/drawing/2014/main" id="{CB4199D0-3749-0C82-1F8D-D66B26A94EAD}"/>
              </a:ext>
            </a:extLst>
          </p:cNvPr>
          <p:cNvSpPr/>
          <p:nvPr/>
        </p:nvSpPr>
        <p:spPr>
          <a:xfrm>
            <a:off x="7101000" y="2315982"/>
            <a:ext cx="174600" cy="160200"/>
          </a:xfrm>
          <a:custGeom>
            <a:avLst/>
            <a:gdLst>
              <a:gd name="textAreaLeft" fmla="*/ 0 w 174600"/>
              <a:gd name="textAreaRight" fmla="*/ 174960 w 174600"/>
              <a:gd name="textAreaTop" fmla="*/ 0 h 160200"/>
              <a:gd name="textAreaBottom" fmla="*/ 160560 h 160200"/>
            </a:gdLst>
            <a:ahLst/>
            <a:cxnLst/>
            <a:rect l="textAreaLeft" t="textAreaTop" r="textAreaRight" b="textAreaBottom"/>
            <a:pathLst>
              <a:path w="110" h="101">
                <a:moveTo>
                  <a:pt x="0" y="0"/>
                </a:moveTo>
                <a:lnTo>
                  <a:pt x="110" y="50"/>
                </a:lnTo>
                <a:lnTo>
                  <a:pt x="0" y="101"/>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76" name="Rectangle 80_1">
            <a:extLst>
              <a:ext uri="{FF2B5EF4-FFF2-40B4-BE49-F238E27FC236}">
                <a16:creationId xmlns:a16="http://schemas.microsoft.com/office/drawing/2014/main" id="{39E3DDA5-1E9A-615C-B1FC-2AE10344A322}"/>
              </a:ext>
            </a:extLst>
          </p:cNvPr>
          <p:cNvSpPr/>
          <p:nvPr/>
        </p:nvSpPr>
        <p:spPr>
          <a:xfrm>
            <a:off x="2341800" y="3206622"/>
            <a:ext cx="137520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GPU </a:t>
            </a:r>
            <a:r>
              <a:rPr lang="en-US" sz="2000" b="1" strike="noStrike" spc="-1">
                <a:solidFill>
                  <a:srgbClr val="808080"/>
                </a:solidFill>
                <a:latin typeface="Trebuchet MS"/>
              </a:rPr>
              <a:t>(80GB)</a:t>
            </a:r>
            <a:endParaRPr lang="en-US" sz="2000" b="0" strike="noStrike" spc="-1">
              <a:latin typeface="Arial"/>
            </a:endParaRPr>
          </a:p>
        </p:txBody>
      </p:sp>
      <p:sp>
        <p:nvSpPr>
          <p:cNvPr id="77" name="Rectangle 81_1">
            <a:extLst>
              <a:ext uri="{FF2B5EF4-FFF2-40B4-BE49-F238E27FC236}">
                <a16:creationId xmlns:a16="http://schemas.microsoft.com/office/drawing/2014/main" id="{9D232C5E-422F-4FDF-7378-8D6A9B00CCC8}"/>
              </a:ext>
            </a:extLst>
          </p:cNvPr>
          <p:cNvSpPr/>
          <p:nvPr/>
        </p:nvSpPr>
        <p:spPr>
          <a:xfrm>
            <a:off x="7192800" y="3158742"/>
            <a:ext cx="1809598" cy="307777"/>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SSDs </a:t>
            </a:r>
            <a:r>
              <a:rPr lang="en-US" sz="2000" b="1" strike="noStrike" spc="-1">
                <a:solidFill>
                  <a:srgbClr val="808080"/>
                </a:solidFill>
                <a:latin typeface="Trebuchet MS"/>
              </a:rPr>
              <a:t>(1-100TB)</a:t>
            </a:r>
            <a:endParaRPr lang="en-US" sz="2000" b="0" strike="noStrike" spc="-1">
              <a:latin typeface="Arial"/>
            </a:endParaRPr>
          </a:p>
        </p:txBody>
      </p:sp>
      <p:sp>
        <p:nvSpPr>
          <p:cNvPr id="78" name="Rectangle 82_1">
            <a:extLst>
              <a:ext uri="{FF2B5EF4-FFF2-40B4-BE49-F238E27FC236}">
                <a16:creationId xmlns:a16="http://schemas.microsoft.com/office/drawing/2014/main" id="{D141EEDE-5CE1-3DC0-70E8-486F133BCF80}"/>
              </a:ext>
            </a:extLst>
          </p:cNvPr>
          <p:cNvSpPr/>
          <p:nvPr/>
        </p:nvSpPr>
        <p:spPr>
          <a:xfrm>
            <a:off x="2889360" y="2241102"/>
            <a:ext cx="47772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CPU</a:t>
            </a:r>
            <a:endParaRPr lang="en-US" sz="2000" b="0" strike="noStrike" spc="-1">
              <a:latin typeface="Arial"/>
            </a:endParaRPr>
          </a:p>
        </p:txBody>
      </p:sp>
      <p:sp>
        <p:nvSpPr>
          <p:cNvPr id="79" name="Rectangle 83_1">
            <a:extLst>
              <a:ext uri="{FF2B5EF4-FFF2-40B4-BE49-F238E27FC236}">
                <a16:creationId xmlns:a16="http://schemas.microsoft.com/office/drawing/2014/main" id="{A471C7B9-F6C8-7977-D844-68A76A68974F}"/>
              </a:ext>
            </a:extLst>
          </p:cNvPr>
          <p:cNvSpPr/>
          <p:nvPr/>
        </p:nvSpPr>
        <p:spPr>
          <a:xfrm>
            <a:off x="7210800" y="1709382"/>
            <a:ext cx="181116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Memory </a:t>
            </a:r>
            <a:r>
              <a:rPr lang="en-US" sz="2000" b="1" strike="noStrike" spc="-1">
                <a:solidFill>
                  <a:srgbClr val="808080"/>
                </a:solidFill>
                <a:latin typeface="Trebuchet MS"/>
              </a:rPr>
              <a:t>(&lt;4TB)</a:t>
            </a:r>
            <a:endParaRPr lang="en-US" sz="2000" b="0" strike="noStrike" spc="-1">
              <a:latin typeface="Arial"/>
            </a:endParaRPr>
          </a:p>
        </p:txBody>
      </p:sp>
      <p:sp>
        <p:nvSpPr>
          <p:cNvPr id="80" name="Line 84_1">
            <a:extLst>
              <a:ext uri="{FF2B5EF4-FFF2-40B4-BE49-F238E27FC236}">
                <a16:creationId xmlns:a16="http://schemas.microsoft.com/office/drawing/2014/main" id="{E12233F4-52A7-D02D-7091-86325CDF15D9}"/>
              </a:ext>
            </a:extLst>
          </p:cNvPr>
          <p:cNvSpPr/>
          <p:nvPr/>
        </p:nvSpPr>
        <p:spPr>
          <a:xfrm flipV="1">
            <a:off x="5383440" y="2792262"/>
            <a:ext cx="360" cy="458640"/>
          </a:xfrm>
          <a:custGeom>
            <a:avLst/>
            <a:gdLst>
              <a:gd name="textAreaLeft" fmla="*/ 0 w 360"/>
              <a:gd name="textAreaRight" fmla="*/ 720 w 360"/>
              <a:gd name="textAreaTop" fmla="*/ 360 h 458640"/>
              <a:gd name="textAreaBottom" fmla="*/ 459360 h 458640"/>
            </a:gdLst>
            <a:ahLst/>
            <a:cxnLst/>
            <a:rect l="textAreaLeft" t="textAreaTop" r="textAreaRight" b="textAreaBottom"/>
            <a:pathLst>
              <a:path w="21600" h="13770000">
                <a:moveTo>
                  <a:pt x="0" y="0"/>
                </a:moveTo>
                <a:lnTo>
                  <a:pt x="21600" y="137700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81" name="Freeform 85_1">
            <a:extLst>
              <a:ext uri="{FF2B5EF4-FFF2-40B4-BE49-F238E27FC236}">
                <a16:creationId xmlns:a16="http://schemas.microsoft.com/office/drawing/2014/main" id="{351207CF-B881-CB6F-50F1-CB5AB0128DFB}"/>
              </a:ext>
            </a:extLst>
          </p:cNvPr>
          <p:cNvSpPr/>
          <p:nvPr/>
        </p:nvSpPr>
        <p:spPr>
          <a:xfrm>
            <a:off x="5297760" y="3233622"/>
            <a:ext cx="173160" cy="160200"/>
          </a:xfrm>
          <a:custGeom>
            <a:avLst/>
            <a:gdLst>
              <a:gd name="textAreaLeft" fmla="*/ 0 w 173160"/>
              <a:gd name="textAreaRight" fmla="*/ 173160 w 173160"/>
              <a:gd name="textAreaTop" fmla="*/ 0 h 160200"/>
              <a:gd name="textAreaBottom" fmla="*/ 160560 h 160200"/>
            </a:gdLst>
            <a:ahLst/>
            <a:cxnLst/>
            <a:rect l="textAreaLeft" t="textAreaTop" r="textAreaRight" b="textAreaBottom"/>
            <a:pathLst>
              <a:path w="109" h="101">
                <a:moveTo>
                  <a:pt x="109" y="0"/>
                </a:moveTo>
                <a:lnTo>
                  <a:pt x="54" y="101"/>
                </a:lnTo>
                <a:lnTo>
                  <a:pt x="0" y="0"/>
                </a:lnTo>
                <a:lnTo>
                  <a:pt x="109"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82" name="Freeform 86_1">
            <a:extLst>
              <a:ext uri="{FF2B5EF4-FFF2-40B4-BE49-F238E27FC236}">
                <a16:creationId xmlns:a16="http://schemas.microsoft.com/office/drawing/2014/main" id="{28483E4D-24AD-582D-CBD1-3277F0042633}"/>
              </a:ext>
            </a:extLst>
          </p:cNvPr>
          <p:cNvSpPr/>
          <p:nvPr/>
        </p:nvSpPr>
        <p:spPr>
          <a:xfrm>
            <a:off x="5311207" y="2649342"/>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0" y="102"/>
                </a:moveTo>
                <a:lnTo>
                  <a:pt x="54" y="0"/>
                </a:lnTo>
                <a:lnTo>
                  <a:pt x="109" y="102"/>
                </a:lnTo>
                <a:lnTo>
                  <a:pt x="0"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83" name="Freeform 87_1">
            <a:extLst>
              <a:ext uri="{FF2B5EF4-FFF2-40B4-BE49-F238E27FC236}">
                <a16:creationId xmlns:a16="http://schemas.microsoft.com/office/drawing/2014/main" id="{396A5092-272E-BFA1-0F08-2B0497EA7731}"/>
              </a:ext>
            </a:extLst>
          </p:cNvPr>
          <p:cNvSpPr/>
          <p:nvPr/>
        </p:nvSpPr>
        <p:spPr>
          <a:xfrm>
            <a:off x="2162520" y="3573102"/>
            <a:ext cx="1544760" cy="689040"/>
          </a:xfrm>
          <a:custGeom>
            <a:avLst/>
            <a:gdLst>
              <a:gd name="textAreaLeft" fmla="*/ 0 w 1544760"/>
              <a:gd name="textAreaRight" fmla="*/ 1545120 w 1544760"/>
              <a:gd name="textAreaTop" fmla="*/ 0 h 689040"/>
              <a:gd name="textAreaBottom" fmla="*/ 689400 h 689040"/>
            </a:gdLst>
            <a:ahLst/>
            <a:cxnLst/>
            <a:rect l="textAreaLeft" t="textAreaTop" r="textAreaRight" b="textAreaBottom"/>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ln>
        </p:spPr>
        <p:style>
          <a:lnRef idx="0">
            <a:scrgbClr r="0" g="0" b="0"/>
          </a:lnRef>
          <a:fillRef idx="0">
            <a:scrgbClr r="0" g="0" b="0"/>
          </a:fillRef>
          <a:effectRef idx="0">
            <a:scrgbClr r="0" g="0" b="0"/>
          </a:effectRef>
          <a:fontRef idx="minor"/>
        </p:style>
      </p:sp>
      <p:sp>
        <p:nvSpPr>
          <p:cNvPr id="84" name="Freeform 88_1">
            <a:extLst>
              <a:ext uri="{FF2B5EF4-FFF2-40B4-BE49-F238E27FC236}">
                <a16:creationId xmlns:a16="http://schemas.microsoft.com/office/drawing/2014/main" id="{F7D2496D-31BF-4E83-B9DE-E02486A6117A}"/>
              </a:ext>
            </a:extLst>
          </p:cNvPr>
          <p:cNvSpPr/>
          <p:nvPr/>
        </p:nvSpPr>
        <p:spPr>
          <a:xfrm>
            <a:off x="2162520" y="3573102"/>
            <a:ext cx="1544760" cy="689040"/>
          </a:xfrm>
          <a:custGeom>
            <a:avLst/>
            <a:gdLst>
              <a:gd name="textAreaLeft" fmla="*/ 0 w 1544760"/>
              <a:gd name="textAreaRight" fmla="*/ 1545120 w 1544760"/>
              <a:gd name="textAreaTop" fmla="*/ 0 h 689040"/>
              <a:gd name="textAreaBottom" fmla="*/ 689400 h 689040"/>
            </a:gdLst>
            <a:ahLst/>
            <a:cxnLst/>
            <a:rect l="textAreaLeft" t="textAreaTop" r="textAreaRight" b="textAreaBottom"/>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85" name="Rectangle 89_1">
            <a:extLst>
              <a:ext uri="{FF2B5EF4-FFF2-40B4-BE49-F238E27FC236}">
                <a16:creationId xmlns:a16="http://schemas.microsoft.com/office/drawing/2014/main" id="{913C8D63-9AC5-17A7-526E-D75054978D2A}"/>
              </a:ext>
            </a:extLst>
          </p:cNvPr>
          <p:cNvSpPr/>
          <p:nvPr/>
        </p:nvSpPr>
        <p:spPr>
          <a:xfrm>
            <a:off x="2375280" y="4262142"/>
            <a:ext cx="555480" cy="9828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86" name="Rectangle 90_1">
            <a:extLst>
              <a:ext uri="{FF2B5EF4-FFF2-40B4-BE49-F238E27FC236}">
                <a16:creationId xmlns:a16="http://schemas.microsoft.com/office/drawing/2014/main" id="{6B65EF1B-EF1F-5212-7C69-D2F44F6AE8A8}"/>
              </a:ext>
            </a:extLst>
          </p:cNvPr>
          <p:cNvSpPr/>
          <p:nvPr/>
        </p:nvSpPr>
        <p:spPr>
          <a:xfrm>
            <a:off x="2375280" y="4262142"/>
            <a:ext cx="555480" cy="982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87" name="Oval 91_7">
            <a:extLst>
              <a:ext uri="{FF2B5EF4-FFF2-40B4-BE49-F238E27FC236}">
                <a16:creationId xmlns:a16="http://schemas.microsoft.com/office/drawing/2014/main" id="{BCE42327-DB42-CB70-0D72-4042B040414A}"/>
              </a:ext>
            </a:extLst>
          </p:cNvPr>
          <p:cNvSpPr/>
          <p:nvPr/>
        </p:nvSpPr>
        <p:spPr>
          <a:xfrm>
            <a:off x="3116520" y="3719262"/>
            <a:ext cx="425520" cy="396720"/>
          </a:xfrm>
          <a:custGeom>
            <a:avLst/>
            <a:gdLst>
              <a:gd name="textAreaLeft" fmla="*/ 62280 w 425520"/>
              <a:gd name="textAreaRight" fmla="*/ 363240 w 425520"/>
              <a:gd name="textAreaTop" fmla="*/ 57960 h 396720"/>
              <a:gd name="textAreaBottom" fmla="*/ 338760 h 396720"/>
            </a:gdLst>
            <a:ahLst/>
            <a:cxnLst/>
            <a:rect l="textAreaLeft" t="textAreaTop" r="textAreaRight" b="textAreaBottom"/>
            <a:pathLst>
              <a:path w="23167" h="21600">
                <a:moveTo>
                  <a:pt x="0" y="10800"/>
                </a:moveTo>
                <a:lnTo>
                  <a:pt x="0" y="10800"/>
                </a:lnTo>
                <a:arcTo wR="0" hR="0" stAng="0" swAng="0"/>
                <a:lnTo>
                  <a:pt x="0" y="10800"/>
                </a:lnTo>
                <a:arcTo wR="1158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88" name="Oval 92_7">
            <a:extLst>
              <a:ext uri="{FF2B5EF4-FFF2-40B4-BE49-F238E27FC236}">
                <a16:creationId xmlns:a16="http://schemas.microsoft.com/office/drawing/2014/main" id="{F484C243-903A-0B3D-0315-051C819AC1DA}"/>
              </a:ext>
            </a:extLst>
          </p:cNvPr>
          <p:cNvSpPr/>
          <p:nvPr/>
        </p:nvSpPr>
        <p:spPr>
          <a:xfrm>
            <a:off x="3116520" y="3719262"/>
            <a:ext cx="425520" cy="396720"/>
          </a:xfrm>
          <a:custGeom>
            <a:avLst/>
            <a:gdLst>
              <a:gd name="textAreaLeft" fmla="*/ 62280 w 425520"/>
              <a:gd name="textAreaRight" fmla="*/ 363240 w 425520"/>
              <a:gd name="textAreaTop" fmla="*/ 57960 h 396720"/>
              <a:gd name="textAreaBottom" fmla="*/ 338760 h 396720"/>
            </a:gdLst>
            <a:ahLst/>
            <a:cxnLst/>
            <a:rect l="textAreaLeft" t="textAreaTop" r="textAreaRight" b="textAreaBottom"/>
            <a:pathLst>
              <a:path w="23167" h="21600">
                <a:moveTo>
                  <a:pt x="0" y="10800"/>
                </a:moveTo>
                <a:lnTo>
                  <a:pt x="0" y="10800"/>
                </a:lnTo>
                <a:arcTo wR="0" hR="0" stAng="0" swAng="0"/>
                <a:lnTo>
                  <a:pt x="0" y="10800"/>
                </a:lnTo>
                <a:arcTo wR="1158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89" name="Oval 93_7">
            <a:extLst>
              <a:ext uri="{FF2B5EF4-FFF2-40B4-BE49-F238E27FC236}">
                <a16:creationId xmlns:a16="http://schemas.microsoft.com/office/drawing/2014/main" id="{8CBC9D48-E17E-9CB9-E243-D6F4A4626E72}"/>
              </a:ext>
            </a:extLst>
          </p:cNvPr>
          <p:cNvSpPr/>
          <p:nvPr/>
        </p:nvSpPr>
        <p:spPr>
          <a:xfrm>
            <a:off x="3238920" y="3835182"/>
            <a:ext cx="181080" cy="165240"/>
          </a:xfrm>
          <a:custGeom>
            <a:avLst/>
            <a:gdLst>
              <a:gd name="textAreaLeft" fmla="*/ 26280 w 181080"/>
              <a:gd name="textAreaRight" fmla="*/ 154800 w 181080"/>
              <a:gd name="textAreaTop" fmla="*/ 24120 h 165240"/>
              <a:gd name="textAreaBottom" fmla="*/ 141120 h 165240"/>
            </a:gdLst>
            <a:ahLst/>
            <a:cxnLst/>
            <a:rect l="textAreaLeft" t="textAreaTop" r="textAreaRight" b="textAreaBottom"/>
            <a:pathLst>
              <a:path w="23666" h="21600">
                <a:moveTo>
                  <a:pt x="0" y="10800"/>
                </a:moveTo>
                <a:lnTo>
                  <a:pt x="0" y="10800"/>
                </a:lnTo>
                <a:arcTo wR="0" hR="0" stAng="0" swAng="0"/>
                <a:lnTo>
                  <a:pt x="0" y="10800"/>
                </a:lnTo>
                <a:arcTo wR="1183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90" name="Oval 94_7">
            <a:extLst>
              <a:ext uri="{FF2B5EF4-FFF2-40B4-BE49-F238E27FC236}">
                <a16:creationId xmlns:a16="http://schemas.microsoft.com/office/drawing/2014/main" id="{F07D4AD7-528D-D847-4EAF-79DB16803D5F}"/>
              </a:ext>
            </a:extLst>
          </p:cNvPr>
          <p:cNvSpPr/>
          <p:nvPr/>
        </p:nvSpPr>
        <p:spPr>
          <a:xfrm>
            <a:off x="3238920" y="3835182"/>
            <a:ext cx="181080" cy="165240"/>
          </a:xfrm>
          <a:custGeom>
            <a:avLst/>
            <a:gdLst>
              <a:gd name="textAreaLeft" fmla="*/ 26280 w 181080"/>
              <a:gd name="textAreaRight" fmla="*/ 154800 w 181080"/>
              <a:gd name="textAreaTop" fmla="*/ 24120 h 165240"/>
              <a:gd name="textAreaBottom" fmla="*/ 141120 h 165240"/>
            </a:gdLst>
            <a:ahLst/>
            <a:cxnLst/>
            <a:rect l="textAreaLeft" t="textAreaTop" r="textAreaRight" b="textAreaBottom"/>
            <a:pathLst>
              <a:path w="23666" h="21600">
                <a:moveTo>
                  <a:pt x="0" y="10800"/>
                </a:moveTo>
                <a:lnTo>
                  <a:pt x="0" y="10800"/>
                </a:lnTo>
                <a:arcTo wR="0" hR="0" stAng="0" swAng="0"/>
                <a:lnTo>
                  <a:pt x="0" y="10800"/>
                </a:lnTo>
                <a:arcTo wR="1183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1" name="Line 95_1">
            <a:extLst>
              <a:ext uri="{FF2B5EF4-FFF2-40B4-BE49-F238E27FC236}">
                <a16:creationId xmlns:a16="http://schemas.microsoft.com/office/drawing/2014/main" id="{4A2EDA62-BB7D-1302-6201-6A2B9D67EE60}"/>
              </a:ext>
            </a:extLst>
          </p:cNvPr>
          <p:cNvSpPr/>
          <p:nvPr/>
        </p:nvSpPr>
        <p:spPr>
          <a:xfrm>
            <a:off x="2341800" y="3728622"/>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2" name="Line 96_1">
            <a:extLst>
              <a:ext uri="{FF2B5EF4-FFF2-40B4-BE49-F238E27FC236}">
                <a16:creationId xmlns:a16="http://schemas.microsoft.com/office/drawing/2014/main" id="{F4465F7D-E7CD-A55A-5052-5BFA49CD28BD}"/>
              </a:ext>
            </a:extLst>
          </p:cNvPr>
          <p:cNvSpPr/>
          <p:nvPr/>
        </p:nvSpPr>
        <p:spPr>
          <a:xfrm>
            <a:off x="2341800" y="3827262"/>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3" name="Line 97_1">
            <a:extLst>
              <a:ext uri="{FF2B5EF4-FFF2-40B4-BE49-F238E27FC236}">
                <a16:creationId xmlns:a16="http://schemas.microsoft.com/office/drawing/2014/main" id="{EF12F842-8E55-65F7-A112-5DB4B2B3F749}"/>
              </a:ext>
            </a:extLst>
          </p:cNvPr>
          <p:cNvSpPr/>
          <p:nvPr/>
        </p:nvSpPr>
        <p:spPr>
          <a:xfrm>
            <a:off x="2341800" y="3925542"/>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4" name="Line 98_1">
            <a:extLst>
              <a:ext uri="{FF2B5EF4-FFF2-40B4-BE49-F238E27FC236}">
                <a16:creationId xmlns:a16="http://schemas.microsoft.com/office/drawing/2014/main" id="{2EE4F392-8B55-68D2-6480-3F27D057732A}"/>
              </a:ext>
            </a:extLst>
          </p:cNvPr>
          <p:cNvSpPr/>
          <p:nvPr/>
        </p:nvSpPr>
        <p:spPr>
          <a:xfrm>
            <a:off x="2341800" y="4019142"/>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5" name="Line 99_1">
            <a:extLst>
              <a:ext uri="{FF2B5EF4-FFF2-40B4-BE49-F238E27FC236}">
                <a16:creationId xmlns:a16="http://schemas.microsoft.com/office/drawing/2014/main" id="{D2B786A1-B358-FAB6-DC1E-827DCD52CBFC}"/>
              </a:ext>
            </a:extLst>
          </p:cNvPr>
          <p:cNvSpPr/>
          <p:nvPr/>
        </p:nvSpPr>
        <p:spPr>
          <a:xfrm>
            <a:off x="2341800" y="4109862"/>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6" name="Freeform 100_1">
            <a:extLst>
              <a:ext uri="{FF2B5EF4-FFF2-40B4-BE49-F238E27FC236}">
                <a16:creationId xmlns:a16="http://schemas.microsoft.com/office/drawing/2014/main" id="{62A11F69-8C62-04F0-EF8F-5AD11C2DD094}"/>
              </a:ext>
            </a:extLst>
          </p:cNvPr>
          <p:cNvSpPr/>
          <p:nvPr/>
        </p:nvSpPr>
        <p:spPr>
          <a:xfrm>
            <a:off x="2032200" y="3480942"/>
            <a:ext cx="130320" cy="831960"/>
          </a:xfrm>
          <a:custGeom>
            <a:avLst/>
            <a:gdLst>
              <a:gd name="textAreaLeft" fmla="*/ 0 w 130320"/>
              <a:gd name="textAreaRight" fmla="*/ 130680 w 130320"/>
              <a:gd name="textAreaTop" fmla="*/ 0 h 831960"/>
              <a:gd name="textAreaBottom" fmla="*/ 832320 h 831960"/>
            </a:gdLst>
            <a:ahLst/>
            <a:cxnLst/>
            <a:rect l="textAreaLeft" t="textAreaTop" r="textAreaRight" b="textAreaBottom"/>
            <a:pathLst>
              <a:path w="82" h="524">
                <a:moveTo>
                  <a:pt x="82" y="524"/>
                </a:moveTo>
                <a:lnTo>
                  <a:pt x="82"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7" name="Freeform 101_1">
            <a:extLst>
              <a:ext uri="{FF2B5EF4-FFF2-40B4-BE49-F238E27FC236}">
                <a16:creationId xmlns:a16="http://schemas.microsoft.com/office/drawing/2014/main" id="{8C586869-7A6E-0C4F-AFAF-B34BE344A123}"/>
              </a:ext>
            </a:extLst>
          </p:cNvPr>
          <p:cNvSpPr/>
          <p:nvPr/>
        </p:nvSpPr>
        <p:spPr>
          <a:xfrm>
            <a:off x="3421440" y="3905022"/>
            <a:ext cx="115920" cy="139680"/>
          </a:xfrm>
          <a:custGeom>
            <a:avLst/>
            <a:gdLst>
              <a:gd name="textAreaLeft" fmla="*/ 0 w 115920"/>
              <a:gd name="textAreaRight" fmla="*/ 116280 w 115920"/>
              <a:gd name="textAreaTop" fmla="*/ 0 h 139680"/>
              <a:gd name="textAreaBottom" fmla="*/ 140040 h 139680"/>
            </a:gdLst>
            <a:ahLst/>
            <a:cxnLst/>
            <a:rect l="textAreaLeft" t="textAreaTop" r="textAreaRight" b="textAreaBottom"/>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98" name="Freeform 102_1">
            <a:extLst>
              <a:ext uri="{FF2B5EF4-FFF2-40B4-BE49-F238E27FC236}">
                <a16:creationId xmlns:a16="http://schemas.microsoft.com/office/drawing/2014/main" id="{A7C6B9A2-5D99-C0AC-F6DC-458A91951BBA}"/>
              </a:ext>
            </a:extLst>
          </p:cNvPr>
          <p:cNvSpPr/>
          <p:nvPr/>
        </p:nvSpPr>
        <p:spPr>
          <a:xfrm>
            <a:off x="3314880" y="3723942"/>
            <a:ext cx="150840" cy="108000"/>
          </a:xfrm>
          <a:custGeom>
            <a:avLst/>
            <a:gdLst>
              <a:gd name="textAreaLeft" fmla="*/ 0 w 150840"/>
              <a:gd name="textAreaRight" fmla="*/ 151200 w 150840"/>
              <a:gd name="textAreaTop" fmla="*/ 0 h 108000"/>
              <a:gd name="textAreaBottom" fmla="*/ 108360 h 108000"/>
            </a:gdLst>
            <a:ahLst/>
            <a:cxnLst/>
            <a:rect l="textAreaLeft" t="textAreaTop" r="textAreaRight" b="textAreaBottom"/>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99" name="Freeform 103_1">
            <a:extLst>
              <a:ext uri="{FF2B5EF4-FFF2-40B4-BE49-F238E27FC236}">
                <a16:creationId xmlns:a16="http://schemas.microsoft.com/office/drawing/2014/main" id="{E4E42922-3CED-05AC-530B-720BBCCA7328}"/>
              </a:ext>
            </a:extLst>
          </p:cNvPr>
          <p:cNvSpPr/>
          <p:nvPr/>
        </p:nvSpPr>
        <p:spPr>
          <a:xfrm>
            <a:off x="3124440" y="3792342"/>
            <a:ext cx="115920" cy="141120"/>
          </a:xfrm>
          <a:custGeom>
            <a:avLst/>
            <a:gdLst>
              <a:gd name="textAreaLeft" fmla="*/ 0 w 115920"/>
              <a:gd name="textAreaRight" fmla="*/ 116280 w 115920"/>
              <a:gd name="textAreaTop" fmla="*/ 0 h 141120"/>
              <a:gd name="textAreaBottom" fmla="*/ 141480 h 141120"/>
            </a:gdLst>
            <a:ahLst/>
            <a:cxnLst/>
            <a:rect l="textAreaLeft" t="textAreaTop" r="textAreaRight" b="textAreaBottom"/>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00" name="Freeform 104_1">
            <a:extLst>
              <a:ext uri="{FF2B5EF4-FFF2-40B4-BE49-F238E27FC236}">
                <a16:creationId xmlns:a16="http://schemas.microsoft.com/office/drawing/2014/main" id="{D5EB44DE-C98E-170E-8591-2B3F79BE8299}"/>
              </a:ext>
            </a:extLst>
          </p:cNvPr>
          <p:cNvSpPr/>
          <p:nvPr/>
        </p:nvSpPr>
        <p:spPr>
          <a:xfrm>
            <a:off x="3197520" y="3995382"/>
            <a:ext cx="142920" cy="115920"/>
          </a:xfrm>
          <a:custGeom>
            <a:avLst/>
            <a:gdLst>
              <a:gd name="textAreaLeft" fmla="*/ 0 w 142920"/>
              <a:gd name="textAreaRight" fmla="*/ 142920 w 142920"/>
              <a:gd name="textAreaTop" fmla="*/ 0 h 115920"/>
              <a:gd name="textAreaBottom" fmla="*/ 116280 h 115920"/>
            </a:gdLst>
            <a:ahLst/>
            <a:cxnLst/>
            <a:rect l="textAreaLeft" t="textAreaTop" r="textAreaRight" b="textAreaBottom"/>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01" name="Rectangle 105_1">
            <a:extLst>
              <a:ext uri="{FF2B5EF4-FFF2-40B4-BE49-F238E27FC236}">
                <a16:creationId xmlns:a16="http://schemas.microsoft.com/office/drawing/2014/main" id="{FDF65BBA-5C73-F038-6D4D-85BBD48D66D5}"/>
              </a:ext>
            </a:extLst>
          </p:cNvPr>
          <p:cNvSpPr/>
          <p:nvPr/>
        </p:nvSpPr>
        <p:spPr>
          <a:xfrm>
            <a:off x="2108520" y="3687582"/>
            <a:ext cx="54000" cy="2397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2" name="Rectangle 106_1">
            <a:extLst>
              <a:ext uri="{FF2B5EF4-FFF2-40B4-BE49-F238E27FC236}">
                <a16:creationId xmlns:a16="http://schemas.microsoft.com/office/drawing/2014/main" id="{CFD13443-3ED7-EF6A-96FE-66C656E320F7}"/>
              </a:ext>
            </a:extLst>
          </p:cNvPr>
          <p:cNvSpPr/>
          <p:nvPr/>
        </p:nvSpPr>
        <p:spPr>
          <a:xfrm>
            <a:off x="2108520" y="4041462"/>
            <a:ext cx="54000" cy="10620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5" name="TextBox 3133_1">
            <a:extLst>
              <a:ext uri="{FF2B5EF4-FFF2-40B4-BE49-F238E27FC236}">
                <a16:creationId xmlns:a16="http://schemas.microsoft.com/office/drawing/2014/main" id="{CE815C7F-3216-AB31-0EF7-5BB8870A78C5}"/>
              </a:ext>
            </a:extLst>
          </p:cNvPr>
          <p:cNvSpPr txBox="1"/>
          <p:nvPr/>
        </p:nvSpPr>
        <p:spPr>
          <a:xfrm>
            <a:off x="6163056" y="1993392"/>
            <a:ext cx="1550520" cy="369360"/>
          </a:xfrm>
          <a:prstGeom prst="rect">
            <a:avLst/>
          </a:prstGeom>
          <a:noFill/>
          <a:ln w="0">
            <a:noFill/>
          </a:ln>
        </p:spPr>
        <p:txBody>
          <a:bodyPr anchor="t">
            <a:noAutofit/>
          </a:bodyPr>
          <a:lstStyle/>
          <a:p>
            <a:pPr>
              <a:lnSpc>
                <a:spcPct val="100000"/>
              </a:lnSpc>
            </a:pPr>
            <a:r>
              <a:rPr lang="en-US" sz="1800" b="1" strike="noStrike" spc="-1" dirty="0">
                <a:solidFill>
                  <a:srgbClr val="808080"/>
                </a:solidFill>
                <a:latin typeface="Trebuchet MS"/>
              </a:rPr>
              <a:t>&gt;100GBps</a:t>
            </a:r>
            <a:endParaRPr lang="en-US" sz="1800" b="0" strike="noStrike" spc="-1" dirty="0">
              <a:latin typeface="Arial"/>
            </a:endParaRPr>
          </a:p>
        </p:txBody>
      </p:sp>
      <p:sp>
        <p:nvSpPr>
          <p:cNvPr id="106" name="TextBox 3134_1">
            <a:extLst>
              <a:ext uri="{FF2B5EF4-FFF2-40B4-BE49-F238E27FC236}">
                <a16:creationId xmlns:a16="http://schemas.microsoft.com/office/drawing/2014/main" id="{9F340CAD-5691-5677-639D-5B39D92EFE1C}"/>
              </a:ext>
            </a:extLst>
          </p:cNvPr>
          <p:cNvSpPr txBox="1"/>
          <p:nvPr/>
        </p:nvSpPr>
        <p:spPr>
          <a:xfrm>
            <a:off x="3854880" y="3489582"/>
            <a:ext cx="1122480" cy="369360"/>
          </a:xfrm>
          <a:prstGeom prst="rect">
            <a:avLst/>
          </a:prstGeom>
          <a:noFill/>
          <a:ln w="0">
            <a:noFill/>
          </a:ln>
        </p:spPr>
        <p:txBody>
          <a:bodyPr anchor="t">
            <a:noAutofit/>
          </a:bodyPr>
          <a:lstStyle/>
          <a:p>
            <a:pPr>
              <a:lnSpc>
                <a:spcPct val="100000"/>
              </a:lnSpc>
            </a:pPr>
            <a:r>
              <a:rPr lang="en-US" sz="1800" b="1" strike="noStrike" spc="-1">
                <a:solidFill>
                  <a:srgbClr val="808080"/>
                </a:solidFill>
                <a:latin typeface="Trebuchet MS"/>
              </a:rPr>
              <a:t>32GBps</a:t>
            </a:r>
            <a:endParaRPr lang="en-US" sz="1800" b="0" strike="noStrike" spc="-1">
              <a:latin typeface="Arial"/>
            </a:endParaRPr>
          </a:p>
        </p:txBody>
      </p:sp>
      <p:sp>
        <p:nvSpPr>
          <p:cNvPr id="107" name="Oval 91_1">
            <a:extLst>
              <a:ext uri="{FF2B5EF4-FFF2-40B4-BE49-F238E27FC236}">
                <a16:creationId xmlns:a16="http://schemas.microsoft.com/office/drawing/2014/main" id="{C7A6EAE6-DE63-59A2-5429-C66918A0075F}"/>
              </a:ext>
            </a:extLst>
          </p:cNvPr>
          <p:cNvSpPr/>
          <p:nvPr/>
        </p:nvSpPr>
        <p:spPr>
          <a:xfrm>
            <a:off x="3062160" y="3653022"/>
            <a:ext cx="425160" cy="396360"/>
          </a:xfrm>
          <a:custGeom>
            <a:avLst/>
            <a:gdLst>
              <a:gd name="textAreaLeft" fmla="*/ 0 w 425160"/>
              <a:gd name="textAreaRight" fmla="*/ 425520 w 425160"/>
              <a:gd name="textAreaTop" fmla="*/ 0 h 396360"/>
              <a:gd name="textAreaBottom" fmla="*/ 396720 h 396360"/>
            </a:gdLst>
            <a:ahLst/>
            <a:cxnLst/>
            <a:rect l="textAreaLeft" t="textAreaTop" r="textAreaRight" b="textAreaBottom"/>
            <a:pathLst>
              <a:path w="23167" h="21600">
                <a:moveTo>
                  <a:pt x="0" y="10800"/>
                </a:moveTo>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108" name="Oval 92_1">
            <a:extLst>
              <a:ext uri="{FF2B5EF4-FFF2-40B4-BE49-F238E27FC236}">
                <a16:creationId xmlns:a16="http://schemas.microsoft.com/office/drawing/2014/main" id="{19CAA24F-D8D9-7B59-4A15-AEA8BAECF1D3}"/>
              </a:ext>
            </a:extLst>
          </p:cNvPr>
          <p:cNvSpPr/>
          <p:nvPr/>
        </p:nvSpPr>
        <p:spPr>
          <a:xfrm>
            <a:off x="3062160" y="3653022"/>
            <a:ext cx="425160" cy="396360"/>
          </a:xfrm>
          <a:custGeom>
            <a:avLst/>
            <a:gdLst>
              <a:gd name="textAreaLeft" fmla="*/ 0 w 425160"/>
              <a:gd name="textAreaRight" fmla="*/ 425520 w 425160"/>
              <a:gd name="textAreaTop" fmla="*/ 0 h 396360"/>
              <a:gd name="textAreaBottom" fmla="*/ 396720 h 396360"/>
            </a:gdLst>
            <a:ahLst/>
            <a:cxnLst/>
            <a:rect l="textAreaLeft" t="textAreaTop" r="textAreaRight" b="textAreaBottom"/>
            <a:pathLst>
              <a:path w="23167" h="21600">
                <a:moveTo>
                  <a:pt x="0" y="10800"/>
                </a:move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9" name="Oval 93_1">
            <a:extLst>
              <a:ext uri="{FF2B5EF4-FFF2-40B4-BE49-F238E27FC236}">
                <a16:creationId xmlns:a16="http://schemas.microsoft.com/office/drawing/2014/main" id="{8BB978EF-6360-F9AE-A590-71F1B9ECB55C}"/>
              </a:ext>
            </a:extLst>
          </p:cNvPr>
          <p:cNvSpPr/>
          <p:nvPr/>
        </p:nvSpPr>
        <p:spPr>
          <a:xfrm>
            <a:off x="3184560" y="3768942"/>
            <a:ext cx="180720" cy="164880"/>
          </a:xfrm>
          <a:custGeom>
            <a:avLst/>
            <a:gdLst>
              <a:gd name="textAreaLeft" fmla="*/ 0 w 180720"/>
              <a:gd name="textAreaRight" fmla="*/ 181080 w 180720"/>
              <a:gd name="textAreaTop" fmla="*/ 0 h 164880"/>
              <a:gd name="textAreaBottom" fmla="*/ 165240 h 164880"/>
            </a:gdLst>
            <a:ahLst/>
            <a:cxnLst/>
            <a:rect l="textAreaLeft" t="textAreaTop" r="textAreaRight" b="textAreaBottom"/>
            <a:pathLst>
              <a:path w="23666" h="21600">
                <a:moveTo>
                  <a:pt x="0" y="10800"/>
                </a:moveTo>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110" name="Oval 94_1">
            <a:extLst>
              <a:ext uri="{FF2B5EF4-FFF2-40B4-BE49-F238E27FC236}">
                <a16:creationId xmlns:a16="http://schemas.microsoft.com/office/drawing/2014/main" id="{217ABE93-5773-80CA-94B4-933B21C807DC}"/>
              </a:ext>
            </a:extLst>
          </p:cNvPr>
          <p:cNvSpPr/>
          <p:nvPr/>
        </p:nvSpPr>
        <p:spPr>
          <a:xfrm>
            <a:off x="3184560" y="3768942"/>
            <a:ext cx="180720" cy="164880"/>
          </a:xfrm>
          <a:custGeom>
            <a:avLst/>
            <a:gdLst>
              <a:gd name="textAreaLeft" fmla="*/ 0 w 180720"/>
              <a:gd name="textAreaRight" fmla="*/ 181080 w 180720"/>
              <a:gd name="textAreaTop" fmla="*/ 0 h 164880"/>
              <a:gd name="textAreaBottom" fmla="*/ 165240 h 164880"/>
            </a:gdLst>
            <a:ahLst/>
            <a:cxnLst/>
            <a:rect l="textAreaLeft" t="textAreaTop" r="textAreaRight" b="textAreaBottom"/>
            <a:pathLst>
              <a:path w="23666" h="21600">
                <a:moveTo>
                  <a:pt x="0" y="10800"/>
                </a:moveTo>
              </a:path>
            </a:pathLst>
          </a:custGeom>
          <a:noFill/>
          <a:ln w="30240" cap="sq">
            <a:solidFill>
              <a:srgbClr val="000000"/>
            </a:solidFill>
            <a:miter/>
          </a:ln>
        </p:spPr>
        <p:style>
          <a:lnRef idx="0">
            <a:scrgbClr r="0" g="0" b="0"/>
          </a:lnRef>
          <a:fillRef idx="0">
            <a:scrgbClr r="0" g="0" b="0"/>
          </a:fillRef>
          <a:effectRef idx="0">
            <a:scrgbClr r="0" g="0" b="0"/>
          </a:effectRef>
          <a:fontRef idx="minor"/>
        </p:style>
      </p:sp>
      <p:graphicFrame>
        <p:nvGraphicFramePr>
          <p:cNvPr id="112" name="Table 111">
            <a:extLst>
              <a:ext uri="{FF2B5EF4-FFF2-40B4-BE49-F238E27FC236}">
                <a16:creationId xmlns:a16="http://schemas.microsoft.com/office/drawing/2014/main" id="{39AF2FB4-8CA3-AC8F-9D87-EAE38E481ACE}"/>
              </a:ext>
            </a:extLst>
          </p:cNvPr>
          <p:cNvGraphicFramePr/>
          <p:nvPr>
            <p:extLst>
              <p:ext uri="{D42A27DB-BD31-4B8C-83A1-F6EECF244321}">
                <p14:modId xmlns:p14="http://schemas.microsoft.com/office/powerpoint/2010/main" val="1926077562"/>
              </p:ext>
            </p:extLst>
          </p:nvPr>
        </p:nvGraphicFramePr>
        <p:xfrm>
          <a:off x="9038943" y="3091422"/>
          <a:ext cx="1450800" cy="1463040"/>
        </p:xfrm>
        <a:graphic>
          <a:graphicData uri="http://schemas.openxmlformats.org/drawingml/2006/table">
            <a:tbl>
              <a:tblPr/>
              <a:tblGrid>
                <a:gridCol w="362880">
                  <a:extLst>
                    <a:ext uri="{9D8B030D-6E8A-4147-A177-3AD203B41FA5}">
                      <a16:colId xmlns:a16="http://schemas.microsoft.com/office/drawing/2014/main" val="20000"/>
                    </a:ext>
                  </a:extLst>
                </a:gridCol>
                <a:gridCol w="362880">
                  <a:extLst>
                    <a:ext uri="{9D8B030D-6E8A-4147-A177-3AD203B41FA5}">
                      <a16:colId xmlns:a16="http://schemas.microsoft.com/office/drawing/2014/main" val="20001"/>
                    </a:ext>
                  </a:extLst>
                </a:gridCol>
                <a:gridCol w="362880">
                  <a:extLst>
                    <a:ext uri="{9D8B030D-6E8A-4147-A177-3AD203B41FA5}">
                      <a16:colId xmlns:a16="http://schemas.microsoft.com/office/drawing/2014/main" val="20002"/>
                    </a:ext>
                  </a:extLst>
                </a:gridCol>
                <a:gridCol w="362160">
                  <a:extLst>
                    <a:ext uri="{9D8B030D-6E8A-4147-A177-3AD203B41FA5}">
                      <a16:colId xmlns:a16="http://schemas.microsoft.com/office/drawing/2014/main" val="20003"/>
                    </a:ext>
                  </a:extLst>
                </a:gridCol>
              </a:tblGrid>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0"/>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1"/>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2"/>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3"/>
                  </a:ext>
                </a:extLst>
              </a:tr>
            </a:tbl>
          </a:graphicData>
        </a:graphic>
      </p:graphicFrame>
      <p:pic>
        <p:nvPicPr>
          <p:cNvPr id="114" name="Picture 113">
            <a:extLst>
              <a:ext uri="{FF2B5EF4-FFF2-40B4-BE49-F238E27FC236}">
                <a16:creationId xmlns:a16="http://schemas.microsoft.com/office/drawing/2014/main" id="{8265973E-B4B3-6C55-CCCF-F4DEC924997F}"/>
              </a:ext>
            </a:extLst>
          </p:cNvPr>
          <p:cNvPicPr>
            <a:picLocks noChangeAspect="1"/>
          </p:cNvPicPr>
          <p:nvPr/>
        </p:nvPicPr>
        <p:blipFill>
          <a:blip r:embed="rId4"/>
          <a:stretch>
            <a:fillRect/>
          </a:stretch>
        </p:blipFill>
        <p:spPr>
          <a:xfrm>
            <a:off x="1475228" y="2386394"/>
            <a:ext cx="406400" cy="596900"/>
          </a:xfrm>
          <a:prstGeom prst="rect">
            <a:avLst/>
          </a:prstGeom>
        </p:spPr>
      </p:pic>
      <p:sp>
        <p:nvSpPr>
          <p:cNvPr id="115" name="Arc 114">
            <a:extLst>
              <a:ext uri="{FF2B5EF4-FFF2-40B4-BE49-F238E27FC236}">
                <a16:creationId xmlns:a16="http://schemas.microsoft.com/office/drawing/2014/main" id="{4FB57B69-0C40-F678-B3F7-A858CCD0DD4C}"/>
              </a:ext>
            </a:extLst>
          </p:cNvPr>
          <p:cNvSpPr/>
          <p:nvPr/>
        </p:nvSpPr>
        <p:spPr>
          <a:xfrm flipH="1">
            <a:off x="1815840" y="2381502"/>
            <a:ext cx="1541880" cy="1467720"/>
          </a:xfrm>
          <a:prstGeom prst="arc">
            <a:avLst>
              <a:gd name="adj1" fmla="val 16200000"/>
              <a:gd name="adj2" fmla="val 2309899"/>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Rectangle: Rounded Corners 2_17">
            <a:extLst>
              <a:ext uri="{FF2B5EF4-FFF2-40B4-BE49-F238E27FC236}">
                <a16:creationId xmlns:a16="http://schemas.microsoft.com/office/drawing/2014/main" id="{C18ED54F-92DC-9BCB-5CCF-60FDF9AA27D7}"/>
              </a:ext>
            </a:extLst>
          </p:cNvPr>
          <p:cNvSpPr/>
          <p:nvPr/>
        </p:nvSpPr>
        <p:spPr>
          <a:xfrm>
            <a:off x="2112480" y="5061236"/>
            <a:ext cx="7964280" cy="680538"/>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F10D0C"/>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b="1" strike="noStrike" spc="-1">
                <a:solidFill>
                  <a:srgbClr val="FFFFFF"/>
                </a:solidFill>
                <a:latin typeface="Calibri"/>
                <a:ea typeface="DejaVu Sans"/>
              </a:rPr>
              <a:t>CPU software overheads limit performance [1]</a:t>
            </a:r>
            <a:endParaRPr lang="en-US" sz="2400" b="0" strike="noStrike" spc="-1">
              <a:latin typeface="Calibri"/>
            </a:endParaRPr>
          </a:p>
        </p:txBody>
      </p:sp>
      <p:sp>
        <p:nvSpPr>
          <p:cNvPr id="171" name="Rectangle: Rounded Corners 2_17">
            <a:extLst>
              <a:ext uri="{FF2B5EF4-FFF2-40B4-BE49-F238E27FC236}">
                <a16:creationId xmlns:a16="http://schemas.microsoft.com/office/drawing/2014/main" id="{736C1D8D-B7CA-B95E-7B51-E720FA039DD6}"/>
              </a:ext>
            </a:extLst>
          </p:cNvPr>
          <p:cNvSpPr/>
          <p:nvPr/>
        </p:nvSpPr>
        <p:spPr>
          <a:xfrm>
            <a:off x="2119106" y="5930276"/>
            <a:ext cx="7964280" cy="732522"/>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F10D0C"/>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200" b="1" strike="noStrike" spc="-1">
                <a:solidFill>
                  <a:srgbClr val="FFFFFF"/>
                </a:solidFill>
                <a:latin typeface="Calibri"/>
                <a:ea typeface="DejaVu Sans"/>
              </a:rPr>
              <a:t>Often the GPU’s PCIe bandwidth is not even close to saturated [1]</a:t>
            </a:r>
            <a:endParaRPr lang="en-US" sz="2200" b="0" strike="noStrike" spc="-1">
              <a:latin typeface="Calibri"/>
            </a:endParaRPr>
          </a:p>
        </p:txBody>
      </p:sp>
      <p:sp>
        <p:nvSpPr>
          <p:cNvPr id="173" name="Straight Connector 172">
            <a:extLst>
              <a:ext uri="{FF2B5EF4-FFF2-40B4-BE49-F238E27FC236}">
                <a16:creationId xmlns:a16="http://schemas.microsoft.com/office/drawing/2014/main" id="{384CB47F-F109-3815-0FCA-E342567970A0}"/>
              </a:ext>
            </a:extLst>
          </p:cNvPr>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174" name="TextBox 173">
            <a:extLst>
              <a:ext uri="{FF2B5EF4-FFF2-40B4-BE49-F238E27FC236}">
                <a16:creationId xmlns:a16="http://schemas.microsoft.com/office/drawing/2014/main" id="{392223D3-2F06-6518-D056-F7AFECE336FD}"/>
              </a:ext>
            </a:extLst>
          </p:cNvPr>
          <p:cNvSpPr txBox="1"/>
          <p:nvPr/>
        </p:nvSpPr>
        <p:spPr>
          <a:xfrm>
            <a:off x="11737440" y="6400800"/>
            <a:ext cx="433800" cy="346320"/>
          </a:xfrm>
          <a:prstGeom prst="rect">
            <a:avLst/>
          </a:prstGeom>
          <a:noFill/>
          <a:ln w="0">
            <a:noFill/>
          </a:ln>
        </p:spPr>
        <p:txBody>
          <a:bodyPr lIns="90000" tIns="45000" rIns="90000" bIns="45000" anchor="t">
            <a:noAutofit/>
          </a:bodyPr>
          <a:lstStyle/>
          <a:p>
            <a:r>
              <a:rPr lang="en-US" sz="1800" b="0" strike="noStrike" spc="-1">
                <a:solidFill>
                  <a:srgbClr val="808080"/>
                </a:solidFill>
                <a:latin typeface="Arial"/>
              </a:rPr>
              <a:t>4</a:t>
            </a:r>
            <a:endParaRPr lang="en-US" sz="1800" b="0" strike="noStrike" spc="-1">
              <a:latin typeface="Arial"/>
            </a:endParaRPr>
          </a:p>
        </p:txBody>
      </p:sp>
      <p:sp>
        <p:nvSpPr>
          <p:cNvPr id="175" name="TextBox 3132_1">
            <a:extLst>
              <a:ext uri="{FF2B5EF4-FFF2-40B4-BE49-F238E27FC236}">
                <a16:creationId xmlns:a16="http://schemas.microsoft.com/office/drawing/2014/main" id="{D04C8430-ED34-82AE-93CA-F6244F7BD426}"/>
              </a:ext>
            </a:extLst>
          </p:cNvPr>
          <p:cNvSpPr txBox="1"/>
          <p:nvPr/>
        </p:nvSpPr>
        <p:spPr>
          <a:xfrm>
            <a:off x="5968758" y="3007191"/>
            <a:ext cx="1122480" cy="369360"/>
          </a:xfrm>
          <a:prstGeom prst="rect">
            <a:avLst/>
          </a:prstGeom>
          <a:noFill/>
          <a:ln w="0">
            <a:noFill/>
          </a:ln>
        </p:spPr>
        <p:txBody>
          <a:bodyPr anchor="t">
            <a:noAutofit/>
          </a:bodyPr>
          <a:lstStyle/>
          <a:p>
            <a:pPr>
              <a:lnSpc>
                <a:spcPct val="100000"/>
              </a:lnSpc>
            </a:pPr>
            <a:r>
              <a:rPr lang="en-US" sz="1800" b="1" strike="noStrike" spc="-1">
                <a:solidFill>
                  <a:srgbClr val="808080"/>
                </a:solidFill>
                <a:latin typeface="Trebuchet MS"/>
              </a:rPr>
              <a:t>6-8GBps</a:t>
            </a:r>
          </a:p>
          <a:p>
            <a:pPr>
              <a:lnSpc>
                <a:spcPct val="100000"/>
              </a:lnSpc>
            </a:pPr>
            <a:r>
              <a:rPr lang="en-US" b="1" spc="-1">
                <a:solidFill>
                  <a:srgbClr val="808080"/>
                </a:solidFill>
                <a:latin typeface="Trebuchet MS"/>
              </a:rPr>
              <a:t>Per SSD</a:t>
            </a:r>
            <a:endParaRPr lang="en-US" sz="1800" b="0" strike="noStrike" spc="-1">
              <a:latin typeface="Arial"/>
            </a:endParaRPr>
          </a:p>
        </p:txBody>
      </p:sp>
      <p:sp>
        <p:nvSpPr>
          <p:cNvPr id="176" name="Rectangle 16_1">
            <a:extLst>
              <a:ext uri="{FF2B5EF4-FFF2-40B4-BE49-F238E27FC236}">
                <a16:creationId xmlns:a16="http://schemas.microsoft.com/office/drawing/2014/main" id="{6B21A0DD-A46F-1844-9F62-FF7298083C74}"/>
              </a:ext>
            </a:extLst>
          </p:cNvPr>
          <p:cNvSpPr/>
          <p:nvPr/>
        </p:nvSpPr>
        <p:spPr>
          <a:xfrm>
            <a:off x="7561680" y="3874980"/>
            <a:ext cx="1266840" cy="46656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177" name="Rectangle 17_1">
            <a:extLst>
              <a:ext uri="{FF2B5EF4-FFF2-40B4-BE49-F238E27FC236}">
                <a16:creationId xmlns:a16="http://schemas.microsoft.com/office/drawing/2014/main" id="{0811240B-6229-82E9-496F-3A429ABF67D9}"/>
              </a:ext>
            </a:extLst>
          </p:cNvPr>
          <p:cNvSpPr/>
          <p:nvPr/>
        </p:nvSpPr>
        <p:spPr>
          <a:xfrm>
            <a:off x="7561680" y="3874980"/>
            <a:ext cx="1266840" cy="4665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78" name="Rectangle 18_1">
            <a:extLst>
              <a:ext uri="{FF2B5EF4-FFF2-40B4-BE49-F238E27FC236}">
                <a16:creationId xmlns:a16="http://schemas.microsoft.com/office/drawing/2014/main" id="{45DA479F-CA71-300E-8AE2-5A03895C57BD}"/>
              </a:ext>
            </a:extLst>
          </p:cNvPr>
          <p:cNvSpPr/>
          <p:nvPr/>
        </p:nvSpPr>
        <p:spPr>
          <a:xfrm>
            <a:off x="7772640" y="4341900"/>
            <a:ext cx="355680" cy="9684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179" name="Rectangle 19_1">
            <a:extLst>
              <a:ext uri="{FF2B5EF4-FFF2-40B4-BE49-F238E27FC236}">
                <a16:creationId xmlns:a16="http://schemas.microsoft.com/office/drawing/2014/main" id="{B5C736E0-0C58-049A-349A-9FDE8175D28C}"/>
              </a:ext>
            </a:extLst>
          </p:cNvPr>
          <p:cNvSpPr/>
          <p:nvPr/>
        </p:nvSpPr>
        <p:spPr>
          <a:xfrm>
            <a:off x="7772640" y="4341900"/>
            <a:ext cx="355680" cy="968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80" name="Freeform 20_1">
            <a:extLst>
              <a:ext uri="{FF2B5EF4-FFF2-40B4-BE49-F238E27FC236}">
                <a16:creationId xmlns:a16="http://schemas.microsoft.com/office/drawing/2014/main" id="{8DA32BAD-5EF9-5601-6BB3-CA009194EFDF}"/>
              </a:ext>
            </a:extLst>
          </p:cNvPr>
          <p:cNvSpPr/>
          <p:nvPr/>
        </p:nvSpPr>
        <p:spPr>
          <a:xfrm>
            <a:off x="7432800" y="3787860"/>
            <a:ext cx="128520" cy="603360"/>
          </a:xfrm>
          <a:custGeom>
            <a:avLst/>
            <a:gdLst>
              <a:gd name="textAreaLeft" fmla="*/ 0 w 128520"/>
              <a:gd name="textAreaRight" fmla="*/ 128880 w 128520"/>
              <a:gd name="textAreaTop" fmla="*/ 0 h 603360"/>
              <a:gd name="textAreaBottom" fmla="*/ 603720 h 603360"/>
            </a:gdLst>
            <a:ahLst/>
            <a:cxnLst/>
            <a:rect l="textAreaLeft" t="textAreaTop" r="textAreaRight" b="textAreaBottom"/>
            <a:pathLst>
              <a:path w="81" h="380">
                <a:moveTo>
                  <a:pt x="81" y="380"/>
                </a:moveTo>
                <a:lnTo>
                  <a:pt x="81"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81" name="Rectangle 21_1">
            <a:extLst>
              <a:ext uri="{FF2B5EF4-FFF2-40B4-BE49-F238E27FC236}">
                <a16:creationId xmlns:a16="http://schemas.microsoft.com/office/drawing/2014/main" id="{F4FC32F2-8B38-CE1F-67FD-1747BF3FCE23}"/>
              </a:ext>
            </a:extLst>
          </p:cNvPr>
          <p:cNvSpPr/>
          <p:nvPr/>
        </p:nvSpPr>
        <p:spPr>
          <a:xfrm>
            <a:off x="7748880" y="3978300"/>
            <a:ext cx="274680" cy="262080"/>
          </a:xfrm>
          <a:custGeom>
            <a:avLst/>
            <a:gdLst/>
            <a:ahLst/>
            <a:cxnLst/>
            <a:rect l="l" t="t" r="r" b="b"/>
            <a:pathLst>
              <a:path w="21600" h="21600">
                <a:moveTo>
                  <a:pt x="0" y="0"/>
                </a:moveTo>
                <a:lnTo>
                  <a:pt x="21600" y="0"/>
                </a:lnTo>
                <a:lnTo>
                  <a:pt x="21600" y="21600"/>
                </a:lnTo>
                <a:lnTo>
                  <a:pt x="0" y="21600"/>
                </a:lnTo>
                <a:close/>
              </a:path>
            </a:pathLst>
          </a:custGeom>
          <a:solidFill>
            <a:srgbClr val="D8D8D8"/>
          </a:solidFill>
          <a:ln w="0">
            <a:noFill/>
          </a:ln>
        </p:spPr>
        <p:style>
          <a:lnRef idx="0">
            <a:scrgbClr r="0" g="0" b="0"/>
          </a:lnRef>
          <a:fillRef idx="0">
            <a:scrgbClr r="0" g="0" b="0"/>
          </a:fillRef>
          <a:effectRef idx="0">
            <a:scrgbClr r="0" g="0" b="0"/>
          </a:effectRef>
          <a:fontRef idx="minor"/>
        </p:style>
      </p:sp>
      <p:sp>
        <p:nvSpPr>
          <p:cNvPr id="182" name="Rectangle 22_1">
            <a:extLst>
              <a:ext uri="{FF2B5EF4-FFF2-40B4-BE49-F238E27FC236}">
                <a16:creationId xmlns:a16="http://schemas.microsoft.com/office/drawing/2014/main" id="{C25A1F28-12A3-508C-1606-C89E641B84DF}"/>
              </a:ext>
            </a:extLst>
          </p:cNvPr>
          <p:cNvSpPr/>
          <p:nvPr/>
        </p:nvSpPr>
        <p:spPr>
          <a:xfrm>
            <a:off x="7748880" y="3978300"/>
            <a:ext cx="27468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83" name="Rectangle 23_1">
            <a:extLst>
              <a:ext uri="{FF2B5EF4-FFF2-40B4-BE49-F238E27FC236}">
                <a16:creationId xmlns:a16="http://schemas.microsoft.com/office/drawing/2014/main" id="{A350525F-BB38-9803-5437-A366790B6F9E}"/>
              </a:ext>
            </a:extLst>
          </p:cNvPr>
          <p:cNvSpPr/>
          <p:nvPr/>
        </p:nvSpPr>
        <p:spPr>
          <a:xfrm>
            <a:off x="811392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84" name="Rectangle 24_1">
            <a:extLst>
              <a:ext uri="{FF2B5EF4-FFF2-40B4-BE49-F238E27FC236}">
                <a16:creationId xmlns:a16="http://schemas.microsoft.com/office/drawing/2014/main" id="{FE423D54-5064-45F4-4DCE-D97ADC5B2504}"/>
              </a:ext>
            </a:extLst>
          </p:cNvPr>
          <p:cNvSpPr/>
          <p:nvPr/>
        </p:nvSpPr>
        <p:spPr>
          <a:xfrm>
            <a:off x="811392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85" name="Rectangle 25_1">
            <a:extLst>
              <a:ext uri="{FF2B5EF4-FFF2-40B4-BE49-F238E27FC236}">
                <a16:creationId xmlns:a16="http://schemas.microsoft.com/office/drawing/2014/main" id="{2FDF4F29-19F5-06FD-36A8-FD09D60154AC}"/>
              </a:ext>
            </a:extLst>
          </p:cNvPr>
          <p:cNvSpPr/>
          <p:nvPr/>
        </p:nvSpPr>
        <p:spPr>
          <a:xfrm>
            <a:off x="828528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86" name="Rectangle 26_1">
            <a:extLst>
              <a:ext uri="{FF2B5EF4-FFF2-40B4-BE49-F238E27FC236}">
                <a16:creationId xmlns:a16="http://schemas.microsoft.com/office/drawing/2014/main" id="{7A83C52B-B0B6-4DA3-1312-785F7A3FDBBE}"/>
              </a:ext>
            </a:extLst>
          </p:cNvPr>
          <p:cNvSpPr/>
          <p:nvPr/>
        </p:nvSpPr>
        <p:spPr>
          <a:xfrm>
            <a:off x="828528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87" name="Rectangle 27_1">
            <a:extLst>
              <a:ext uri="{FF2B5EF4-FFF2-40B4-BE49-F238E27FC236}">
                <a16:creationId xmlns:a16="http://schemas.microsoft.com/office/drawing/2014/main" id="{BFCF26DC-EA1D-C017-75F9-5408719EC55F}"/>
              </a:ext>
            </a:extLst>
          </p:cNvPr>
          <p:cNvSpPr/>
          <p:nvPr/>
        </p:nvSpPr>
        <p:spPr>
          <a:xfrm>
            <a:off x="845700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88" name="Rectangle 28_1">
            <a:extLst>
              <a:ext uri="{FF2B5EF4-FFF2-40B4-BE49-F238E27FC236}">
                <a16:creationId xmlns:a16="http://schemas.microsoft.com/office/drawing/2014/main" id="{7E07566D-4044-C0FA-9EC3-AC477F490224}"/>
              </a:ext>
            </a:extLst>
          </p:cNvPr>
          <p:cNvSpPr/>
          <p:nvPr/>
        </p:nvSpPr>
        <p:spPr>
          <a:xfrm>
            <a:off x="845700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89" name="Rectangle 29_1">
            <a:extLst>
              <a:ext uri="{FF2B5EF4-FFF2-40B4-BE49-F238E27FC236}">
                <a16:creationId xmlns:a16="http://schemas.microsoft.com/office/drawing/2014/main" id="{28E97B85-E6A6-1291-0952-8DE1C962DD27}"/>
              </a:ext>
            </a:extLst>
          </p:cNvPr>
          <p:cNvSpPr/>
          <p:nvPr/>
        </p:nvSpPr>
        <p:spPr>
          <a:xfrm>
            <a:off x="862836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90" name="Rectangle 30_1">
            <a:extLst>
              <a:ext uri="{FF2B5EF4-FFF2-40B4-BE49-F238E27FC236}">
                <a16:creationId xmlns:a16="http://schemas.microsoft.com/office/drawing/2014/main" id="{B825018A-7C01-5915-87EF-4FBE607F8AA6}"/>
              </a:ext>
            </a:extLst>
          </p:cNvPr>
          <p:cNvSpPr/>
          <p:nvPr/>
        </p:nvSpPr>
        <p:spPr>
          <a:xfrm>
            <a:off x="862836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91" name="Rectangle 31_1">
            <a:extLst>
              <a:ext uri="{FF2B5EF4-FFF2-40B4-BE49-F238E27FC236}">
                <a16:creationId xmlns:a16="http://schemas.microsoft.com/office/drawing/2014/main" id="{708113AA-830E-B26A-CABE-AFACE366A38C}"/>
              </a:ext>
            </a:extLst>
          </p:cNvPr>
          <p:cNvSpPr/>
          <p:nvPr/>
        </p:nvSpPr>
        <p:spPr>
          <a:xfrm>
            <a:off x="811392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92" name="Rectangle 32_1">
            <a:extLst>
              <a:ext uri="{FF2B5EF4-FFF2-40B4-BE49-F238E27FC236}">
                <a16:creationId xmlns:a16="http://schemas.microsoft.com/office/drawing/2014/main" id="{E2591E91-A9D8-537B-47A9-A17F4B43CEC5}"/>
              </a:ext>
            </a:extLst>
          </p:cNvPr>
          <p:cNvSpPr/>
          <p:nvPr/>
        </p:nvSpPr>
        <p:spPr>
          <a:xfrm>
            <a:off x="811392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93" name="Rectangle 33_1">
            <a:extLst>
              <a:ext uri="{FF2B5EF4-FFF2-40B4-BE49-F238E27FC236}">
                <a16:creationId xmlns:a16="http://schemas.microsoft.com/office/drawing/2014/main" id="{07173418-1174-F89F-1E17-EFA5B912AB0B}"/>
              </a:ext>
            </a:extLst>
          </p:cNvPr>
          <p:cNvSpPr/>
          <p:nvPr/>
        </p:nvSpPr>
        <p:spPr>
          <a:xfrm>
            <a:off x="828528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94" name="Rectangle 34_1">
            <a:extLst>
              <a:ext uri="{FF2B5EF4-FFF2-40B4-BE49-F238E27FC236}">
                <a16:creationId xmlns:a16="http://schemas.microsoft.com/office/drawing/2014/main" id="{80060595-8BCB-7B6D-B4B7-8B90F0F23273}"/>
              </a:ext>
            </a:extLst>
          </p:cNvPr>
          <p:cNvSpPr/>
          <p:nvPr/>
        </p:nvSpPr>
        <p:spPr>
          <a:xfrm>
            <a:off x="828528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95" name="Rectangle 35_1">
            <a:extLst>
              <a:ext uri="{FF2B5EF4-FFF2-40B4-BE49-F238E27FC236}">
                <a16:creationId xmlns:a16="http://schemas.microsoft.com/office/drawing/2014/main" id="{E0973403-2F26-16D1-2580-12325AE2EAB8}"/>
              </a:ext>
            </a:extLst>
          </p:cNvPr>
          <p:cNvSpPr/>
          <p:nvPr/>
        </p:nvSpPr>
        <p:spPr>
          <a:xfrm>
            <a:off x="845700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96" name="Rectangle 36_1">
            <a:extLst>
              <a:ext uri="{FF2B5EF4-FFF2-40B4-BE49-F238E27FC236}">
                <a16:creationId xmlns:a16="http://schemas.microsoft.com/office/drawing/2014/main" id="{34EEFCF4-84CE-4193-A30E-46CAFF2DAEBC}"/>
              </a:ext>
            </a:extLst>
          </p:cNvPr>
          <p:cNvSpPr/>
          <p:nvPr/>
        </p:nvSpPr>
        <p:spPr>
          <a:xfrm>
            <a:off x="845700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97" name="Rectangle 37_1">
            <a:extLst>
              <a:ext uri="{FF2B5EF4-FFF2-40B4-BE49-F238E27FC236}">
                <a16:creationId xmlns:a16="http://schemas.microsoft.com/office/drawing/2014/main" id="{4A437463-3849-933B-8CF1-1FF54E3A6C5C}"/>
              </a:ext>
            </a:extLst>
          </p:cNvPr>
          <p:cNvSpPr/>
          <p:nvPr/>
        </p:nvSpPr>
        <p:spPr>
          <a:xfrm>
            <a:off x="862836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98" name="Rectangle 38_1">
            <a:extLst>
              <a:ext uri="{FF2B5EF4-FFF2-40B4-BE49-F238E27FC236}">
                <a16:creationId xmlns:a16="http://schemas.microsoft.com/office/drawing/2014/main" id="{5CF416BD-F86A-7F9C-491A-FEC771F3F139}"/>
              </a:ext>
            </a:extLst>
          </p:cNvPr>
          <p:cNvSpPr/>
          <p:nvPr/>
        </p:nvSpPr>
        <p:spPr>
          <a:xfrm>
            <a:off x="862836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99" name="Rectangle 16_1">
            <a:extLst>
              <a:ext uri="{FF2B5EF4-FFF2-40B4-BE49-F238E27FC236}">
                <a16:creationId xmlns:a16="http://schemas.microsoft.com/office/drawing/2014/main" id="{A10E5464-51D7-F25D-AE0F-294EFD171DB2}"/>
              </a:ext>
            </a:extLst>
          </p:cNvPr>
          <p:cNvSpPr/>
          <p:nvPr/>
        </p:nvSpPr>
        <p:spPr>
          <a:xfrm>
            <a:off x="7409280" y="3722580"/>
            <a:ext cx="1266840" cy="46656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200" name="Rectangle 17_1">
            <a:extLst>
              <a:ext uri="{FF2B5EF4-FFF2-40B4-BE49-F238E27FC236}">
                <a16:creationId xmlns:a16="http://schemas.microsoft.com/office/drawing/2014/main" id="{4B9FB528-7B31-04B4-9FEA-C49E4041F9C4}"/>
              </a:ext>
            </a:extLst>
          </p:cNvPr>
          <p:cNvSpPr/>
          <p:nvPr/>
        </p:nvSpPr>
        <p:spPr>
          <a:xfrm>
            <a:off x="7409280" y="3722580"/>
            <a:ext cx="1266840" cy="4665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01" name="Rectangle 18_1">
            <a:extLst>
              <a:ext uri="{FF2B5EF4-FFF2-40B4-BE49-F238E27FC236}">
                <a16:creationId xmlns:a16="http://schemas.microsoft.com/office/drawing/2014/main" id="{0EE6BA61-ACB6-BF67-1081-78373CF56417}"/>
              </a:ext>
            </a:extLst>
          </p:cNvPr>
          <p:cNvSpPr/>
          <p:nvPr/>
        </p:nvSpPr>
        <p:spPr>
          <a:xfrm>
            <a:off x="7620240" y="4189500"/>
            <a:ext cx="355680" cy="9684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202" name="Rectangle 19_1">
            <a:extLst>
              <a:ext uri="{FF2B5EF4-FFF2-40B4-BE49-F238E27FC236}">
                <a16:creationId xmlns:a16="http://schemas.microsoft.com/office/drawing/2014/main" id="{0EAAE78C-5EB3-51DA-40E3-F83AB215A418}"/>
              </a:ext>
            </a:extLst>
          </p:cNvPr>
          <p:cNvSpPr/>
          <p:nvPr/>
        </p:nvSpPr>
        <p:spPr>
          <a:xfrm>
            <a:off x="7620240" y="4189500"/>
            <a:ext cx="355680" cy="968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03" name="Freeform 20_1">
            <a:extLst>
              <a:ext uri="{FF2B5EF4-FFF2-40B4-BE49-F238E27FC236}">
                <a16:creationId xmlns:a16="http://schemas.microsoft.com/office/drawing/2014/main" id="{3FB5C946-DA8E-7A61-D562-56D45E62E883}"/>
              </a:ext>
            </a:extLst>
          </p:cNvPr>
          <p:cNvSpPr/>
          <p:nvPr/>
        </p:nvSpPr>
        <p:spPr>
          <a:xfrm>
            <a:off x="7280400" y="3635460"/>
            <a:ext cx="128520" cy="603360"/>
          </a:xfrm>
          <a:custGeom>
            <a:avLst/>
            <a:gdLst>
              <a:gd name="textAreaLeft" fmla="*/ 0 w 128520"/>
              <a:gd name="textAreaRight" fmla="*/ 128880 w 128520"/>
              <a:gd name="textAreaTop" fmla="*/ 0 h 603360"/>
              <a:gd name="textAreaBottom" fmla="*/ 603720 h 603360"/>
            </a:gdLst>
            <a:ahLst/>
            <a:cxnLst/>
            <a:rect l="textAreaLeft" t="textAreaTop" r="textAreaRight" b="textAreaBottom"/>
            <a:pathLst>
              <a:path w="81" h="380">
                <a:moveTo>
                  <a:pt x="81" y="380"/>
                </a:moveTo>
                <a:lnTo>
                  <a:pt x="81"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04" name="Rectangle 21_1">
            <a:extLst>
              <a:ext uri="{FF2B5EF4-FFF2-40B4-BE49-F238E27FC236}">
                <a16:creationId xmlns:a16="http://schemas.microsoft.com/office/drawing/2014/main" id="{BBB70625-1EF4-9E03-835D-B50D937E9D3C}"/>
              </a:ext>
            </a:extLst>
          </p:cNvPr>
          <p:cNvSpPr/>
          <p:nvPr/>
        </p:nvSpPr>
        <p:spPr>
          <a:xfrm>
            <a:off x="7596480" y="3825900"/>
            <a:ext cx="274680" cy="262080"/>
          </a:xfrm>
          <a:custGeom>
            <a:avLst/>
            <a:gdLst/>
            <a:ahLst/>
            <a:cxnLst/>
            <a:rect l="l" t="t" r="r" b="b"/>
            <a:pathLst>
              <a:path w="21600" h="21600">
                <a:moveTo>
                  <a:pt x="0" y="0"/>
                </a:moveTo>
                <a:lnTo>
                  <a:pt x="21600" y="0"/>
                </a:lnTo>
                <a:lnTo>
                  <a:pt x="21600" y="21600"/>
                </a:lnTo>
                <a:lnTo>
                  <a:pt x="0" y="21600"/>
                </a:lnTo>
                <a:close/>
              </a:path>
            </a:pathLst>
          </a:custGeom>
          <a:solidFill>
            <a:srgbClr val="D8D8D8"/>
          </a:solidFill>
          <a:ln w="0">
            <a:noFill/>
          </a:ln>
        </p:spPr>
        <p:style>
          <a:lnRef idx="0">
            <a:scrgbClr r="0" g="0" b="0"/>
          </a:lnRef>
          <a:fillRef idx="0">
            <a:scrgbClr r="0" g="0" b="0"/>
          </a:fillRef>
          <a:effectRef idx="0">
            <a:scrgbClr r="0" g="0" b="0"/>
          </a:effectRef>
          <a:fontRef idx="minor"/>
        </p:style>
      </p:sp>
      <p:sp>
        <p:nvSpPr>
          <p:cNvPr id="205" name="Rectangle 22_1">
            <a:extLst>
              <a:ext uri="{FF2B5EF4-FFF2-40B4-BE49-F238E27FC236}">
                <a16:creationId xmlns:a16="http://schemas.microsoft.com/office/drawing/2014/main" id="{62875B7F-A90D-D30D-F79A-2EF314114C1E}"/>
              </a:ext>
            </a:extLst>
          </p:cNvPr>
          <p:cNvSpPr/>
          <p:nvPr/>
        </p:nvSpPr>
        <p:spPr>
          <a:xfrm>
            <a:off x="7596480" y="3825900"/>
            <a:ext cx="27468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06" name="Rectangle 23_1">
            <a:extLst>
              <a:ext uri="{FF2B5EF4-FFF2-40B4-BE49-F238E27FC236}">
                <a16:creationId xmlns:a16="http://schemas.microsoft.com/office/drawing/2014/main" id="{5CCA7959-D7D1-D802-BF72-BB3A6318472A}"/>
              </a:ext>
            </a:extLst>
          </p:cNvPr>
          <p:cNvSpPr/>
          <p:nvPr/>
        </p:nvSpPr>
        <p:spPr>
          <a:xfrm>
            <a:off x="796152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07" name="Rectangle 24_1">
            <a:extLst>
              <a:ext uri="{FF2B5EF4-FFF2-40B4-BE49-F238E27FC236}">
                <a16:creationId xmlns:a16="http://schemas.microsoft.com/office/drawing/2014/main" id="{55739C3D-7771-B7D1-B267-629DCDC147F3}"/>
              </a:ext>
            </a:extLst>
          </p:cNvPr>
          <p:cNvSpPr/>
          <p:nvPr/>
        </p:nvSpPr>
        <p:spPr>
          <a:xfrm>
            <a:off x="796152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08" name="Rectangle 25_1">
            <a:extLst>
              <a:ext uri="{FF2B5EF4-FFF2-40B4-BE49-F238E27FC236}">
                <a16:creationId xmlns:a16="http://schemas.microsoft.com/office/drawing/2014/main" id="{AD35FC55-BD90-1871-C376-8C42B49084BC}"/>
              </a:ext>
            </a:extLst>
          </p:cNvPr>
          <p:cNvSpPr/>
          <p:nvPr/>
        </p:nvSpPr>
        <p:spPr>
          <a:xfrm>
            <a:off x="813288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09" name="Rectangle 26_1">
            <a:extLst>
              <a:ext uri="{FF2B5EF4-FFF2-40B4-BE49-F238E27FC236}">
                <a16:creationId xmlns:a16="http://schemas.microsoft.com/office/drawing/2014/main" id="{E00B6467-3C2A-1680-A3F8-BFA52A8C3B94}"/>
              </a:ext>
            </a:extLst>
          </p:cNvPr>
          <p:cNvSpPr/>
          <p:nvPr/>
        </p:nvSpPr>
        <p:spPr>
          <a:xfrm>
            <a:off x="813288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10" name="Rectangle 27_1">
            <a:extLst>
              <a:ext uri="{FF2B5EF4-FFF2-40B4-BE49-F238E27FC236}">
                <a16:creationId xmlns:a16="http://schemas.microsoft.com/office/drawing/2014/main" id="{C2F57036-55D8-66C6-8449-4962BE1992AE}"/>
              </a:ext>
            </a:extLst>
          </p:cNvPr>
          <p:cNvSpPr/>
          <p:nvPr/>
        </p:nvSpPr>
        <p:spPr>
          <a:xfrm>
            <a:off x="830460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11" name="Rectangle 28_1">
            <a:extLst>
              <a:ext uri="{FF2B5EF4-FFF2-40B4-BE49-F238E27FC236}">
                <a16:creationId xmlns:a16="http://schemas.microsoft.com/office/drawing/2014/main" id="{04EF0672-DDF2-A03E-CD93-5862AFE91867}"/>
              </a:ext>
            </a:extLst>
          </p:cNvPr>
          <p:cNvSpPr/>
          <p:nvPr/>
        </p:nvSpPr>
        <p:spPr>
          <a:xfrm>
            <a:off x="830460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12" name="Rectangle 29_1">
            <a:extLst>
              <a:ext uri="{FF2B5EF4-FFF2-40B4-BE49-F238E27FC236}">
                <a16:creationId xmlns:a16="http://schemas.microsoft.com/office/drawing/2014/main" id="{94B73E0C-B8E8-4C2A-29BC-3510A0124331}"/>
              </a:ext>
            </a:extLst>
          </p:cNvPr>
          <p:cNvSpPr/>
          <p:nvPr/>
        </p:nvSpPr>
        <p:spPr>
          <a:xfrm>
            <a:off x="847596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13" name="Rectangle 30_1">
            <a:extLst>
              <a:ext uri="{FF2B5EF4-FFF2-40B4-BE49-F238E27FC236}">
                <a16:creationId xmlns:a16="http://schemas.microsoft.com/office/drawing/2014/main" id="{75097593-77F0-8175-BD0A-AAE77315567C}"/>
              </a:ext>
            </a:extLst>
          </p:cNvPr>
          <p:cNvSpPr/>
          <p:nvPr/>
        </p:nvSpPr>
        <p:spPr>
          <a:xfrm>
            <a:off x="847596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14" name="Rectangle 31_1">
            <a:extLst>
              <a:ext uri="{FF2B5EF4-FFF2-40B4-BE49-F238E27FC236}">
                <a16:creationId xmlns:a16="http://schemas.microsoft.com/office/drawing/2014/main" id="{41C0794C-5BED-E5D6-1268-1281FA217FF8}"/>
              </a:ext>
            </a:extLst>
          </p:cNvPr>
          <p:cNvSpPr/>
          <p:nvPr/>
        </p:nvSpPr>
        <p:spPr>
          <a:xfrm>
            <a:off x="796152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15" name="Rectangle 32_1">
            <a:extLst>
              <a:ext uri="{FF2B5EF4-FFF2-40B4-BE49-F238E27FC236}">
                <a16:creationId xmlns:a16="http://schemas.microsoft.com/office/drawing/2014/main" id="{6E6B53B9-7E83-9C58-A0C3-6086FFBCC9AF}"/>
              </a:ext>
            </a:extLst>
          </p:cNvPr>
          <p:cNvSpPr/>
          <p:nvPr/>
        </p:nvSpPr>
        <p:spPr>
          <a:xfrm>
            <a:off x="796152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16" name="Rectangle 33_1">
            <a:extLst>
              <a:ext uri="{FF2B5EF4-FFF2-40B4-BE49-F238E27FC236}">
                <a16:creationId xmlns:a16="http://schemas.microsoft.com/office/drawing/2014/main" id="{2B5D57C5-A5E4-BF2A-3B5D-8C28B8388ED0}"/>
              </a:ext>
            </a:extLst>
          </p:cNvPr>
          <p:cNvSpPr/>
          <p:nvPr/>
        </p:nvSpPr>
        <p:spPr>
          <a:xfrm>
            <a:off x="813288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17" name="Rectangle 34_1">
            <a:extLst>
              <a:ext uri="{FF2B5EF4-FFF2-40B4-BE49-F238E27FC236}">
                <a16:creationId xmlns:a16="http://schemas.microsoft.com/office/drawing/2014/main" id="{199E3554-7CD4-B9E4-BF5D-BEEB08860350}"/>
              </a:ext>
            </a:extLst>
          </p:cNvPr>
          <p:cNvSpPr/>
          <p:nvPr/>
        </p:nvSpPr>
        <p:spPr>
          <a:xfrm>
            <a:off x="813288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18" name="Rectangle 35_1">
            <a:extLst>
              <a:ext uri="{FF2B5EF4-FFF2-40B4-BE49-F238E27FC236}">
                <a16:creationId xmlns:a16="http://schemas.microsoft.com/office/drawing/2014/main" id="{019EAAFA-3166-A0F6-221F-391F4D574FA1}"/>
              </a:ext>
            </a:extLst>
          </p:cNvPr>
          <p:cNvSpPr/>
          <p:nvPr/>
        </p:nvSpPr>
        <p:spPr>
          <a:xfrm>
            <a:off x="830460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19" name="Rectangle 36_1">
            <a:extLst>
              <a:ext uri="{FF2B5EF4-FFF2-40B4-BE49-F238E27FC236}">
                <a16:creationId xmlns:a16="http://schemas.microsoft.com/office/drawing/2014/main" id="{B8F67446-353D-6293-C240-F32BDB19D13A}"/>
              </a:ext>
            </a:extLst>
          </p:cNvPr>
          <p:cNvSpPr/>
          <p:nvPr/>
        </p:nvSpPr>
        <p:spPr>
          <a:xfrm>
            <a:off x="830460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20" name="Rectangle 37_1">
            <a:extLst>
              <a:ext uri="{FF2B5EF4-FFF2-40B4-BE49-F238E27FC236}">
                <a16:creationId xmlns:a16="http://schemas.microsoft.com/office/drawing/2014/main" id="{7C1EEFA0-6228-2FD5-3E61-959DE9CF58EB}"/>
              </a:ext>
            </a:extLst>
          </p:cNvPr>
          <p:cNvSpPr/>
          <p:nvPr/>
        </p:nvSpPr>
        <p:spPr>
          <a:xfrm>
            <a:off x="847596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21" name="Rectangle 38_1">
            <a:extLst>
              <a:ext uri="{FF2B5EF4-FFF2-40B4-BE49-F238E27FC236}">
                <a16:creationId xmlns:a16="http://schemas.microsoft.com/office/drawing/2014/main" id="{F5818897-47F7-359E-74D5-0E0C0546FB4B}"/>
              </a:ext>
            </a:extLst>
          </p:cNvPr>
          <p:cNvSpPr/>
          <p:nvPr/>
        </p:nvSpPr>
        <p:spPr>
          <a:xfrm>
            <a:off x="847596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22" name="Rectangle 16_1">
            <a:extLst>
              <a:ext uri="{FF2B5EF4-FFF2-40B4-BE49-F238E27FC236}">
                <a16:creationId xmlns:a16="http://schemas.microsoft.com/office/drawing/2014/main" id="{054E928A-9FEC-58D9-F026-9565193ABC8F}"/>
              </a:ext>
            </a:extLst>
          </p:cNvPr>
          <p:cNvSpPr/>
          <p:nvPr/>
        </p:nvSpPr>
        <p:spPr>
          <a:xfrm>
            <a:off x="7256880" y="3570180"/>
            <a:ext cx="1266840" cy="46656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223" name="Rectangle 17_1">
            <a:extLst>
              <a:ext uri="{FF2B5EF4-FFF2-40B4-BE49-F238E27FC236}">
                <a16:creationId xmlns:a16="http://schemas.microsoft.com/office/drawing/2014/main" id="{79AEB6AD-DCFB-4E46-C919-302A749B3709}"/>
              </a:ext>
            </a:extLst>
          </p:cNvPr>
          <p:cNvSpPr/>
          <p:nvPr/>
        </p:nvSpPr>
        <p:spPr>
          <a:xfrm>
            <a:off x="7256880" y="3570180"/>
            <a:ext cx="1266840" cy="4665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24" name="Rectangle 18_1">
            <a:extLst>
              <a:ext uri="{FF2B5EF4-FFF2-40B4-BE49-F238E27FC236}">
                <a16:creationId xmlns:a16="http://schemas.microsoft.com/office/drawing/2014/main" id="{97BF8C96-24B8-E2C3-F2C6-B338CFB02D16}"/>
              </a:ext>
            </a:extLst>
          </p:cNvPr>
          <p:cNvSpPr/>
          <p:nvPr/>
        </p:nvSpPr>
        <p:spPr>
          <a:xfrm>
            <a:off x="7467840" y="4037100"/>
            <a:ext cx="355680" cy="9684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225" name="Rectangle 19_1">
            <a:extLst>
              <a:ext uri="{FF2B5EF4-FFF2-40B4-BE49-F238E27FC236}">
                <a16:creationId xmlns:a16="http://schemas.microsoft.com/office/drawing/2014/main" id="{DF80C7AD-3025-7497-44A6-D20059895218}"/>
              </a:ext>
            </a:extLst>
          </p:cNvPr>
          <p:cNvSpPr/>
          <p:nvPr/>
        </p:nvSpPr>
        <p:spPr>
          <a:xfrm>
            <a:off x="7467840" y="4037100"/>
            <a:ext cx="355680" cy="968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26" name="Freeform 20_1">
            <a:extLst>
              <a:ext uri="{FF2B5EF4-FFF2-40B4-BE49-F238E27FC236}">
                <a16:creationId xmlns:a16="http://schemas.microsoft.com/office/drawing/2014/main" id="{448940A1-535F-E4FC-ECB3-7502402447E3}"/>
              </a:ext>
            </a:extLst>
          </p:cNvPr>
          <p:cNvSpPr/>
          <p:nvPr/>
        </p:nvSpPr>
        <p:spPr>
          <a:xfrm>
            <a:off x="7128000" y="3483060"/>
            <a:ext cx="128520" cy="603360"/>
          </a:xfrm>
          <a:custGeom>
            <a:avLst/>
            <a:gdLst>
              <a:gd name="textAreaLeft" fmla="*/ 0 w 128520"/>
              <a:gd name="textAreaRight" fmla="*/ 128880 w 128520"/>
              <a:gd name="textAreaTop" fmla="*/ 0 h 603360"/>
              <a:gd name="textAreaBottom" fmla="*/ 603720 h 603360"/>
            </a:gdLst>
            <a:ahLst/>
            <a:cxnLst/>
            <a:rect l="textAreaLeft" t="textAreaTop" r="textAreaRight" b="textAreaBottom"/>
            <a:pathLst>
              <a:path w="81" h="380">
                <a:moveTo>
                  <a:pt x="81" y="380"/>
                </a:moveTo>
                <a:lnTo>
                  <a:pt x="81"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27" name="Rectangle 21_1">
            <a:extLst>
              <a:ext uri="{FF2B5EF4-FFF2-40B4-BE49-F238E27FC236}">
                <a16:creationId xmlns:a16="http://schemas.microsoft.com/office/drawing/2014/main" id="{E3A88FC0-EBC4-BE61-152C-F60ABD983E32}"/>
              </a:ext>
            </a:extLst>
          </p:cNvPr>
          <p:cNvSpPr/>
          <p:nvPr/>
        </p:nvSpPr>
        <p:spPr>
          <a:xfrm>
            <a:off x="7444080" y="3673500"/>
            <a:ext cx="274680" cy="262080"/>
          </a:xfrm>
          <a:custGeom>
            <a:avLst/>
            <a:gdLst/>
            <a:ahLst/>
            <a:cxnLst/>
            <a:rect l="l" t="t" r="r" b="b"/>
            <a:pathLst>
              <a:path w="21600" h="21600">
                <a:moveTo>
                  <a:pt x="0" y="0"/>
                </a:moveTo>
                <a:lnTo>
                  <a:pt x="21600" y="0"/>
                </a:lnTo>
                <a:lnTo>
                  <a:pt x="21600" y="21600"/>
                </a:lnTo>
                <a:lnTo>
                  <a:pt x="0" y="21600"/>
                </a:lnTo>
                <a:close/>
              </a:path>
            </a:pathLst>
          </a:custGeom>
          <a:solidFill>
            <a:srgbClr val="D8D8D8"/>
          </a:solidFill>
          <a:ln w="0">
            <a:noFill/>
          </a:ln>
        </p:spPr>
        <p:style>
          <a:lnRef idx="0">
            <a:scrgbClr r="0" g="0" b="0"/>
          </a:lnRef>
          <a:fillRef idx="0">
            <a:scrgbClr r="0" g="0" b="0"/>
          </a:fillRef>
          <a:effectRef idx="0">
            <a:scrgbClr r="0" g="0" b="0"/>
          </a:effectRef>
          <a:fontRef idx="minor"/>
        </p:style>
      </p:sp>
      <p:sp>
        <p:nvSpPr>
          <p:cNvPr id="228" name="Rectangle 22_1">
            <a:extLst>
              <a:ext uri="{FF2B5EF4-FFF2-40B4-BE49-F238E27FC236}">
                <a16:creationId xmlns:a16="http://schemas.microsoft.com/office/drawing/2014/main" id="{395189E7-F2CF-9D14-E0F1-50745AFD6C42}"/>
              </a:ext>
            </a:extLst>
          </p:cNvPr>
          <p:cNvSpPr/>
          <p:nvPr/>
        </p:nvSpPr>
        <p:spPr>
          <a:xfrm>
            <a:off x="7444080" y="3673500"/>
            <a:ext cx="27468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29" name="Rectangle 23_1">
            <a:extLst>
              <a:ext uri="{FF2B5EF4-FFF2-40B4-BE49-F238E27FC236}">
                <a16:creationId xmlns:a16="http://schemas.microsoft.com/office/drawing/2014/main" id="{761A7757-6B93-8FE8-0A53-072C1281C9BA}"/>
              </a:ext>
            </a:extLst>
          </p:cNvPr>
          <p:cNvSpPr/>
          <p:nvPr/>
        </p:nvSpPr>
        <p:spPr>
          <a:xfrm>
            <a:off x="780912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30" name="Rectangle 24_1">
            <a:extLst>
              <a:ext uri="{FF2B5EF4-FFF2-40B4-BE49-F238E27FC236}">
                <a16:creationId xmlns:a16="http://schemas.microsoft.com/office/drawing/2014/main" id="{EAFDEBF5-2F5C-B249-F7FB-2EE542F0AC9A}"/>
              </a:ext>
            </a:extLst>
          </p:cNvPr>
          <p:cNvSpPr/>
          <p:nvPr/>
        </p:nvSpPr>
        <p:spPr>
          <a:xfrm>
            <a:off x="780912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31" name="Rectangle 25_1">
            <a:extLst>
              <a:ext uri="{FF2B5EF4-FFF2-40B4-BE49-F238E27FC236}">
                <a16:creationId xmlns:a16="http://schemas.microsoft.com/office/drawing/2014/main" id="{59549F1D-C21B-FE7F-7D2D-B09ED90288CA}"/>
              </a:ext>
            </a:extLst>
          </p:cNvPr>
          <p:cNvSpPr/>
          <p:nvPr/>
        </p:nvSpPr>
        <p:spPr>
          <a:xfrm>
            <a:off x="798048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32" name="Rectangle 26_1">
            <a:extLst>
              <a:ext uri="{FF2B5EF4-FFF2-40B4-BE49-F238E27FC236}">
                <a16:creationId xmlns:a16="http://schemas.microsoft.com/office/drawing/2014/main" id="{DDBB645E-7E2B-42B0-A724-F03CE53AB88A}"/>
              </a:ext>
            </a:extLst>
          </p:cNvPr>
          <p:cNvSpPr/>
          <p:nvPr/>
        </p:nvSpPr>
        <p:spPr>
          <a:xfrm>
            <a:off x="798048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33" name="Rectangle 27_1">
            <a:extLst>
              <a:ext uri="{FF2B5EF4-FFF2-40B4-BE49-F238E27FC236}">
                <a16:creationId xmlns:a16="http://schemas.microsoft.com/office/drawing/2014/main" id="{99B49DAD-F76F-817A-DA27-0834748A038C}"/>
              </a:ext>
            </a:extLst>
          </p:cNvPr>
          <p:cNvSpPr/>
          <p:nvPr/>
        </p:nvSpPr>
        <p:spPr>
          <a:xfrm>
            <a:off x="815220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34" name="Rectangle 28_1">
            <a:extLst>
              <a:ext uri="{FF2B5EF4-FFF2-40B4-BE49-F238E27FC236}">
                <a16:creationId xmlns:a16="http://schemas.microsoft.com/office/drawing/2014/main" id="{1E67AC03-B114-C849-9DA6-10FD9672DBF4}"/>
              </a:ext>
            </a:extLst>
          </p:cNvPr>
          <p:cNvSpPr/>
          <p:nvPr/>
        </p:nvSpPr>
        <p:spPr>
          <a:xfrm>
            <a:off x="815220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35" name="Rectangle 29_1">
            <a:extLst>
              <a:ext uri="{FF2B5EF4-FFF2-40B4-BE49-F238E27FC236}">
                <a16:creationId xmlns:a16="http://schemas.microsoft.com/office/drawing/2014/main" id="{EACFC49F-DFFC-0133-35B6-363831D8F09F}"/>
              </a:ext>
            </a:extLst>
          </p:cNvPr>
          <p:cNvSpPr/>
          <p:nvPr/>
        </p:nvSpPr>
        <p:spPr>
          <a:xfrm>
            <a:off x="832356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36" name="Rectangle 30_1">
            <a:extLst>
              <a:ext uri="{FF2B5EF4-FFF2-40B4-BE49-F238E27FC236}">
                <a16:creationId xmlns:a16="http://schemas.microsoft.com/office/drawing/2014/main" id="{C85285ED-8947-494A-925B-B756260AF8B3}"/>
              </a:ext>
            </a:extLst>
          </p:cNvPr>
          <p:cNvSpPr/>
          <p:nvPr/>
        </p:nvSpPr>
        <p:spPr>
          <a:xfrm>
            <a:off x="832356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37" name="Rectangle 31_1">
            <a:extLst>
              <a:ext uri="{FF2B5EF4-FFF2-40B4-BE49-F238E27FC236}">
                <a16:creationId xmlns:a16="http://schemas.microsoft.com/office/drawing/2014/main" id="{4CE15B02-F4CC-A5EE-BE73-7B6CCDD610F5}"/>
              </a:ext>
            </a:extLst>
          </p:cNvPr>
          <p:cNvSpPr/>
          <p:nvPr/>
        </p:nvSpPr>
        <p:spPr>
          <a:xfrm>
            <a:off x="780912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38" name="Rectangle 32_1">
            <a:extLst>
              <a:ext uri="{FF2B5EF4-FFF2-40B4-BE49-F238E27FC236}">
                <a16:creationId xmlns:a16="http://schemas.microsoft.com/office/drawing/2014/main" id="{308225D2-2772-9FC6-4D92-43457015652C}"/>
              </a:ext>
            </a:extLst>
          </p:cNvPr>
          <p:cNvSpPr/>
          <p:nvPr/>
        </p:nvSpPr>
        <p:spPr>
          <a:xfrm>
            <a:off x="780912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39" name="Rectangle 33_1">
            <a:extLst>
              <a:ext uri="{FF2B5EF4-FFF2-40B4-BE49-F238E27FC236}">
                <a16:creationId xmlns:a16="http://schemas.microsoft.com/office/drawing/2014/main" id="{6FF200E1-0DA3-AB08-0603-D03AE2512623}"/>
              </a:ext>
            </a:extLst>
          </p:cNvPr>
          <p:cNvSpPr/>
          <p:nvPr/>
        </p:nvSpPr>
        <p:spPr>
          <a:xfrm>
            <a:off x="798048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40" name="Rectangle 34_1">
            <a:extLst>
              <a:ext uri="{FF2B5EF4-FFF2-40B4-BE49-F238E27FC236}">
                <a16:creationId xmlns:a16="http://schemas.microsoft.com/office/drawing/2014/main" id="{355792F3-D05C-B69E-6E00-C4CB41C5CF82}"/>
              </a:ext>
            </a:extLst>
          </p:cNvPr>
          <p:cNvSpPr/>
          <p:nvPr/>
        </p:nvSpPr>
        <p:spPr>
          <a:xfrm>
            <a:off x="798048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41" name="Rectangle 35_1">
            <a:extLst>
              <a:ext uri="{FF2B5EF4-FFF2-40B4-BE49-F238E27FC236}">
                <a16:creationId xmlns:a16="http://schemas.microsoft.com/office/drawing/2014/main" id="{574A90CC-6B1C-7A3B-2B0F-3C596C5ACB3A}"/>
              </a:ext>
            </a:extLst>
          </p:cNvPr>
          <p:cNvSpPr/>
          <p:nvPr/>
        </p:nvSpPr>
        <p:spPr>
          <a:xfrm>
            <a:off x="815220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42" name="Rectangle 36_1">
            <a:extLst>
              <a:ext uri="{FF2B5EF4-FFF2-40B4-BE49-F238E27FC236}">
                <a16:creationId xmlns:a16="http://schemas.microsoft.com/office/drawing/2014/main" id="{E3FDA0D4-632F-7D6D-D903-B9227E641EED}"/>
              </a:ext>
            </a:extLst>
          </p:cNvPr>
          <p:cNvSpPr/>
          <p:nvPr/>
        </p:nvSpPr>
        <p:spPr>
          <a:xfrm>
            <a:off x="815220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43" name="Rectangle 37_1">
            <a:extLst>
              <a:ext uri="{FF2B5EF4-FFF2-40B4-BE49-F238E27FC236}">
                <a16:creationId xmlns:a16="http://schemas.microsoft.com/office/drawing/2014/main" id="{8A97BC8D-F58E-5E9A-57A5-8F53F66B46FF}"/>
              </a:ext>
            </a:extLst>
          </p:cNvPr>
          <p:cNvSpPr/>
          <p:nvPr/>
        </p:nvSpPr>
        <p:spPr>
          <a:xfrm>
            <a:off x="832356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44" name="Rectangle 38_1">
            <a:extLst>
              <a:ext uri="{FF2B5EF4-FFF2-40B4-BE49-F238E27FC236}">
                <a16:creationId xmlns:a16="http://schemas.microsoft.com/office/drawing/2014/main" id="{6BFBDC16-4AE1-5C19-3F1B-179C31855E1F}"/>
              </a:ext>
            </a:extLst>
          </p:cNvPr>
          <p:cNvSpPr/>
          <p:nvPr/>
        </p:nvSpPr>
        <p:spPr>
          <a:xfrm>
            <a:off x="832356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45" name="Freeform 11_1">
            <a:extLst>
              <a:ext uri="{FF2B5EF4-FFF2-40B4-BE49-F238E27FC236}">
                <a16:creationId xmlns:a16="http://schemas.microsoft.com/office/drawing/2014/main" id="{C346383C-C4B2-8502-9760-03E2123DCAA2}"/>
              </a:ext>
            </a:extLst>
          </p:cNvPr>
          <p:cNvSpPr/>
          <p:nvPr/>
        </p:nvSpPr>
        <p:spPr>
          <a:xfrm>
            <a:off x="5958000" y="3628797"/>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46" name="Freeform 12_1">
            <a:extLst>
              <a:ext uri="{FF2B5EF4-FFF2-40B4-BE49-F238E27FC236}">
                <a16:creationId xmlns:a16="http://schemas.microsoft.com/office/drawing/2014/main" id="{68470CFF-5B8C-EA31-2BF4-84B670B725D2}"/>
              </a:ext>
            </a:extLst>
          </p:cNvPr>
          <p:cNvSpPr/>
          <p:nvPr/>
        </p:nvSpPr>
        <p:spPr>
          <a:xfrm>
            <a:off x="6910560" y="3615350"/>
            <a:ext cx="174600" cy="162000"/>
          </a:xfrm>
          <a:custGeom>
            <a:avLst/>
            <a:gdLst>
              <a:gd name="textAreaLeft" fmla="*/ 0 w 174600"/>
              <a:gd name="textAreaRight" fmla="*/ 174960 w 174600"/>
              <a:gd name="textAreaTop" fmla="*/ 0 h 162000"/>
              <a:gd name="textAreaBottom" fmla="*/ 162360 h 162000"/>
            </a:gdLst>
            <a:ahLst/>
            <a:cxnLst/>
            <a:rect l="textAreaLeft" t="textAreaTop" r="textAreaRight" b="textAreaBottom"/>
            <a:pathLst>
              <a:path w="110" h="102">
                <a:moveTo>
                  <a:pt x="0" y="0"/>
                </a:moveTo>
                <a:lnTo>
                  <a:pt x="110"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47" name="Line 13_3">
            <a:extLst>
              <a:ext uri="{FF2B5EF4-FFF2-40B4-BE49-F238E27FC236}">
                <a16:creationId xmlns:a16="http://schemas.microsoft.com/office/drawing/2014/main" id="{12CC834E-3357-453A-B8E7-7360ECB2D3D0}"/>
              </a:ext>
            </a:extLst>
          </p:cNvPr>
          <p:cNvSpPr/>
          <p:nvPr/>
        </p:nvSpPr>
        <p:spPr>
          <a:xfrm>
            <a:off x="6131160" y="3703317"/>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48" name="Freeform 11_1">
            <a:extLst>
              <a:ext uri="{FF2B5EF4-FFF2-40B4-BE49-F238E27FC236}">
                <a16:creationId xmlns:a16="http://schemas.microsoft.com/office/drawing/2014/main" id="{54CB4F53-7FF5-D240-2096-C6803FC04C9E}"/>
              </a:ext>
            </a:extLst>
          </p:cNvPr>
          <p:cNvSpPr/>
          <p:nvPr/>
        </p:nvSpPr>
        <p:spPr>
          <a:xfrm>
            <a:off x="5962483" y="3808091"/>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49" name="Freeform 12_1">
            <a:extLst>
              <a:ext uri="{FF2B5EF4-FFF2-40B4-BE49-F238E27FC236}">
                <a16:creationId xmlns:a16="http://schemas.microsoft.com/office/drawing/2014/main" id="{B4A25C93-E52B-4206-00CF-B09CFB3B30D7}"/>
              </a:ext>
            </a:extLst>
          </p:cNvPr>
          <p:cNvSpPr/>
          <p:nvPr/>
        </p:nvSpPr>
        <p:spPr>
          <a:xfrm>
            <a:off x="6915043" y="3794644"/>
            <a:ext cx="174600" cy="162000"/>
          </a:xfrm>
          <a:custGeom>
            <a:avLst/>
            <a:gdLst>
              <a:gd name="textAreaLeft" fmla="*/ 0 w 174600"/>
              <a:gd name="textAreaRight" fmla="*/ 174960 w 174600"/>
              <a:gd name="textAreaTop" fmla="*/ 0 h 162000"/>
              <a:gd name="textAreaBottom" fmla="*/ 162360 h 162000"/>
            </a:gdLst>
            <a:ahLst/>
            <a:cxnLst/>
            <a:rect l="textAreaLeft" t="textAreaTop" r="textAreaRight" b="textAreaBottom"/>
            <a:pathLst>
              <a:path w="110" h="102">
                <a:moveTo>
                  <a:pt x="0" y="0"/>
                </a:moveTo>
                <a:lnTo>
                  <a:pt x="110"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50" name="Line 13_3">
            <a:extLst>
              <a:ext uri="{FF2B5EF4-FFF2-40B4-BE49-F238E27FC236}">
                <a16:creationId xmlns:a16="http://schemas.microsoft.com/office/drawing/2014/main" id="{32F04FFB-182A-4BAA-739C-7971ED926C83}"/>
              </a:ext>
            </a:extLst>
          </p:cNvPr>
          <p:cNvSpPr/>
          <p:nvPr/>
        </p:nvSpPr>
        <p:spPr>
          <a:xfrm>
            <a:off x="6135643" y="3882611"/>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51" name="Freeform 11_1">
            <a:extLst>
              <a:ext uri="{FF2B5EF4-FFF2-40B4-BE49-F238E27FC236}">
                <a16:creationId xmlns:a16="http://schemas.microsoft.com/office/drawing/2014/main" id="{9015638B-AA60-80BF-2825-3AB1B3A39514}"/>
              </a:ext>
            </a:extLst>
          </p:cNvPr>
          <p:cNvSpPr/>
          <p:nvPr/>
        </p:nvSpPr>
        <p:spPr>
          <a:xfrm>
            <a:off x="5966966" y="3987385"/>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52" name="Freeform 12_1">
            <a:extLst>
              <a:ext uri="{FF2B5EF4-FFF2-40B4-BE49-F238E27FC236}">
                <a16:creationId xmlns:a16="http://schemas.microsoft.com/office/drawing/2014/main" id="{5CD427B1-E0EA-9A04-C502-2EC4BB857998}"/>
              </a:ext>
            </a:extLst>
          </p:cNvPr>
          <p:cNvSpPr/>
          <p:nvPr/>
        </p:nvSpPr>
        <p:spPr>
          <a:xfrm>
            <a:off x="6919526" y="3973938"/>
            <a:ext cx="174600" cy="162000"/>
          </a:xfrm>
          <a:custGeom>
            <a:avLst/>
            <a:gdLst>
              <a:gd name="textAreaLeft" fmla="*/ 0 w 174600"/>
              <a:gd name="textAreaRight" fmla="*/ 174960 w 174600"/>
              <a:gd name="textAreaTop" fmla="*/ 0 h 162000"/>
              <a:gd name="textAreaBottom" fmla="*/ 162360 h 162000"/>
            </a:gdLst>
            <a:ahLst/>
            <a:cxnLst/>
            <a:rect l="textAreaLeft" t="textAreaTop" r="textAreaRight" b="textAreaBottom"/>
            <a:pathLst>
              <a:path w="110" h="102">
                <a:moveTo>
                  <a:pt x="0" y="0"/>
                </a:moveTo>
                <a:lnTo>
                  <a:pt x="110"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53" name="Line 13_3">
            <a:extLst>
              <a:ext uri="{FF2B5EF4-FFF2-40B4-BE49-F238E27FC236}">
                <a16:creationId xmlns:a16="http://schemas.microsoft.com/office/drawing/2014/main" id="{43BAF49B-0164-C4E9-018B-BA872C29CFBC}"/>
              </a:ext>
            </a:extLst>
          </p:cNvPr>
          <p:cNvSpPr/>
          <p:nvPr/>
        </p:nvSpPr>
        <p:spPr>
          <a:xfrm>
            <a:off x="6140126" y="4061905"/>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11" name="Freeform 110">
            <a:extLst>
              <a:ext uri="{FF2B5EF4-FFF2-40B4-BE49-F238E27FC236}">
                <a16:creationId xmlns:a16="http://schemas.microsoft.com/office/drawing/2014/main" id="{4E7E553F-F7E2-DFFA-6C1D-2DB6F3920112}"/>
              </a:ext>
            </a:extLst>
          </p:cNvPr>
          <p:cNvSpPr/>
          <p:nvPr/>
        </p:nvSpPr>
        <p:spPr>
          <a:xfrm>
            <a:off x="7031160" y="2978022"/>
            <a:ext cx="3642480" cy="1720440"/>
          </a:xfrm>
          <a:custGeom>
            <a:avLst/>
            <a:gdLst>
              <a:gd name="textAreaLeft" fmla="*/ 0 w 3642480"/>
              <a:gd name="textAreaRight" fmla="*/ 3642840 w 3642480"/>
              <a:gd name="textAreaTop" fmla="*/ 0 h 1720440"/>
              <a:gd name="textAreaBottom" fmla="*/ 1720800 h 1720440"/>
            </a:gdLst>
            <a:ahLst/>
            <a:cxnLst/>
            <a:rect l="textAreaLeft" t="textAreaTop" r="textAreaRight" b="textAreaBottom"/>
            <a:pathLst>
              <a:path w="10121" h="4782">
                <a:moveTo>
                  <a:pt x="796" y="0"/>
                </a:moveTo>
                <a:lnTo>
                  <a:pt x="797" y="0"/>
                </a:lnTo>
                <a:cubicBezTo>
                  <a:pt x="657" y="0"/>
                  <a:pt x="520" y="37"/>
                  <a:pt x="398" y="107"/>
                </a:cubicBezTo>
                <a:cubicBezTo>
                  <a:pt x="277" y="177"/>
                  <a:pt x="177" y="277"/>
                  <a:pt x="107" y="398"/>
                </a:cubicBezTo>
                <a:cubicBezTo>
                  <a:pt x="37" y="520"/>
                  <a:pt x="0" y="657"/>
                  <a:pt x="0" y="797"/>
                </a:cubicBezTo>
                <a:lnTo>
                  <a:pt x="0" y="3984"/>
                </a:lnTo>
                <a:lnTo>
                  <a:pt x="0" y="3984"/>
                </a:lnTo>
                <a:cubicBezTo>
                  <a:pt x="0" y="4124"/>
                  <a:pt x="37" y="4261"/>
                  <a:pt x="107" y="4383"/>
                </a:cubicBezTo>
                <a:cubicBezTo>
                  <a:pt x="177" y="4504"/>
                  <a:pt x="277" y="4604"/>
                  <a:pt x="398" y="4674"/>
                </a:cubicBezTo>
                <a:cubicBezTo>
                  <a:pt x="520" y="4744"/>
                  <a:pt x="657" y="4781"/>
                  <a:pt x="797" y="4781"/>
                </a:cubicBezTo>
                <a:lnTo>
                  <a:pt x="9323" y="4781"/>
                </a:lnTo>
                <a:lnTo>
                  <a:pt x="9323" y="4781"/>
                </a:lnTo>
                <a:cubicBezTo>
                  <a:pt x="9463" y="4781"/>
                  <a:pt x="9600" y="4744"/>
                  <a:pt x="9722" y="4674"/>
                </a:cubicBezTo>
                <a:cubicBezTo>
                  <a:pt x="9843" y="4604"/>
                  <a:pt x="9943" y="4504"/>
                  <a:pt x="10013" y="4383"/>
                </a:cubicBezTo>
                <a:cubicBezTo>
                  <a:pt x="10083" y="4261"/>
                  <a:pt x="10120" y="4124"/>
                  <a:pt x="10120" y="3984"/>
                </a:cubicBezTo>
                <a:lnTo>
                  <a:pt x="10120" y="796"/>
                </a:lnTo>
                <a:lnTo>
                  <a:pt x="10120" y="797"/>
                </a:lnTo>
                <a:lnTo>
                  <a:pt x="10120" y="797"/>
                </a:lnTo>
                <a:cubicBezTo>
                  <a:pt x="10120" y="657"/>
                  <a:pt x="10083" y="520"/>
                  <a:pt x="10013" y="398"/>
                </a:cubicBezTo>
                <a:cubicBezTo>
                  <a:pt x="9943" y="277"/>
                  <a:pt x="9843" y="177"/>
                  <a:pt x="9722" y="107"/>
                </a:cubicBezTo>
                <a:cubicBezTo>
                  <a:pt x="9600" y="37"/>
                  <a:pt x="9463" y="0"/>
                  <a:pt x="9323" y="0"/>
                </a:cubicBezTo>
                <a:lnTo>
                  <a:pt x="796" y="0"/>
                </a:lnTo>
              </a:path>
            </a:pathLst>
          </a:custGeom>
          <a:noFill/>
          <a:ln w="38160">
            <a:solidFill>
              <a:srgbClr val="00B050"/>
            </a:solidFill>
            <a:prstDash val="lgDash"/>
            <a:round/>
          </a:ln>
        </p:spPr>
        <p:style>
          <a:lnRef idx="0">
            <a:scrgbClr r="0" g="0" b="0"/>
          </a:lnRef>
          <a:fillRef idx="0">
            <a:scrgbClr r="0" g="0" b="0"/>
          </a:fillRef>
          <a:effectRef idx="0">
            <a:scrgbClr r="0" g="0" b="0"/>
          </a:effectRef>
          <a:fontRef idx="minor"/>
        </p:style>
      </p:sp>
      <p:sp>
        <p:nvSpPr>
          <p:cNvPr id="254" name="Freeform 253">
            <a:extLst>
              <a:ext uri="{FF2B5EF4-FFF2-40B4-BE49-F238E27FC236}">
                <a16:creationId xmlns:a16="http://schemas.microsoft.com/office/drawing/2014/main" id="{5FF89A19-E4FE-BDC7-3010-48BA4743BABE}"/>
              </a:ext>
            </a:extLst>
          </p:cNvPr>
          <p:cNvSpPr/>
          <p:nvPr/>
        </p:nvSpPr>
        <p:spPr>
          <a:xfrm>
            <a:off x="79116" y="3193997"/>
            <a:ext cx="3749039" cy="1305466"/>
          </a:xfrm>
          <a:custGeom>
            <a:avLst/>
            <a:gdLst>
              <a:gd name="textAreaLeft" fmla="*/ 0 w 3642480"/>
              <a:gd name="textAreaRight" fmla="*/ 3642840 w 3642480"/>
              <a:gd name="textAreaTop" fmla="*/ 0 h 1720440"/>
              <a:gd name="textAreaBottom" fmla="*/ 1720800 h 1720440"/>
            </a:gdLst>
            <a:ahLst/>
            <a:cxnLst/>
            <a:rect l="textAreaLeft" t="textAreaTop" r="textAreaRight" b="textAreaBottom"/>
            <a:pathLst>
              <a:path w="10121" h="4782">
                <a:moveTo>
                  <a:pt x="796" y="0"/>
                </a:moveTo>
                <a:lnTo>
                  <a:pt x="797" y="0"/>
                </a:lnTo>
                <a:cubicBezTo>
                  <a:pt x="657" y="0"/>
                  <a:pt x="520" y="37"/>
                  <a:pt x="398" y="107"/>
                </a:cubicBezTo>
                <a:cubicBezTo>
                  <a:pt x="277" y="177"/>
                  <a:pt x="177" y="277"/>
                  <a:pt x="107" y="398"/>
                </a:cubicBezTo>
                <a:cubicBezTo>
                  <a:pt x="37" y="520"/>
                  <a:pt x="0" y="657"/>
                  <a:pt x="0" y="797"/>
                </a:cubicBezTo>
                <a:lnTo>
                  <a:pt x="0" y="3984"/>
                </a:lnTo>
                <a:lnTo>
                  <a:pt x="0" y="3984"/>
                </a:lnTo>
                <a:cubicBezTo>
                  <a:pt x="0" y="4124"/>
                  <a:pt x="37" y="4261"/>
                  <a:pt x="107" y="4383"/>
                </a:cubicBezTo>
                <a:cubicBezTo>
                  <a:pt x="177" y="4504"/>
                  <a:pt x="277" y="4604"/>
                  <a:pt x="398" y="4674"/>
                </a:cubicBezTo>
                <a:cubicBezTo>
                  <a:pt x="520" y="4744"/>
                  <a:pt x="657" y="4781"/>
                  <a:pt x="797" y="4781"/>
                </a:cubicBezTo>
                <a:lnTo>
                  <a:pt x="9323" y="4781"/>
                </a:lnTo>
                <a:lnTo>
                  <a:pt x="9323" y="4781"/>
                </a:lnTo>
                <a:cubicBezTo>
                  <a:pt x="9463" y="4781"/>
                  <a:pt x="9600" y="4744"/>
                  <a:pt x="9722" y="4674"/>
                </a:cubicBezTo>
                <a:cubicBezTo>
                  <a:pt x="9843" y="4604"/>
                  <a:pt x="9943" y="4504"/>
                  <a:pt x="10013" y="4383"/>
                </a:cubicBezTo>
                <a:cubicBezTo>
                  <a:pt x="10083" y="4261"/>
                  <a:pt x="10120" y="4124"/>
                  <a:pt x="10120" y="3984"/>
                </a:cubicBezTo>
                <a:lnTo>
                  <a:pt x="10120" y="796"/>
                </a:lnTo>
                <a:lnTo>
                  <a:pt x="10120" y="797"/>
                </a:lnTo>
                <a:lnTo>
                  <a:pt x="10120" y="797"/>
                </a:lnTo>
                <a:cubicBezTo>
                  <a:pt x="10120" y="657"/>
                  <a:pt x="10083" y="520"/>
                  <a:pt x="10013" y="398"/>
                </a:cubicBezTo>
                <a:cubicBezTo>
                  <a:pt x="9943" y="277"/>
                  <a:pt x="9843" y="177"/>
                  <a:pt x="9722" y="107"/>
                </a:cubicBezTo>
                <a:cubicBezTo>
                  <a:pt x="9600" y="37"/>
                  <a:pt x="9463" y="0"/>
                  <a:pt x="9323" y="0"/>
                </a:cubicBezTo>
                <a:lnTo>
                  <a:pt x="796" y="0"/>
                </a:lnTo>
              </a:path>
            </a:pathLst>
          </a:custGeom>
          <a:noFill/>
          <a:ln w="38160">
            <a:solidFill>
              <a:srgbClr val="FF0000"/>
            </a:solidFill>
            <a:prstDash val="lgDash"/>
            <a:round/>
          </a:ln>
        </p:spPr>
        <p:style>
          <a:lnRef idx="0">
            <a:scrgbClr r="0" g="0" b="0"/>
          </a:lnRef>
          <a:fillRef idx="0">
            <a:scrgbClr r="0" g="0" b="0"/>
          </a:fillRef>
          <a:effectRef idx="0">
            <a:scrgbClr r="0" g="0" b="0"/>
          </a:effectRef>
          <a:fontRef idx="minor"/>
        </p:style>
      </p:sp>
      <p:sp>
        <p:nvSpPr>
          <p:cNvPr id="255" name="TextBox 254">
            <a:extLst>
              <a:ext uri="{FF2B5EF4-FFF2-40B4-BE49-F238E27FC236}">
                <a16:creationId xmlns:a16="http://schemas.microsoft.com/office/drawing/2014/main" id="{4C9FA949-5599-6EEE-2ADA-C64D703BB3A6}"/>
              </a:ext>
            </a:extLst>
          </p:cNvPr>
          <p:cNvSpPr txBox="1"/>
          <p:nvPr/>
        </p:nvSpPr>
        <p:spPr>
          <a:xfrm>
            <a:off x="43624" y="3261348"/>
            <a:ext cx="2250347" cy="1200329"/>
          </a:xfrm>
          <a:prstGeom prst="rect">
            <a:avLst/>
          </a:prstGeom>
          <a:noFill/>
        </p:spPr>
        <p:txBody>
          <a:bodyPr wrap="square" rtlCol="0">
            <a:spAutoFit/>
          </a:bodyPr>
          <a:lstStyle/>
          <a:p>
            <a:r>
              <a:rPr lang="en-US" b="1">
                <a:solidFill>
                  <a:srgbClr val="FF0000"/>
                </a:solidFill>
              </a:rPr>
              <a:t>GPU threads</a:t>
            </a:r>
          </a:p>
          <a:p>
            <a:r>
              <a:rPr lang="en-US" b="1">
                <a:solidFill>
                  <a:srgbClr val="FF0000"/>
                </a:solidFill>
              </a:rPr>
              <a:t>rely on CPU</a:t>
            </a:r>
          </a:p>
          <a:p>
            <a:r>
              <a:rPr lang="en-US" b="1">
                <a:solidFill>
                  <a:srgbClr val="FF0000"/>
                </a:solidFill>
              </a:rPr>
              <a:t>software to</a:t>
            </a:r>
          </a:p>
          <a:p>
            <a:r>
              <a:rPr lang="en-US" b="1">
                <a:solidFill>
                  <a:srgbClr val="FF0000"/>
                </a:solidFill>
              </a:rPr>
              <a:t>complete requests</a:t>
            </a:r>
          </a:p>
        </p:txBody>
      </p:sp>
      <p:pic>
        <p:nvPicPr>
          <p:cNvPr id="258" name="Picture 257">
            <a:extLst>
              <a:ext uri="{FF2B5EF4-FFF2-40B4-BE49-F238E27FC236}">
                <a16:creationId xmlns:a16="http://schemas.microsoft.com/office/drawing/2014/main" id="{C09E932C-2AEB-FFD4-4256-3999EF2E002B}"/>
              </a:ext>
            </a:extLst>
          </p:cNvPr>
          <p:cNvPicPr>
            <a:picLocks noChangeAspect="1"/>
          </p:cNvPicPr>
          <p:nvPr/>
        </p:nvPicPr>
        <p:blipFill>
          <a:blip r:embed="rId4"/>
          <a:stretch>
            <a:fillRect/>
          </a:stretch>
        </p:blipFill>
        <p:spPr>
          <a:xfrm>
            <a:off x="1143536" y="2377430"/>
            <a:ext cx="406400" cy="596900"/>
          </a:xfrm>
          <a:prstGeom prst="rect">
            <a:avLst/>
          </a:prstGeom>
        </p:spPr>
      </p:pic>
      <p:pic>
        <p:nvPicPr>
          <p:cNvPr id="259" name="Picture 258">
            <a:extLst>
              <a:ext uri="{FF2B5EF4-FFF2-40B4-BE49-F238E27FC236}">
                <a16:creationId xmlns:a16="http://schemas.microsoft.com/office/drawing/2014/main" id="{79696761-5631-C1A1-4268-17413A5D2F97}"/>
              </a:ext>
            </a:extLst>
          </p:cNvPr>
          <p:cNvPicPr>
            <a:picLocks noChangeAspect="1"/>
          </p:cNvPicPr>
          <p:nvPr/>
        </p:nvPicPr>
        <p:blipFill>
          <a:blip r:embed="rId4"/>
          <a:stretch>
            <a:fillRect/>
          </a:stretch>
        </p:blipFill>
        <p:spPr>
          <a:xfrm>
            <a:off x="811844" y="2381913"/>
            <a:ext cx="406400" cy="596900"/>
          </a:xfrm>
          <a:prstGeom prst="rect">
            <a:avLst/>
          </a:prstGeom>
        </p:spPr>
      </p:pic>
      <p:sp>
        <p:nvSpPr>
          <p:cNvPr id="260" name="TextBox 259">
            <a:extLst>
              <a:ext uri="{FF2B5EF4-FFF2-40B4-BE49-F238E27FC236}">
                <a16:creationId xmlns:a16="http://schemas.microsoft.com/office/drawing/2014/main" id="{F7AD6741-A4E7-315A-31FA-22EFD16229EC}"/>
              </a:ext>
            </a:extLst>
          </p:cNvPr>
          <p:cNvSpPr txBox="1"/>
          <p:nvPr/>
        </p:nvSpPr>
        <p:spPr>
          <a:xfrm>
            <a:off x="220728" y="2337060"/>
            <a:ext cx="2250347" cy="523220"/>
          </a:xfrm>
          <a:prstGeom prst="rect">
            <a:avLst/>
          </a:prstGeom>
          <a:noFill/>
        </p:spPr>
        <p:txBody>
          <a:bodyPr wrap="square" rtlCol="0">
            <a:spAutoFit/>
          </a:bodyPr>
          <a:lstStyle/>
          <a:p>
            <a:r>
              <a:rPr lang="en-US" sz="2800" b="1">
                <a:solidFill>
                  <a:srgbClr val="FF0000"/>
                </a:solidFill>
              </a:rPr>
              <a:t>…</a:t>
            </a:r>
            <a:endParaRPr lang="en-US" b="1">
              <a:solidFill>
                <a:srgbClr val="FF0000"/>
              </a:solidFill>
            </a:endParaRPr>
          </a:p>
        </p:txBody>
      </p:sp>
      <p:sp>
        <p:nvSpPr>
          <p:cNvPr id="2" name="TextBox 1">
            <a:extLst>
              <a:ext uri="{FF2B5EF4-FFF2-40B4-BE49-F238E27FC236}">
                <a16:creationId xmlns:a16="http://schemas.microsoft.com/office/drawing/2014/main" id="{27F61470-99CF-26C7-0672-754BD93CD205}"/>
              </a:ext>
            </a:extLst>
          </p:cNvPr>
          <p:cNvSpPr txBox="1"/>
          <p:nvPr/>
        </p:nvSpPr>
        <p:spPr>
          <a:xfrm>
            <a:off x="1393191" y="6616315"/>
            <a:ext cx="10037529" cy="261610"/>
          </a:xfrm>
          <a:prstGeom prst="rect">
            <a:avLst/>
          </a:prstGeom>
          <a:noFill/>
        </p:spPr>
        <p:txBody>
          <a:bodyPr wrap="square">
            <a:spAutoFit/>
          </a:bodyPr>
          <a:lstStyle/>
          <a:p>
            <a:r>
              <a:rPr lang="en-US" sz="1100" dirty="0">
                <a:solidFill>
                  <a:srgbClr val="222222"/>
                </a:solidFill>
                <a:latin typeface="Arial" panose="020B0604020202020204" pitchFamily="34" charset="0"/>
              </a:rPr>
              <a:t>[1] </a:t>
            </a:r>
            <a:r>
              <a:rPr lang="en-US" sz="1100" b="0" i="0" u="none" strike="noStrike" dirty="0">
                <a:solidFill>
                  <a:srgbClr val="222222"/>
                </a:solidFill>
                <a:effectLst/>
                <a:latin typeface="Arial" panose="020B0604020202020204" pitchFamily="34" charset="0"/>
              </a:rPr>
              <a:t>Min, Seung Won, et al. "</a:t>
            </a:r>
            <a:r>
              <a:rPr lang="en-US" sz="1100" b="0" i="0" u="none" strike="noStrike" dirty="0" err="1">
                <a:solidFill>
                  <a:srgbClr val="222222"/>
                </a:solidFill>
                <a:effectLst/>
                <a:latin typeface="Arial" panose="020B0604020202020204" pitchFamily="34" charset="0"/>
              </a:rPr>
              <a:t>Emogi</a:t>
            </a:r>
            <a:r>
              <a:rPr lang="en-US" sz="1100" b="0" i="0" u="none" strike="noStrike" dirty="0">
                <a:solidFill>
                  <a:srgbClr val="222222"/>
                </a:solidFill>
                <a:effectLst/>
                <a:latin typeface="Arial" panose="020B0604020202020204" pitchFamily="34" charset="0"/>
              </a:rPr>
              <a:t>: Efficient memory-access for out-of-memory graph-traversal in </a:t>
            </a:r>
            <a:r>
              <a:rPr lang="en-US" sz="1100" b="0" i="0" u="none" strike="noStrike" dirty="0" err="1">
                <a:solidFill>
                  <a:srgbClr val="222222"/>
                </a:solidFill>
                <a:effectLst/>
                <a:latin typeface="Arial" panose="020B0604020202020204" pitchFamily="34" charset="0"/>
              </a:rPr>
              <a:t>gpus</a:t>
            </a:r>
            <a:r>
              <a:rPr lang="en-US" sz="1100" b="0" i="0" u="none" strike="noStrike" dirty="0">
                <a:solidFill>
                  <a:srgbClr val="222222"/>
                </a:solidFill>
                <a:effectLst/>
                <a:latin typeface="Arial" panose="020B0604020202020204" pitchFamily="34" charset="0"/>
              </a:rPr>
              <a:t>." </a:t>
            </a:r>
            <a:r>
              <a:rPr lang="en-US" sz="1100" b="0" i="1" u="none" strike="noStrike" dirty="0" err="1">
                <a:solidFill>
                  <a:srgbClr val="222222"/>
                </a:solidFill>
                <a:effectLst/>
                <a:latin typeface="Arial" panose="020B0604020202020204" pitchFamily="34" charset="0"/>
              </a:rPr>
              <a:t>arXiv</a:t>
            </a:r>
            <a:r>
              <a:rPr lang="en-US" sz="1100" b="0" i="1" u="none" strike="noStrike" dirty="0">
                <a:solidFill>
                  <a:srgbClr val="222222"/>
                </a:solidFill>
                <a:effectLst/>
                <a:latin typeface="Arial" panose="020B0604020202020204" pitchFamily="34" charset="0"/>
              </a:rPr>
              <a:t> preprint arXiv:2006.06890</a:t>
            </a:r>
            <a:r>
              <a:rPr lang="en-US" sz="1100" b="0" i="0" u="none" strike="noStrike" dirty="0">
                <a:solidFill>
                  <a:srgbClr val="222222"/>
                </a:solidFill>
                <a:effectLst/>
                <a:latin typeface="Arial" panose="020B0604020202020204" pitchFamily="34" charset="0"/>
              </a:rPr>
              <a:t> (2020).</a:t>
            </a:r>
            <a:endParaRPr lang="en-US" sz="1100" dirty="0"/>
          </a:p>
        </p:txBody>
      </p:sp>
      <p:graphicFrame>
        <p:nvGraphicFramePr>
          <p:cNvPr id="113" name="Table 112">
            <a:extLst>
              <a:ext uri="{FF2B5EF4-FFF2-40B4-BE49-F238E27FC236}">
                <a16:creationId xmlns:a16="http://schemas.microsoft.com/office/drawing/2014/main" id="{12F26952-FFFA-342E-4858-3C99DF0A9BB7}"/>
              </a:ext>
            </a:extLst>
          </p:cNvPr>
          <p:cNvGraphicFramePr/>
          <p:nvPr>
            <p:extLst>
              <p:ext uri="{D42A27DB-BD31-4B8C-83A1-F6EECF244321}">
                <p14:modId xmlns:p14="http://schemas.microsoft.com/office/powerpoint/2010/main" val="2857470971"/>
              </p:ext>
            </p:extLst>
          </p:nvPr>
        </p:nvGraphicFramePr>
        <p:xfrm>
          <a:off x="8387057" y="3796765"/>
          <a:ext cx="362880" cy="365760"/>
        </p:xfrm>
        <a:graphic>
          <a:graphicData uri="http://schemas.openxmlformats.org/drawingml/2006/table">
            <a:tbl>
              <a:tblPr/>
              <a:tblGrid>
                <a:gridCol w="362880">
                  <a:extLst>
                    <a:ext uri="{9D8B030D-6E8A-4147-A177-3AD203B41FA5}">
                      <a16:colId xmlns:a16="http://schemas.microsoft.com/office/drawing/2014/main" val="20000"/>
                    </a:ext>
                  </a:extLst>
                </a:gridCol>
              </a:tblGrid>
              <a:tr h="349920">
                <a:tc>
                  <a:txBody>
                    <a:bodyPr/>
                    <a:lstStyle/>
                    <a:p>
                      <a:endParaRPr lang="en-US"/>
                    </a:p>
                  </a:txBody>
                  <a:tcPr marL="90000" marR="90000">
                    <a:lnL w="40320">
                      <a:solidFill>
                        <a:srgbClr val="000000"/>
                      </a:solidFill>
                    </a:lnL>
                    <a:lnR w="40320">
                      <a:solidFill>
                        <a:srgbClr val="000000"/>
                      </a:solidFill>
                    </a:lnR>
                    <a:lnT w="40320">
                      <a:solidFill>
                        <a:srgbClr val="000000"/>
                      </a:solidFill>
                    </a:lnT>
                    <a:lnB w="40320">
                      <a:solidFill>
                        <a:srgbClr val="000000"/>
                      </a:solidFill>
                    </a:lnB>
                    <a:solidFill>
                      <a:srgbClr val="7ACC7A"/>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213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300"/>
                                  </p:stCondLst>
                                  <p:childTnLst>
                                    <p:set>
                                      <p:cBhvr>
                                        <p:cTn id="11" dur="1" fill="hold">
                                          <p:stCondLst>
                                            <p:cond delay="0"/>
                                          </p:stCondLst>
                                        </p:cTn>
                                        <p:tgtEl>
                                          <p:spTgt spid="113"/>
                                        </p:tgtEl>
                                        <p:attrNameLst>
                                          <p:attrName>style.visibility</p:attrName>
                                        </p:attrNameLst>
                                      </p:cBhvr>
                                      <p:to>
                                        <p:strVal val="visible"/>
                                      </p:to>
                                    </p:set>
                                  </p:childTnLst>
                                </p:cTn>
                              </p:par>
                            </p:childTnLst>
                          </p:cTn>
                        </p:par>
                        <p:par>
                          <p:cTn id="12" fill="hold">
                            <p:stCondLst>
                              <p:cond delay="300"/>
                            </p:stCondLst>
                            <p:childTnLst>
                              <p:par>
                                <p:cTn id="13" presetID="0" presetClass="path" presetSubtype="0" accel="50000" decel="50000" fill="hold" nodeType="afterEffect">
                                  <p:stCondLst>
                                    <p:cond delay="100"/>
                                  </p:stCondLst>
                                  <p:childTnLst>
                                    <p:animMotion origin="layout" path="M 1.29461E-6 -1.11111E-6 C 0.00078 -0.07407 0.00156 -0.14815 -0.04454 -0.17546 C -0.09065 -0.20301 -0.23001 -0.2 -0.27716 -0.16505 C -0.3243 -0.13055 -0.30203 -0.00278 -0.32691 0.0331 C -0.35179 0.06875 -0.42641 0.04977 -0.42641 0.05 L -0.42641 0.04977 L -0.42641 0.05 " pathEditMode="relative" rAng="0" ptsTypes="AAAAAAA">
                                      <p:cBhvr>
                                        <p:cTn id="14" dur="2000" fill="hold"/>
                                        <p:tgtEl>
                                          <p:spTgt spid="113"/>
                                        </p:tgtEl>
                                        <p:attrNameLst>
                                          <p:attrName>ppt_x</p:attrName>
                                          <p:attrName>ppt_y</p:attrName>
                                        </p:attrNameLst>
                                      </p:cBhvr>
                                      <p:rCtr x="-21321" y="-6968"/>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300"/>
                                  </p:stCondLst>
                                  <p:childTnLst>
                                    <p:set>
                                      <p:cBhvr>
                                        <p:cTn id="25" dur="1" fill="hold">
                                          <p:stCondLst>
                                            <p:cond delay="0"/>
                                          </p:stCondLst>
                                        </p:cTn>
                                        <p:tgtEl>
                                          <p:spTgt spid="259"/>
                                        </p:tgtEl>
                                        <p:attrNameLst>
                                          <p:attrName>style.visibility</p:attrName>
                                        </p:attrNameLst>
                                      </p:cBhvr>
                                      <p:to>
                                        <p:strVal val="visible"/>
                                      </p:to>
                                    </p:set>
                                  </p:childTnLst>
                                </p:cTn>
                              </p:par>
                            </p:childTnLst>
                          </p:cTn>
                        </p:par>
                        <p:par>
                          <p:cTn id="26" fill="hold">
                            <p:stCondLst>
                              <p:cond delay="300"/>
                            </p:stCondLst>
                            <p:childTnLst>
                              <p:par>
                                <p:cTn id="27" presetID="1" presetClass="entr" presetSubtype="0" fill="hold" grpId="0" nodeType="afterEffect">
                                  <p:stCondLst>
                                    <p:cond delay="300"/>
                                  </p:stCondLst>
                                  <p:childTnLst>
                                    <p:set>
                                      <p:cBhvr>
                                        <p:cTn id="28" dur="1" fill="hold">
                                          <p:stCondLst>
                                            <p:cond delay="0"/>
                                          </p:stCondLst>
                                        </p:cTn>
                                        <p:tgtEl>
                                          <p:spTgt spid="2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8" grpId="0" animBg="1"/>
      <p:bldP spid="171" grpId="0" animBg="1"/>
      <p:bldP spid="26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ectangle 164"/>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0" strike="noStrike" spc="-1">
                <a:solidFill>
                  <a:srgbClr val="000000"/>
                </a:solidFill>
                <a:latin typeface="Calibri"/>
              </a:rPr>
              <a:t>Provisioning Abundant CPU Memory</a:t>
            </a:r>
            <a:endParaRPr lang="en-US" sz="4000" b="0" strike="noStrike" spc="-1">
              <a:latin typeface="Calibri"/>
            </a:endParaRPr>
          </a:p>
        </p:txBody>
      </p:sp>
      <p:sp>
        <p:nvSpPr>
          <p:cNvPr id="3" name="Freeform 6_3">
            <a:extLst>
              <a:ext uri="{FF2B5EF4-FFF2-40B4-BE49-F238E27FC236}">
                <a16:creationId xmlns:a16="http://schemas.microsoft.com/office/drawing/2014/main" id="{0F32C85E-F9A2-386B-B96E-C599EF53E964}"/>
              </a:ext>
            </a:extLst>
          </p:cNvPr>
          <p:cNvSpPr/>
          <p:nvPr/>
        </p:nvSpPr>
        <p:spPr>
          <a:xfrm>
            <a:off x="4826160" y="3393822"/>
            <a:ext cx="1116000" cy="1036800"/>
          </a:xfrm>
          <a:custGeom>
            <a:avLst/>
            <a:gdLst>
              <a:gd name="textAreaLeft" fmla="*/ 0 w 1116000"/>
              <a:gd name="textAreaRight" fmla="*/ 1116000 w 1116000"/>
              <a:gd name="textAreaTop" fmla="*/ 0 h 1036800"/>
              <a:gd name="textAreaBottom" fmla="*/ 1037160 h 1036800"/>
            </a:gdLst>
            <a:ahLst/>
            <a:cxnLst/>
            <a:rect l="textAreaLeft" t="textAreaTop" r="textAreaRight" b="textAreaBottom"/>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 name="Freeform 7_1">
            <a:extLst>
              <a:ext uri="{FF2B5EF4-FFF2-40B4-BE49-F238E27FC236}">
                <a16:creationId xmlns:a16="http://schemas.microsoft.com/office/drawing/2014/main" id="{9F069081-B69D-A538-E9F0-06E188E38108}"/>
              </a:ext>
            </a:extLst>
          </p:cNvPr>
          <p:cNvSpPr/>
          <p:nvPr/>
        </p:nvSpPr>
        <p:spPr>
          <a:xfrm>
            <a:off x="4824720" y="3393822"/>
            <a:ext cx="1116000" cy="1036800"/>
          </a:xfrm>
          <a:custGeom>
            <a:avLst/>
            <a:gdLst>
              <a:gd name="textAreaLeft" fmla="*/ 0 w 1116000"/>
              <a:gd name="textAreaRight" fmla="*/ 1116000 w 1116000"/>
              <a:gd name="textAreaTop" fmla="*/ 0 h 1036800"/>
              <a:gd name="textAreaBottom" fmla="*/ 1037160 h 1036800"/>
            </a:gdLst>
            <a:ahLst/>
            <a:cxnLst/>
            <a:rect l="textAreaLeft" t="textAreaTop" r="textAreaRight" b="textAreaBottom"/>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 name="Rectangle 8_1">
            <a:extLst>
              <a:ext uri="{FF2B5EF4-FFF2-40B4-BE49-F238E27FC236}">
                <a16:creationId xmlns:a16="http://schemas.microsoft.com/office/drawing/2014/main" id="{5BBEC08A-788E-3705-0F80-9A630FD71A26}"/>
              </a:ext>
            </a:extLst>
          </p:cNvPr>
          <p:cNvSpPr/>
          <p:nvPr/>
        </p:nvSpPr>
        <p:spPr>
          <a:xfrm>
            <a:off x="5116680" y="3576342"/>
            <a:ext cx="636120" cy="33552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200" b="0" strike="noStrike" spc="-1">
                <a:solidFill>
                  <a:srgbClr val="000000"/>
                </a:solidFill>
                <a:latin typeface="Trebuchet MS"/>
              </a:rPr>
              <a:t>PCIe </a:t>
            </a:r>
            <a:endParaRPr lang="en-US" sz="2200" b="0" strike="noStrike" spc="-1">
              <a:latin typeface="Arial"/>
            </a:endParaRPr>
          </a:p>
        </p:txBody>
      </p:sp>
      <p:sp>
        <p:nvSpPr>
          <p:cNvPr id="6" name="Rectangle 9_1">
            <a:extLst>
              <a:ext uri="{FF2B5EF4-FFF2-40B4-BE49-F238E27FC236}">
                <a16:creationId xmlns:a16="http://schemas.microsoft.com/office/drawing/2014/main" id="{4A6CA24E-A9C9-B17F-0BEF-CFDF285F98FA}"/>
              </a:ext>
            </a:extLst>
          </p:cNvPr>
          <p:cNvSpPr/>
          <p:nvPr/>
        </p:nvSpPr>
        <p:spPr>
          <a:xfrm>
            <a:off x="4978800" y="3922302"/>
            <a:ext cx="823680" cy="33552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200" b="0" strike="noStrike" spc="-1">
                <a:solidFill>
                  <a:srgbClr val="000000"/>
                </a:solidFill>
                <a:latin typeface="Trebuchet MS"/>
              </a:rPr>
              <a:t>Switch</a:t>
            </a:r>
            <a:endParaRPr lang="en-US" sz="2200" b="0" strike="noStrike" spc="-1">
              <a:latin typeface="Arial"/>
            </a:endParaRPr>
          </a:p>
        </p:txBody>
      </p:sp>
      <p:sp>
        <p:nvSpPr>
          <p:cNvPr id="9" name="Line 13_2">
            <a:extLst>
              <a:ext uri="{FF2B5EF4-FFF2-40B4-BE49-F238E27FC236}">
                <a16:creationId xmlns:a16="http://schemas.microsoft.com/office/drawing/2014/main" id="{7ABE18B8-0601-97DD-7CA0-82919E54B1DF}"/>
              </a:ext>
            </a:extLst>
          </p:cNvPr>
          <p:cNvSpPr/>
          <p:nvPr/>
        </p:nvSpPr>
        <p:spPr>
          <a:xfrm>
            <a:off x="3892680" y="3911142"/>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0" name="Freeform 14_1">
            <a:extLst>
              <a:ext uri="{FF2B5EF4-FFF2-40B4-BE49-F238E27FC236}">
                <a16:creationId xmlns:a16="http://schemas.microsoft.com/office/drawing/2014/main" id="{DDAC4DB3-813F-A5D5-C660-8ED06D443ABA}"/>
              </a:ext>
            </a:extLst>
          </p:cNvPr>
          <p:cNvSpPr/>
          <p:nvPr/>
        </p:nvSpPr>
        <p:spPr>
          <a:xfrm>
            <a:off x="3742200" y="3830502"/>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1" name="Freeform 15_1">
            <a:extLst>
              <a:ext uri="{FF2B5EF4-FFF2-40B4-BE49-F238E27FC236}">
                <a16:creationId xmlns:a16="http://schemas.microsoft.com/office/drawing/2014/main" id="{435BB6BA-7626-C407-C68D-311E8EBD7046}"/>
              </a:ext>
            </a:extLst>
          </p:cNvPr>
          <p:cNvSpPr/>
          <p:nvPr/>
        </p:nvSpPr>
        <p:spPr>
          <a:xfrm>
            <a:off x="4640400" y="3830502"/>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0" y="0"/>
                </a:moveTo>
                <a:lnTo>
                  <a:pt x="109"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35" name="Rectangle 39_1">
            <a:extLst>
              <a:ext uri="{FF2B5EF4-FFF2-40B4-BE49-F238E27FC236}">
                <a16:creationId xmlns:a16="http://schemas.microsoft.com/office/drawing/2014/main" id="{D079F59E-3E0C-AB17-8AA3-8FFFD20949FB}"/>
              </a:ext>
            </a:extLst>
          </p:cNvPr>
          <p:cNvSpPr/>
          <p:nvPr/>
        </p:nvSpPr>
        <p:spPr>
          <a:xfrm>
            <a:off x="4304160" y="2134902"/>
            <a:ext cx="1841400" cy="514440"/>
          </a:xfrm>
          <a:custGeom>
            <a:avLst/>
            <a:gdLst/>
            <a:ahLst/>
            <a:cxnLst/>
            <a:rect l="l" t="t" r="r" b="b"/>
            <a:pathLst>
              <a:path w="21600" h="21600">
                <a:moveTo>
                  <a:pt x="0" y="0"/>
                </a:moveTo>
                <a:lnTo>
                  <a:pt x="21600" y="0"/>
                </a:lnTo>
                <a:lnTo>
                  <a:pt x="21600" y="21600"/>
                </a:lnTo>
                <a:lnTo>
                  <a:pt x="0" y="2160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6" name="Rectangle 40_1">
            <a:extLst>
              <a:ext uri="{FF2B5EF4-FFF2-40B4-BE49-F238E27FC236}">
                <a16:creationId xmlns:a16="http://schemas.microsoft.com/office/drawing/2014/main" id="{CA36126C-F036-5A9E-1B7D-01C6DB963AAA}"/>
              </a:ext>
            </a:extLst>
          </p:cNvPr>
          <p:cNvSpPr/>
          <p:nvPr/>
        </p:nvSpPr>
        <p:spPr>
          <a:xfrm>
            <a:off x="4499280" y="2134902"/>
            <a:ext cx="1766880" cy="5144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37" name="Rectangle 41_1">
            <a:extLst>
              <a:ext uri="{FF2B5EF4-FFF2-40B4-BE49-F238E27FC236}">
                <a16:creationId xmlns:a16="http://schemas.microsoft.com/office/drawing/2014/main" id="{D298888F-2584-C208-AC93-417E3811F1B5}"/>
              </a:ext>
            </a:extLst>
          </p:cNvPr>
          <p:cNvSpPr/>
          <p:nvPr/>
        </p:nvSpPr>
        <p:spPr>
          <a:xfrm>
            <a:off x="4608720" y="2244702"/>
            <a:ext cx="157356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0" strike="noStrike" spc="-1">
                <a:solidFill>
                  <a:srgbClr val="000000"/>
                </a:solidFill>
                <a:latin typeface="Trebuchet MS"/>
              </a:rPr>
              <a:t>Root Complex</a:t>
            </a:r>
            <a:endParaRPr lang="en-US" sz="2000" b="0" strike="noStrike" spc="-1">
              <a:latin typeface="Arial"/>
            </a:endParaRPr>
          </a:p>
        </p:txBody>
      </p:sp>
      <p:sp>
        <p:nvSpPr>
          <p:cNvPr id="38" name="Rectangle 42_1">
            <a:extLst>
              <a:ext uri="{FF2B5EF4-FFF2-40B4-BE49-F238E27FC236}">
                <a16:creationId xmlns:a16="http://schemas.microsoft.com/office/drawing/2014/main" id="{2ACE24D3-C5F5-03F6-AAF3-6BB698F84708}"/>
              </a:ext>
            </a:extLst>
          </p:cNvPr>
          <p:cNvSpPr/>
          <p:nvPr/>
        </p:nvSpPr>
        <p:spPr>
          <a:xfrm>
            <a:off x="2737080" y="2039502"/>
            <a:ext cx="760320" cy="706320"/>
          </a:xfrm>
          <a:custGeom>
            <a:avLst/>
            <a:gdLst/>
            <a:ahLst/>
            <a:cxnLst/>
            <a:rect l="l" t="t" r="r" b="b"/>
            <a:pathLst>
              <a:path w="21600" h="21600">
                <a:moveTo>
                  <a:pt x="0" y="0"/>
                </a:moveTo>
                <a:lnTo>
                  <a:pt x="21600" y="0"/>
                </a:lnTo>
                <a:lnTo>
                  <a:pt x="21600" y="21600"/>
                </a:lnTo>
                <a:lnTo>
                  <a:pt x="0" y="21600"/>
                </a:lnTo>
                <a:close/>
              </a:path>
            </a:pathLst>
          </a:custGeom>
          <a:solidFill>
            <a:srgbClr val="41719C"/>
          </a:solidFill>
          <a:ln w="0">
            <a:noFill/>
          </a:ln>
        </p:spPr>
        <p:style>
          <a:lnRef idx="0">
            <a:scrgbClr r="0" g="0" b="0"/>
          </a:lnRef>
          <a:fillRef idx="0">
            <a:scrgbClr r="0" g="0" b="0"/>
          </a:fillRef>
          <a:effectRef idx="0">
            <a:scrgbClr r="0" g="0" b="0"/>
          </a:effectRef>
          <a:fontRef idx="minor"/>
        </p:style>
      </p:sp>
      <p:pic>
        <p:nvPicPr>
          <p:cNvPr id="39" name="Picture 43_1">
            <a:extLst>
              <a:ext uri="{FF2B5EF4-FFF2-40B4-BE49-F238E27FC236}">
                <a16:creationId xmlns:a16="http://schemas.microsoft.com/office/drawing/2014/main" id="{A1575C64-45B4-5BDA-5643-C4310BECEEB7}"/>
              </a:ext>
            </a:extLst>
          </p:cNvPr>
          <p:cNvPicPr/>
          <p:nvPr/>
        </p:nvPicPr>
        <p:blipFill>
          <a:blip r:embed="rId3"/>
          <a:stretch/>
        </p:blipFill>
        <p:spPr>
          <a:xfrm>
            <a:off x="2763428" y="2072982"/>
            <a:ext cx="698400" cy="647640"/>
          </a:xfrm>
          <a:prstGeom prst="rect">
            <a:avLst/>
          </a:prstGeom>
          <a:ln w="0">
            <a:noFill/>
          </a:ln>
        </p:spPr>
      </p:pic>
      <p:sp>
        <p:nvSpPr>
          <p:cNvPr id="40" name="Line 44_1">
            <a:extLst>
              <a:ext uri="{FF2B5EF4-FFF2-40B4-BE49-F238E27FC236}">
                <a16:creationId xmlns:a16="http://schemas.microsoft.com/office/drawing/2014/main" id="{30A22A66-31D7-6804-276B-97A483F24E07}"/>
              </a:ext>
            </a:extLst>
          </p:cNvPr>
          <p:cNvSpPr/>
          <p:nvPr/>
        </p:nvSpPr>
        <p:spPr>
          <a:xfrm flipV="1">
            <a:off x="3648240" y="2381502"/>
            <a:ext cx="677880" cy="360"/>
          </a:xfrm>
          <a:custGeom>
            <a:avLst/>
            <a:gdLst>
              <a:gd name="textAreaLeft" fmla="*/ 0 w 677880"/>
              <a:gd name="textAreaRight" fmla="*/ 678240 w 677880"/>
              <a:gd name="textAreaTop" fmla="*/ -360 h 360"/>
              <a:gd name="textAreaBottom" fmla="*/ 360 h 360"/>
            </a:gdLst>
            <a:ahLst/>
            <a:cxnLst/>
            <a:rect l="textAreaLeft" t="textAreaTop" r="textAreaRight" b="textAreaBottom"/>
            <a:pathLst>
              <a:path w="20347200" h="21600">
                <a:moveTo>
                  <a:pt x="0" y="0"/>
                </a:moveTo>
                <a:lnTo>
                  <a:pt x="203472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41" name="Freeform 45_1">
            <a:extLst>
              <a:ext uri="{FF2B5EF4-FFF2-40B4-BE49-F238E27FC236}">
                <a16:creationId xmlns:a16="http://schemas.microsoft.com/office/drawing/2014/main" id="{C4C7331D-1597-3600-238C-84F221C72082}"/>
              </a:ext>
            </a:extLst>
          </p:cNvPr>
          <p:cNvSpPr/>
          <p:nvPr/>
        </p:nvSpPr>
        <p:spPr>
          <a:xfrm>
            <a:off x="3497400" y="2312742"/>
            <a:ext cx="173160" cy="160200"/>
          </a:xfrm>
          <a:custGeom>
            <a:avLst/>
            <a:gdLst>
              <a:gd name="textAreaLeft" fmla="*/ 0 w 173160"/>
              <a:gd name="textAreaRight" fmla="*/ 173160 w 173160"/>
              <a:gd name="textAreaTop" fmla="*/ 0 h 160200"/>
              <a:gd name="textAreaBottom" fmla="*/ 160560 h 160200"/>
            </a:gdLst>
            <a:ahLst/>
            <a:cxnLst/>
            <a:rect l="textAreaLeft" t="textAreaTop" r="textAreaRight" b="textAreaBottom"/>
            <a:pathLst>
              <a:path w="109" h="101">
                <a:moveTo>
                  <a:pt x="109" y="101"/>
                </a:moveTo>
                <a:lnTo>
                  <a:pt x="0" y="51"/>
                </a:lnTo>
                <a:lnTo>
                  <a:pt x="109" y="0"/>
                </a:lnTo>
                <a:lnTo>
                  <a:pt x="109" y="101"/>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2" name="Freeform 46_1">
            <a:extLst>
              <a:ext uri="{FF2B5EF4-FFF2-40B4-BE49-F238E27FC236}">
                <a16:creationId xmlns:a16="http://schemas.microsoft.com/office/drawing/2014/main" id="{5641551A-6096-08A2-0083-FBA7CA73BB9B}"/>
              </a:ext>
            </a:extLst>
          </p:cNvPr>
          <p:cNvSpPr/>
          <p:nvPr/>
        </p:nvSpPr>
        <p:spPr>
          <a:xfrm>
            <a:off x="4307040" y="2299295"/>
            <a:ext cx="174600" cy="160200"/>
          </a:xfrm>
          <a:custGeom>
            <a:avLst/>
            <a:gdLst>
              <a:gd name="textAreaLeft" fmla="*/ 0 w 174600"/>
              <a:gd name="textAreaRight" fmla="*/ 174960 w 174600"/>
              <a:gd name="textAreaTop" fmla="*/ 0 h 160200"/>
              <a:gd name="textAreaBottom" fmla="*/ 160560 h 160200"/>
            </a:gdLst>
            <a:ahLst/>
            <a:cxnLst/>
            <a:rect l="textAreaLeft" t="textAreaTop" r="textAreaRight" b="textAreaBottom"/>
            <a:pathLst>
              <a:path w="110" h="101">
                <a:moveTo>
                  <a:pt x="0" y="0"/>
                </a:moveTo>
                <a:lnTo>
                  <a:pt x="110" y="51"/>
                </a:lnTo>
                <a:lnTo>
                  <a:pt x="0" y="101"/>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3" name="Rectangle 47_1">
            <a:extLst>
              <a:ext uri="{FF2B5EF4-FFF2-40B4-BE49-F238E27FC236}">
                <a16:creationId xmlns:a16="http://schemas.microsoft.com/office/drawing/2014/main" id="{8E000B6E-969E-FBD2-D341-4736D60BCDA3}"/>
              </a:ext>
            </a:extLst>
          </p:cNvPr>
          <p:cNvSpPr/>
          <p:nvPr/>
        </p:nvSpPr>
        <p:spPr>
          <a:xfrm>
            <a:off x="7337880" y="2098542"/>
            <a:ext cx="1131840" cy="26208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44" name="Rectangle 48_1">
            <a:extLst>
              <a:ext uri="{FF2B5EF4-FFF2-40B4-BE49-F238E27FC236}">
                <a16:creationId xmlns:a16="http://schemas.microsoft.com/office/drawing/2014/main" id="{0696B4F0-89A3-2DCD-096B-5F6DCB57F56B}"/>
              </a:ext>
            </a:extLst>
          </p:cNvPr>
          <p:cNvSpPr/>
          <p:nvPr/>
        </p:nvSpPr>
        <p:spPr>
          <a:xfrm>
            <a:off x="7337880" y="2098542"/>
            <a:ext cx="113184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5" name="Rectangle 49_1">
            <a:extLst>
              <a:ext uri="{FF2B5EF4-FFF2-40B4-BE49-F238E27FC236}">
                <a16:creationId xmlns:a16="http://schemas.microsoft.com/office/drawing/2014/main" id="{91FB9787-3C86-156A-BD7A-8CEDEE8CCB01}"/>
              </a:ext>
            </a:extLst>
          </p:cNvPr>
          <p:cNvSpPr/>
          <p:nvPr/>
        </p:nvSpPr>
        <p:spPr>
          <a:xfrm>
            <a:off x="7437600" y="2152182"/>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6" name="Rectangle 50_1">
            <a:extLst>
              <a:ext uri="{FF2B5EF4-FFF2-40B4-BE49-F238E27FC236}">
                <a16:creationId xmlns:a16="http://schemas.microsoft.com/office/drawing/2014/main" id="{4ADD8E9D-3384-B0A2-1FA0-4B886C2D0417}"/>
              </a:ext>
            </a:extLst>
          </p:cNvPr>
          <p:cNvSpPr/>
          <p:nvPr/>
        </p:nvSpPr>
        <p:spPr>
          <a:xfrm>
            <a:off x="7437600" y="2152182"/>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7" name="Rectangle 51_1">
            <a:extLst>
              <a:ext uri="{FF2B5EF4-FFF2-40B4-BE49-F238E27FC236}">
                <a16:creationId xmlns:a16="http://schemas.microsoft.com/office/drawing/2014/main" id="{2954C102-5E0F-21D4-8BD5-E6FB21DFCCC7}"/>
              </a:ext>
            </a:extLst>
          </p:cNvPr>
          <p:cNvSpPr/>
          <p:nvPr/>
        </p:nvSpPr>
        <p:spPr>
          <a:xfrm>
            <a:off x="7707600" y="215218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8" name="Rectangle 52_1">
            <a:extLst>
              <a:ext uri="{FF2B5EF4-FFF2-40B4-BE49-F238E27FC236}">
                <a16:creationId xmlns:a16="http://schemas.microsoft.com/office/drawing/2014/main" id="{BDC30A50-8A36-F934-5220-548E2855C1C0}"/>
              </a:ext>
            </a:extLst>
          </p:cNvPr>
          <p:cNvSpPr/>
          <p:nvPr/>
        </p:nvSpPr>
        <p:spPr>
          <a:xfrm>
            <a:off x="7707600" y="215218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9" name="Rectangle 53_1">
            <a:extLst>
              <a:ext uri="{FF2B5EF4-FFF2-40B4-BE49-F238E27FC236}">
                <a16:creationId xmlns:a16="http://schemas.microsoft.com/office/drawing/2014/main" id="{04361156-BA69-F4C3-8A1F-C4BA92E41075}"/>
              </a:ext>
            </a:extLst>
          </p:cNvPr>
          <p:cNvSpPr/>
          <p:nvPr/>
        </p:nvSpPr>
        <p:spPr>
          <a:xfrm>
            <a:off x="7966440" y="215218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0" name="Rectangle 54_1">
            <a:extLst>
              <a:ext uri="{FF2B5EF4-FFF2-40B4-BE49-F238E27FC236}">
                <a16:creationId xmlns:a16="http://schemas.microsoft.com/office/drawing/2014/main" id="{074CA046-3BE4-1106-FAB1-2D0948E041CA}"/>
              </a:ext>
            </a:extLst>
          </p:cNvPr>
          <p:cNvSpPr/>
          <p:nvPr/>
        </p:nvSpPr>
        <p:spPr>
          <a:xfrm>
            <a:off x="7966440" y="215218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1" name="Rectangle 55_1">
            <a:extLst>
              <a:ext uri="{FF2B5EF4-FFF2-40B4-BE49-F238E27FC236}">
                <a16:creationId xmlns:a16="http://schemas.microsoft.com/office/drawing/2014/main" id="{E162F18F-E56F-D9F2-143B-4B4E41B7FC7F}"/>
              </a:ext>
            </a:extLst>
          </p:cNvPr>
          <p:cNvSpPr/>
          <p:nvPr/>
        </p:nvSpPr>
        <p:spPr>
          <a:xfrm>
            <a:off x="8226720" y="215218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2" name="Rectangle 56_1">
            <a:extLst>
              <a:ext uri="{FF2B5EF4-FFF2-40B4-BE49-F238E27FC236}">
                <a16:creationId xmlns:a16="http://schemas.microsoft.com/office/drawing/2014/main" id="{340DEC6E-8F3E-DFAD-BD29-A40298920039}"/>
              </a:ext>
            </a:extLst>
          </p:cNvPr>
          <p:cNvSpPr/>
          <p:nvPr/>
        </p:nvSpPr>
        <p:spPr>
          <a:xfrm>
            <a:off x="8226720" y="215218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3" name="Rectangle 57_1">
            <a:extLst>
              <a:ext uri="{FF2B5EF4-FFF2-40B4-BE49-F238E27FC236}">
                <a16:creationId xmlns:a16="http://schemas.microsoft.com/office/drawing/2014/main" id="{6797E28A-0F35-6C84-30B2-EC43BD629223}"/>
              </a:ext>
            </a:extLst>
          </p:cNvPr>
          <p:cNvSpPr/>
          <p:nvPr/>
        </p:nvSpPr>
        <p:spPr>
          <a:xfrm>
            <a:off x="7483680" y="2223822"/>
            <a:ext cx="1131840" cy="26208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54" name="Rectangle 58_1">
            <a:extLst>
              <a:ext uri="{FF2B5EF4-FFF2-40B4-BE49-F238E27FC236}">
                <a16:creationId xmlns:a16="http://schemas.microsoft.com/office/drawing/2014/main" id="{122BD910-4949-CD52-88ED-888FD9FD4284}"/>
              </a:ext>
            </a:extLst>
          </p:cNvPr>
          <p:cNvSpPr/>
          <p:nvPr/>
        </p:nvSpPr>
        <p:spPr>
          <a:xfrm>
            <a:off x="7483680" y="2223822"/>
            <a:ext cx="113184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5" name="Rectangle 59_1">
            <a:extLst>
              <a:ext uri="{FF2B5EF4-FFF2-40B4-BE49-F238E27FC236}">
                <a16:creationId xmlns:a16="http://schemas.microsoft.com/office/drawing/2014/main" id="{63B96701-E785-E245-5314-C7170180223C}"/>
              </a:ext>
            </a:extLst>
          </p:cNvPr>
          <p:cNvSpPr/>
          <p:nvPr/>
        </p:nvSpPr>
        <p:spPr>
          <a:xfrm>
            <a:off x="7583760" y="227782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6" name="Rectangle 60_1">
            <a:extLst>
              <a:ext uri="{FF2B5EF4-FFF2-40B4-BE49-F238E27FC236}">
                <a16:creationId xmlns:a16="http://schemas.microsoft.com/office/drawing/2014/main" id="{12A60FA6-63EE-D5CD-ADA4-C9F3B6B972D9}"/>
              </a:ext>
            </a:extLst>
          </p:cNvPr>
          <p:cNvSpPr/>
          <p:nvPr/>
        </p:nvSpPr>
        <p:spPr>
          <a:xfrm>
            <a:off x="7583760" y="227782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7" name="Rectangle 61_1">
            <a:extLst>
              <a:ext uri="{FF2B5EF4-FFF2-40B4-BE49-F238E27FC236}">
                <a16:creationId xmlns:a16="http://schemas.microsoft.com/office/drawing/2014/main" id="{B3273381-88D1-3FFB-2ADB-F18BA4CF03CE}"/>
              </a:ext>
            </a:extLst>
          </p:cNvPr>
          <p:cNvSpPr/>
          <p:nvPr/>
        </p:nvSpPr>
        <p:spPr>
          <a:xfrm>
            <a:off x="7855200" y="2277822"/>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8" name="Rectangle 62_1">
            <a:extLst>
              <a:ext uri="{FF2B5EF4-FFF2-40B4-BE49-F238E27FC236}">
                <a16:creationId xmlns:a16="http://schemas.microsoft.com/office/drawing/2014/main" id="{30F7A0B4-0FCE-D09C-A9C6-9C68E493B370}"/>
              </a:ext>
            </a:extLst>
          </p:cNvPr>
          <p:cNvSpPr/>
          <p:nvPr/>
        </p:nvSpPr>
        <p:spPr>
          <a:xfrm>
            <a:off x="7855200" y="2277822"/>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9" name="Rectangle 63_1">
            <a:extLst>
              <a:ext uri="{FF2B5EF4-FFF2-40B4-BE49-F238E27FC236}">
                <a16:creationId xmlns:a16="http://schemas.microsoft.com/office/drawing/2014/main" id="{EDD16F2B-B622-53DB-5DDA-71C4ED5C23A5}"/>
              </a:ext>
            </a:extLst>
          </p:cNvPr>
          <p:cNvSpPr/>
          <p:nvPr/>
        </p:nvSpPr>
        <p:spPr>
          <a:xfrm>
            <a:off x="8114040" y="2277822"/>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60" name="Rectangle 64_1">
            <a:extLst>
              <a:ext uri="{FF2B5EF4-FFF2-40B4-BE49-F238E27FC236}">
                <a16:creationId xmlns:a16="http://schemas.microsoft.com/office/drawing/2014/main" id="{84FECF18-7C99-5054-E7C7-1277C286C47F}"/>
              </a:ext>
            </a:extLst>
          </p:cNvPr>
          <p:cNvSpPr/>
          <p:nvPr/>
        </p:nvSpPr>
        <p:spPr>
          <a:xfrm>
            <a:off x="8114040" y="2277822"/>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61" name="Rectangle 65_1">
            <a:extLst>
              <a:ext uri="{FF2B5EF4-FFF2-40B4-BE49-F238E27FC236}">
                <a16:creationId xmlns:a16="http://schemas.microsoft.com/office/drawing/2014/main" id="{98CE4B9F-8EF7-8143-F93D-8338537A3850}"/>
              </a:ext>
            </a:extLst>
          </p:cNvPr>
          <p:cNvSpPr/>
          <p:nvPr/>
        </p:nvSpPr>
        <p:spPr>
          <a:xfrm>
            <a:off x="8372880" y="227782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62" name="Rectangle 66_1">
            <a:extLst>
              <a:ext uri="{FF2B5EF4-FFF2-40B4-BE49-F238E27FC236}">
                <a16:creationId xmlns:a16="http://schemas.microsoft.com/office/drawing/2014/main" id="{6858AA61-FFFE-8890-54A9-1E1882245EAC}"/>
              </a:ext>
            </a:extLst>
          </p:cNvPr>
          <p:cNvSpPr/>
          <p:nvPr/>
        </p:nvSpPr>
        <p:spPr>
          <a:xfrm>
            <a:off x="8372880" y="227782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63" name="Rectangle 67_1">
            <a:extLst>
              <a:ext uri="{FF2B5EF4-FFF2-40B4-BE49-F238E27FC236}">
                <a16:creationId xmlns:a16="http://schemas.microsoft.com/office/drawing/2014/main" id="{7F829497-562B-78D1-EC05-B15D4EF53B3D}"/>
              </a:ext>
            </a:extLst>
          </p:cNvPr>
          <p:cNvSpPr/>
          <p:nvPr/>
        </p:nvSpPr>
        <p:spPr>
          <a:xfrm>
            <a:off x="7623360" y="2357022"/>
            <a:ext cx="1131840" cy="26352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64" name="Rectangle 68_1">
            <a:extLst>
              <a:ext uri="{FF2B5EF4-FFF2-40B4-BE49-F238E27FC236}">
                <a16:creationId xmlns:a16="http://schemas.microsoft.com/office/drawing/2014/main" id="{D589348A-2A36-17E0-DC3E-57E68CAA2108}"/>
              </a:ext>
            </a:extLst>
          </p:cNvPr>
          <p:cNvSpPr/>
          <p:nvPr/>
        </p:nvSpPr>
        <p:spPr>
          <a:xfrm>
            <a:off x="7623360" y="2357022"/>
            <a:ext cx="1131840" cy="26352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65" name="Rectangle 69_1">
            <a:extLst>
              <a:ext uri="{FF2B5EF4-FFF2-40B4-BE49-F238E27FC236}">
                <a16:creationId xmlns:a16="http://schemas.microsoft.com/office/drawing/2014/main" id="{8F5B2E5B-5FAA-764B-38F3-0963B6D219B1}"/>
              </a:ext>
            </a:extLst>
          </p:cNvPr>
          <p:cNvSpPr/>
          <p:nvPr/>
        </p:nvSpPr>
        <p:spPr>
          <a:xfrm>
            <a:off x="7723440" y="241102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66" name="Rectangle 70_1">
            <a:extLst>
              <a:ext uri="{FF2B5EF4-FFF2-40B4-BE49-F238E27FC236}">
                <a16:creationId xmlns:a16="http://schemas.microsoft.com/office/drawing/2014/main" id="{F1075FA6-E7E8-5DEE-5426-0376050FEB70}"/>
              </a:ext>
            </a:extLst>
          </p:cNvPr>
          <p:cNvSpPr/>
          <p:nvPr/>
        </p:nvSpPr>
        <p:spPr>
          <a:xfrm>
            <a:off x="7723440" y="241102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67" name="Rectangle 71_1">
            <a:extLst>
              <a:ext uri="{FF2B5EF4-FFF2-40B4-BE49-F238E27FC236}">
                <a16:creationId xmlns:a16="http://schemas.microsoft.com/office/drawing/2014/main" id="{6F529CCB-B023-F594-F51B-A59CC174ABCB}"/>
              </a:ext>
            </a:extLst>
          </p:cNvPr>
          <p:cNvSpPr/>
          <p:nvPr/>
        </p:nvSpPr>
        <p:spPr>
          <a:xfrm>
            <a:off x="7994880" y="2411022"/>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68" name="Rectangle 72_1">
            <a:extLst>
              <a:ext uri="{FF2B5EF4-FFF2-40B4-BE49-F238E27FC236}">
                <a16:creationId xmlns:a16="http://schemas.microsoft.com/office/drawing/2014/main" id="{C87B7A00-AF04-CBB5-5CBA-AF1F8B17125D}"/>
              </a:ext>
            </a:extLst>
          </p:cNvPr>
          <p:cNvSpPr/>
          <p:nvPr/>
        </p:nvSpPr>
        <p:spPr>
          <a:xfrm>
            <a:off x="7994880" y="2411022"/>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69" name="Rectangle 73_1">
            <a:extLst>
              <a:ext uri="{FF2B5EF4-FFF2-40B4-BE49-F238E27FC236}">
                <a16:creationId xmlns:a16="http://schemas.microsoft.com/office/drawing/2014/main" id="{A134DF0C-3C2D-A668-D848-E928C54FF93A}"/>
              </a:ext>
            </a:extLst>
          </p:cNvPr>
          <p:cNvSpPr/>
          <p:nvPr/>
        </p:nvSpPr>
        <p:spPr>
          <a:xfrm>
            <a:off x="8253720" y="2411022"/>
            <a:ext cx="1443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70" name="Rectangle 74_1">
            <a:extLst>
              <a:ext uri="{FF2B5EF4-FFF2-40B4-BE49-F238E27FC236}">
                <a16:creationId xmlns:a16="http://schemas.microsoft.com/office/drawing/2014/main" id="{E7B9474A-FCB6-8507-AF97-969D197C1F7B}"/>
              </a:ext>
            </a:extLst>
          </p:cNvPr>
          <p:cNvSpPr/>
          <p:nvPr/>
        </p:nvSpPr>
        <p:spPr>
          <a:xfrm>
            <a:off x="8253720" y="2411022"/>
            <a:ext cx="1443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71" name="Rectangle 75_1">
            <a:extLst>
              <a:ext uri="{FF2B5EF4-FFF2-40B4-BE49-F238E27FC236}">
                <a16:creationId xmlns:a16="http://schemas.microsoft.com/office/drawing/2014/main" id="{29FE0598-8385-EA85-8310-9B3956547C76}"/>
              </a:ext>
            </a:extLst>
          </p:cNvPr>
          <p:cNvSpPr/>
          <p:nvPr/>
        </p:nvSpPr>
        <p:spPr>
          <a:xfrm>
            <a:off x="8512560" y="2411022"/>
            <a:ext cx="14616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72" name="Rectangle 76_1">
            <a:extLst>
              <a:ext uri="{FF2B5EF4-FFF2-40B4-BE49-F238E27FC236}">
                <a16:creationId xmlns:a16="http://schemas.microsoft.com/office/drawing/2014/main" id="{71C44A61-288B-858F-BFDD-D99C448EEF7F}"/>
              </a:ext>
            </a:extLst>
          </p:cNvPr>
          <p:cNvSpPr/>
          <p:nvPr/>
        </p:nvSpPr>
        <p:spPr>
          <a:xfrm>
            <a:off x="8512560" y="2411022"/>
            <a:ext cx="14616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73" name="Line 77_1">
            <a:extLst>
              <a:ext uri="{FF2B5EF4-FFF2-40B4-BE49-F238E27FC236}">
                <a16:creationId xmlns:a16="http://schemas.microsoft.com/office/drawing/2014/main" id="{F8FF3AB0-4587-D39B-D0C2-95E51F37C022}"/>
              </a:ext>
            </a:extLst>
          </p:cNvPr>
          <p:cNvSpPr/>
          <p:nvPr/>
        </p:nvSpPr>
        <p:spPr>
          <a:xfrm>
            <a:off x="6445440" y="2389782"/>
            <a:ext cx="677880" cy="5760"/>
          </a:xfrm>
          <a:custGeom>
            <a:avLst/>
            <a:gdLst>
              <a:gd name="textAreaLeft" fmla="*/ 0 w 677880"/>
              <a:gd name="textAreaRight" fmla="*/ 678240 w 677880"/>
              <a:gd name="textAreaTop" fmla="*/ 0 h 5760"/>
              <a:gd name="textAreaBottom" fmla="*/ 6120 h 5760"/>
            </a:gdLst>
            <a:ahLst/>
            <a:cxnLst/>
            <a:rect l="textAreaLeft" t="textAreaTop" r="textAreaRight" b="textAreaBottom"/>
            <a:pathLst>
              <a:path w="2393788" h="21600">
                <a:moveTo>
                  <a:pt x="0" y="0"/>
                </a:moveTo>
                <a:lnTo>
                  <a:pt x="2393788"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74" name="Freeform 78_1">
            <a:extLst>
              <a:ext uri="{FF2B5EF4-FFF2-40B4-BE49-F238E27FC236}">
                <a16:creationId xmlns:a16="http://schemas.microsoft.com/office/drawing/2014/main" id="{94A95892-FF3E-9CC4-7266-3453D9A43979}"/>
              </a:ext>
            </a:extLst>
          </p:cNvPr>
          <p:cNvSpPr/>
          <p:nvPr/>
        </p:nvSpPr>
        <p:spPr>
          <a:xfrm>
            <a:off x="6272640" y="2302535"/>
            <a:ext cx="173160" cy="160200"/>
          </a:xfrm>
          <a:custGeom>
            <a:avLst/>
            <a:gdLst>
              <a:gd name="textAreaLeft" fmla="*/ 0 w 173160"/>
              <a:gd name="textAreaRight" fmla="*/ 173160 w 173160"/>
              <a:gd name="textAreaTop" fmla="*/ 0 h 160200"/>
              <a:gd name="textAreaBottom" fmla="*/ 160560 h 160200"/>
            </a:gdLst>
            <a:ahLst/>
            <a:cxnLst/>
            <a:rect l="textAreaLeft" t="textAreaTop" r="textAreaRight" b="textAreaBottom"/>
            <a:pathLst>
              <a:path w="109" h="101">
                <a:moveTo>
                  <a:pt x="109" y="101"/>
                </a:moveTo>
                <a:lnTo>
                  <a:pt x="0" y="50"/>
                </a:lnTo>
                <a:lnTo>
                  <a:pt x="109" y="0"/>
                </a:lnTo>
                <a:lnTo>
                  <a:pt x="109" y="101"/>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75" name="Freeform 79_1">
            <a:extLst>
              <a:ext uri="{FF2B5EF4-FFF2-40B4-BE49-F238E27FC236}">
                <a16:creationId xmlns:a16="http://schemas.microsoft.com/office/drawing/2014/main" id="{CB4199D0-3749-0C82-1F8D-D66B26A94EAD}"/>
              </a:ext>
            </a:extLst>
          </p:cNvPr>
          <p:cNvSpPr/>
          <p:nvPr/>
        </p:nvSpPr>
        <p:spPr>
          <a:xfrm>
            <a:off x="7101000" y="2315982"/>
            <a:ext cx="174600" cy="160200"/>
          </a:xfrm>
          <a:custGeom>
            <a:avLst/>
            <a:gdLst>
              <a:gd name="textAreaLeft" fmla="*/ 0 w 174600"/>
              <a:gd name="textAreaRight" fmla="*/ 174960 w 174600"/>
              <a:gd name="textAreaTop" fmla="*/ 0 h 160200"/>
              <a:gd name="textAreaBottom" fmla="*/ 160560 h 160200"/>
            </a:gdLst>
            <a:ahLst/>
            <a:cxnLst/>
            <a:rect l="textAreaLeft" t="textAreaTop" r="textAreaRight" b="textAreaBottom"/>
            <a:pathLst>
              <a:path w="110" h="101">
                <a:moveTo>
                  <a:pt x="0" y="0"/>
                </a:moveTo>
                <a:lnTo>
                  <a:pt x="110" y="50"/>
                </a:lnTo>
                <a:lnTo>
                  <a:pt x="0" y="101"/>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76" name="Rectangle 80_1">
            <a:extLst>
              <a:ext uri="{FF2B5EF4-FFF2-40B4-BE49-F238E27FC236}">
                <a16:creationId xmlns:a16="http://schemas.microsoft.com/office/drawing/2014/main" id="{39E3DDA5-1E9A-615C-B1FC-2AE10344A322}"/>
              </a:ext>
            </a:extLst>
          </p:cNvPr>
          <p:cNvSpPr/>
          <p:nvPr/>
        </p:nvSpPr>
        <p:spPr>
          <a:xfrm>
            <a:off x="2341800" y="3206622"/>
            <a:ext cx="137520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GPU </a:t>
            </a:r>
            <a:r>
              <a:rPr lang="en-US" sz="2000" b="1" strike="noStrike" spc="-1">
                <a:solidFill>
                  <a:srgbClr val="808080"/>
                </a:solidFill>
                <a:latin typeface="Trebuchet MS"/>
              </a:rPr>
              <a:t>(80GB)</a:t>
            </a:r>
            <a:endParaRPr lang="en-US" sz="2000" b="0" strike="noStrike" spc="-1">
              <a:latin typeface="Arial"/>
            </a:endParaRPr>
          </a:p>
        </p:txBody>
      </p:sp>
      <p:sp>
        <p:nvSpPr>
          <p:cNvPr id="77" name="Rectangle 81_1">
            <a:extLst>
              <a:ext uri="{FF2B5EF4-FFF2-40B4-BE49-F238E27FC236}">
                <a16:creationId xmlns:a16="http://schemas.microsoft.com/office/drawing/2014/main" id="{9D232C5E-422F-4FDF-7378-8D6A9B00CCC8}"/>
              </a:ext>
            </a:extLst>
          </p:cNvPr>
          <p:cNvSpPr/>
          <p:nvPr/>
        </p:nvSpPr>
        <p:spPr>
          <a:xfrm>
            <a:off x="7192800" y="3158742"/>
            <a:ext cx="1809598" cy="307777"/>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SSDs </a:t>
            </a:r>
            <a:r>
              <a:rPr lang="en-US" sz="2000" b="1" strike="noStrike" spc="-1">
                <a:solidFill>
                  <a:srgbClr val="808080"/>
                </a:solidFill>
                <a:latin typeface="Trebuchet MS"/>
              </a:rPr>
              <a:t>(1-100TB)</a:t>
            </a:r>
            <a:endParaRPr lang="en-US" sz="2000" b="0" strike="noStrike" spc="-1">
              <a:latin typeface="Arial"/>
            </a:endParaRPr>
          </a:p>
        </p:txBody>
      </p:sp>
      <p:sp>
        <p:nvSpPr>
          <p:cNvPr id="78" name="Rectangle 82_1">
            <a:extLst>
              <a:ext uri="{FF2B5EF4-FFF2-40B4-BE49-F238E27FC236}">
                <a16:creationId xmlns:a16="http://schemas.microsoft.com/office/drawing/2014/main" id="{D141EEDE-5CE1-3DC0-70E8-486F133BCF80}"/>
              </a:ext>
            </a:extLst>
          </p:cNvPr>
          <p:cNvSpPr/>
          <p:nvPr/>
        </p:nvSpPr>
        <p:spPr>
          <a:xfrm>
            <a:off x="2889360" y="2241102"/>
            <a:ext cx="47772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CPU</a:t>
            </a:r>
            <a:endParaRPr lang="en-US" sz="2000" b="0" strike="noStrike" spc="-1">
              <a:latin typeface="Arial"/>
            </a:endParaRPr>
          </a:p>
        </p:txBody>
      </p:sp>
      <p:sp>
        <p:nvSpPr>
          <p:cNvPr id="79" name="Rectangle 83_1">
            <a:extLst>
              <a:ext uri="{FF2B5EF4-FFF2-40B4-BE49-F238E27FC236}">
                <a16:creationId xmlns:a16="http://schemas.microsoft.com/office/drawing/2014/main" id="{A471C7B9-F6C8-7977-D844-68A76A68974F}"/>
              </a:ext>
            </a:extLst>
          </p:cNvPr>
          <p:cNvSpPr/>
          <p:nvPr/>
        </p:nvSpPr>
        <p:spPr>
          <a:xfrm>
            <a:off x="7210800" y="1709382"/>
            <a:ext cx="181116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Memory </a:t>
            </a:r>
            <a:r>
              <a:rPr lang="en-US" sz="2000" b="1" strike="noStrike" spc="-1">
                <a:solidFill>
                  <a:srgbClr val="808080"/>
                </a:solidFill>
                <a:latin typeface="Trebuchet MS"/>
              </a:rPr>
              <a:t>(&lt;4TB)</a:t>
            </a:r>
            <a:endParaRPr lang="en-US" sz="2000" b="0" strike="noStrike" spc="-1">
              <a:latin typeface="Arial"/>
            </a:endParaRPr>
          </a:p>
        </p:txBody>
      </p:sp>
      <p:sp>
        <p:nvSpPr>
          <p:cNvPr id="80" name="Line 84_1">
            <a:extLst>
              <a:ext uri="{FF2B5EF4-FFF2-40B4-BE49-F238E27FC236}">
                <a16:creationId xmlns:a16="http://schemas.microsoft.com/office/drawing/2014/main" id="{E12233F4-52A7-D02D-7091-86325CDF15D9}"/>
              </a:ext>
            </a:extLst>
          </p:cNvPr>
          <p:cNvSpPr/>
          <p:nvPr/>
        </p:nvSpPr>
        <p:spPr>
          <a:xfrm flipV="1">
            <a:off x="5383440" y="2792262"/>
            <a:ext cx="360" cy="458640"/>
          </a:xfrm>
          <a:custGeom>
            <a:avLst/>
            <a:gdLst>
              <a:gd name="textAreaLeft" fmla="*/ 0 w 360"/>
              <a:gd name="textAreaRight" fmla="*/ 720 w 360"/>
              <a:gd name="textAreaTop" fmla="*/ 360 h 458640"/>
              <a:gd name="textAreaBottom" fmla="*/ 459360 h 458640"/>
            </a:gdLst>
            <a:ahLst/>
            <a:cxnLst/>
            <a:rect l="textAreaLeft" t="textAreaTop" r="textAreaRight" b="textAreaBottom"/>
            <a:pathLst>
              <a:path w="21600" h="13770000">
                <a:moveTo>
                  <a:pt x="0" y="0"/>
                </a:moveTo>
                <a:lnTo>
                  <a:pt x="21600" y="137700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81" name="Freeform 85_1">
            <a:extLst>
              <a:ext uri="{FF2B5EF4-FFF2-40B4-BE49-F238E27FC236}">
                <a16:creationId xmlns:a16="http://schemas.microsoft.com/office/drawing/2014/main" id="{351207CF-B881-CB6F-50F1-CB5AB0128DFB}"/>
              </a:ext>
            </a:extLst>
          </p:cNvPr>
          <p:cNvSpPr/>
          <p:nvPr/>
        </p:nvSpPr>
        <p:spPr>
          <a:xfrm>
            <a:off x="5297760" y="3233622"/>
            <a:ext cx="173160" cy="160200"/>
          </a:xfrm>
          <a:custGeom>
            <a:avLst/>
            <a:gdLst>
              <a:gd name="textAreaLeft" fmla="*/ 0 w 173160"/>
              <a:gd name="textAreaRight" fmla="*/ 173160 w 173160"/>
              <a:gd name="textAreaTop" fmla="*/ 0 h 160200"/>
              <a:gd name="textAreaBottom" fmla="*/ 160560 h 160200"/>
            </a:gdLst>
            <a:ahLst/>
            <a:cxnLst/>
            <a:rect l="textAreaLeft" t="textAreaTop" r="textAreaRight" b="textAreaBottom"/>
            <a:pathLst>
              <a:path w="109" h="101">
                <a:moveTo>
                  <a:pt x="109" y="0"/>
                </a:moveTo>
                <a:lnTo>
                  <a:pt x="54" y="101"/>
                </a:lnTo>
                <a:lnTo>
                  <a:pt x="0" y="0"/>
                </a:lnTo>
                <a:lnTo>
                  <a:pt x="109"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82" name="Freeform 86_1">
            <a:extLst>
              <a:ext uri="{FF2B5EF4-FFF2-40B4-BE49-F238E27FC236}">
                <a16:creationId xmlns:a16="http://schemas.microsoft.com/office/drawing/2014/main" id="{28483E4D-24AD-582D-CBD1-3277F0042633}"/>
              </a:ext>
            </a:extLst>
          </p:cNvPr>
          <p:cNvSpPr/>
          <p:nvPr/>
        </p:nvSpPr>
        <p:spPr>
          <a:xfrm>
            <a:off x="5311207" y="2649342"/>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0" y="102"/>
                </a:moveTo>
                <a:lnTo>
                  <a:pt x="54" y="0"/>
                </a:lnTo>
                <a:lnTo>
                  <a:pt x="109" y="102"/>
                </a:lnTo>
                <a:lnTo>
                  <a:pt x="0"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83" name="Freeform 87_1">
            <a:extLst>
              <a:ext uri="{FF2B5EF4-FFF2-40B4-BE49-F238E27FC236}">
                <a16:creationId xmlns:a16="http://schemas.microsoft.com/office/drawing/2014/main" id="{396A5092-272E-BFA1-0F08-2B0497EA7731}"/>
              </a:ext>
            </a:extLst>
          </p:cNvPr>
          <p:cNvSpPr/>
          <p:nvPr/>
        </p:nvSpPr>
        <p:spPr>
          <a:xfrm>
            <a:off x="2162520" y="3573102"/>
            <a:ext cx="1544760" cy="689040"/>
          </a:xfrm>
          <a:custGeom>
            <a:avLst/>
            <a:gdLst>
              <a:gd name="textAreaLeft" fmla="*/ 0 w 1544760"/>
              <a:gd name="textAreaRight" fmla="*/ 1545120 w 1544760"/>
              <a:gd name="textAreaTop" fmla="*/ 0 h 689040"/>
              <a:gd name="textAreaBottom" fmla="*/ 689400 h 689040"/>
            </a:gdLst>
            <a:ahLst/>
            <a:cxnLst/>
            <a:rect l="textAreaLeft" t="textAreaTop" r="textAreaRight" b="textAreaBottom"/>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ln>
        </p:spPr>
        <p:style>
          <a:lnRef idx="0">
            <a:scrgbClr r="0" g="0" b="0"/>
          </a:lnRef>
          <a:fillRef idx="0">
            <a:scrgbClr r="0" g="0" b="0"/>
          </a:fillRef>
          <a:effectRef idx="0">
            <a:scrgbClr r="0" g="0" b="0"/>
          </a:effectRef>
          <a:fontRef idx="minor"/>
        </p:style>
      </p:sp>
      <p:sp>
        <p:nvSpPr>
          <p:cNvPr id="84" name="Freeform 88_1">
            <a:extLst>
              <a:ext uri="{FF2B5EF4-FFF2-40B4-BE49-F238E27FC236}">
                <a16:creationId xmlns:a16="http://schemas.microsoft.com/office/drawing/2014/main" id="{F7D2496D-31BF-4E83-B9DE-E02486A6117A}"/>
              </a:ext>
            </a:extLst>
          </p:cNvPr>
          <p:cNvSpPr/>
          <p:nvPr/>
        </p:nvSpPr>
        <p:spPr>
          <a:xfrm>
            <a:off x="2162520" y="3573102"/>
            <a:ext cx="1544760" cy="689040"/>
          </a:xfrm>
          <a:custGeom>
            <a:avLst/>
            <a:gdLst>
              <a:gd name="textAreaLeft" fmla="*/ 0 w 1544760"/>
              <a:gd name="textAreaRight" fmla="*/ 1545120 w 1544760"/>
              <a:gd name="textAreaTop" fmla="*/ 0 h 689040"/>
              <a:gd name="textAreaBottom" fmla="*/ 689400 h 689040"/>
            </a:gdLst>
            <a:ahLst/>
            <a:cxnLst/>
            <a:rect l="textAreaLeft" t="textAreaTop" r="textAreaRight" b="textAreaBottom"/>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85" name="Rectangle 89_1">
            <a:extLst>
              <a:ext uri="{FF2B5EF4-FFF2-40B4-BE49-F238E27FC236}">
                <a16:creationId xmlns:a16="http://schemas.microsoft.com/office/drawing/2014/main" id="{913C8D63-9AC5-17A7-526E-D75054978D2A}"/>
              </a:ext>
            </a:extLst>
          </p:cNvPr>
          <p:cNvSpPr/>
          <p:nvPr/>
        </p:nvSpPr>
        <p:spPr>
          <a:xfrm>
            <a:off x="2375280" y="4262142"/>
            <a:ext cx="555480" cy="9828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86" name="Rectangle 90_1">
            <a:extLst>
              <a:ext uri="{FF2B5EF4-FFF2-40B4-BE49-F238E27FC236}">
                <a16:creationId xmlns:a16="http://schemas.microsoft.com/office/drawing/2014/main" id="{6B65EF1B-EF1F-5212-7C69-D2F44F6AE8A8}"/>
              </a:ext>
            </a:extLst>
          </p:cNvPr>
          <p:cNvSpPr/>
          <p:nvPr/>
        </p:nvSpPr>
        <p:spPr>
          <a:xfrm>
            <a:off x="2375280" y="4262142"/>
            <a:ext cx="555480" cy="982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87" name="Oval 91_7">
            <a:extLst>
              <a:ext uri="{FF2B5EF4-FFF2-40B4-BE49-F238E27FC236}">
                <a16:creationId xmlns:a16="http://schemas.microsoft.com/office/drawing/2014/main" id="{BCE42327-DB42-CB70-0D72-4042B040414A}"/>
              </a:ext>
            </a:extLst>
          </p:cNvPr>
          <p:cNvSpPr/>
          <p:nvPr/>
        </p:nvSpPr>
        <p:spPr>
          <a:xfrm>
            <a:off x="3116520" y="3719262"/>
            <a:ext cx="425520" cy="396720"/>
          </a:xfrm>
          <a:custGeom>
            <a:avLst/>
            <a:gdLst>
              <a:gd name="textAreaLeft" fmla="*/ 62280 w 425520"/>
              <a:gd name="textAreaRight" fmla="*/ 363240 w 425520"/>
              <a:gd name="textAreaTop" fmla="*/ 57960 h 396720"/>
              <a:gd name="textAreaBottom" fmla="*/ 338760 h 396720"/>
            </a:gdLst>
            <a:ahLst/>
            <a:cxnLst/>
            <a:rect l="textAreaLeft" t="textAreaTop" r="textAreaRight" b="textAreaBottom"/>
            <a:pathLst>
              <a:path w="23167" h="21600">
                <a:moveTo>
                  <a:pt x="0" y="10800"/>
                </a:moveTo>
                <a:lnTo>
                  <a:pt x="0" y="10800"/>
                </a:lnTo>
                <a:arcTo wR="0" hR="0" stAng="0" swAng="0"/>
                <a:lnTo>
                  <a:pt x="0" y="10800"/>
                </a:lnTo>
                <a:arcTo wR="1158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88" name="Oval 92_7">
            <a:extLst>
              <a:ext uri="{FF2B5EF4-FFF2-40B4-BE49-F238E27FC236}">
                <a16:creationId xmlns:a16="http://schemas.microsoft.com/office/drawing/2014/main" id="{F484C243-903A-0B3D-0315-051C819AC1DA}"/>
              </a:ext>
            </a:extLst>
          </p:cNvPr>
          <p:cNvSpPr/>
          <p:nvPr/>
        </p:nvSpPr>
        <p:spPr>
          <a:xfrm>
            <a:off x="3116520" y="3719262"/>
            <a:ext cx="425520" cy="396720"/>
          </a:xfrm>
          <a:custGeom>
            <a:avLst/>
            <a:gdLst>
              <a:gd name="textAreaLeft" fmla="*/ 62280 w 425520"/>
              <a:gd name="textAreaRight" fmla="*/ 363240 w 425520"/>
              <a:gd name="textAreaTop" fmla="*/ 57960 h 396720"/>
              <a:gd name="textAreaBottom" fmla="*/ 338760 h 396720"/>
            </a:gdLst>
            <a:ahLst/>
            <a:cxnLst/>
            <a:rect l="textAreaLeft" t="textAreaTop" r="textAreaRight" b="textAreaBottom"/>
            <a:pathLst>
              <a:path w="23167" h="21600">
                <a:moveTo>
                  <a:pt x="0" y="10800"/>
                </a:moveTo>
                <a:lnTo>
                  <a:pt x="0" y="10800"/>
                </a:lnTo>
                <a:arcTo wR="0" hR="0" stAng="0" swAng="0"/>
                <a:lnTo>
                  <a:pt x="0" y="10800"/>
                </a:lnTo>
                <a:arcTo wR="1158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89" name="Oval 93_7">
            <a:extLst>
              <a:ext uri="{FF2B5EF4-FFF2-40B4-BE49-F238E27FC236}">
                <a16:creationId xmlns:a16="http://schemas.microsoft.com/office/drawing/2014/main" id="{8CBC9D48-E17E-9CB9-E243-D6F4A4626E72}"/>
              </a:ext>
            </a:extLst>
          </p:cNvPr>
          <p:cNvSpPr/>
          <p:nvPr/>
        </p:nvSpPr>
        <p:spPr>
          <a:xfrm>
            <a:off x="3238920" y="3835182"/>
            <a:ext cx="181080" cy="165240"/>
          </a:xfrm>
          <a:custGeom>
            <a:avLst/>
            <a:gdLst>
              <a:gd name="textAreaLeft" fmla="*/ 26280 w 181080"/>
              <a:gd name="textAreaRight" fmla="*/ 154800 w 181080"/>
              <a:gd name="textAreaTop" fmla="*/ 24120 h 165240"/>
              <a:gd name="textAreaBottom" fmla="*/ 141120 h 165240"/>
            </a:gdLst>
            <a:ahLst/>
            <a:cxnLst/>
            <a:rect l="textAreaLeft" t="textAreaTop" r="textAreaRight" b="textAreaBottom"/>
            <a:pathLst>
              <a:path w="23666" h="21600">
                <a:moveTo>
                  <a:pt x="0" y="10800"/>
                </a:moveTo>
                <a:lnTo>
                  <a:pt x="0" y="10800"/>
                </a:lnTo>
                <a:arcTo wR="0" hR="0" stAng="0" swAng="0"/>
                <a:lnTo>
                  <a:pt x="0" y="10800"/>
                </a:lnTo>
                <a:arcTo wR="1183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90" name="Oval 94_7">
            <a:extLst>
              <a:ext uri="{FF2B5EF4-FFF2-40B4-BE49-F238E27FC236}">
                <a16:creationId xmlns:a16="http://schemas.microsoft.com/office/drawing/2014/main" id="{F07D4AD7-528D-D847-4EAF-79DB16803D5F}"/>
              </a:ext>
            </a:extLst>
          </p:cNvPr>
          <p:cNvSpPr/>
          <p:nvPr/>
        </p:nvSpPr>
        <p:spPr>
          <a:xfrm>
            <a:off x="3238920" y="3835182"/>
            <a:ext cx="181080" cy="165240"/>
          </a:xfrm>
          <a:custGeom>
            <a:avLst/>
            <a:gdLst>
              <a:gd name="textAreaLeft" fmla="*/ 26280 w 181080"/>
              <a:gd name="textAreaRight" fmla="*/ 154800 w 181080"/>
              <a:gd name="textAreaTop" fmla="*/ 24120 h 165240"/>
              <a:gd name="textAreaBottom" fmla="*/ 141120 h 165240"/>
            </a:gdLst>
            <a:ahLst/>
            <a:cxnLst/>
            <a:rect l="textAreaLeft" t="textAreaTop" r="textAreaRight" b="textAreaBottom"/>
            <a:pathLst>
              <a:path w="23666" h="21600">
                <a:moveTo>
                  <a:pt x="0" y="10800"/>
                </a:moveTo>
                <a:lnTo>
                  <a:pt x="0" y="10800"/>
                </a:lnTo>
                <a:arcTo wR="0" hR="0" stAng="0" swAng="0"/>
                <a:lnTo>
                  <a:pt x="0" y="10800"/>
                </a:lnTo>
                <a:arcTo wR="1183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1" name="Line 95_1">
            <a:extLst>
              <a:ext uri="{FF2B5EF4-FFF2-40B4-BE49-F238E27FC236}">
                <a16:creationId xmlns:a16="http://schemas.microsoft.com/office/drawing/2014/main" id="{4A2EDA62-BB7D-1302-6201-6A2B9D67EE60}"/>
              </a:ext>
            </a:extLst>
          </p:cNvPr>
          <p:cNvSpPr/>
          <p:nvPr/>
        </p:nvSpPr>
        <p:spPr>
          <a:xfrm>
            <a:off x="2341800" y="3728622"/>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2" name="Line 96_1">
            <a:extLst>
              <a:ext uri="{FF2B5EF4-FFF2-40B4-BE49-F238E27FC236}">
                <a16:creationId xmlns:a16="http://schemas.microsoft.com/office/drawing/2014/main" id="{F4465F7D-E7CD-A55A-5052-5BFA49CD28BD}"/>
              </a:ext>
            </a:extLst>
          </p:cNvPr>
          <p:cNvSpPr/>
          <p:nvPr/>
        </p:nvSpPr>
        <p:spPr>
          <a:xfrm>
            <a:off x="2341800" y="3827262"/>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3" name="Line 97_1">
            <a:extLst>
              <a:ext uri="{FF2B5EF4-FFF2-40B4-BE49-F238E27FC236}">
                <a16:creationId xmlns:a16="http://schemas.microsoft.com/office/drawing/2014/main" id="{EF12F842-8E55-65F7-A112-5DB4B2B3F749}"/>
              </a:ext>
            </a:extLst>
          </p:cNvPr>
          <p:cNvSpPr/>
          <p:nvPr/>
        </p:nvSpPr>
        <p:spPr>
          <a:xfrm>
            <a:off x="2341800" y="3925542"/>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4" name="Line 98_1">
            <a:extLst>
              <a:ext uri="{FF2B5EF4-FFF2-40B4-BE49-F238E27FC236}">
                <a16:creationId xmlns:a16="http://schemas.microsoft.com/office/drawing/2014/main" id="{2EE4F392-8B55-68D2-6480-3F27D057732A}"/>
              </a:ext>
            </a:extLst>
          </p:cNvPr>
          <p:cNvSpPr/>
          <p:nvPr/>
        </p:nvSpPr>
        <p:spPr>
          <a:xfrm>
            <a:off x="2341800" y="4019142"/>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5" name="Line 99_1">
            <a:extLst>
              <a:ext uri="{FF2B5EF4-FFF2-40B4-BE49-F238E27FC236}">
                <a16:creationId xmlns:a16="http://schemas.microsoft.com/office/drawing/2014/main" id="{D2B786A1-B358-FAB6-DC1E-827DCD52CBFC}"/>
              </a:ext>
            </a:extLst>
          </p:cNvPr>
          <p:cNvSpPr/>
          <p:nvPr/>
        </p:nvSpPr>
        <p:spPr>
          <a:xfrm>
            <a:off x="2341800" y="4109862"/>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96" name="Freeform 100_1">
            <a:extLst>
              <a:ext uri="{FF2B5EF4-FFF2-40B4-BE49-F238E27FC236}">
                <a16:creationId xmlns:a16="http://schemas.microsoft.com/office/drawing/2014/main" id="{62A11F69-8C62-04F0-EF8F-5AD11C2DD094}"/>
              </a:ext>
            </a:extLst>
          </p:cNvPr>
          <p:cNvSpPr/>
          <p:nvPr/>
        </p:nvSpPr>
        <p:spPr>
          <a:xfrm>
            <a:off x="2032200" y="3480942"/>
            <a:ext cx="130320" cy="831960"/>
          </a:xfrm>
          <a:custGeom>
            <a:avLst/>
            <a:gdLst>
              <a:gd name="textAreaLeft" fmla="*/ 0 w 130320"/>
              <a:gd name="textAreaRight" fmla="*/ 130680 w 130320"/>
              <a:gd name="textAreaTop" fmla="*/ 0 h 831960"/>
              <a:gd name="textAreaBottom" fmla="*/ 832320 h 831960"/>
            </a:gdLst>
            <a:ahLst/>
            <a:cxnLst/>
            <a:rect l="textAreaLeft" t="textAreaTop" r="textAreaRight" b="textAreaBottom"/>
            <a:pathLst>
              <a:path w="82" h="524">
                <a:moveTo>
                  <a:pt x="82" y="524"/>
                </a:moveTo>
                <a:lnTo>
                  <a:pt x="82"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97" name="Freeform 101_1">
            <a:extLst>
              <a:ext uri="{FF2B5EF4-FFF2-40B4-BE49-F238E27FC236}">
                <a16:creationId xmlns:a16="http://schemas.microsoft.com/office/drawing/2014/main" id="{8C586869-7A6E-0C4F-AFAF-B34BE344A123}"/>
              </a:ext>
            </a:extLst>
          </p:cNvPr>
          <p:cNvSpPr/>
          <p:nvPr/>
        </p:nvSpPr>
        <p:spPr>
          <a:xfrm>
            <a:off x="3421440" y="3905022"/>
            <a:ext cx="115920" cy="139680"/>
          </a:xfrm>
          <a:custGeom>
            <a:avLst/>
            <a:gdLst>
              <a:gd name="textAreaLeft" fmla="*/ 0 w 115920"/>
              <a:gd name="textAreaRight" fmla="*/ 116280 w 115920"/>
              <a:gd name="textAreaTop" fmla="*/ 0 h 139680"/>
              <a:gd name="textAreaBottom" fmla="*/ 140040 h 139680"/>
            </a:gdLst>
            <a:ahLst/>
            <a:cxnLst/>
            <a:rect l="textAreaLeft" t="textAreaTop" r="textAreaRight" b="textAreaBottom"/>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98" name="Freeform 102_1">
            <a:extLst>
              <a:ext uri="{FF2B5EF4-FFF2-40B4-BE49-F238E27FC236}">
                <a16:creationId xmlns:a16="http://schemas.microsoft.com/office/drawing/2014/main" id="{A7C6B9A2-5D99-C0AC-F6DC-458A91951BBA}"/>
              </a:ext>
            </a:extLst>
          </p:cNvPr>
          <p:cNvSpPr/>
          <p:nvPr/>
        </p:nvSpPr>
        <p:spPr>
          <a:xfrm>
            <a:off x="3314880" y="3723942"/>
            <a:ext cx="150840" cy="108000"/>
          </a:xfrm>
          <a:custGeom>
            <a:avLst/>
            <a:gdLst>
              <a:gd name="textAreaLeft" fmla="*/ 0 w 150840"/>
              <a:gd name="textAreaRight" fmla="*/ 151200 w 150840"/>
              <a:gd name="textAreaTop" fmla="*/ 0 h 108000"/>
              <a:gd name="textAreaBottom" fmla="*/ 108360 h 108000"/>
            </a:gdLst>
            <a:ahLst/>
            <a:cxnLst/>
            <a:rect l="textAreaLeft" t="textAreaTop" r="textAreaRight" b="textAreaBottom"/>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99" name="Freeform 103_1">
            <a:extLst>
              <a:ext uri="{FF2B5EF4-FFF2-40B4-BE49-F238E27FC236}">
                <a16:creationId xmlns:a16="http://schemas.microsoft.com/office/drawing/2014/main" id="{E4E42922-3CED-05AC-530B-720BBCCA7328}"/>
              </a:ext>
            </a:extLst>
          </p:cNvPr>
          <p:cNvSpPr/>
          <p:nvPr/>
        </p:nvSpPr>
        <p:spPr>
          <a:xfrm>
            <a:off x="3124440" y="3792342"/>
            <a:ext cx="115920" cy="141120"/>
          </a:xfrm>
          <a:custGeom>
            <a:avLst/>
            <a:gdLst>
              <a:gd name="textAreaLeft" fmla="*/ 0 w 115920"/>
              <a:gd name="textAreaRight" fmla="*/ 116280 w 115920"/>
              <a:gd name="textAreaTop" fmla="*/ 0 h 141120"/>
              <a:gd name="textAreaBottom" fmla="*/ 141480 h 141120"/>
            </a:gdLst>
            <a:ahLst/>
            <a:cxnLst/>
            <a:rect l="textAreaLeft" t="textAreaTop" r="textAreaRight" b="textAreaBottom"/>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00" name="Freeform 104_1">
            <a:extLst>
              <a:ext uri="{FF2B5EF4-FFF2-40B4-BE49-F238E27FC236}">
                <a16:creationId xmlns:a16="http://schemas.microsoft.com/office/drawing/2014/main" id="{D5EB44DE-C98E-170E-8591-2B3F79BE8299}"/>
              </a:ext>
            </a:extLst>
          </p:cNvPr>
          <p:cNvSpPr/>
          <p:nvPr/>
        </p:nvSpPr>
        <p:spPr>
          <a:xfrm>
            <a:off x="3197520" y="3995382"/>
            <a:ext cx="142920" cy="115920"/>
          </a:xfrm>
          <a:custGeom>
            <a:avLst/>
            <a:gdLst>
              <a:gd name="textAreaLeft" fmla="*/ 0 w 142920"/>
              <a:gd name="textAreaRight" fmla="*/ 142920 w 142920"/>
              <a:gd name="textAreaTop" fmla="*/ 0 h 115920"/>
              <a:gd name="textAreaBottom" fmla="*/ 116280 h 115920"/>
            </a:gdLst>
            <a:ahLst/>
            <a:cxnLst/>
            <a:rect l="textAreaLeft" t="textAreaTop" r="textAreaRight" b="textAreaBottom"/>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01" name="Rectangle 105_1">
            <a:extLst>
              <a:ext uri="{FF2B5EF4-FFF2-40B4-BE49-F238E27FC236}">
                <a16:creationId xmlns:a16="http://schemas.microsoft.com/office/drawing/2014/main" id="{FDF65BBA-5C73-F038-6D4D-85BBD48D66D5}"/>
              </a:ext>
            </a:extLst>
          </p:cNvPr>
          <p:cNvSpPr/>
          <p:nvPr/>
        </p:nvSpPr>
        <p:spPr>
          <a:xfrm>
            <a:off x="2108520" y="3687582"/>
            <a:ext cx="54000" cy="2397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2" name="Rectangle 106_1">
            <a:extLst>
              <a:ext uri="{FF2B5EF4-FFF2-40B4-BE49-F238E27FC236}">
                <a16:creationId xmlns:a16="http://schemas.microsoft.com/office/drawing/2014/main" id="{CFD13443-3ED7-EF6A-96FE-66C656E320F7}"/>
              </a:ext>
            </a:extLst>
          </p:cNvPr>
          <p:cNvSpPr/>
          <p:nvPr/>
        </p:nvSpPr>
        <p:spPr>
          <a:xfrm>
            <a:off x="2108520" y="4041462"/>
            <a:ext cx="54000" cy="10620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5" name="TextBox 3133_1">
            <a:extLst>
              <a:ext uri="{FF2B5EF4-FFF2-40B4-BE49-F238E27FC236}">
                <a16:creationId xmlns:a16="http://schemas.microsoft.com/office/drawing/2014/main" id="{CE815C7F-3216-AB31-0EF7-5BB8870A78C5}"/>
              </a:ext>
            </a:extLst>
          </p:cNvPr>
          <p:cNvSpPr txBox="1"/>
          <p:nvPr/>
        </p:nvSpPr>
        <p:spPr>
          <a:xfrm>
            <a:off x="6163056" y="1993392"/>
            <a:ext cx="1550520" cy="369360"/>
          </a:xfrm>
          <a:prstGeom prst="rect">
            <a:avLst/>
          </a:prstGeom>
          <a:noFill/>
          <a:ln w="0">
            <a:noFill/>
          </a:ln>
        </p:spPr>
        <p:txBody>
          <a:bodyPr anchor="t">
            <a:noAutofit/>
          </a:bodyPr>
          <a:lstStyle/>
          <a:p>
            <a:pPr>
              <a:lnSpc>
                <a:spcPct val="100000"/>
              </a:lnSpc>
            </a:pPr>
            <a:r>
              <a:rPr lang="en-US" sz="1800" b="1" strike="noStrike" spc="-1" dirty="0">
                <a:solidFill>
                  <a:srgbClr val="808080"/>
                </a:solidFill>
                <a:latin typeface="Trebuchet MS"/>
              </a:rPr>
              <a:t>&gt;100GBps</a:t>
            </a:r>
            <a:endParaRPr lang="en-US" sz="1800" b="0" strike="noStrike" spc="-1" dirty="0">
              <a:latin typeface="Arial"/>
            </a:endParaRPr>
          </a:p>
        </p:txBody>
      </p:sp>
      <p:sp>
        <p:nvSpPr>
          <p:cNvPr id="106" name="TextBox 3134_1">
            <a:extLst>
              <a:ext uri="{FF2B5EF4-FFF2-40B4-BE49-F238E27FC236}">
                <a16:creationId xmlns:a16="http://schemas.microsoft.com/office/drawing/2014/main" id="{9F340CAD-5691-5677-639D-5B39D92EFE1C}"/>
              </a:ext>
            </a:extLst>
          </p:cNvPr>
          <p:cNvSpPr txBox="1"/>
          <p:nvPr/>
        </p:nvSpPr>
        <p:spPr>
          <a:xfrm>
            <a:off x="3854880" y="3489582"/>
            <a:ext cx="1122480" cy="369360"/>
          </a:xfrm>
          <a:prstGeom prst="rect">
            <a:avLst/>
          </a:prstGeom>
          <a:noFill/>
          <a:ln w="0">
            <a:noFill/>
          </a:ln>
        </p:spPr>
        <p:txBody>
          <a:bodyPr anchor="t">
            <a:noAutofit/>
          </a:bodyPr>
          <a:lstStyle/>
          <a:p>
            <a:pPr>
              <a:lnSpc>
                <a:spcPct val="100000"/>
              </a:lnSpc>
            </a:pPr>
            <a:r>
              <a:rPr lang="en-US" sz="1800" b="1" strike="noStrike" spc="-1">
                <a:solidFill>
                  <a:srgbClr val="808080"/>
                </a:solidFill>
                <a:latin typeface="Trebuchet MS"/>
              </a:rPr>
              <a:t>32GBps</a:t>
            </a:r>
            <a:endParaRPr lang="en-US" sz="1800" b="0" strike="noStrike" spc="-1">
              <a:latin typeface="Arial"/>
            </a:endParaRPr>
          </a:p>
        </p:txBody>
      </p:sp>
      <p:sp>
        <p:nvSpPr>
          <p:cNvPr id="107" name="Oval 91_1">
            <a:extLst>
              <a:ext uri="{FF2B5EF4-FFF2-40B4-BE49-F238E27FC236}">
                <a16:creationId xmlns:a16="http://schemas.microsoft.com/office/drawing/2014/main" id="{C7A6EAE6-DE63-59A2-5429-C66918A0075F}"/>
              </a:ext>
            </a:extLst>
          </p:cNvPr>
          <p:cNvSpPr/>
          <p:nvPr/>
        </p:nvSpPr>
        <p:spPr>
          <a:xfrm>
            <a:off x="3062160" y="3653022"/>
            <a:ext cx="425160" cy="396360"/>
          </a:xfrm>
          <a:custGeom>
            <a:avLst/>
            <a:gdLst>
              <a:gd name="textAreaLeft" fmla="*/ 0 w 425160"/>
              <a:gd name="textAreaRight" fmla="*/ 425520 w 425160"/>
              <a:gd name="textAreaTop" fmla="*/ 0 h 396360"/>
              <a:gd name="textAreaBottom" fmla="*/ 396720 h 396360"/>
            </a:gdLst>
            <a:ahLst/>
            <a:cxnLst/>
            <a:rect l="textAreaLeft" t="textAreaTop" r="textAreaRight" b="textAreaBottom"/>
            <a:pathLst>
              <a:path w="23167" h="21600">
                <a:moveTo>
                  <a:pt x="0" y="10800"/>
                </a:moveTo>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108" name="Oval 92_1">
            <a:extLst>
              <a:ext uri="{FF2B5EF4-FFF2-40B4-BE49-F238E27FC236}">
                <a16:creationId xmlns:a16="http://schemas.microsoft.com/office/drawing/2014/main" id="{19CAA24F-D8D9-7B59-4A15-AEA8BAECF1D3}"/>
              </a:ext>
            </a:extLst>
          </p:cNvPr>
          <p:cNvSpPr/>
          <p:nvPr/>
        </p:nvSpPr>
        <p:spPr>
          <a:xfrm>
            <a:off x="3062160" y="3653022"/>
            <a:ext cx="425160" cy="396360"/>
          </a:xfrm>
          <a:custGeom>
            <a:avLst/>
            <a:gdLst>
              <a:gd name="textAreaLeft" fmla="*/ 0 w 425160"/>
              <a:gd name="textAreaRight" fmla="*/ 425520 w 425160"/>
              <a:gd name="textAreaTop" fmla="*/ 0 h 396360"/>
              <a:gd name="textAreaBottom" fmla="*/ 396720 h 396360"/>
            </a:gdLst>
            <a:ahLst/>
            <a:cxnLst/>
            <a:rect l="textAreaLeft" t="textAreaTop" r="textAreaRight" b="textAreaBottom"/>
            <a:pathLst>
              <a:path w="23167" h="21600">
                <a:moveTo>
                  <a:pt x="0" y="10800"/>
                </a:move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09" name="Oval 93_1">
            <a:extLst>
              <a:ext uri="{FF2B5EF4-FFF2-40B4-BE49-F238E27FC236}">
                <a16:creationId xmlns:a16="http://schemas.microsoft.com/office/drawing/2014/main" id="{8BB978EF-6360-F9AE-A590-71F1B9ECB55C}"/>
              </a:ext>
            </a:extLst>
          </p:cNvPr>
          <p:cNvSpPr/>
          <p:nvPr/>
        </p:nvSpPr>
        <p:spPr>
          <a:xfrm>
            <a:off x="3184560" y="3768942"/>
            <a:ext cx="180720" cy="164880"/>
          </a:xfrm>
          <a:custGeom>
            <a:avLst/>
            <a:gdLst>
              <a:gd name="textAreaLeft" fmla="*/ 0 w 180720"/>
              <a:gd name="textAreaRight" fmla="*/ 181080 w 180720"/>
              <a:gd name="textAreaTop" fmla="*/ 0 h 164880"/>
              <a:gd name="textAreaBottom" fmla="*/ 165240 h 164880"/>
            </a:gdLst>
            <a:ahLst/>
            <a:cxnLst/>
            <a:rect l="textAreaLeft" t="textAreaTop" r="textAreaRight" b="textAreaBottom"/>
            <a:pathLst>
              <a:path w="23666" h="21600">
                <a:moveTo>
                  <a:pt x="0" y="10800"/>
                </a:moveTo>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110" name="Oval 94_1">
            <a:extLst>
              <a:ext uri="{FF2B5EF4-FFF2-40B4-BE49-F238E27FC236}">
                <a16:creationId xmlns:a16="http://schemas.microsoft.com/office/drawing/2014/main" id="{217ABE93-5773-80CA-94B4-933B21C807DC}"/>
              </a:ext>
            </a:extLst>
          </p:cNvPr>
          <p:cNvSpPr/>
          <p:nvPr/>
        </p:nvSpPr>
        <p:spPr>
          <a:xfrm>
            <a:off x="3184560" y="3768942"/>
            <a:ext cx="180720" cy="164880"/>
          </a:xfrm>
          <a:custGeom>
            <a:avLst/>
            <a:gdLst>
              <a:gd name="textAreaLeft" fmla="*/ 0 w 180720"/>
              <a:gd name="textAreaRight" fmla="*/ 181080 w 180720"/>
              <a:gd name="textAreaTop" fmla="*/ 0 h 164880"/>
              <a:gd name="textAreaBottom" fmla="*/ 165240 h 164880"/>
            </a:gdLst>
            <a:ahLst/>
            <a:cxnLst/>
            <a:rect l="textAreaLeft" t="textAreaTop" r="textAreaRight" b="textAreaBottom"/>
            <a:pathLst>
              <a:path w="23666" h="21600">
                <a:moveTo>
                  <a:pt x="0" y="10800"/>
                </a:moveTo>
              </a:path>
            </a:pathLst>
          </a:custGeom>
          <a:noFill/>
          <a:ln w="30240" cap="sq">
            <a:solidFill>
              <a:srgbClr val="000000"/>
            </a:solidFill>
            <a:miter/>
          </a:ln>
        </p:spPr>
        <p:style>
          <a:lnRef idx="0">
            <a:scrgbClr r="0" g="0" b="0"/>
          </a:lnRef>
          <a:fillRef idx="0">
            <a:scrgbClr r="0" g="0" b="0"/>
          </a:fillRef>
          <a:effectRef idx="0">
            <a:scrgbClr r="0" g="0" b="0"/>
          </a:effectRef>
          <a:fontRef idx="minor"/>
        </p:style>
      </p:sp>
      <p:graphicFrame>
        <p:nvGraphicFramePr>
          <p:cNvPr id="112" name="Table 111">
            <a:extLst>
              <a:ext uri="{FF2B5EF4-FFF2-40B4-BE49-F238E27FC236}">
                <a16:creationId xmlns:a16="http://schemas.microsoft.com/office/drawing/2014/main" id="{39AF2FB4-8CA3-AC8F-9D87-EAE38E481ACE}"/>
              </a:ext>
            </a:extLst>
          </p:cNvPr>
          <p:cNvGraphicFramePr/>
          <p:nvPr>
            <p:extLst>
              <p:ext uri="{D42A27DB-BD31-4B8C-83A1-F6EECF244321}">
                <p14:modId xmlns:p14="http://schemas.microsoft.com/office/powerpoint/2010/main" val="3487250227"/>
              </p:ext>
            </p:extLst>
          </p:nvPr>
        </p:nvGraphicFramePr>
        <p:xfrm>
          <a:off x="9038943" y="3091422"/>
          <a:ext cx="1450800" cy="1463040"/>
        </p:xfrm>
        <a:graphic>
          <a:graphicData uri="http://schemas.openxmlformats.org/drawingml/2006/table">
            <a:tbl>
              <a:tblPr/>
              <a:tblGrid>
                <a:gridCol w="362880">
                  <a:extLst>
                    <a:ext uri="{9D8B030D-6E8A-4147-A177-3AD203B41FA5}">
                      <a16:colId xmlns:a16="http://schemas.microsoft.com/office/drawing/2014/main" val="20000"/>
                    </a:ext>
                  </a:extLst>
                </a:gridCol>
                <a:gridCol w="362880">
                  <a:extLst>
                    <a:ext uri="{9D8B030D-6E8A-4147-A177-3AD203B41FA5}">
                      <a16:colId xmlns:a16="http://schemas.microsoft.com/office/drawing/2014/main" val="20001"/>
                    </a:ext>
                  </a:extLst>
                </a:gridCol>
                <a:gridCol w="362880">
                  <a:extLst>
                    <a:ext uri="{9D8B030D-6E8A-4147-A177-3AD203B41FA5}">
                      <a16:colId xmlns:a16="http://schemas.microsoft.com/office/drawing/2014/main" val="20002"/>
                    </a:ext>
                  </a:extLst>
                </a:gridCol>
                <a:gridCol w="362160">
                  <a:extLst>
                    <a:ext uri="{9D8B030D-6E8A-4147-A177-3AD203B41FA5}">
                      <a16:colId xmlns:a16="http://schemas.microsoft.com/office/drawing/2014/main" val="20003"/>
                    </a:ext>
                  </a:extLst>
                </a:gridCol>
              </a:tblGrid>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0"/>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1"/>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2"/>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3"/>
                  </a:ext>
                </a:extLst>
              </a:tr>
            </a:tbl>
          </a:graphicData>
        </a:graphic>
      </p:graphicFrame>
      <p:sp>
        <p:nvSpPr>
          <p:cNvPr id="118" name="Rectangle: Rounded Corners 2_17">
            <a:extLst>
              <a:ext uri="{FF2B5EF4-FFF2-40B4-BE49-F238E27FC236}">
                <a16:creationId xmlns:a16="http://schemas.microsoft.com/office/drawing/2014/main" id="{C18ED54F-92DC-9BCB-5CCF-60FDF9AA27D7}"/>
              </a:ext>
            </a:extLst>
          </p:cNvPr>
          <p:cNvSpPr/>
          <p:nvPr/>
        </p:nvSpPr>
        <p:spPr>
          <a:xfrm>
            <a:off x="2112480" y="5061236"/>
            <a:ext cx="7964280" cy="680538"/>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F10D0C"/>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b="1" strike="noStrike" spc="-1">
                <a:solidFill>
                  <a:srgbClr val="FFFFFF"/>
                </a:solidFill>
                <a:latin typeface="Calibri"/>
                <a:ea typeface="DejaVu Sans"/>
              </a:rPr>
              <a:t>Exorbitantly expensive as datasets grow</a:t>
            </a:r>
            <a:endParaRPr lang="en-US" sz="2400" b="0" strike="noStrike" spc="-1">
              <a:latin typeface="Calibri"/>
            </a:endParaRPr>
          </a:p>
        </p:txBody>
      </p:sp>
      <p:sp>
        <p:nvSpPr>
          <p:cNvPr id="171" name="Rectangle: Rounded Corners 2_17">
            <a:extLst>
              <a:ext uri="{FF2B5EF4-FFF2-40B4-BE49-F238E27FC236}">
                <a16:creationId xmlns:a16="http://schemas.microsoft.com/office/drawing/2014/main" id="{736C1D8D-B7CA-B95E-7B51-E720FA039DD6}"/>
              </a:ext>
            </a:extLst>
          </p:cNvPr>
          <p:cNvSpPr/>
          <p:nvPr/>
        </p:nvSpPr>
        <p:spPr>
          <a:xfrm>
            <a:off x="2119106" y="5982260"/>
            <a:ext cx="7964280" cy="680538"/>
          </a:xfrm>
          <a:custGeom>
            <a:avLst/>
            <a:gdLst/>
            <a:ahLst/>
            <a:cxnLst/>
            <a:rect l="l" t="t" r="r" b="b"/>
            <a:pathLst>
              <a:path w="20958" h="2005">
                <a:moveTo>
                  <a:pt x="334"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20623" y="2004"/>
                </a:lnTo>
                <a:lnTo>
                  <a:pt x="20623" y="2004"/>
                </a:lnTo>
                <a:cubicBezTo>
                  <a:pt x="20682" y="2004"/>
                  <a:pt x="20739" y="1989"/>
                  <a:pt x="20790" y="1959"/>
                </a:cubicBezTo>
                <a:cubicBezTo>
                  <a:pt x="20841" y="1930"/>
                  <a:pt x="20883" y="1888"/>
                  <a:pt x="20912" y="1837"/>
                </a:cubicBezTo>
                <a:cubicBezTo>
                  <a:pt x="20942" y="1786"/>
                  <a:pt x="20957" y="1729"/>
                  <a:pt x="20957" y="1670"/>
                </a:cubicBezTo>
                <a:lnTo>
                  <a:pt x="20957" y="334"/>
                </a:lnTo>
                <a:lnTo>
                  <a:pt x="20957" y="334"/>
                </a:lnTo>
                <a:lnTo>
                  <a:pt x="20957" y="334"/>
                </a:lnTo>
                <a:cubicBezTo>
                  <a:pt x="20957" y="275"/>
                  <a:pt x="20942" y="218"/>
                  <a:pt x="20912" y="167"/>
                </a:cubicBezTo>
                <a:cubicBezTo>
                  <a:pt x="20883" y="116"/>
                  <a:pt x="20841" y="74"/>
                  <a:pt x="20790" y="45"/>
                </a:cubicBezTo>
                <a:cubicBezTo>
                  <a:pt x="20739" y="15"/>
                  <a:pt x="20682" y="0"/>
                  <a:pt x="20623" y="0"/>
                </a:cubicBezTo>
                <a:lnTo>
                  <a:pt x="334" y="0"/>
                </a:lnTo>
              </a:path>
            </a:pathLst>
          </a:custGeom>
          <a:solidFill>
            <a:srgbClr val="F10D0C"/>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b="1" strike="noStrike" spc="-1">
                <a:solidFill>
                  <a:srgbClr val="FFFFFF"/>
                </a:solidFill>
                <a:latin typeface="Calibri"/>
                <a:ea typeface="DejaVu Sans"/>
              </a:rPr>
              <a:t>Must incur CPU memory initialization overhead</a:t>
            </a:r>
            <a:endParaRPr lang="en-US" sz="2400" b="0" strike="noStrike" spc="-1">
              <a:latin typeface="Calibri"/>
            </a:endParaRPr>
          </a:p>
        </p:txBody>
      </p:sp>
      <p:sp>
        <p:nvSpPr>
          <p:cNvPr id="117" name="Rectangle 116">
            <a:extLst>
              <a:ext uri="{FF2B5EF4-FFF2-40B4-BE49-F238E27FC236}">
                <a16:creationId xmlns:a16="http://schemas.microsoft.com/office/drawing/2014/main" id="{58C69308-AADB-EBA9-FF1C-46D8D8BE4282}"/>
              </a:ext>
            </a:extLst>
          </p:cNvPr>
          <p:cNvSpPr/>
          <p:nvPr/>
        </p:nvSpPr>
        <p:spPr>
          <a:xfrm>
            <a:off x="7785157" y="2537322"/>
            <a:ext cx="136800" cy="136800"/>
          </a:xfrm>
          <a:prstGeom prst="rect">
            <a:avLst/>
          </a:prstGeom>
          <a:solidFill>
            <a:srgbClr val="729FCF"/>
          </a:solidFill>
          <a:ln w="38160">
            <a:solidFill>
              <a:srgbClr val="111111"/>
            </a:solidFill>
            <a:round/>
          </a:ln>
        </p:spPr>
        <p:style>
          <a:lnRef idx="0">
            <a:scrgbClr r="0" g="0" b="0"/>
          </a:lnRef>
          <a:fillRef idx="0">
            <a:scrgbClr r="0" g="0" b="0"/>
          </a:fillRef>
          <a:effectRef idx="0">
            <a:scrgbClr r="0" g="0" b="0"/>
          </a:effectRef>
          <a:fontRef idx="minor"/>
        </p:style>
      </p:sp>
      <p:sp>
        <p:nvSpPr>
          <p:cNvPr id="119" name="Rectangle 118">
            <a:extLst>
              <a:ext uri="{FF2B5EF4-FFF2-40B4-BE49-F238E27FC236}">
                <a16:creationId xmlns:a16="http://schemas.microsoft.com/office/drawing/2014/main" id="{9BECA33A-545C-C438-9168-F986F432A9A5}"/>
              </a:ext>
            </a:extLst>
          </p:cNvPr>
          <p:cNvSpPr/>
          <p:nvPr/>
        </p:nvSpPr>
        <p:spPr>
          <a:xfrm>
            <a:off x="7884549" y="2252400"/>
            <a:ext cx="136800" cy="136800"/>
          </a:xfrm>
          <a:prstGeom prst="rect">
            <a:avLst/>
          </a:prstGeom>
          <a:solidFill>
            <a:srgbClr val="729FCF"/>
          </a:solidFill>
          <a:ln w="38160">
            <a:solidFill>
              <a:srgbClr val="111111"/>
            </a:solidFill>
            <a:round/>
          </a:ln>
        </p:spPr>
        <p:style>
          <a:lnRef idx="0">
            <a:scrgbClr r="0" g="0" b="0"/>
          </a:lnRef>
          <a:fillRef idx="0">
            <a:scrgbClr r="0" g="0" b="0"/>
          </a:fillRef>
          <a:effectRef idx="0">
            <a:scrgbClr r="0" g="0" b="0"/>
          </a:effectRef>
          <a:fontRef idx="minor"/>
        </p:style>
      </p:sp>
      <p:sp>
        <p:nvSpPr>
          <p:cNvPr id="120" name="Rectangle 119">
            <a:extLst>
              <a:ext uri="{FF2B5EF4-FFF2-40B4-BE49-F238E27FC236}">
                <a16:creationId xmlns:a16="http://schemas.microsoft.com/office/drawing/2014/main" id="{12CC2D69-E038-F70E-3F20-839538AE6D40}"/>
              </a:ext>
            </a:extLst>
          </p:cNvPr>
          <p:cNvSpPr/>
          <p:nvPr/>
        </p:nvSpPr>
        <p:spPr>
          <a:xfrm>
            <a:off x="7427348" y="2404800"/>
            <a:ext cx="136800" cy="136800"/>
          </a:xfrm>
          <a:prstGeom prst="rect">
            <a:avLst/>
          </a:prstGeom>
          <a:solidFill>
            <a:srgbClr val="729FCF"/>
          </a:solidFill>
          <a:ln w="38160">
            <a:solidFill>
              <a:srgbClr val="111111"/>
            </a:solidFill>
            <a:round/>
          </a:ln>
        </p:spPr>
        <p:style>
          <a:lnRef idx="0">
            <a:scrgbClr r="0" g="0" b="0"/>
          </a:lnRef>
          <a:fillRef idx="0">
            <a:scrgbClr r="0" g="0" b="0"/>
          </a:fillRef>
          <a:effectRef idx="0">
            <a:scrgbClr r="0" g="0" b="0"/>
          </a:effectRef>
          <a:fontRef idx="minor"/>
        </p:style>
      </p:sp>
      <p:sp>
        <p:nvSpPr>
          <p:cNvPr id="121" name="Rectangle 120">
            <a:extLst>
              <a:ext uri="{FF2B5EF4-FFF2-40B4-BE49-F238E27FC236}">
                <a16:creationId xmlns:a16="http://schemas.microsoft.com/office/drawing/2014/main" id="{DCDC7223-C9AF-ECB8-3672-09EA54E1436B}"/>
              </a:ext>
            </a:extLst>
          </p:cNvPr>
          <p:cNvSpPr/>
          <p:nvPr/>
        </p:nvSpPr>
        <p:spPr>
          <a:xfrm>
            <a:off x="7579748" y="2106626"/>
            <a:ext cx="136800" cy="136800"/>
          </a:xfrm>
          <a:prstGeom prst="rect">
            <a:avLst/>
          </a:prstGeom>
          <a:solidFill>
            <a:srgbClr val="729FCF"/>
          </a:solidFill>
          <a:ln w="38160">
            <a:solidFill>
              <a:srgbClr val="111111"/>
            </a:solidFill>
            <a:round/>
          </a:ln>
        </p:spPr>
        <p:style>
          <a:lnRef idx="0">
            <a:scrgbClr r="0" g="0" b="0"/>
          </a:lnRef>
          <a:fillRef idx="0">
            <a:scrgbClr r="0" g="0" b="0"/>
          </a:fillRef>
          <a:effectRef idx="0">
            <a:scrgbClr r="0" g="0" b="0"/>
          </a:effectRef>
          <a:fontRef idx="minor"/>
        </p:style>
      </p:sp>
      <p:sp>
        <p:nvSpPr>
          <p:cNvPr id="122" name="Straight Connector 121">
            <a:extLst>
              <a:ext uri="{FF2B5EF4-FFF2-40B4-BE49-F238E27FC236}">
                <a16:creationId xmlns:a16="http://schemas.microsoft.com/office/drawing/2014/main" id="{0EF9D9CB-BEFF-F084-A8FE-BCAAAD585E44}"/>
              </a:ext>
            </a:extLst>
          </p:cNvPr>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123" name="TextBox 122">
            <a:extLst>
              <a:ext uri="{FF2B5EF4-FFF2-40B4-BE49-F238E27FC236}">
                <a16:creationId xmlns:a16="http://schemas.microsoft.com/office/drawing/2014/main" id="{9563FE7E-1A44-D95F-B44E-065BF530B7C6}"/>
              </a:ext>
            </a:extLst>
          </p:cNvPr>
          <p:cNvSpPr txBox="1"/>
          <p:nvPr/>
        </p:nvSpPr>
        <p:spPr>
          <a:xfrm>
            <a:off x="11737440" y="6400800"/>
            <a:ext cx="433800" cy="346320"/>
          </a:xfrm>
          <a:prstGeom prst="rect">
            <a:avLst/>
          </a:prstGeom>
          <a:noFill/>
          <a:ln w="0">
            <a:noFill/>
          </a:ln>
        </p:spPr>
        <p:txBody>
          <a:bodyPr lIns="90000" tIns="45000" rIns="90000" bIns="45000" anchor="t">
            <a:noAutofit/>
          </a:bodyPr>
          <a:lstStyle/>
          <a:p>
            <a:r>
              <a:rPr lang="en-US" sz="1800" b="0" strike="noStrike" spc="-1">
                <a:solidFill>
                  <a:srgbClr val="808080"/>
                </a:solidFill>
                <a:latin typeface="Arial"/>
              </a:rPr>
              <a:t>5</a:t>
            </a:r>
            <a:endParaRPr lang="en-US" sz="1800" b="0" strike="noStrike" spc="-1">
              <a:latin typeface="Arial"/>
            </a:endParaRPr>
          </a:p>
        </p:txBody>
      </p:sp>
      <p:sp>
        <p:nvSpPr>
          <p:cNvPr id="124" name="TextBox 3132_1">
            <a:extLst>
              <a:ext uri="{FF2B5EF4-FFF2-40B4-BE49-F238E27FC236}">
                <a16:creationId xmlns:a16="http://schemas.microsoft.com/office/drawing/2014/main" id="{A35A5E80-A3D1-3E2D-5AC9-1007AC7D17A4}"/>
              </a:ext>
            </a:extLst>
          </p:cNvPr>
          <p:cNvSpPr txBox="1"/>
          <p:nvPr/>
        </p:nvSpPr>
        <p:spPr>
          <a:xfrm>
            <a:off x="5968758" y="3007191"/>
            <a:ext cx="1122480" cy="369360"/>
          </a:xfrm>
          <a:prstGeom prst="rect">
            <a:avLst/>
          </a:prstGeom>
          <a:noFill/>
          <a:ln w="0">
            <a:noFill/>
          </a:ln>
        </p:spPr>
        <p:txBody>
          <a:bodyPr anchor="t">
            <a:noAutofit/>
          </a:bodyPr>
          <a:lstStyle/>
          <a:p>
            <a:pPr>
              <a:lnSpc>
                <a:spcPct val="100000"/>
              </a:lnSpc>
            </a:pPr>
            <a:r>
              <a:rPr lang="en-US" sz="1800" b="1" strike="noStrike" spc="-1">
                <a:solidFill>
                  <a:srgbClr val="808080"/>
                </a:solidFill>
                <a:latin typeface="Trebuchet MS"/>
              </a:rPr>
              <a:t>6-8GBps</a:t>
            </a:r>
          </a:p>
          <a:p>
            <a:pPr>
              <a:lnSpc>
                <a:spcPct val="100000"/>
              </a:lnSpc>
            </a:pPr>
            <a:r>
              <a:rPr lang="en-US" b="1" spc="-1">
                <a:solidFill>
                  <a:srgbClr val="808080"/>
                </a:solidFill>
                <a:latin typeface="Trebuchet MS"/>
              </a:rPr>
              <a:t>Per SSD</a:t>
            </a:r>
            <a:endParaRPr lang="en-US" sz="1800" b="0" strike="noStrike" spc="-1">
              <a:latin typeface="Arial"/>
            </a:endParaRPr>
          </a:p>
        </p:txBody>
      </p:sp>
      <p:sp>
        <p:nvSpPr>
          <p:cNvPr id="125" name="Rectangle 16_1">
            <a:extLst>
              <a:ext uri="{FF2B5EF4-FFF2-40B4-BE49-F238E27FC236}">
                <a16:creationId xmlns:a16="http://schemas.microsoft.com/office/drawing/2014/main" id="{ED210882-6109-CDA5-C5A1-44AA0E58A0B3}"/>
              </a:ext>
            </a:extLst>
          </p:cNvPr>
          <p:cNvSpPr/>
          <p:nvPr/>
        </p:nvSpPr>
        <p:spPr>
          <a:xfrm>
            <a:off x="7561680" y="3874980"/>
            <a:ext cx="1266840" cy="46656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126" name="Rectangle 17_1">
            <a:extLst>
              <a:ext uri="{FF2B5EF4-FFF2-40B4-BE49-F238E27FC236}">
                <a16:creationId xmlns:a16="http://schemas.microsoft.com/office/drawing/2014/main" id="{368E511B-EC33-4BF7-0528-753F8745F230}"/>
              </a:ext>
            </a:extLst>
          </p:cNvPr>
          <p:cNvSpPr/>
          <p:nvPr/>
        </p:nvSpPr>
        <p:spPr>
          <a:xfrm>
            <a:off x="7561680" y="3874980"/>
            <a:ext cx="1266840" cy="4665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27" name="Rectangle 18_1">
            <a:extLst>
              <a:ext uri="{FF2B5EF4-FFF2-40B4-BE49-F238E27FC236}">
                <a16:creationId xmlns:a16="http://schemas.microsoft.com/office/drawing/2014/main" id="{A82A3663-5A05-39B2-0872-4582DC67AF23}"/>
              </a:ext>
            </a:extLst>
          </p:cNvPr>
          <p:cNvSpPr/>
          <p:nvPr/>
        </p:nvSpPr>
        <p:spPr>
          <a:xfrm>
            <a:off x="7772640" y="4341900"/>
            <a:ext cx="355680" cy="9684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128" name="Rectangle 19_1">
            <a:extLst>
              <a:ext uri="{FF2B5EF4-FFF2-40B4-BE49-F238E27FC236}">
                <a16:creationId xmlns:a16="http://schemas.microsoft.com/office/drawing/2014/main" id="{B4DFBA50-E1BA-9985-39CE-A930030CD418}"/>
              </a:ext>
            </a:extLst>
          </p:cNvPr>
          <p:cNvSpPr/>
          <p:nvPr/>
        </p:nvSpPr>
        <p:spPr>
          <a:xfrm>
            <a:off x="7772640" y="4341900"/>
            <a:ext cx="355680" cy="968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29" name="Freeform 20_1">
            <a:extLst>
              <a:ext uri="{FF2B5EF4-FFF2-40B4-BE49-F238E27FC236}">
                <a16:creationId xmlns:a16="http://schemas.microsoft.com/office/drawing/2014/main" id="{A11BD273-F90B-52BA-894D-5D7094DC1986}"/>
              </a:ext>
            </a:extLst>
          </p:cNvPr>
          <p:cNvSpPr/>
          <p:nvPr/>
        </p:nvSpPr>
        <p:spPr>
          <a:xfrm>
            <a:off x="7432800" y="3787860"/>
            <a:ext cx="128520" cy="603360"/>
          </a:xfrm>
          <a:custGeom>
            <a:avLst/>
            <a:gdLst>
              <a:gd name="textAreaLeft" fmla="*/ 0 w 128520"/>
              <a:gd name="textAreaRight" fmla="*/ 128880 w 128520"/>
              <a:gd name="textAreaTop" fmla="*/ 0 h 603360"/>
              <a:gd name="textAreaBottom" fmla="*/ 603720 h 603360"/>
            </a:gdLst>
            <a:ahLst/>
            <a:cxnLst/>
            <a:rect l="textAreaLeft" t="textAreaTop" r="textAreaRight" b="textAreaBottom"/>
            <a:pathLst>
              <a:path w="81" h="380">
                <a:moveTo>
                  <a:pt x="81" y="380"/>
                </a:moveTo>
                <a:lnTo>
                  <a:pt x="81"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30" name="Rectangle 21_1">
            <a:extLst>
              <a:ext uri="{FF2B5EF4-FFF2-40B4-BE49-F238E27FC236}">
                <a16:creationId xmlns:a16="http://schemas.microsoft.com/office/drawing/2014/main" id="{676BDEA7-3E6D-8D1A-D515-C0B1FAECBB01}"/>
              </a:ext>
            </a:extLst>
          </p:cNvPr>
          <p:cNvSpPr/>
          <p:nvPr/>
        </p:nvSpPr>
        <p:spPr>
          <a:xfrm>
            <a:off x="7748880" y="3978300"/>
            <a:ext cx="274680" cy="262080"/>
          </a:xfrm>
          <a:custGeom>
            <a:avLst/>
            <a:gdLst/>
            <a:ahLst/>
            <a:cxnLst/>
            <a:rect l="l" t="t" r="r" b="b"/>
            <a:pathLst>
              <a:path w="21600" h="21600">
                <a:moveTo>
                  <a:pt x="0" y="0"/>
                </a:moveTo>
                <a:lnTo>
                  <a:pt x="21600" y="0"/>
                </a:lnTo>
                <a:lnTo>
                  <a:pt x="21600" y="21600"/>
                </a:lnTo>
                <a:lnTo>
                  <a:pt x="0" y="21600"/>
                </a:lnTo>
                <a:close/>
              </a:path>
            </a:pathLst>
          </a:custGeom>
          <a:solidFill>
            <a:srgbClr val="D8D8D8"/>
          </a:solidFill>
          <a:ln w="0">
            <a:noFill/>
          </a:ln>
        </p:spPr>
        <p:style>
          <a:lnRef idx="0">
            <a:scrgbClr r="0" g="0" b="0"/>
          </a:lnRef>
          <a:fillRef idx="0">
            <a:scrgbClr r="0" g="0" b="0"/>
          </a:fillRef>
          <a:effectRef idx="0">
            <a:scrgbClr r="0" g="0" b="0"/>
          </a:effectRef>
          <a:fontRef idx="minor"/>
        </p:style>
      </p:sp>
      <p:sp>
        <p:nvSpPr>
          <p:cNvPr id="131" name="Rectangle 22_1">
            <a:extLst>
              <a:ext uri="{FF2B5EF4-FFF2-40B4-BE49-F238E27FC236}">
                <a16:creationId xmlns:a16="http://schemas.microsoft.com/office/drawing/2014/main" id="{81741F77-7DA2-CC8F-BA4D-9A8D3E01F994}"/>
              </a:ext>
            </a:extLst>
          </p:cNvPr>
          <p:cNvSpPr/>
          <p:nvPr/>
        </p:nvSpPr>
        <p:spPr>
          <a:xfrm>
            <a:off x="7748880" y="3978300"/>
            <a:ext cx="27468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32" name="Rectangle 23_1">
            <a:extLst>
              <a:ext uri="{FF2B5EF4-FFF2-40B4-BE49-F238E27FC236}">
                <a16:creationId xmlns:a16="http://schemas.microsoft.com/office/drawing/2014/main" id="{9DD3CC7B-0D10-7F00-2FAF-A0553FF6CDD0}"/>
              </a:ext>
            </a:extLst>
          </p:cNvPr>
          <p:cNvSpPr/>
          <p:nvPr/>
        </p:nvSpPr>
        <p:spPr>
          <a:xfrm>
            <a:off x="811392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33" name="Rectangle 24_1">
            <a:extLst>
              <a:ext uri="{FF2B5EF4-FFF2-40B4-BE49-F238E27FC236}">
                <a16:creationId xmlns:a16="http://schemas.microsoft.com/office/drawing/2014/main" id="{423A5A3C-2817-4A5A-70F7-27EEE23532C5}"/>
              </a:ext>
            </a:extLst>
          </p:cNvPr>
          <p:cNvSpPr/>
          <p:nvPr/>
        </p:nvSpPr>
        <p:spPr>
          <a:xfrm>
            <a:off x="811392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34" name="Rectangle 25_1">
            <a:extLst>
              <a:ext uri="{FF2B5EF4-FFF2-40B4-BE49-F238E27FC236}">
                <a16:creationId xmlns:a16="http://schemas.microsoft.com/office/drawing/2014/main" id="{4C10FC4D-1AA6-807A-F73C-9DA0B5672020}"/>
              </a:ext>
            </a:extLst>
          </p:cNvPr>
          <p:cNvSpPr/>
          <p:nvPr/>
        </p:nvSpPr>
        <p:spPr>
          <a:xfrm>
            <a:off x="828528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35" name="Rectangle 26_1">
            <a:extLst>
              <a:ext uri="{FF2B5EF4-FFF2-40B4-BE49-F238E27FC236}">
                <a16:creationId xmlns:a16="http://schemas.microsoft.com/office/drawing/2014/main" id="{A9D1AEF7-596B-1B80-E32E-1A2F0FD25B54}"/>
              </a:ext>
            </a:extLst>
          </p:cNvPr>
          <p:cNvSpPr/>
          <p:nvPr/>
        </p:nvSpPr>
        <p:spPr>
          <a:xfrm>
            <a:off x="828528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36" name="Rectangle 27_1">
            <a:extLst>
              <a:ext uri="{FF2B5EF4-FFF2-40B4-BE49-F238E27FC236}">
                <a16:creationId xmlns:a16="http://schemas.microsoft.com/office/drawing/2014/main" id="{04796FC9-A228-CB7C-5882-0319DEAB17BE}"/>
              </a:ext>
            </a:extLst>
          </p:cNvPr>
          <p:cNvSpPr/>
          <p:nvPr/>
        </p:nvSpPr>
        <p:spPr>
          <a:xfrm>
            <a:off x="845700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37" name="Rectangle 28_1">
            <a:extLst>
              <a:ext uri="{FF2B5EF4-FFF2-40B4-BE49-F238E27FC236}">
                <a16:creationId xmlns:a16="http://schemas.microsoft.com/office/drawing/2014/main" id="{03692E83-1482-0D5F-5F13-2ECE74805247}"/>
              </a:ext>
            </a:extLst>
          </p:cNvPr>
          <p:cNvSpPr/>
          <p:nvPr/>
        </p:nvSpPr>
        <p:spPr>
          <a:xfrm>
            <a:off x="845700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38" name="Rectangle 29_1">
            <a:extLst>
              <a:ext uri="{FF2B5EF4-FFF2-40B4-BE49-F238E27FC236}">
                <a16:creationId xmlns:a16="http://schemas.microsoft.com/office/drawing/2014/main" id="{E33F9D11-7769-3B24-957B-A4E990D0EECA}"/>
              </a:ext>
            </a:extLst>
          </p:cNvPr>
          <p:cNvSpPr/>
          <p:nvPr/>
        </p:nvSpPr>
        <p:spPr>
          <a:xfrm>
            <a:off x="8628360" y="39289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39" name="Rectangle 30_1">
            <a:extLst>
              <a:ext uri="{FF2B5EF4-FFF2-40B4-BE49-F238E27FC236}">
                <a16:creationId xmlns:a16="http://schemas.microsoft.com/office/drawing/2014/main" id="{6B5076A3-843F-58B3-E239-34997CC93031}"/>
              </a:ext>
            </a:extLst>
          </p:cNvPr>
          <p:cNvSpPr/>
          <p:nvPr/>
        </p:nvSpPr>
        <p:spPr>
          <a:xfrm>
            <a:off x="8628360" y="39289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40" name="Rectangle 31_1">
            <a:extLst>
              <a:ext uri="{FF2B5EF4-FFF2-40B4-BE49-F238E27FC236}">
                <a16:creationId xmlns:a16="http://schemas.microsoft.com/office/drawing/2014/main" id="{4D5659C6-1398-A22B-9516-8D86ABFAE969}"/>
              </a:ext>
            </a:extLst>
          </p:cNvPr>
          <p:cNvSpPr/>
          <p:nvPr/>
        </p:nvSpPr>
        <p:spPr>
          <a:xfrm>
            <a:off x="811392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41" name="Rectangle 32_1">
            <a:extLst>
              <a:ext uri="{FF2B5EF4-FFF2-40B4-BE49-F238E27FC236}">
                <a16:creationId xmlns:a16="http://schemas.microsoft.com/office/drawing/2014/main" id="{069A387A-0C91-69EE-BC3A-E4A00C58450E}"/>
              </a:ext>
            </a:extLst>
          </p:cNvPr>
          <p:cNvSpPr/>
          <p:nvPr/>
        </p:nvSpPr>
        <p:spPr>
          <a:xfrm>
            <a:off x="811392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42" name="Rectangle 33_1">
            <a:extLst>
              <a:ext uri="{FF2B5EF4-FFF2-40B4-BE49-F238E27FC236}">
                <a16:creationId xmlns:a16="http://schemas.microsoft.com/office/drawing/2014/main" id="{3E26ED24-B0AF-CD19-5661-136910BAA464}"/>
              </a:ext>
            </a:extLst>
          </p:cNvPr>
          <p:cNvSpPr/>
          <p:nvPr/>
        </p:nvSpPr>
        <p:spPr>
          <a:xfrm>
            <a:off x="828528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43" name="Rectangle 34_1">
            <a:extLst>
              <a:ext uri="{FF2B5EF4-FFF2-40B4-BE49-F238E27FC236}">
                <a16:creationId xmlns:a16="http://schemas.microsoft.com/office/drawing/2014/main" id="{EF83D1E1-C647-9B3F-2F49-CDBDD3C2150E}"/>
              </a:ext>
            </a:extLst>
          </p:cNvPr>
          <p:cNvSpPr/>
          <p:nvPr/>
        </p:nvSpPr>
        <p:spPr>
          <a:xfrm>
            <a:off x="828528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44" name="Rectangle 35_1">
            <a:extLst>
              <a:ext uri="{FF2B5EF4-FFF2-40B4-BE49-F238E27FC236}">
                <a16:creationId xmlns:a16="http://schemas.microsoft.com/office/drawing/2014/main" id="{1B79F89F-D6EE-95DF-95B5-979C9039B9F5}"/>
              </a:ext>
            </a:extLst>
          </p:cNvPr>
          <p:cNvSpPr/>
          <p:nvPr/>
        </p:nvSpPr>
        <p:spPr>
          <a:xfrm>
            <a:off x="845700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45" name="Rectangle 36_1">
            <a:extLst>
              <a:ext uri="{FF2B5EF4-FFF2-40B4-BE49-F238E27FC236}">
                <a16:creationId xmlns:a16="http://schemas.microsoft.com/office/drawing/2014/main" id="{3F6E1B28-4902-57C4-AEE6-A60D560A63FF}"/>
              </a:ext>
            </a:extLst>
          </p:cNvPr>
          <p:cNvSpPr/>
          <p:nvPr/>
        </p:nvSpPr>
        <p:spPr>
          <a:xfrm>
            <a:off x="845700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46" name="Rectangle 37_1">
            <a:extLst>
              <a:ext uri="{FF2B5EF4-FFF2-40B4-BE49-F238E27FC236}">
                <a16:creationId xmlns:a16="http://schemas.microsoft.com/office/drawing/2014/main" id="{170EFC43-8EE2-086C-4C5B-8ED2BBFBA545}"/>
              </a:ext>
            </a:extLst>
          </p:cNvPr>
          <p:cNvSpPr/>
          <p:nvPr/>
        </p:nvSpPr>
        <p:spPr>
          <a:xfrm>
            <a:off x="8628360" y="41338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47" name="Rectangle 38_1">
            <a:extLst>
              <a:ext uri="{FF2B5EF4-FFF2-40B4-BE49-F238E27FC236}">
                <a16:creationId xmlns:a16="http://schemas.microsoft.com/office/drawing/2014/main" id="{4D9AF27E-5543-B77D-88CD-BAEB3ABBD8C3}"/>
              </a:ext>
            </a:extLst>
          </p:cNvPr>
          <p:cNvSpPr/>
          <p:nvPr/>
        </p:nvSpPr>
        <p:spPr>
          <a:xfrm>
            <a:off x="8628360" y="41338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48" name="Rectangle 16_1">
            <a:extLst>
              <a:ext uri="{FF2B5EF4-FFF2-40B4-BE49-F238E27FC236}">
                <a16:creationId xmlns:a16="http://schemas.microsoft.com/office/drawing/2014/main" id="{BCF56BCF-6056-71E8-E663-C5B3A8DCFA70}"/>
              </a:ext>
            </a:extLst>
          </p:cNvPr>
          <p:cNvSpPr/>
          <p:nvPr/>
        </p:nvSpPr>
        <p:spPr>
          <a:xfrm>
            <a:off x="7409280" y="3722580"/>
            <a:ext cx="1266840" cy="46656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149" name="Rectangle 17_1">
            <a:extLst>
              <a:ext uri="{FF2B5EF4-FFF2-40B4-BE49-F238E27FC236}">
                <a16:creationId xmlns:a16="http://schemas.microsoft.com/office/drawing/2014/main" id="{EC2806C9-372C-0BA3-5647-2D4E86AFACBC}"/>
              </a:ext>
            </a:extLst>
          </p:cNvPr>
          <p:cNvSpPr/>
          <p:nvPr/>
        </p:nvSpPr>
        <p:spPr>
          <a:xfrm>
            <a:off x="7409280" y="3722580"/>
            <a:ext cx="1266840" cy="4665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50" name="Rectangle 18_1">
            <a:extLst>
              <a:ext uri="{FF2B5EF4-FFF2-40B4-BE49-F238E27FC236}">
                <a16:creationId xmlns:a16="http://schemas.microsoft.com/office/drawing/2014/main" id="{DD5F9F5C-1768-88E5-3598-5D16DAA9AEA8}"/>
              </a:ext>
            </a:extLst>
          </p:cNvPr>
          <p:cNvSpPr/>
          <p:nvPr/>
        </p:nvSpPr>
        <p:spPr>
          <a:xfrm>
            <a:off x="7620240" y="4189500"/>
            <a:ext cx="355680" cy="9684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151" name="Rectangle 19_1">
            <a:extLst>
              <a:ext uri="{FF2B5EF4-FFF2-40B4-BE49-F238E27FC236}">
                <a16:creationId xmlns:a16="http://schemas.microsoft.com/office/drawing/2014/main" id="{CC76008B-3C16-D2FF-DA16-A494565867E1}"/>
              </a:ext>
            </a:extLst>
          </p:cNvPr>
          <p:cNvSpPr/>
          <p:nvPr/>
        </p:nvSpPr>
        <p:spPr>
          <a:xfrm>
            <a:off x="7620240" y="4189500"/>
            <a:ext cx="355680" cy="968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52" name="Freeform 20_1">
            <a:extLst>
              <a:ext uri="{FF2B5EF4-FFF2-40B4-BE49-F238E27FC236}">
                <a16:creationId xmlns:a16="http://schemas.microsoft.com/office/drawing/2014/main" id="{053A31AE-D823-E974-54CC-F288475E8FF8}"/>
              </a:ext>
            </a:extLst>
          </p:cNvPr>
          <p:cNvSpPr/>
          <p:nvPr/>
        </p:nvSpPr>
        <p:spPr>
          <a:xfrm>
            <a:off x="7280400" y="3635460"/>
            <a:ext cx="128520" cy="603360"/>
          </a:xfrm>
          <a:custGeom>
            <a:avLst/>
            <a:gdLst>
              <a:gd name="textAreaLeft" fmla="*/ 0 w 128520"/>
              <a:gd name="textAreaRight" fmla="*/ 128880 w 128520"/>
              <a:gd name="textAreaTop" fmla="*/ 0 h 603360"/>
              <a:gd name="textAreaBottom" fmla="*/ 603720 h 603360"/>
            </a:gdLst>
            <a:ahLst/>
            <a:cxnLst/>
            <a:rect l="textAreaLeft" t="textAreaTop" r="textAreaRight" b="textAreaBottom"/>
            <a:pathLst>
              <a:path w="81" h="380">
                <a:moveTo>
                  <a:pt x="81" y="380"/>
                </a:moveTo>
                <a:lnTo>
                  <a:pt x="81"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53" name="Rectangle 21_1">
            <a:extLst>
              <a:ext uri="{FF2B5EF4-FFF2-40B4-BE49-F238E27FC236}">
                <a16:creationId xmlns:a16="http://schemas.microsoft.com/office/drawing/2014/main" id="{4F895EC9-07B9-CA62-D78B-CEAC526E4F16}"/>
              </a:ext>
            </a:extLst>
          </p:cNvPr>
          <p:cNvSpPr/>
          <p:nvPr/>
        </p:nvSpPr>
        <p:spPr>
          <a:xfrm>
            <a:off x="7596480" y="3825900"/>
            <a:ext cx="274680" cy="262080"/>
          </a:xfrm>
          <a:custGeom>
            <a:avLst/>
            <a:gdLst/>
            <a:ahLst/>
            <a:cxnLst/>
            <a:rect l="l" t="t" r="r" b="b"/>
            <a:pathLst>
              <a:path w="21600" h="21600">
                <a:moveTo>
                  <a:pt x="0" y="0"/>
                </a:moveTo>
                <a:lnTo>
                  <a:pt x="21600" y="0"/>
                </a:lnTo>
                <a:lnTo>
                  <a:pt x="21600" y="21600"/>
                </a:lnTo>
                <a:lnTo>
                  <a:pt x="0" y="21600"/>
                </a:lnTo>
                <a:close/>
              </a:path>
            </a:pathLst>
          </a:custGeom>
          <a:solidFill>
            <a:srgbClr val="D8D8D8"/>
          </a:solidFill>
          <a:ln w="0">
            <a:noFill/>
          </a:ln>
        </p:spPr>
        <p:style>
          <a:lnRef idx="0">
            <a:scrgbClr r="0" g="0" b="0"/>
          </a:lnRef>
          <a:fillRef idx="0">
            <a:scrgbClr r="0" g="0" b="0"/>
          </a:fillRef>
          <a:effectRef idx="0">
            <a:scrgbClr r="0" g="0" b="0"/>
          </a:effectRef>
          <a:fontRef idx="minor"/>
        </p:style>
      </p:sp>
      <p:sp>
        <p:nvSpPr>
          <p:cNvPr id="154" name="Rectangle 22_1">
            <a:extLst>
              <a:ext uri="{FF2B5EF4-FFF2-40B4-BE49-F238E27FC236}">
                <a16:creationId xmlns:a16="http://schemas.microsoft.com/office/drawing/2014/main" id="{BD42C179-49A6-2B89-8BBF-74ABB707584C}"/>
              </a:ext>
            </a:extLst>
          </p:cNvPr>
          <p:cNvSpPr/>
          <p:nvPr/>
        </p:nvSpPr>
        <p:spPr>
          <a:xfrm>
            <a:off x="7596480" y="3825900"/>
            <a:ext cx="27468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55" name="Rectangle 23_1">
            <a:extLst>
              <a:ext uri="{FF2B5EF4-FFF2-40B4-BE49-F238E27FC236}">
                <a16:creationId xmlns:a16="http://schemas.microsoft.com/office/drawing/2014/main" id="{DDCFB1C9-0480-7CA0-AECA-580C0A89C132}"/>
              </a:ext>
            </a:extLst>
          </p:cNvPr>
          <p:cNvSpPr/>
          <p:nvPr/>
        </p:nvSpPr>
        <p:spPr>
          <a:xfrm>
            <a:off x="796152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56" name="Rectangle 24_1">
            <a:extLst>
              <a:ext uri="{FF2B5EF4-FFF2-40B4-BE49-F238E27FC236}">
                <a16:creationId xmlns:a16="http://schemas.microsoft.com/office/drawing/2014/main" id="{CBFF986A-2C12-212A-61BA-D231663C4608}"/>
              </a:ext>
            </a:extLst>
          </p:cNvPr>
          <p:cNvSpPr/>
          <p:nvPr/>
        </p:nvSpPr>
        <p:spPr>
          <a:xfrm>
            <a:off x="796152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57" name="Rectangle 25_1">
            <a:extLst>
              <a:ext uri="{FF2B5EF4-FFF2-40B4-BE49-F238E27FC236}">
                <a16:creationId xmlns:a16="http://schemas.microsoft.com/office/drawing/2014/main" id="{0A6E2B06-40C7-9CC6-1845-AFEB1630AC74}"/>
              </a:ext>
            </a:extLst>
          </p:cNvPr>
          <p:cNvSpPr/>
          <p:nvPr/>
        </p:nvSpPr>
        <p:spPr>
          <a:xfrm>
            <a:off x="813288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58" name="Rectangle 26_1">
            <a:extLst>
              <a:ext uri="{FF2B5EF4-FFF2-40B4-BE49-F238E27FC236}">
                <a16:creationId xmlns:a16="http://schemas.microsoft.com/office/drawing/2014/main" id="{908AD1D9-82AE-71B8-5387-F105DC7CC5E7}"/>
              </a:ext>
            </a:extLst>
          </p:cNvPr>
          <p:cNvSpPr/>
          <p:nvPr/>
        </p:nvSpPr>
        <p:spPr>
          <a:xfrm>
            <a:off x="813288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59" name="Rectangle 27_1">
            <a:extLst>
              <a:ext uri="{FF2B5EF4-FFF2-40B4-BE49-F238E27FC236}">
                <a16:creationId xmlns:a16="http://schemas.microsoft.com/office/drawing/2014/main" id="{A410728B-3466-DDA4-CBBE-2E127CDF5639}"/>
              </a:ext>
            </a:extLst>
          </p:cNvPr>
          <p:cNvSpPr/>
          <p:nvPr/>
        </p:nvSpPr>
        <p:spPr>
          <a:xfrm>
            <a:off x="830460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60" name="Rectangle 28_1">
            <a:extLst>
              <a:ext uri="{FF2B5EF4-FFF2-40B4-BE49-F238E27FC236}">
                <a16:creationId xmlns:a16="http://schemas.microsoft.com/office/drawing/2014/main" id="{4AA0EE85-25E6-88A8-25C0-74B8F891E5A9}"/>
              </a:ext>
            </a:extLst>
          </p:cNvPr>
          <p:cNvSpPr/>
          <p:nvPr/>
        </p:nvSpPr>
        <p:spPr>
          <a:xfrm>
            <a:off x="830460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61" name="Rectangle 29_1">
            <a:extLst>
              <a:ext uri="{FF2B5EF4-FFF2-40B4-BE49-F238E27FC236}">
                <a16:creationId xmlns:a16="http://schemas.microsoft.com/office/drawing/2014/main" id="{A90C7273-C9C9-F6BA-325E-516DC8836388}"/>
              </a:ext>
            </a:extLst>
          </p:cNvPr>
          <p:cNvSpPr/>
          <p:nvPr/>
        </p:nvSpPr>
        <p:spPr>
          <a:xfrm>
            <a:off x="8475960" y="37765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62" name="Rectangle 30_1">
            <a:extLst>
              <a:ext uri="{FF2B5EF4-FFF2-40B4-BE49-F238E27FC236}">
                <a16:creationId xmlns:a16="http://schemas.microsoft.com/office/drawing/2014/main" id="{84F777BB-569C-DEA2-11AB-144F16A83726}"/>
              </a:ext>
            </a:extLst>
          </p:cNvPr>
          <p:cNvSpPr/>
          <p:nvPr/>
        </p:nvSpPr>
        <p:spPr>
          <a:xfrm>
            <a:off x="8475960" y="37765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63" name="Rectangle 31_1">
            <a:extLst>
              <a:ext uri="{FF2B5EF4-FFF2-40B4-BE49-F238E27FC236}">
                <a16:creationId xmlns:a16="http://schemas.microsoft.com/office/drawing/2014/main" id="{99C9FE44-9036-371C-93DE-439CDD843B89}"/>
              </a:ext>
            </a:extLst>
          </p:cNvPr>
          <p:cNvSpPr/>
          <p:nvPr/>
        </p:nvSpPr>
        <p:spPr>
          <a:xfrm>
            <a:off x="796152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64" name="Rectangle 32_1">
            <a:extLst>
              <a:ext uri="{FF2B5EF4-FFF2-40B4-BE49-F238E27FC236}">
                <a16:creationId xmlns:a16="http://schemas.microsoft.com/office/drawing/2014/main" id="{D0D08DFF-127C-854F-DC9A-4719253649E6}"/>
              </a:ext>
            </a:extLst>
          </p:cNvPr>
          <p:cNvSpPr/>
          <p:nvPr/>
        </p:nvSpPr>
        <p:spPr>
          <a:xfrm>
            <a:off x="796152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66" name="Rectangle 33_1">
            <a:extLst>
              <a:ext uri="{FF2B5EF4-FFF2-40B4-BE49-F238E27FC236}">
                <a16:creationId xmlns:a16="http://schemas.microsoft.com/office/drawing/2014/main" id="{AAAF80C4-9A37-26F5-3A39-7DEF58E5D7F8}"/>
              </a:ext>
            </a:extLst>
          </p:cNvPr>
          <p:cNvSpPr/>
          <p:nvPr/>
        </p:nvSpPr>
        <p:spPr>
          <a:xfrm>
            <a:off x="813288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67" name="Rectangle 34_1">
            <a:extLst>
              <a:ext uri="{FF2B5EF4-FFF2-40B4-BE49-F238E27FC236}">
                <a16:creationId xmlns:a16="http://schemas.microsoft.com/office/drawing/2014/main" id="{28944723-5FD0-21D4-98B8-E84285EEBE89}"/>
              </a:ext>
            </a:extLst>
          </p:cNvPr>
          <p:cNvSpPr/>
          <p:nvPr/>
        </p:nvSpPr>
        <p:spPr>
          <a:xfrm>
            <a:off x="813288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68" name="Rectangle 35_1">
            <a:extLst>
              <a:ext uri="{FF2B5EF4-FFF2-40B4-BE49-F238E27FC236}">
                <a16:creationId xmlns:a16="http://schemas.microsoft.com/office/drawing/2014/main" id="{CE2C7EC7-002F-B364-FB32-B9E9A1A014CB}"/>
              </a:ext>
            </a:extLst>
          </p:cNvPr>
          <p:cNvSpPr/>
          <p:nvPr/>
        </p:nvSpPr>
        <p:spPr>
          <a:xfrm>
            <a:off x="830460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69" name="Rectangle 36_1">
            <a:extLst>
              <a:ext uri="{FF2B5EF4-FFF2-40B4-BE49-F238E27FC236}">
                <a16:creationId xmlns:a16="http://schemas.microsoft.com/office/drawing/2014/main" id="{2933BA10-91F5-F36F-4438-3F0A67F2DD61}"/>
              </a:ext>
            </a:extLst>
          </p:cNvPr>
          <p:cNvSpPr/>
          <p:nvPr/>
        </p:nvSpPr>
        <p:spPr>
          <a:xfrm>
            <a:off x="830460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70" name="Rectangle 37_1">
            <a:extLst>
              <a:ext uri="{FF2B5EF4-FFF2-40B4-BE49-F238E27FC236}">
                <a16:creationId xmlns:a16="http://schemas.microsoft.com/office/drawing/2014/main" id="{C57B1376-44B7-157C-8FA8-ACC7B76B7D7D}"/>
              </a:ext>
            </a:extLst>
          </p:cNvPr>
          <p:cNvSpPr/>
          <p:nvPr/>
        </p:nvSpPr>
        <p:spPr>
          <a:xfrm>
            <a:off x="8475960" y="39814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72" name="Rectangle 38_1">
            <a:extLst>
              <a:ext uri="{FF2B5EF4-FFF2-40B4-BE49-F238E27FC236}">
                <a16:creationId xmlns:a16="http://schemas.microsoft.com/office/drawing/2014/main" id="{524B9CBB-69C4-B9BC-B861-2EAFADAA4349}"/>
              </a:ext>
            </a:extLst>
          </p:cNvPr>
          <p:cNvSpPr/>
          <p:nvPr/>
        </p:nvSpPr>
        <p:spPr>
          <a:xfrm>
            <a:off x="8475960" y="39814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73" name="Rectangle 16_1">
            <a:extLst>
              <a:ext uri="{FF2B5EF4-FFF2-40B4-BE49-F238E27FC236}">
                <a16:creationId xmlns:a16="http://schemas.microsoft.com/office/drawing/2014/main" id="{FE71E780-8E7B-C4AD-26CB-1282FCBE6CBF}"/>
              </a:ext>
            </a:extLst>
          </p:cNvPr>
          <p:cNvSpPr/>
          <p:nvPr/>
        </p:nvSpPr>
        <p:spPr>
          <a:xfrm>
            <a:off x="7256880" y="3570180"/>
            <a:ext cx="1266840" cy="466560"/>
          </a:xfrm>
          <a:custGeom>
            <a:avLst/>
            <a:gdLst/>
            <a:ahLst/>
            <a:cxnLst/>
            <a:rect l="l" t="t" r="r" b="b"/>
            <a:pathLst>
              <a:path w="21600" h="21600">
                <a:moveTo>
                  <a:pt x="0" y="0"/>
                </a:moveTo>
                <a:lnTo>
                  <a:pt x="21600" y="0"/>
                </a:lnTo>
                <a:lnTo>
                  <a:pt x="21600" y="21600"/>
                </a:lnTo>
                <a:lnTo>
                  <a:pt x="0" y="21600"/>
                </a:lnTo>
                <a:close/>
              </a:path>
            </a:pathLst>
          </a:custGeom>
          <a:solidFill>
            <a:srgbClr val="70AD47"/>
          </a:solidFill>
          <a:ln w="0">
            <a:noFill/>
          </a:ln>
        </p:spPr>
        <p:style>
          <a:lnRef idx="0">
            <a:scrgbClr r="0" g="0" b="0"/>
          </a:lnRef>
          <a:fillRef idx="0">
            <a:scrgbClr r="0" g="0" b="0"/>
          </a:fillRef>
          <a:effectRef idx="0">
            <a:scrgbClr r="0" g="0" b="0"/>
          </a:effectRef>
          <a:fontRef idx="minor"/>
        </p:style>
      </p:sp>
      <p:sp>
        <p:nvSpPr>
          <p:cNvPr id="174" name="Rectangle 17_1">
            <a:extLst>
              <a:ext uri="{FF2B5EF4-FFF2-40B4-BE49-F238E27FC236}">
                <a16:creationId xmlns:a16="http://schemas.microsoft.com/office/drawing/2014/main" id="{B134B0F8-7C03-401C-7293-F38186296C68}"/>
              </a:ext>
            </a:extLst>
          </p:cNvPr>
          <p:cNvSpPr/>
          <p:nvPr/>
        </p:nvSpPr>
        <p:spPr>
          <a:xfrm>
            <a:off x="7256880" y="3570180"/>
            <a:ext cx="1266840" cy="4665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75" name="Rectangle 18_1">
            <a:extLst>
              <a:ext uri="{FF2B5EF4-FFF2-40B4-BE49-F238E27FC236}">
                <a16:creationId xmlns:a16="http://schemas.microsoft.com/office/drawing/2014/main" id="{C7629CD2-E616-EE19-4B23-C234DE2640E8}"/>
              </a:ext>
            </a:extLst>
          </p:cNvPr>
          <p:cNvSpPr/>
          <p:nvPr/>
        </p:nvSpPr>
        <p:spPr>
          <a:xfrm>
            <a:off x="7467840" y="4037100"/>
            <a:ext cx="355680" cy="9684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176" name="Rectangle 19_1">
            <a:extLst>
              <a:ext uri="{FF2B5EF4-FFF2-40B4-BE49-F238E27FC236}">
                <a16:creationId xmlns:a16="http://schemas.microsoft.com/office/drawing/2014/main" id="{048055D9-145D-A093-8F97-E1B413482BF1}"/>
              </a:ext>
            </a:extLst>
          </p:cNvPr>
          <p:cNvSpPr/>
          <p:nvPr/>
        </p:nvSpPr>
        <p:spPr>
          <a:xfrm>
            <a:off x="7467840" y="4037100"/>
            <a:ext cx="355680" cy="9684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77" name="Freeform 20_1">
            <a:extLst>
              <a:ext uri="{FF2B5EF4-FFF2-40B4-BE49-F238E27FC236}">
                <a16:creationId xmlns:a16="http://schemas.microsoft.com/office/drawing/2014/main" id="{4FAC38C4-9DE0-C61A-218B-0B3A43A540F2}"/>
              </a:ext>
            </a:extLst>
          </p:cNvPr>
          <p:cNvSpPr/>
          <p:nvPr/>
        </p:nvSpPr>
        <p:spPr>
          <a:xfrm>
            <a:off x="7128000" y="3483060"/>
            <a:ext cx="128520" cy="603360"/>
          </a:xfrm>
          <a:custGeom>
            <a:avLst/>
            <a:gdLst>
              <a:gd name="textAreaLeft" fmla="*/ 0 w 128520"/>
              <a:gd name="textAreaRight" fmla="*/ 128880 w 128520"/>
              <a:gd name="textAreaTop" fmla="*/ 0 h 603360"/>
              <a:gd name="textAreaBottom" fmla="*/ 603720 h 603360"/>
            </a:gdLst>
            <a:ahLst/>
            <a:cxnLst/>
            <a:rect l="textAreaLeft" t="textAreaTop" r="textAreaRight" b="textAreaBottom"/>
            <a:pathLst>
              <a:path w="81" h="380">
                <a:moveTo>
                  <a:pt x="81" y="380"/>
                </a:moveTo>
                <a:lnTo>
                  <a:pt x="81"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78" name="Rectangle 21_1">
            <a:extLst>
              <a:ext uri="{FF2B5EF4-FFF2-40B4-BE49-F238E27FC236}">
                <a16:creationId xmlns:a16="http://schemas.microsoft.com/office/drawing/2014/main" id="{6E020474-1A14-A644-6D4B-DA7D683939D8}"/>
              </a:ext>
            </a:extLst>
          </p:cNvPr>
          <p:cNvSpPr/>
          <p:nvPr/>
        </p:nvSpPr>
        <p:spPr>
          <a:xfrm>
            <a:off x="7444080" y="3673500"/>
            <a:ext cx="274680" cy="262080"/>
          </a:xfrm>
          <a:custGeom>
            <a:avLst/>
            <a:gdLst/>
            <a:ahLst/>
            <a:cxnLst/>
            <a:rect l="l" t="t" r="r" b="b"/>
            <a:pathLst>
              <a:path w="21600" h="21600">
                <a:moveTo>
                  <a:pt x="0" y="0"/>
                </a:moveTo>
                <a:lnTo>
                  <a:pt x="21600" y="0"/>
                </a:lnTo>
                <a:lnTo>
                  <a:pt x="21600" y="21600"/>
                </a:lnTo>
                <a:lnTo>
                  <a:pt x="0" y="21600"/>
                </a:lnTo>
                <a:close/>
              </a:path>
            </a:pathLst>
          </a:custGeom>
          <a:solidFill>
            <a:srgbClr val="D8D8D8"/>
          </a:solidFill>
          <a:ln w="0">
            <a:noFill/>
          </a:ln>
        </p:spPr>
        <p:style>
          <a:lnRef idx="0">
            <a:scrgbClr r="0" g="0" b="0"/>
          </a:lnRef>
          <a:fillRef idx="0">
            <a:scrgbClr r="0" g="0" b="0"/>
          </a:fillRef>
          <a:effectRef idx="0">
            <a:scrgbClr r="0" g="0" b="0"/>
          </a:effectRef>
          <a:fontRef idx="minor"/>
        </p:style>
      </p:sp>
      <p:sp>
        <p:nvSpPr>
          <p:cNvPr id="179" name="Rectangle 22_1">
            <a:extLst>
              <a:ext uri="{FF2B5EF4-FFF2-40B4-BE49-F238E27FC236}">
                <a16:creationId xmlns:a16="http://schemas.microsoft.com/office/drawing/2014/main" id="{FDA1EC29-A8C3-7E6D-9BB9-EF80871099B5}"/>
              </a:ext>
            </a:extLst>
          </p:cNvPr>
          <p:cNvSpPr/>
          <p:nvPr/>
        </p:nvSpPr>
        <p:spPr>
          <a:xfrm>
            <a:off x="7444080" y="3673500"/>
            <a:ext cx="274680" cy="262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80" name="Rectangle 23_1">
            <a:extLst>
              <a:ext uri="{FF2B5EF4-FFF2-40B4-BE49-F238E27FC236}">
                <a16:creationId xmlns:a16="http://schemas.microsoft.com/office/drawing/2014/main" id="{BD24B370-450A-CF90-2DC9-26E144D4087A}"/>
              </a:ext>
            </a:extLst>
          </p:cNvPr>
          <p:cNvSpPr/>
          <p:nvPr/>
        </p:nvSpPr>
        <p:spPr>
          <a:xfrm>
            <a:off x="780912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81" name="Rectangle 24_1">
            <a:extLst>
              <a:ext uri="{FF2B5EF4-FFF2-40B4-BE49-F238E27FC236}">
                <a16:creationId xmlns:a16="http://schemas.microsoft.com/office/drawing/2014/main" id="{9B654174-AD0E-7A34-4CFE-19BA1977BF47}"/>
              </a:ext>
            </a:extLst>
          </p:cNvPr>
          <p:cNvSpPr/>
          <p:nvPr/>
        </p:nvSpPr>
        <p:spPr>
          <a:xfrm>
            <a:off x="780912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82" name="Rectangle 25_1">
            <a:extLst>
              <a:ext uri="{FF2B5EF4-FFF2-40B4-BE49-F238E27FC236}">
                <a16:creationId xmlns:a16="http://schemas.microsoft.com/office/drawing/2014/main" id="{4D13A491-B584-0AF5-8EAE-55E1CB70609A}"/>
              </a:ext>
            </a:extLst>
          </p:cNvPr>
          <p:cNvSpPr/>
          <p:nvPr/>
        </p:nvSpPr>
        <p:spPr>
          <a:xfrm>
            <a:off x="798048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83" name="Rectangle 26_1">
            <a:extLst>
              <a:ext uri="{FF2B5EF4-FFF2-40B4-BE49-F238E27FC236}">
                <a16:creationId xmlns:a16="http://schemas.microsoft.com/office/drawing/2014/main" id="{5D2B83C0-750B-392F-24F4-1FD5E0EED764}"/>
              </a:ext>
            </a:extLst>
          </p:cNvPr>
          <p:cNvSpPr/>
          <p:nvPr/>
        </p:nvSpPr>
        <p:spPr>
          <a:xfrm>
            <a:off x="798048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84" name="Rectangle 27_1">
            <a:extLst>
              <a:ext uri="{FF2B5EF4-FFF2-40B4-BE49-F238E27FC236}">
                <a16:creationId xmlns:a16="http://schemas.microsoft.com/office/drawing/2014/main" id="{DEBEE642-86BB-B507-6E0B-38B43180D364}"/>
              </a:ext>
            </a:extLst>
          </p:cNvPr>
          <p:cNvSpPr/>
          <p:nvPr/>
        </p:nvSpPr>
        <p:spPr>
          <a:xfrm>
            <a:off x="815220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85" name="Rectangle 28_1">
            <a:extLst>
              <a:ext uri="{FF2B5EF4-FFF2-40B4-BE49-F238E27FC236}">
                <a16:creationId xmlns:a16="http://schemas.microsoft.com/office/drawing/2014/main" id="{A8D676DA-5F2C-BEF7-F357-0F95B8B9EE7A}"/>
              </a:ext>
            </a:extLst>
          </p:cNvPr>
          <p:cNvSpPr/>
          <p:nvPr/>
        </p:nvSpPr>
        <p:spPr>
          <a:xfrm>
            <a:off x="815220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86" name="Rectangle 29_1">
            <a:extLst>
              <a:ext uri="{FF2B5EF4-FFF2-40B4-BE49-F238E27FC236}">
                <a16:creationId xmlns:a16="http://schemas.microsoft.com/office/drawing/2014/main" id="{B6472FC5-7BEE-C7F8-96A9-CFC79880A51C}"/>
              </a:ext>
            </a:extLst>
          </p:cNvPr>
          <p:cNvSpPr/>
          <p:nvPr/>
        </p:nvSpPr>
        <p:spPr>
          <a:xfrm>
            <a:off x="8323560" y="362418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87" name="Rectangle 30_1">
            <a:extLst>
              <a:ext uri="{FF2B5EF4-FFF2-40B4-BE49-F238E27FC236}">
                <a16:creationId xmlns:a16="http://schemas.microsoft.com/office/drawing/2014/main" id="{46D16E5A-2BE1-157C-6A4B-BDC9443A04E1}"/>
              </a:ext>
            </a:extLst>
          </p:cNvPr>
          <p:cNvSpPr/>
          <p:nvPr/>
        </p:nvSpPr>
        <p:spPr>
          <a:xfrm>
            <a:off x="8323560" y="362418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88" name="Rectangle 31_1">
            <a:extLst>
              <a:ext uri="{FF2B5EF4-FFF2-40B4-BE49-F238E27FC236}">
                <a16:creationId xmlns:a16="http://schemas.microsoft.com/office/drawing/2014/main" id="{757E5F18-9CB7-5753-4EA5-28B0850FD8D8}"/>
              </a:ext>
            </a:extLst>
          </p:cNvPr>
          <p:cNvSpPr/>
          <p:nvPr/>
        </p:nvSpPr>
        <p:spPr>
          <a:xfrm>
            <a:off x="780912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89" name="Rectangle 32_1">
            <a:extLst>
              <a:ext uri="{FF2B5EF4-FFF2-40B4-BE49-F238E27FC236}">
                <a16:creationId xmlns:a16="http://schemas.microsoft.com/office/drawing/2014/main" id="{633478EE-CD07-72F6-20C0-DFF3803BB61B}"/>
              </a:ext>
            </a:extLst>
          </p:cNvPr>
          <p:cNvSpPr/>
          <p:nvPr/>
        </p:nvSpPr>
        <p:spPr>
          <a:xfrm>
            <a:off x="780912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90" name="Rectangle 33_1">
            <a:extLst>
              <a:ext uri="{FF2B5EF4-FFF2-40B4-BE49-F238E27FC236}">
                <a16:creationId xmlns:a16="http://schemas.microsoft.com/office/drawing/2014/main" id="{6215F78A-9021-41E1-5E94-D6D0306779D2}"/>
              </a:ext>
            </a:extLst>
          </p:cNvPr>
          <p:cNvSpPr/>
          <p:nvPr/>
        </p:nvSpPr>
        <p:spPr>
          <a:xfrm>
            <a:off x="798048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91" name="Rectangle 34_1">
            <a:extLst>
              <a:ext uri="{FF2B5EF4-FFF2-40B4-BE49-F238E27FC236}">
                <a16:creationId xmlns:a16="http://schemas.microsoft.com/office/drawing/2014/main" id="{9CF16FDF-305C-2F9D-9735-6F203E7E089A}"/>
              </a:ext>
            </a:extLst>
          </p:cNvPr>
          <p:cNvSpPr/>
          <p:nvPr/>
        </p:nvSpPr>
        <p:spPr>
          <a:xfrm>
            <a:off x="798048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92" name="Rectangle 35_1">
            <a:extLst>
              <a:ext uri="{FF2B5EF4-FFF2-40B4-BE49-F238E27FC236}">
                <a16:creationId xmlns:a16="http://schemas.microsoft.com/office/drawing/2014/main" id="{E41AE674-FB95-5E7F-5F8F-849C5D0C515E}"/>
              </a:ext>
            </a:extLst>
          </p:cNvPr>
          <p:cNvSpPr/>
          <p:nvPr/>
        </p:nvSpPr>
        <p:spPr>
          <a:xfrm>
            <a:off x="815220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93" name="Rectangle 36_1">
            <a:extLst>
              <a:ext uri="{FF2B5EF4-FFF2-40B4-BE49-F238E27FC236}">
                <a16:creationId xmlns:a16="http://schemas.microsoft.com/office/drawing/2014/main" id="{DEF3753A-ACA5-468D-2A71-1C055C9EC96F}"/>
              </a:ext>
            </a:extLst>
          </p:cNvPr>
          <p:cNvSpPr/>
          <p:nvPr/>
        </p:nvSpPr>
        <p:spPr>
          <a:xfrm>
            <a:off x="815220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94" name="Rectangle 37_1">
            <a:extLst>
              <a:ext uri="{FF2B5EF4-FFF2-40B4-BE49-F238E27FC236}">
                <a16:creationId xmlns:a16="http://schemas.microsoft.com/office/drawing/2014/main" id="{08F88470-046D-751F-FA8A-A0061CE543EC}"/>
              </a:ext>
            </a:extLst>
          </p:cNvPr>
          <p:cNvSpPr/>
          <p:nvPr/>
        </p:nvSpPr>
        <p:spPr>
          <a:xfrm>
            <a:off x="8323560" y="3829020"/>
            <a:ext cx="120600" cy="154080"/>
          </a:xfrm>
          <a:custGeom>
            <a:avLst/>
            <a:gdLst/>
            <a:ahLst/>
            <a:cxnLst/>
            <a:rect l="l" t="t" r="r" b="b"/>
            <a:pathLst>
              <a:path w="21600" h="21600">
                <a:moveTo>
                  <a:pt x="0" y="0"/>
                </a:moveTo>
                <a:lnTo>
                  <a:pt x="21600" y="0"/>
                </a:lnTo>
                <a:lnTo>
                  <a:pt x="21600" y="21600"/>
                </a:lnTo>
                <a:lnTo>
                  <a:pt x="0" y="2160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95" name="Rectangle 38_1">
            <a:extLst>
              <a:ext uri="{FF2B5EF4-FFF2-40B4-BE49-F238E27FC236}">
                <a16:creationId xmlns:a16="http://schemas.microsoft.com/office/drawing/2014/main" id="{FE7E6F10-538C-378A-D010-6E8441776367}"/>
              </a:ext>
            </a:extLst>
          </p:cNvPr>
          <p:cNvSpPr/>
          <p:nvPr/>
        </p:nvSpPr>
        <p:spPr>
          <a:xfrm>
            <a:off x="8323560" y="3829020"/>
            <a:ext cx="120600" cy="1540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96" name="Freeform 11_1">
            <a:extLst>
              <a:ext uri="{FF2B5EF4-FFF2-40B4-BE49-F238E27FC236}">
                <a16:creationId xmlns:a16="http://schemas.microsoft.com/office/drawing/2014/main" id="{093DA108-0CEF-7969-E609-EC432AABC5E4}"/>
              </a:ext>
            </a:extLst>
          </p:cNvPr>
          <p:cNvSpPr/>
          <p:nvPr/>
        </p:nvSpPr>
        <p:spPr>
          <a:xfrm>
            <a:off x="5958000" y="3628797"/>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97" name="Freeform 12_1">
            <a:extLst>
              <a:ext uri="{FF2B5EF4-FFF2-40B4-BE49-F238E27FC236}">
                <a16:creationId xmlns:a16="http://schemas.microsoft.com/office/drawing/2014/main" id="{38E136E7-1CA0-2789-FB38-908C8FBA7986}"/>
              </a:ext>
            </a:extLst>
          </p:cNvPr>
          <p:cNvSpPr/>
          <p:nvPr/>
        </p:nvSpPr>
        <p:spPr>
          <a:xfrm>
            <a:off x="6910560" y="3615350"/>
            <a:ext cx="174600" cy="162000"/>
          </a:xfrm>
          <a:custGeom>
            <a:avLst/>
            <a:gdLst>
              <a:gd name="textAreaLeft" fmla="*/ 0 w 174600"/>
              <a:gd name="textAreaRight" fmla="*/ 174960 w 174600"/>
              <a:gd name="textAreaTop" fmla="*/ 0 h 162000"/>
              <a:gd name="textAreaBottom" fmla="*/ 162360 h 162000"/>
            </a:gdLst>
            <a:ahLst/>
            <a:cxnLst/>
            <a:rect l="textAreaLeft" t="textAreaTop" r="textAreaRight" b="textAreaBottom"/>
            <a:pathLst>
              <a:path w="110" h="102">
                <a:moveTo>
                  <a:pt x="0" y="0"/>
                </a:moveTo>
                <a:lnTo>
                  <a:pt x="110"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198" name="Line 13_3">
            <a:extLst>
              <a:ext uri="{FF2B5EF4-FFF2-40B4-BE49-F238E27FC236}">
                <a16:creationId xmlns:a16="http://schemas.microsoft.com/office/drawing/2014/main" id="{C3AC4856-4FFE-C395-278E-4308F9B6C83B}"/>
              </a:ext>
            </a:extLst>
          </p:cNvPr>
          <p:cNvSpPr/>
          <p:nvPr/>
        </p:nvSpPr>
        <p:spPr>
          <a:xfrm>
            <a:off x="6131160" y="3703317"/>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99" name="Freeform 11_1">
            <a:extLst>
              <a:ext uri="{FF2B5EF4-FFF2-40B4-BE49-F238E27FC236}">
                <a16:creationId xmlns:a16="http://schemas.microsoft.com/office/drawing/2014/main" id="{E24EB506-E773-22B4-FDF6-25F532FE4C9A}"/>
              </a:ext>
            </a:extLst>
          </p:cNvPr>
          <p:cNvSpPr/>
          <p:nvPr/>
        </p:nvSpPr>
        <p:spPr>
          <a:xfrm>
            <a:off x="5962483" y="3808091"/>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00" name="Freeform 12_1">
            <a:extLst>
              <a:ext uri="{FF2B5EF4-FFF2-40B4-BE49-F238E27FC236}">
                <a16:creationId xmlns:a16="http://schemas.microsoft.com/office/drawing/2014/main" id="{ABBA00B9-934C-54CD-42DA-0330D0ECDB04}"/>
              </a:ext>
            </a:extLst>
          </p:cNvPr>
          <p:cNvSpPr/>
          <p:nvPr/>
        </p:nvSpPr>
        <p:spPr>
          <a:xfrm>
            <a:off x="6915043" y="3794644"/>
            <a:ext cx="174600" cy="162000"/>
          </a:xfrm>
          <a:custGeom>
            <a:avLst/>
            <a:gdLst>
              <a:gd name="textAreaLeft" fmla="*/ 0 w 174600"/>
              <a:gd name="textAreaRight" fmla="*/ 174960 w 174600"/>
              <a:gd name="textAreaTop" fmla="*/ 0 h 162000"/>
              <a:gd name="textAreaBottom" fmla="*/ 162360 h 162000"/>
            </a:gdLst>
            <a:ahLst/>
            <a:cxnLst/>
            <a:rect l="textAreaLeft" t="textAreaTop" r="textAreaRight" b="textAreaBottom"/>
            <a:pathLst>
              <a:path w="110" h="102">
                <a:moveTo>
                  <a:pt x="0" y="0"/>
                </a:moveTo>
                <a:lnTo>
                  <a:pt x="110"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01" name="Line 13_3">
            <a:extLst>
              <a:ext uri="{FF2B5EF4-FFF2-40B4-BE49-F238E27FC236}">
                <a16:creationId xmlns:a16="http://schemas.microsoft.com/office/drawing/2014/main" id="{F81E342E-8DDA-D76C-34D8-FE8241A318A4}"/>
              </a:ext>
            </a:extLst>
          </p:cNvPr>
          <p:cNvSpPr/>
          <p:nvPr/>
        </p:nvSpPr>
        <p:spPr>
          <a:xfrm>
            <a:off x="6135643" y="3882611"/>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202" name="Freeform 11_1">
            <a:extLst>
              <a:ext uri="{FF2B5EF4-FFF2-40B4-BE49-F238E27FC236}">
                <a16:creationId xmlns:a16="http://schemas.microsoft.com/office/drawing/2014/main" id="{FE31952E-AF20-05E1-0E6A-9B3E69A5F465}"/>
              </a:ext>
            </a:extLst>
          </p:cNvPr>
          <p:cNvSpPr/>
          <p:nvPr/>
        </p:nvSpPr>
        <p:spPr>
          <a:xfrm>
            <a:off x="5966966" y="3987385"/>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03" name="Freeform 12_1">
            <a:extLst>
              <a:ext uri="{FF2B5EF4-FFF2-40B4-BE49-F238E27FC236}">
                <a16:creationId xmlns:a16="http://schemas.microsoft.com/office/drawing/2014/main" id="{C1E66B93-B071-1C89-0DA2-C2DA75DB8268}"/>
              </a:ext>
            </a:extLst>
          </p:cNvPr>
          <p:cNvSpPr/>
          <p:nvPr/>
        </p:nvSpPr>
        <p:spPr>
          <a:xfrm>
            <a:off x="6919526" y="3973938"/>
            <a:ext cx="174600" cy="162000"/>
          </a:xfrm>
          <a:custGeom>
            <a:avLst/>
            <a:gdLst>
              <a:gd name="textAreaLeft" fmla="*/ 0 w 174600"/>
              <a:gd name="textAreaRight" fmla="*/ 174960 w 174600"/>
              <a:gd name="textAreaTop" fmla="*/ 0 h 162000"/>
              <a:gd name="textAreaBottom" fmla="*/ 162360 h 162000"/>
            </a:gdLst>
            <a:ahLst/>
            <a:cxnLst/>
            <a:rect l="textAreaLeft" t="textAreaTop" r="textAreaRight" b="textAreaBottom"/>
            <a:pathLst>
              <a:path w="110" h="102">
                <a:moveTo>
                  <a:pt x="0" y="0"/>
                </a:moveTo>
                <a:lnTo>
                  <a:pt x="110" y="51"/>
                </a:lnTo>
                <a:lnTo>
                  <a:pt x="0" y="102"/>
                </a:lnTo>
                <a:lnTo>
                  <a:pt x="0" y="0"/>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04" name="Line 13_3">
            <a:extLst>
              <a:ext uri="{FF2B5EF4-FFF2-40B4-BE49-F238E27FC236}">
                <a16:creationId xmlns:a16="http://schemas.microsoft.com/office/drawing/2014/main" id="{8334E6A7-C95C-67AF-DDC1-DB402FF18251}"/>
              </a:ext>
            </a:extLst>
          </p:cNvPr>
          <p:cNvSpPr/>
          <p:nvPr/>
        </p:nvSpPr>
        <p:spPr>
          <a:xfrm>
            <a:off x="6140126" y="4061905"/>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11" name="Freeform 110">
            <a:extLst>
              <a:ext uri="{FF2B5EF4-FFF2-40B4-BE49-F238E27FC236}">
                <a16:creationId xmlns:a16="http://schemas.microsoft.com/office/drawing/2014/main" id="{4E7E553F-F7E2-DFFA-6C1D-2DB6F3920112}"/>
              </a:ext>
            </a:extLst>
          </p:cNvPr>
          <p:cNvSpPr/>
          <p:nvPr/>
        </p:nvSpPr>
        <p:spPr>
          <a:xfrm>
            <a:off x="7031160" y="2978022"/>
            <a:ext cx="3642480" cy="1720440"/>
          </a:xfrm>
          <a:custGeom>
            <a:avLst/>
            <a:gdLst>
              <a:gd name="textAreaLeft" fmla="*/ 0 w 3642480"/>
              <a:gd name="textAreaRight" fmla="*/ 3642840 w 3642480"/>
              <a:gd name="textAreaTop" fmla="*/ 0 h 1720440"/>
              <a:gd name="textAreaBottom" fmla="*/ 1720800 h 1720440"/>
            </a:gdLst>
            <a:ahLst/>
            <a:cxnLst/>
            <a:rect l="textAreaLeft" t="textAreaTop" r="textAreaRight" b="textAreaBottom"/>
            <a:pathLst>
              <a:path w="10121" h="4782">
                <a:moveTo>
                  <a:pt x="796" y="0"/>
                </a:moveTo>
                <a:lnTo>
                  <a:pt x="797" y="0"/>
                </a:lnTo>
                <a:cubicBezTo>
                  <a:pt x="657" y="0"/>
                  <a:pt x="520" y="37"/>
                  <a:pt x="398" y="107"/>
                </a:cubicBezTo>
                <a:cubicBezTo>
                  <a:pt x="277" y="177"/>
                  <a:pt x="177" y="277"/>
                  <a:pt x="107" y="398"/>
                </a:cubicBezTo>
                <a:cubicBezTo>
                  <a:pt x="37" y="520"/>
                  <a:pt x="0" y="657"/>
                  <a:pt x="0" y="797"/>
                </a:cubicBezTo>
                <a:lnTo>
                  <a:pt x="0" y="3984"/>
                </a:lnTo>
                <a:lnTo>
                  <a:pt x="0" y="3984"/>
                </a:lnTo>
                <a:cubicBezTo>
                  <a:pt x="0" y="4124"/>
                  <a:pt x="37" y="4261"/>
                  <a:pt x="107" y="4383"/>
                </a:cubicBezTo>
                <a:cubicBezTo>
                  <a:pt x="177" y="4504"/>
                  <a:pt x="277" y="4604"/>
                  <a:pt x="398" y="4674"/>
                </a:cubicBezTo>
                <a:cubicBezTo>
                  <a:pt x="520" y="4744"/>
                  <a:pt x="657" y="4781"/>
                  <a:pt x="797" y="4781"/>
                </a:cubicBezTo>
                <a:lnTo>
                  <a:pt x="9323" y="4781"/>
                </a:lnTo>
                <a:lnTo>
                  <a:pt x="9323" y="4781"/>
                </a:lnTo>
                <a:cubicBezTo>
                  <a:pt x="9463" y="4781"/>
                  <a:pt x="9600" y="4744"/>
                  <a:pt x="9722" y="4674"/>
                </a:cubicBezTo>
                <a:cubicBezTo>
                  <a:pt x="9843" y="4604"/>
                  <a:pt x="9943" y="4504"/>
                  <a:pt x="10013" y="4383"/>
                </a:cubicBezTo>
                <a:cubicBezTo>
                  <a:pt x="10083" y="4261"/>
                  <a:pt x="10120" y="4124"/>
                  <a:pt x="10120" y="3984"/>
                </a:cubicBezTo>
                <a:lnTo>
                  <a:pt x="10120" y="796"/>
                </a:lnTo>
                <a:lnTo>
                  <a:pt x="10120" y="797"/>
                </a:lnTo>
                <a:lnTo>
                  <a:pt x="10120" y="797"/>
                </a:lnTo>
                <a:cubicBezTo>
                  <a:pt x="10120" y="657"/>
                  <a:pt x="10083" y="520"/>
                  <a:pt x="10013" y="398"/>
                </a:cubicBezTo>
                <a:cubicBezTo>
                  <a:pt x="9943" y="277"/>
                  <a:pt x="9843" y="177"/>
                  <a:pt x="9722" y="107"/>
                </a:cubicBezTo>
                <a:cubicBezTo>
                  <a:pt x="9600" y="37"/>
                  <a:pt x="9463" y="0"/>
                  <a:pt x="9323" y="0"/>
                </a:cubicBezTo>
                <a:lnTo>
                  <a:pt x="796" y="0"/>
                </a:lnTo>
              </a:path>
            </a:pathLst>
          </a:custGeom>
          <a:noFill/>
          <a:ln w="38160">
            <a:solidFill>
              <a:srgbClr val="00B050"/>
            </a:solidFill>
            <a:prstDash val="lgDash"/>
            <a:round/>
          </a:ln>
        </p:spPr>
        <p:style>
          <a:lnRef idx="0">
            <a:scrgbClr r="0" g="0" b="0"/>
          </a:lnRef>
          <a:fillRef idx="0">
            <a:scrgbClr r="0" g="0" b="0"/>
          </a:fillRef>
          <a:effectRef idx="0">
            <a:scrgbClr r="0" g="0" b="0"/>
          </a:effectRef>
          <a:fontRef idx="minor"/>
        </p:style>
      </p:sp>
      <p:sp>
        <p:nvSpPr>
          <p:cNvPr id="205" name="TextBox 204">
            <a:extLst>
              <a:ext uri="{FF2B5EF4-FFF2-40B4-BE49-F238E27FC236}">
                <a16:creationId xmlns:a16="http://schemas.microsoft.com/office/drawing/2014/main" id="{10AB58E1-577E-09EE-1F55-F6B814FCFFEE}"/>
              </a:ext>
            </a:extLst>
          </p:cNvPr>
          <p:cNvSpPr txBox="1"/>
          <p:nvPr/>
        </p:nvSpPr>
        <p:spPr>
          <a:xfrm>
            <a:off x="9963000" y="1419473"/>
            <a:ext cx="2450401" cy="923330"/>
          </a:xfrm>
          <a:prstGeom prst="rect">
            <a:avLst/>
          </a:prstGeom>
          <a:noFill/>
        </p:spPr>
        <p:txBody>
          <a:bodyPr wrap="square" rtlCol="0">
            <a:spAutoFit/>
          </a:bodyPr>
          <a:lstStyle/>
          <a:p>
            <a:r>
              <a:rPr lang="en-US" b="1">
                <a:solidFill>
                  <a:srgbClr val="FF0000"/>
                </a:solidFill>
              </a:rPr>
              <a:t>Must copy entire dataset to CPU memory FIRST</a:t>
            </a:r>
          </a:p>
        </p:txBody>
      </p:sp>
      <p:sp>
        <p:nvSpPr>
          <p:cNvPr id="207" name="Freeform 206">
            <a:extLst>
              <a:ext uri="{FF2B5EF4-FFF2-40B4-BE49-F238E27FC236}">
                <a16:creationId xmlns:a16="http://schemas.microsoft.com/office/drawing/2014/main" id="{D38FFE1D-4826-F1BA-A5B3-2611320EB370}"/>
              </a:ext>
            </a:extLst>
          </p:cNvPr>
          <p:cNvSpPr/>
          <p:nvPr/>
        </p:nvSpPr>
        <p:spPr>
          <a:xfrm>
            <a:off x="79116" y="3193997"/>
            <a:ext cx="3749039" cy="1305466"/>
          </a:xfrm>
          <a:custGeom>
            <a:avLst/>
            <a:gdLst>
              <a:gd name="textAreaLeft" fmla="*/ 0 w 3642480"/>
              <a:gd name="textAreaRight" fmla="*/ 3642840 w 3642480"/>
              <a:gd name="textAreaTop" fmla="*/ 0 h 1720440"/>
              <a:gd name="textAreaBottom" fmla="*/ 1720800 h 1720440"/>
            </a:gdLst>
            <a:ahLst/>
            <a:cxnLst/>
            <a:rect l="textAreaLeft" t="textAreaTop" r="textAreaRight" b="textAreaBottom"/>
            <a:pathLst>
              <a:path w="10121" h="4782">
                <a:moveTo>
                  <a:pt x="796" y="0"/>
                </a:moveTo>
                <a:lnTo>
                  <a:pt x="797" y="0"/>
                </a:lnTo>
                <a:cubicBezTo>
                  <a:pt x="657" y="0"/>
                  <a:pt x="520" y="37"/>
                  <a:pt x="398" y="107"/>
                </a:cubicBezTo>
                <a:cubicBezTo>
                  <a:pt x="277" y="177"/>
                  <a:pt x="177" y="277"/>
                  <a:pt x="107" y="398"/>
                </a:cubicBezTo>
                <a:cubicBezTo>
                  <a:pt x="37" y="520"/>
                  <a:pt x="0" y="657"/>
                  <a:pt x="0" y="797"/>
                </a:cubicBezTo>
                <a:lnTo>
                  <a:pt x="0" y="3984"/>
                </a:lnTo>
                <a:lnTo>
                  <a:pt x="0" y="3984"/>
                </a:lnTo>
                <a:cubicBezTo>
                  <a:pt x="0" y="4124"/>
                  <a:pt x="37" y="4261"/>
                  <a:pt x="107" y="4383"/>
                </a:cubicBezTo>
                <a:cubicBezTo>
                  <a:pt x="177" y="4504"/>
                  <a:pt x="277" y="4604"/>
                  <a:pt x="398" y="4674"/>
                </a:cubicBezTo>
                <a:cubicBezTo>
                  <a:pt x="520" y="4744"/>
                  <a:pt x="657" y="4781"/>
                  <a:pt x="797" y="4781"/>
                </a:cubicBezTo>
                <a:lnTo>
                  <a:pt x="9323" y="4781"/>
                </a:lnTo>
                <a:lnTo>
                  <a:pt x="9323" y="4781"/>
                </a:lnTo>
                <a:cubicBezTo>
                  <a:pt x="9463" y="4781"/>
                  <a:pt x="9600" y="4744"/>
                  <a:pt x="9722" y="4674"/>
                </a:cubicBezTo>
                <a:cubicBezTo>
                  <a:pt x="9843" y="4604"/>
                  <a:pt x="9943" y="4504"/>
                  <a:pt x="10013" y="4383"/>
                </a:cubicBezTo>
                <a:cubicBezTo>
                  <a:pt x="10083" y="4261"/>
                  <a:pt x="10120" y="4124"/>
                  <a:pt x="10120" y="3984"/>
                </a:cubicBezTo>
                <a:lnTo>
                  <a:pt x="10120" y="796"/>
                </a:lnTo>
                <a:lnTo>
                  <a:pt x="10120" y="797"/>
                </a:lnTo>
                <a:lnTo>
                  <a:pt x="10120" y="797"/>
                </a:lnTo>
                <a:cubicBezTo>
                  <a:pt x="10120" y="657"/>
                  <a:pt x="10083" y="520"/>
                  <a:pt x="10013" y="398"/>
                </a:cubicBezTo>
                <a:cubicBezTo>
                  <a:pt x="9943" y="277"/>
                  <a:pt x="9843" y="177"/>
                  <a:pt x="9722" y="107"/>
                </a:cubicBezTo>
                <a:cubicBezTo>
                  <a:pt x="9600" y="37"/>
                  <a:pt x="9463" y="0"/>
                  <a:pt x="9323" y="0"/>
                </a:cubicBezTo>
                <a:lnTo>
                  <a:pt x="796" y="0"/>
                </a:lnTo>
              </a:path>
            </a:pathLst>
          </a:custGeom>
          <a:noFill/>
          <a:ln w="38160">
            <a:solidFill>
              <a:srgbClr val="00B050"/>
            </a:solidFill>
            <a:prstDash val="lgDash"/>
            <a:round/>
          </a:ln>
        </p:spPr>
        <p:style>
          <a:lnRef idx="0">
            <a:scrgbClr r="0" g="0" b="0"/>
          </a:lnRef>
          <a:fillRef idx="0">
            <a:scrgbClr r="0" g="0" b="0"/>
          </a:fillRef>
          <a:effectRef idx="0">
            <a:scrgbClr r="0" g="0" b="0"/>
          </a:effectRef>
          <a:fontRef idx="minor"/>
        </p:style>
      </p:sp>
      <p:sp>
        <p:nvSpPr>
          <p:cNvPr id="208" name="TextBox 207">
            <a:extLst>
              <a:ext uri="{FF2B5EF4-FFF2-40B4-BE49-F238E27FC236}">
                <a16:creationId xmlns:a16="http://schemas.microsoft.com/office/drawing/2014/main" id="{DA3991F4-0FEB-7C77-1ACB-3BC153EDE5D2}"/>
              </a:ext>
            </a:extLst>
          </p:cNvPr>
          <p:cNvSpPr txBox="1"/>
          <p:nvPr/>
        </p:nvSpPr>
        <p:spPr>
          <a:xfrm>
            <a:off x="43624" y="3261348"/>
            <a:ext cx="2250347" cy="1200329"/>
          </a:xfrm>
          <a:prstGeom prst="rect">
            <a:avLst/>
          </a:prstGeom>
          <a:noFill/>
        </p:spPr>
        <p:txBody>
          <a:bodyPr wrap="square" rtlCol="0">
            <a:spAutoFit/>
          </a:bodyPr>
          <a:lstStyle/>
          <a:p>
            <a:r>
              <a:rPr lang="en-US" b="1">
                <a:solidFill>
                  <a:srgbClr val="00B050"/>
                </a:solidFill>
              </a:rPr>
              <a:t>GPU threads can make fine-grain accesses to CPU memory</a:t>
            </a:r>
          </a:p>
        </p:txBody>
      </p:sp>
      <p:graphicFrame>
        <p:nvGraphicFramePr>
          <p:cNvPr id="116" name="Table 115">
            <a:extLst>
              <a:ext uri="{FF2B5EF4-FFF2-40B4-BE49-F238E27FC236}">
                <a16:creationId xmlns:a16="http://schemas.microsoft.com/office/drawing/2014/main" id="{A193E9DF-768E-488C-452D-C25379B64285}"/>
              </a:ext>
            </a:extLst>
          </p:cNvPr>
          <p:cNvGraphicFramePr/>
          <p:nvPr>
            <p:extLst>
              <p:ext uri="{D42A27DB-BD31-4B8C-83A1-F6EECF244321}">
                <p14:modId xmlns:p14="http://schemas.microsoft.com/office/powerpoint/2010/main" val="3176266484"/>
              </p:ext>
            </p:extLst>
          </p:nvPr>
        </p:nvGraphicFramePr>
        <p:xfrm>
          <a:off x="9045571" y="3098050"/>
          <a:ext cx="1450800" cy="1463040"/>
        </p:xfrm>
        <a:graphic>
          <a:graphicData uri="http://schemas.openxmlformats.org/drawingml/2006/table">
            <a:tbl>
              <a:tblPr/>
              <a:tblGrid>
                <a:gridCol w="362880">
                  <a:extLst>
                    <a:ext uri="{9D8B030D-6E8A-4147-A177-3AD203B41FA5}">
                      <a16:colId xmlns:a16="http://schemas.microsoft.com/office/drawing/2014/main" val="20000"/>
                    </a:ext>
                  </a:extLst>
                </a:gridCol>
                <a:gridCol w="362880">
                  <a:extLst>
                    <a:ext uri="{9D8B030D-6E8A-4147-A177-3AD203B41FA5}">
                      <a16:colId xmlns:a16="http://schemas.microsoft.com/office/drawing/2014/main" val="20001"/>
                    </a:ext>
                  </a:extLst>
                </a:gridCol>
                <a:gridCol w="362880">
                  <a:extLst>
                    <a:ext uri="{9D8B030D-6E8A-4147-A177-3AD203B41FA5}">
                      <a16:colId xmlns:a16="http://schemas.microsoft.com/office/drawing/2014/main" val="20002"/>
                    </a:ext>
                  </a:extLst>
                </a:gridCol>
                <a:gridCol w="362160">
                  <a:extLst>
                    <a:ext uri="{9D8B030D-6E8A-4147-A177-3AD203B41FA5}">
                      <a16:colId xmlns:a16="http://schemas.microsoft.com/office/drawing/2014/main" val="20003"/>
                    </a:ext>
                  </a:extLst>
                </a:gridCol>
              </a:tblGrid>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0"/>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1"/>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2"/>
                  </a:ext>
                </a:extLst>
              </a:tr>
              <a:tr h="349920">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tc>
                  <a:txBody>
                    <a:bodyPr/>
                    <a:lstStyle/>
                    <a:p>
                      <a:endParaRPr lang="en-US"/>
                    </a:p>
                  </a:txBody>
                  <a:tcPr marL="90000" marR="90000">
                    <a:lnL w="33120">
                      <a:solidFill>
                        <a:srgbClr val="000000"/>
                      </a:solidFill>
                    </a:lnL>
                    <a:lnR w="33120">
                      <a:solidFill>
                        <a:srgbClr val="000000"/>
                      </a:solidFill>
                    </a:lnR>
                    <a:lnT w="33120">
                      <a:solidFill>
                        <a:srgbClr val="000000"/>
                      </a:solidFill>
                    </a:lnT>
                    <a:lnB w="33120">
                      <a:solidFill>
                        <a:srgbClr val="000000"/>
                      </a:solidFill>
                    </a:lnB>
                    <a:solidFill>
                      <a:srgbClr val="7AA3CC"/>
                    </a:solidFill>
                  </a:tcPr>
                </a:tc>
                <a:extLst>
                  <a:ext uri="{0D108BD9-81ED-4DB2-BD59-A6C34878D82A}">
                    <a16:rowId xmlns:a16="http://schemas.microsoft.com/office/drawing/2014/main" val="10003"/>
                  </a:ext>
                </a:extLst>
              </a:tr>
            </a:tbl>
          </a:graphicData>
        </a:graphic>
      </p:graphicFrame>
      <p:cxnSp>
        <p:nvCxnSpPr>
          <p:cNvPr id="14" name="Curved Connector 13">
            <a:extLst>
              <a:ext uri="{FF2B5EF4-FFF2-40B4-BE49-F238E27FC236}">
                <a16:creationId xmlns:a16="http://schemas.microsoft.com/office/drawing/2014/main" id="{1D1608B8-0EF2-AC33-E3A6-8FCE683528A6}"/>
              </a:ext>
            </a:extLst>
          </p:cNvPr>
          <p:cNvCxnSpPr>
            <a:cxnSpLocks/>
          </p:cNvCxnSpPr>
          <p:nvPr/>
        </p:nvCxnSpPr>
        <p:spPr>
          <a:xfrm rot="10800000" flipV="1">
            <a:off x="3717000" y="2472942"/>
            <a:ext cx="3691922" cy="1563798"/>
          </a:xfrm>
          <a:prstGeom prst="curvedConnector3">
            <a:avLst/>
          </a:prstGeom>
          <a:ln w="34925">
            <a:solidFill>
              <a:schemeClr val="tx1">
                <a:lumMod val="50000"/>
                <a:lumOff val="50000"/>
                <a:alpha val="69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00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3 -3.33333E-6 C 0.00508 -0.05833 0.00886 -0.11551 -0.00273 -0.15625 C -0.0142 -0.19652 -0.04129 -0.22037 -0.06786 -0.24305 " pathEditMode="relative" rAng="0" ptsTypes="AAA">
                                      <p:cBhvr>
                                        <p:cTn id="6" dur="2000" fill="hold"/>
                                        <p:tgtEl>
                                          <p:spTgt spid="116"/>
                                        </p:tgtEl>
                                        <p:attrNameLst>
                                          <p:attrName>ppt_x</p:attrName>
                                          <p:attrName>ppt_y</p:attrName>
                                        </p:attrNameLst>
                                      </p:cBhvr>
                                      <p:rCtr x="-3269" y="-12153"/>
                                    </p:animMotion>
                                  </p:childTnLst>
                                </p:cTn>
                              </p:par>
                              <p:par>
                                <p:cTn id="7" presetID="1" presetClass="entr" presetSubtype="0" fill="hold" grpId="0" nodeType="withEffect">
                                  <p:stCondLst>
                                    <p:cond delay="0"/>
                                  </p:stCondLst>
                                  <p:childTnLst>
                                    <p:set>
                                      <p:cBhvr>
                                        <p:cTn id="8" dur="1" fill="hold">
                                          <p:stCondLst>
                                            <p:cond delay="0"/>
                                          </p:stCondLst>
                                        </p:cTn>
                                        <p:tgtEl>
                                          <p:spTgt spid="2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par>
                          <p:cTn id="17" fill="hold">
                            <p:stCondLst>
                              <p:cond delay="0"/>
                            </p:stCondLst>
                            <p:childTnLst>
                              <p:par>
                                <p:cTn id="18" presetID="1" presetClass="entr" fill="hold" nodeType="afterEffect">
                                  <p:stCondLst>
                                    <p:cond delay="300"/>
                                  </p:stCondLst>
                                  <p:childTnLst>
                                    <p:set>
                                      <p:cBhvr>
                                        <p:cTn id="19" dur="1" fill="hold">
                                          <p:stCondLst>
                                            <p:cond delay="0"/>
                                          </p:stCondLst>
                                        </p:cTn>
                                        <p:tgtEl>
                                          <p:spTgt spid="117"/>
                                        </p:tgtEl>
                                        <p:attrNameLst>
                                          <p:attrName>style.visibility</p:attrName>
                                        </p:attrNameLst>
                                      </p:cBhvr>
                                      <p:to>
                                        <p:strVal val="visible"/>
                                      </p:to>
                                    </p:set>
                                  </p:childTnLst>
                                </p:cTn>
                              </p:par>
                            </p:childTnLst>
                          </p:cTn>
                        </p:par>
                        <p:par>
                          <p:cTn id="20" fill="hold">
                            <p:stCondLst>
                              <p:cond delay="300"/>
                            </p:stCondLst>
                            <p:childTnLst>
                              <p:par>
                                <p:cTn id="21" presetID="0" presetClass="path" presetSubtype="0" accel="50000" decel="50000" fill="hold" nodeType="afterEffect">
                                  <p:stCondLst>
                                    <p:cond delay="300"/>
                                  </p:stCondLst>
                                  <p:childTnLst>
                                    <p:animMotion origin="layout" path="M -0.00169 -0.00116 C -0.06851 0.01088 -0.13519 0.02292 -0.17036 0.05093 C -0.20552 0.07894 -0.18117 0.1419 -0.21269 0.1669 C -0.24421 0.19213 -0.35947 0.20185 -0.35947 0.20185 L -0.35947 0.20185 " pathEditMode="relative" ptsTypes="AAAAA">
                                      <p:cBhvr>
                                        <p:cTn id="22" dur="1000" fill="hold"/>
                                        <p:tgtEl>
                                          <p:spTgt spid="117"/>
                                        </p:tgtEl>
                                        <p:attrNameLst>
                                          <p:attrName>ppt_x</p:attrName>
                                          <p:attrName>ppt_y</p:attrName>
                                        </p:attrNameLst>
                                      </p:cBhvr>
                                    </p:animMotion>
                                  </p:childTnLst>
                                </p:cTn>
                              </p:par>
                              <p:par>
                                <p:cTn id="23" presetID="1" presetClass="entr" fill="hold" nodeType="with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childTnLst>
                          </p:cTn>
                        </p:par>
                        <p:par>
                          <p:cTn id="25" fill="hold">
                            <p:stCondLst>
                              <p:cond delay="1600"/>
                            </p:stCondLst>
                            <p:childTnLst>
                              <p:par>
                                <p:cTn id="26" presetID="0" presetClass="path" presetSubtype="0" accel="50000" decel="50000" fill="hold" nodeType="afterEffect">
                                  <p:stCondLst>
                                    <p:cond delay="300"/>
                                  </p:stCondLst>
                                  <p:childTnLst>
                                    <p:animMotion origin="layout" path="M -0.00169 -0.00116 C -0.0685 0.01088 -0.13519 0.02291 -0.17035 0.05092 C -0.20552 0.07893 -0.18116 0.14189 -0.21268 0.16689 C -0.2442 0.19213 -0.35946 0.20185 -0.35946 0.20208 L -0.35946 0.20185 " pathEditMode="relative" rAng="0" ptsTypes="AAAAA">
                                      <p:cBhvr>
                                        <p:cTn id="27" dur="500" fill="hold"/>
                                        <p:tgtEl>
                                          <p:spTgt spid="119"/>
                                        </p:tgtEl>
                                        <p:attrNameLst>
                                          <p:attrName>ppt_x</p:attrName>
                                          <p:attrName>ppt_y</p:attrName>
                                        </p:attrNameLst>
                                      </p:cBhvr>
                                      <p:rCtr x="-17895" y="10162"/>
                                    </p:animMotion>
                                  </p:childTnLst>
                                </p:cTn>
                              </p:par>
                              <p:par>
                                <p:cTn id="28" presetID="1" presetClass="entr" fill="hold" nodeType="withEffect">
                                  <p:stCondLst>
                                    <p:cond delay="0"/>
                                  </p:stCondLst>
                                  <p:childTnLst>
                                    <p:set>
                                      <p:cBhvr>
                                        <p:cTn id="29" dur="1" fill="hold">
                                          <p:stCondLst>
                                            <p:cond delay="0"/>
                                          </p:stCondLst>
                                        </p:cTn>
                                        <p:tgtEl>
                                          <p:spTgt spid="120"/>
                                        </p:tgtEl>
                                        <p:attrNameLst>
                                          <p:attrName>style.visibility</p:attrName>
                                        </p:attrNameLst>
                                      </p:cBhvr>
                                      <p:to>
                                        <p:strVal val="visible"/>
                                      </p:to>
                                    </p:set>
                                  </p:childTnLst>
                                </p:cTn>
                              </p:par>
                            </p:childTnLst>
                          </p:cTn>
                        </p:par>
                        <p:par>
                          <p:cTn id="30" fill="hold">
                            <p:stCondLst>
                              <p:cond delay="2400"/>
                            </p:stCondLst>
                            <p:childTnLst>
                              <p:par>
                                <p:cTn id="31" presetID="0" presetClass="path" presetSubtype="0" accel="50000" decel="50000" fill="hold" nodeType="afterEffect">
                                  <p:stCondLst>
                                    <p:cond delay="300"/>
                                  </p:stCondLst>
                                  <p:childTnLst>
                                    <p:animMotion origin="layout" path="M -0.00169 -0.00116 C -0.0685 0.01088 -0.13519 0.02291 -0.17035 0.05092 C -0.20552 0.07893 -0.18116 0.1419 -0.21268 0.1669 C -0.2442 0.19213 -0.35946 0.20185 -0.35946 0.20208 L -0.35946 0.20185 " pathEditMode="relative" rAng="0" ptsTypes="AAAAA">
                                      <p:cBhvr>
                                        <p:cTn id="32" dur="400" fill="hold"/>
                                        <p:tgtEl>
                                          <p:spTgt spid="120"/>
                                        </p:tgtEl>
                                        <p:attrNameLst>
                                          <p:attrName>ppt_x</p:attrName>
                                          <p:attrName>ppt_y</p:attrName>
                                        </p:attrNameLst>
                                      </p:cBhvr>
                                      <p:rCtr x="-17895" y="10162"/>
                                    </p:animMotion>
                                  </p:childTnLst>
                                </p:cTn>
                              </p:par>
                              <p:par>
                                <p:cTn id="33" presetID="1" presetClass="entr" fill="hold"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childTnLst>
                          </p:cTn>
                        </p:par>
                        <p:par>
                          <p:cTn id="35" fill="hold">
                            <p:stCondLst>
                              <p:cond delay="3100"/>
                            </p:stCondLst>
                            <p:childTnLst>
                              <p:par>
                                <p:cTn id="36" presetID="0" presetClass="path" presetSubtype="0" accel="50000" decel="50000" fill="hold" nodeType="afterEffect">
                                  <p:stCondLst>
                                    <p:cond delay="300"/>
                                  </p:stCondLst>
                                  <p:childTnLst>
                                    <p:animMotion origin="layout" path="M -0.0017 -0.00116 C -0.06851 0.01088 -0.13519 0.02292 -0.17036 0.05093 C -0.20553 0.07893 -0.18117 0.1419 -0.21269 0.1669 C -0.24421 0.19213 -0.35947 0.20185 -0.35947 0.20208 L -0.35947 0.20185 " pathEditMode="relative" rAng="0" ptsTypes="AAAAA">
                                      <p:cBhvr>
                                        <p:cTn id="37" dur="300" fill="hold"/>
                                        <p:tgtEl>
                                          <p:spTgt spid="121"/>
                                        </p:tgtEl>
                                        <p:attrNameLst>
                                          <p:attrName>ppt_x</p:attrName>
                                          <p:attrName>ppt_y</p:attrName>
                                        </p:attrNameLst>
                                      </p:cBhvr>
                                      <p:rCtr x="-17895" y="10162"/>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71" grpId="0" animBg="1"/>
      <p:bldP spid="205" grpId="0"/>
      <p:bldP spid="2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p:cNvGrpSpPr/>
          <p:nvPr/>
        </p:nvGrpSpPr>
        <p:grpSpPr>
          <a:xfrm>
            <a:off x="1415160" y="3969000"/>
            <a:ext cx="1929960" cy="1116360"/>
            <a:chOff x="1415160" y="3969000"/>
            <a:chExt cx="1929960" cy="1116360"/>
          </a:xfrm>
        </p:grpSpPr>
        <p:sp>
          <p:nvSpPr>
            <p:cNvPr id="120" name="Rectangle 119"/>
            <p:cNvSpPr/>
            <p:nvPr/>
          </p:nvSpPr>
          <p:spPr>
            <a:xfrm>
              <a:off x="1564560" y="3969000"/>
              <a:ext cx="16009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200" b="1" strike="noStrike" spc="-1">
                  <a:latin typeface="Arial"/>
                </a:rPr>
                <a:t>Software Cache</a:t>
              </a:r>
              <a:endParaRPr lang="en-US" sz="1200" b="0" strike="noStrike" spc="-1">
                <a:latin typeface="Arial"/>
              </a:endParaRPr>
            </a:p>
          </p:txBody>
        </p:sp>
        <p:grpSp>
          <p:nvGrpSpPr>
            <p:cNvPr id="121" name="Group 120"/>
            <p:cNvGrpSpPr/>
            <p:nvPr/>
          </p:nvGrpSpPr>
          <p:grpSpPr>
            <a:xfrm>
              <a:off x="1415160" y="4225680"/>
              <a:ext cx="1929960" cy="859680"/>
              <a:chOff x="1415160" y="4225680"/>
              <a:chExt cx="1929960" cy="859680"/>
            </a:xfrm>
          </p:grpSpPr>
          <p:sp>
            <p:nvSpPr>
              <p:cNvPr id="122" name="Rectangle 121"/>
              <p:cNvSpPr/>
              <p:nvPr/>
            </p:nvSpPr>
            <p:spPr>
              <a:xfrm>
                <a:off x="1415160" y="4225680"/>
                <a:ext cx="601920" cy="24372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23" name="Rectangle 122"/>
              <p:cNvSpPr/>
              <p:nvPr/>
            </p:nvSpPr>
            <p:spPr>
              <a:xfrm>
                <a:off x="2079000" y="4225680"/>
                <a:ext cx="602280" cy="24372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24" name="Rectangle 123"/>
              <p:cNvSpPr/>
              <p:nvPr/>
            </p:nvSpPr>
            <p:spPr>
              <a:xfrm>
                <a:off x="2743200" y="4225680"/>
                <a:ext cx="601920" cy="24372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25" name="Rectangle 124"/>
              <p:cNvSpPr/>
              <p:nvPr/>
            </p:nvSpPr>
            <p:spPr>
              <a:xfrm>
                <a:off x="1415160" y="4533120"/>
                <a:ext cx="601920" cy="24444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26" name="Rectangle 125"/>
              <p:cNvSpPr/>
              <p:nvPr/>
            </p:nvSpPr>
            <p:spPr>
              <a:xfrm>
                <a:off x="2079000" y="4533120"/>
                <a:ext cx="602280" cy="24444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27" name="Rectangle 126"/>
              <p:cNvSpPr/>
              <p:nvPr/>
            </p:nvSpPr>
            <p:spPr>
              <a:xfrm>
                <a:off x="2743200" y="4533120"/>
                <a:ext cx="601920" cy="24444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28" name="Rectangle 127"/>
              <p:cNvSpPr/>
              <p:nvPr/>
            </p:nvSpPr>
            <p:spPr>
              <a:xfrm>
                <a:off x="1415160" y="4841280"/>
                <a:ext cx="601920" cy="24408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29" name="Rectangle 128"/>
              <p:cNvSpPr/>
              <p:nvPr/>
            </p:nvSpPr>
            <p:spPr>
              <a:xfrm>
                <a:off x="2079000" y="4841280"/>
                <a:ext cx="602280" cy="24408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sp>
            <p:nvSpPr>
              <p:cNvPr id="130" name="Rectangle 129"/>
              <p:cNvSpPr/>
              <p:nvPr/>
            </p:nvSpPr>
            <p:spPr>
              <a:xfrm>
                <a:off x="2743200" y="4841280"/>
                <a:ext cx="601920" cy="244080"/>
              </a:xfrm>
              <a:prstGeom prst="rect">
                <a:avLst/>
              </a:prstGeom>
              <a:solidFill>
                <a:srgbClr val="81ACA6"/>
              </a:solidFill>
              <a:ln w="0">
                <a:solidFill>
                  <a:srgbClr val="81ACA6"/>
                </a:solidFill>
              </a:ln>
            </p:spPr>
            <p:style>
              <a:lnRef idx="0">
                <a:scrgbClr r="0" g="0" b="0"/>
              </a:lnRef>
              <a:fillRef idx="0">
                <a:scrgbClr r="0" g="0" b="0"/>
              </a:fillRef>
              <a:effectRef idx="0">
                <a:scrgbClr r="0" g="0" b="0"/>
              </a:effectRef>
              <a:fontRef idx="minor"/>
            </p:style>
          </p:sp>
        </p:grpSp>
      </p:grpSp>
      <p:grpSp>
        <p:nvGrpSpPr>
          <p:cNvPr id="131" name="Group 130"/>
          <p:cNvGrpSpPr/>
          <p:nvPr/>
        </p:nvGrpSpPr>
        <p:grpSpPr>
          <a:xfrm>
            <a:off x="1167840" y="2779200"/>
            <a:ext cx="2762280" cy="1175040"/>
            <a:chOff x="1167840" y="2779200"/>
            <a:chExt cx="2762280" cy="1175040"/>
          </a:xfrm>
        </p:grpSpPr>
        <p:sp>
          <p:nvSpPr>
            <p:cNvPr id="132" name="Rectangle 131"/>
            <p:cNvSpPr/>
            <p:nvPr/>
          </p:nvSpPr>
          <p:spPr>
            <a:xfrm>
              <a:off x="1587240" y="2779200"/>
              <a:ext cx="1600560" cy="27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200" b="1" strike="noStrike" spc="-1">
                  <a:latin typeface="Arial"/>
                </a:rPr>
                <a:t>User Abstraction</a:t>
              </a:r>
              <a:endParaRPr lang="en-US" sz="1200" b="0" strike="noStrike" spc="-1">
                <a:latin typeface="Arial"/>
              </a:endParaRPr>
            </a:p>
          </p:txBody>
        </p:sp>
        <p:sp>
          <p:nvSpPr>
            <p:cNvPr id="133" name="Rectangle 132"/>
            <p:cNvSpPr/>
            <p:nvPr/>
          </p:nvSpPr>
          <p:spPr>
            <a:xfrm>
              <a:off x="1167840" y="3019680"/>
              <a:ext cx="2762280" cy="93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000" b="0" strike="noStrike" spc="-1">
                  <a:latin typeface="Courier New"/>
                </a:rPr>
                <a:t>template &lt;</a:t>
              </a:r>
              <a:r>
                <a:rPr lang="en-US" sz="1000" b="0" strike="noStrike" spc="-1" err="1">
                  <a:latin typeface="Courier New"/>
                </a:rPr>
                <a:t>typename</a:t>
              </a:r>
              <a:r>
                <a:rPr lang="en-US" sz="1000" b="0" strike="noStrike" spc="-1">
                  <a:latin typeface="Courier New"/>
                </a:rPr>
                <a:t> T&gt;</a:t>
              </a:r>
              <a:endParaRPr lang="en-US" sz="1000" b="0" strike="noStrike" spc="-1" baseline="-8000">
                <a:latin typeface="Arial"/>
              </a:endParaRPr>
            </a:p>
            <a:p>
              <a:pPr>
                <a:lnSpc>
                  <a:spcPct val="100000"/>
                </a:lnSpc>
                <a:buNone/>
              </a:pPr>
              <a:r>
                <a:rPr lang="en-US" sz="1000" b="0" strike="noStrike" spc="-1">
                  <a:latin typeface="Courier New"/>
                </a:rPr>
                <a:t>struct bam::array {</a:t>
              </a:r>
              <a:endParaRPr lang="en-US" sz="1000" b="0" strike="noStrike" spc="-1" baseline="-8000">
                <a:latin typeface="Arial"/>
              </a:endParaRPr>
            </a:p>
            <a:p>
              <a:pPr>
                <a:lnSpc>
                  <a:spcPct val="100000"/>
                </a:lnSpc>
                <a:buNone/>
              </a:pPr>
              <a:r>
                <a:rPr lang="en-US" sz="1000" b="0" strike="noStrike" spc="-1">
                  <a:latin typeface="Courier New"/>
                </a:rPr>
                <a:t>   T operator[](</a:t>
              </a:r>
              <a:r>
                <a:rPr lang="en-US" sz="1000" b="0" strike="noStrike" spc="-1" err="1">
                  <a:latin typeface="Courier New"/>
                </a:rPr>
                <a:t>size_t</a:t>
              </a:r>
              <a:r>
                <a:rPr lang="en-US" sz="1000" b="0" strike="noStrike" spc="-1">
                  <a:latin typeface="Courier New"/>
                </a:rPr>
                <a:t> </a:t>
              </a:r>
              <a:r>
                <a:rPr lang="en-US" sz="1000" b="0" strike="noStrike" spc="-1" err="1">
                  <a:latin typeface="Courier New"/>
                </a:rPr>
                <a:t>i</a:t>
              </a:r>
              <a:r>
                <a:rPr lang="en-US" sz="1000" b="0" strike="noStrike" spc="-1">
                  <a:latin typeface="Courier New"/>
                </a:rPr>
                <a:t>) const;</a:t>
              </a:r>
              <a:endParaRPr lang="en-US" sz="1000" b="0" strike="noStrike" spc="-1" baseline="-8000">
                <a:latin typeface="Arial"/>
              </a:endParaRPr>
            </a:p>
            <a:p>
              <a:pPr>
                <a:lnSpc>
                  <a:spcPct val="100000"/>
                </a:lnSpc>
                <a:buNone/>
              </a:pPr>
              <a:r>
                <a:rPr lang="en-US" sz="1000" b="0" strike="noStrike" spc="-1">
                  <a:latin typeface="Courier New"/>
                </a:rPr>
                <a:t>   …</a:t>
              </a:r>
              <a:endParaRPr lang="en-US" sz="1000" b="0" strike="noStrike" spc="-1" baseline="-8000">
                <a:latin typeface="Arial"/>
              </a:endParaRPr>
            </a:p>
            <a:p>
              <a:pPr>
                <a:lnSpc>
                  <a:spcPct val="100000"/>
                </a:lnSpc>
                <a:buNone/>
              </a:pPr>
              <a:r>
                <a:rPr lang="en-US" sz="1000" b="0" strike="noStrike" spc="-1">
                  <a:latin typeface="Courier New"/>
                </a:rPr>
                <a:t>};</a:t>
              </a:r>
              <a:endParaRPr lang="en-US" sz="1000" b="0" strike="noStrike" spc="-1" baseline="-8000">
                <a:latin typeface="Arial"/>
              </a:endParaRPr>
            </a:p>
          </p:txBody>
        </p:sp>
      </p:grpSp>
      <p:grpSp>
        <p:nvGrpSpPr>
          <p:cNvPr id="134" name="Group 133"/>
          <p:cNvGrpSpPr/>
          <p:nvPr/>
        </p:nvGrpSpPr>
        <p:grpSpPr>
          <a:xfrm>
            <a:off x="1415160" y="5284800"/>
            <a:ext cx="1980000" cy="1116000"/>
            <a:chOff x="1415160" y="5284800"/>
            <a:chExt cx="1980000" cy="1116000"/>
          </a:xfrm>
        </p:grpSpPr>
        <p:sp>
          <p:nvSpPr>
            <p:cNvPr id="135" name="Rectangle 134"/>
            <p:cNvSpPr/>
            <p:nvPr/>
          </p:nvSpPr>
          <p:spPr>
            <a:xfrm>
              <a:off x="1544400" y="5284800"/>
              <a:ext cx="1666800" cy="45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200" b="1" strike="noStrike" spc="-1">
                  <a:latin typeface="Arial"/>
                </a:rPr>
                <a:t>Storage I/O Queues</a:t>
              </a:r>
              <a:endParaRPr lang="en-US" sz="1200" b="0" strike="noStrike" spc="-1">
                <a:latin typeface="Arial"/>
              </a:endParaRPr>
            </a:p>
          </p:txBody>
        </p:sp>
        <p:pic>
          <p:nvPicPr>
            <p:cNvPr id="136" name="Picture 135"/>
            <p:cNvPicPr/>
            <p:nvPr/>
          </p:nvPicPr>
          <p:blipFill>
            <a:blip r:embed="rId3"/>
            <a:stretch/>
          </p:blipFill>
          <p:spPr>
            <a:xfrm>
              <a:off x="1415160" y="5538240"/>
              <a:ext cx="1980000" cy="862560"/>
            </a:xfrm>
            <a:prstGeom prst="rect">
              <a:avLst/>
            </a:prstGeom>
            <a:ln w="0">
              <a:noFill/>
            </a:ln>
          </p:spPr>
        </p:pic>
      </p:grpSp>
      <p:sp>
        <p:nvSpPr>
          <p:cNvPr id="137" name="Freeform: Shape 136"/>
          <p:cNvSpPr/>
          <p:nvPr/>
        </p:nvSpPr>
        <p:spPr>
          <a:xfrm>
            <a:off x="1227600" y="5222520"/>
            <a:ext cx="2401200" cy="360"/>
          </a:xfrm>
          <a:custGeom>
            <a:avLst/>
            <a:gdLst/>
            <a:ahLst/>
            <a:cxnLst/>
            <a:rect l="l" t="t" r="r" b="b"/>
            <a:pathLst>
              <a:path w="7621" h="1">
                <a:moveTo>
                  <a:pt x="0" y="0"/>
                </a:moveTo>
                <a:lnTo>
                  <a:pt x="7620" y="0"/>
                </a:lnTo>
              </a:path>
            </a:pathLst>
          </a:custGeom>
          <a:noFill/>
          <a:ln w="38160">
            <a:solidFill>
              <a:srgbClr val="000000"/>
            </a:solidFill>
            <a:prstDash val="lgDash"/>
            <a:round/>
          </a:ln>
        </p:spPr>
        <p:style>
          <a:lnRef idx="0">
            <a:scrgbClr r="0" g="0" b="0"/>
          </a:lnRef>
          <a:fillRef idx="0">
            <a:scrgbClr r="0" g="0" b="0"/>
          </a:fillRef>
          <a:effectRef idx="0">
            <a:scrgbClr r="0" g="0" b="0"/>
          </a:effectRef>
          <a:fontRef idx="minor"/>
        </p:style>
      </p:sp>
      <p:sp>
        <p:nvSpPr>
          <p:cNvPr id="138" name="Freeform: Shape 137"/>
          <p:cNvSpPr/>
          <p:nvPr/>
        </p:nvSpPr>
        <p:spPr>
          <a:xfrm>
            <a:off x="1227600" y="3938760"/>
            <a:ext cx="2401200" cy="360"/>
          </a:xfrm>
          <a:custGeom>
            <a:avLst/>
            <a:gdLst/>
            <a:ahLst/>
            <a:cxnLst/>
            <a:rect l="l" t="t" r="r" b="b"/>
            <a:pathLst>
              <a:path w="7621" h="1">
                <a:moveTo>
                  <a:pt x="0" y="0"/>
                </a:moveTo>
                <a:lnTo>
                  <a:pt x="7620" y="0"/>
                </a:lnTo>
              </a:path>
            </a:pathLst>
          </a:custGeom>
          <a:noFill/>
          <a:ln w="38160">
            <a:solidFill>
              <a:srgbClr val="000000"/>
            </a:solidFill>
            <a:prstDash val="lgDash"/>
            <a:round/>
          </a:ln>
        </p:spPr>
        <p:style>
          <a:lnRef idx="0">
            <a:scrgbClr r="0" g="0" b="0"/>
          </a:lnRef>
          <a:fillRef idx="0">
            <a:scrgbClr r="0" g="0" b="0"/>
          </a:fillRef>
          <a:effectRef idx="0">
            <a:scrgbClr r="0" g="0" b="0"/>
          </a:effectRef>
          <a:fontRef idx="minor"/>
        </p:style>
      </p:sp>
      <p:grpSp>
        <p:nvGrpSpPr>
          <p:cNvPr id="139" name="Group 138"/>
          <p:cNvGrpSpPr/>
          <p:nvPr/>
        </p:nvGrpSpPr>
        <p:grpSpPr>
          <a:xfrm>
            <a:off x="987840" y="2322000"/>
            <a:ext cx="2864160" cy="4196160"/>
            <a:chOff x="987840" y="2322000"/>
            <a:chExt cx="2864160" cy="4196160"/>
          </a:xfrm>
        </p:grpSpPr>
        <p:sp>
          <p:nvSpPr>
            <p:cNvPr id="140" name="Rectangle 139"/>
            <p:cNvSpPr/>
            <p:nvPr/>
          </p:nvSpPr>
          <p:spPr>
            <a:xfrm>
              <a:off x="987840" y="2698920"/>
              <a:ext cx="2863800" cy="3819240"/>
            </a:xfrm>
            <a:prstGeom prst="rect">
              <a:avLst/>
            </a:prstGeom>
            <a:noFill/>
            <a:ln w="19080">
              <a:solidFill>
                <a:srgbClr val="1C1C1C"/>
              </a:solidFill>
              <a:prstDash val="dot"/>
              <a:round/>
            </a:ln>
          </p:spPr>
          <p:style>
            <a:lnRef idx="0">
              <a:scrgbClr r="0" g="0" b="0"/>
            </a:lnRef>
            <a:fillRef idx="0">
              <a:scrgbClr r="0" g="0" b="0"/>
            </a:fillRef>
            <a:effectRef idx="0">
              <a:scrgbClr r="0" g="0" b="0"/>
            </a:effectRef>
            <a:fontRef idx="minor"/>
          </p:style>
        </p:sp>
        <p:sp>
          <p:nvSpPr>
            <p:cNvPr id="141" name="Freeform: Shape 140"/>
            <p:cNvSpPr/>
            <p:nvPr/>
          </p:nvSpPr>
          <p:spPr>
            <a:xfrm rot="10800000">
              <a:off x="988200" y="2322000"/>
              <a:ext cx="2863800" cy="376560"/>
            </a:xfrm>
            <a:custGeom>
              <a:avLst/>
              <a:gdLst/>
              <a:ahLst/>
              <a:cxnLst/>
              <a:rect l="l" t="t" r="r" b="b"/>
              <a:pathLst>
                <a:path w="8892" h="1172">
                  <a:moveTo>
                    <a:pt x="0" y="0"/>
                  </a:moveTo>
                  <a:lnTo>
                    <a:pt x="8891" y="0"/>
                  </a:lnTo>
                  <a:lnTo>
                    <a:pt x="6003" y="1171"/>
                  </a:lnTo>
                  <a:lnTo>
                    <a:pt x="2887" y="1171"/>
                  </a:lnTo>
                  <a:lnTo>
                    <a:pt x="0" y="0"/>
                  </a:lnTo>
                </a:path>
              </a:pathLst>
            </a:custGeom>
            <a:solidFill>
              <a:srgbClr val="999999"/>
            </a:solidFill>
            <a:ln w="0">
              <a:solidFill>
                <a:srgbClr val="1C1C1C"/>
              </a:solidFill>
            </a:ln>
          </p:spPr>
          <p:style>
            <a:lnRef idx="0">
              <a:scrgbClr r="0" g="0" b="0"/>
            </a:lnRef>
            <a:fillRef idx="0">
              <a:scrgbClr r="0" g="0" b="0"/>
            </a:fillRef>
            <a:effectRef idx="0">
              <a:scrgbClr r="0" g="0" b="0"/>
            </a:effectRef>
            <a:fontRef idx="minor"/>
          </p:style>
        </p:sp>
      </p:grpSp>
      <p:grpSp>
        <p:nvGrpSpPr>
          <p:cNvPr id="142" name="Group 141"/>
          <p:cNvGrpSpPr/>
          <p:nvPr/>
        </p:nvGrpSpPr>
        <p:grpSpPr>
          <a:xfrm>
            <a:off x="1708200" y="1323000"/>
            <a:ext cx="1371600" cy="937800"/>
            <a:chOff x="1708200" y="1323000"/>
            <a:chExt cx="1371600" cy="937800"/>
          </a:xfrm>
        </p:grpSpPr>
        <p:sp>
          <p:nvSpPr>
            <p:cNvPr id="143" name="Rectangle 80_9"/>
            <p:cNvSpPr/>
            <p:nvPr/>
          </p:nvSpPr>
          <p:spPr>
            <a:xfrm>
              <a:off x="2125800" y="1323000"/>
              <a:ext cx="569160" cy="30528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pPr>
              <a:r>
                <a:rPr lang="en-US" sz="2000" b="1" strike="noStrike" spc="-1">
                  <a:solidFill>
                    <a:srgbClr val="000000"/>
                  </a:solidFill>
                  <a:latin typeface="Trebuchet MS"/>
                </a:rPr>
                <a:t>GPU </a:t>
              </a:r>
              <a:endParaRPr lang="en-US" sz="2000" b="0" strike="noStrike" spc="-1">
                <a:latin typeface="Arial"/>
              </a:endParaRPr>
            </a:p>
          </p:txBody>
        </p:sp>
        <p:grpSp>
          <p:nvGrpSpPr>
            <p:cNvPr id="144" name="Group 143"/>
            <p:cNvGrpSpPr/>
            <p:nvPr/>
          </p:nvGrpSpPr>
          <p:grpSpPr>
            <a:xfrm>
              <a:off x="1708200" y="1636920"/>
              <a:ext cx="1371600" cy="623880"/>
              <a:chOff x="1708200" y="1636920"/>
              <a:chExt cx="1371600" cy="623880"/>
            </a:xfrm>
          </p:grpSpPr>
          <p:sp>
            <p:nvSpPr>
              <p:cNvPr id="145" name="Freeform 87_9"/>
              <p:cNvSpPr/>
              <p:nvPr/>
            </p:nvSpPr>
            <p:spPr>
              <a:xfrm>
                <a:off x="1814760" y="1702080"/>
                <a:ext cx="1265040" cy="489240"/>
              </a:xfrm>
              <a:custGeom>
                <a:avLst/>
                <a:gdLst/>
                <a:ahLst/>
                <a:cxnLst/>
                <a:rect l="l" t="t"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ln>
            </p:spPr>
            <p:style>
              <a:lnRef idx="0">
                <a:scrgbClr r="0" g="0" b="0"/>
              </a:lnRef>
              <a:fillRef idx="0">
                <a:scrgbClr r="0" g="0" b="0"/>
              </a:fillRef>
              <a:effectRef idx="0">
                <a:scrgbClr r="0" g="0" b="0"/>
              </a:effectRef>
              <a:fontRef idx="minor"/>
            </p:style>
          </p:sp>
          <p:sp>
            <p:nvSpPr>
              <p:cNvPr id="146" name="Freeform 88_9"/>
              <p:cNvSpPr/>
              <p:nvPr/>
            </p:nvSpPr>
            <p:spPr>
              <a:xfrm>
                <a:off x="1814760" y="1702080"/>
                <a:ext cx="1265040" cy="489240"/>
              </a:xfrm>
              <a:custGeom>
                <a:avLst/>
                <a:gdLst/>
                <a:ahLst/>
                <a:cxnLst/>
                <a:rect l="l" t="t"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47" name="Rectangle 89_9"/>
              <p:cNvSpPr/>
              <p:nvPr/>
            </p:nvSpPr>
            <p:spPr>
              <a:xfrm>
                <a:off x="1989000" y="2191320"/>
                <a:ext cx="455040" cy="6948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148" name="Rectangle 90_9"/>
              <p:cNvSpPr/>
              <p:nvPr/>
            </p:nvSpPr>
            <p:spPr>
              <a:xfrm>
                <a:off x="1989000" y="2191320"/>
                <a:ext cx="455040" cy="694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49" name="Oval 91_11"/>
              <p:cNvSpPr/>
              <p:nvPr/>
            </p:nvSpPr>
            <p:spPr>
              <a:xfrm>
                <a:off x="2595960" y="1806120"/>
                <a:ext cx="348480" cy="281160"/>
              </a:xfrm>
              <a:custGeom>
                <a:avLst/>
                <a:gdLst/>
                <a:ahLst/>
                <a:cxnLst/>
                <a:rect l="l" t="t" r="r" b="b"/>
                <a:pathLst>
                  <a:path w="26765" h="21600">
                    <a:moveTo>
                      <a:pt x="0" y="10800"/>
                    </a:moveTo>
                    <a:lnTo>
                      <a:pt x="0" y="10800"/>
                    </a:lnTo>
                    <a:arcTo wR="0" hR="0" stAng="0" swAng="0"/>
                    <a:lnTo>
                      <a:pt x="0" y="10800"/>
                    </a:lnTo>
                    <a:arcTo wR="1338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150" name="Oval 92_11"/>
              <p:cNvSpPr/>
              <p:nvPr/>
            </p:nvSpPr>
            <p:spPr>
              <a:xfrm>
                <a:off x="2595960" y="1806120"/>
                <a:ext cx="348480" cy="281160"/>
              </a:xfrm>
              <a:custGeom>
                <a:avLst/>
                <a:gdLst/>
                <a:ahLst/>
                <a:cxnLst/>
                <a:rect l="l" t="t" r="r" b="b"/>
                <a:pathLst>
                  <a:path w="26765" h="21600">
                    <a:moveTo>
                      <a:pt x="0" y="10800"/>
                    </a:moveTo>
                    <a:lnTo>
                      <a:pt x="0" y="10800"/>
                    </a:lnTo>
                    <a:arcTo wR="0" hR="0" stAng="0" swAng="0"/>
                    <a:lnTo>
                      <a:pt x="0" y="10800"/>
                    </a:lnTo>
                    <a:arcTo wR="1338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51" name="Oval 93_11"/>
              <p:cNvSpPr/>
              <p:nvPr/>
            </p:nvSpPr>
            <p:spPr>
              <a:xfrm>
                <a:off x="2696400" y="1888560"/>
                <a:ext cx="148320" cy="117000"/>
              </a:xfrm>
              <a:custGeom>
                <a:avLst/>
                <a:gdLst/>
                <a:ahLst/>
                <a:cxnLst/>
                <a:rect l="l" t="t" r="r" b="b"/>
                <a:pathLst>
                  <a:path w="27364" h="21600">
                    <a:moveTo>
                      <a:pt x="0" y="10800"/>
                    </a:moveTo>
                    <a:lnTo>
                      <a:pt x="0" y="10800"/>
                    </a:lnTo>
                    <a:arcTo wR="0" hR="0" stAng="0" swAng="0"/>
                    <a:lnTo>
                      <a:pt x="0" y="10800"/>
                    </a:lnTo>
                    <a:arcTo wR="13682"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152" name="Oval 94_11"/>
              <p:cNvSpPr/>
              <p:nvPr/>
            </p:nvSpPr>
            <p:spPr>
              <a:xfrm>
                <a:off x="2696400" y="1888560"/>
                <a:ext cx="148320" cy="117000"/>
              </a:xfrm>
              <a:custGeom>
                <a:avLst/>
                <a:gdLst/>
                <a:ahLst/>
                <a:cxnLst/>
                <a:rect l="l" t="t" r="r" b="b"/>
                <a:pathLst>
                  <a:path w="27364" h="21600">
                    <a:moveTo>
                      <a:pt x="0" y="10800"/>
                    </a:moveTo>
                    <a:lnTo>
                      <a:pt x="0" y="10800"/>
                    </a:lnTo>
                    <a:arcTo wR="0" hR="0" stAng="0" swAng="0"/>
                    <a:lnTo>
                      <a:pt x="0" y="10800"/>
                    </a:lnTo>
                    <a:arcTo wR="13682"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53" name="Line 95_9"/>
              <p:cNvSpPr/>
              <p:nvPr/>
            </p:nvSpPr>
            <p:spPr>
              <a:xfrm>
                <a:off x="1961640" y="1812240"/>
                <a:ext cx="489960" cy="720"/>
              </a:xfrm>
              <a:custGeom>
                <a:avLst/>
                <a:gdLst/>
                <a:ahLst/>
                <a:cxnLst/>
                <a:rect l="l" t="t" r="r" b="b"/>
                <a:pathLst>
                  <a:path w="9806400" h="21600">
                    <a:moveTo>
                      <a:pt x="0" y="0"/>
                    </a:moveTo>
                    <a:lnTo>
                      <a:pt x="9806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54" name="Line 96_9"/>
              <p:cNvSpPr/>
              <p:nvPr/>
            </p:nvSpPr>
            <p:spPr>
              <a:xfrm>
                <a:off x="1961640" y="188244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55" name="Line 97_9"/>
              <p:cNvSpPr/>
              <p:nvPr/>
            </p:nvSpPr>
            <p:spPr>
              <a:xfrm>
                <a:off x="1961640" y="195228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56" name="Line 98_9"/>
              <p:cNvSpPr/>
              <p:nvPr/>
            </p:nvSpPr>
            <p:spPr>
              <a:xfrm>
                <a:off x="1961640" y="201852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57" name="Line 99_9"/>
              <p:cNvSpPr/>
              <p:nvPr/>
            </p:nvSpPr>
            <p:spPr>
              <a:xfrm>
                <a:off x="1961640" y="2082960"/>
                <a:ext cx="489960" cy="360"/>
              </a:xfrm>
              <a:custGeom>
                <a:avLst/>
                <a:gdLst/>
                <a:ahLst/>
                <a:cxnLst/>
                <a:rect l="l" t="t" r="r" b="b"/>
                <a:pathLst>
                  <a:path w="14709600" h="21600">
                    <a:moveTo>
                      <a:pt x="0" y="0"/>
                    </a:moveTo>
                    <a:lnTo>
                      <a:pt x="147096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158" name="Freeform 100_9"/>
              <p:cNvSpPr/>
              <p:nvPr/>
            </p:nvSpPr>
            <p:spPr>
              <a:xfrm>
                <a:off x="1708200" y="1636920"/>
                <a:ext cx="106560" cy="590040"/>
              </a:xfrm>
              <a:custGeom>
                <a:avLst/>
                <a:gdLst/>
                <a:ahLst/>
                <a:cxnLst/>
                <a:rect l="l" t="t" r="r" b="b"/>
                <a:pathLst>
                  <a:path w="82" h="524">
                    <a:moveTo>
                      <a:pt x="82" y="524"/>
                    </a:moveTo>
                    <a:lnTo>
                      <a:pt x="82"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59" name="Freeform 101_9"/>
              <p:cNvSpPr/>
              <p:nvPr/>
            </p:nvSpPr>
            <p:spPr>
              <a:xfrm>
                <a:off x="2845800" y="1937880"/>
                <a:ext cx="95040" cy="99000"/>
              </a:xfrm>
              <a:custGeom>
                <a:avLst/>
                <a:gdLst/>
                <a:ahLst/>
                <a:cxnLst/>
                <a:rect l="l" t="t" r="r" b="b"/>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60" name="Freeform 102_9"/>
              <p:cNvSpPr/>
              <p:nvPr/>
            </p:nvSpPr>
            <p:spPr>
              <a:xfrm>
                <a:off x="2758320" y="1809360"/>
                <a:ext cx="123840" cy="76320"/>
              </a:xfrm>
              <a:custGeom>
                <a:avLst/>
                <a:gdLst/>
                <a:ahLst/>
                <a:cxnLst/>
                <a:rect l="l" t="t" r="r" b="b"/>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61" name="Freeform 103_9"/>
              <p:cNvSpPr/>
              <p:nvPr/>
            </p:nvSpPr>
            <p:spPr>
              <a:xfrm>
                <a:off x="2602440" y="1857600"/>
                <a:ext cx="95040" cy="100080"/>
              </a:xfrm>
              <a:custGeom>
                <a:avLst/>
                <a:gdLst/>
                <a:ahLst/>
                <a:cxnLst/>
                <a:rect l="l" t="t" r="r" b="b"/>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62" name="Freeform 104_9"/>
              <p:cNvSpPr/>
              <p:nvPr/>
            </p:nvSpPr>
            <p:spPr>
              <a:xfrm>
                <a:off x="2662560" y="2001960"/>
                <a:ext cx="117000" cy="82080"/>
              </a:xfrm>
              <a:custGeom>
                <a:avLst/>
                <a:gdLst/>
                <a:ahLst/>
                <a:cxnLst/>
                <a:rect l="l" t="t" r="r" b="b"/>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163" name="Rectangle 105_9"/>
              <p:cNvSpPr/>
              <p:nvPr/>
            </p:nvSpPr>
            <p:spPr>
              <a:xfrm>
                <a:off x="1770840" y="1783440"/>
                <a:ext cx="43920" cy="16992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164" name="Rectangle 106_9"/>
              <p:cNvSpPr/>
              <p:nvPr/>
            </p:nvSpPr>
            <p:spPr>
              <a:xfrm>
                <a:off x="1770840" y="2034360"/>
                <a:ext cx="43920" cy="7560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grpSp>
      </p:grpSp>
      <p:sp>
        <p:nvSpPr>
          <p:cNvPr id="165" name="Rectangle 164"/>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1" strike="noStrike" spc="-1" err="1">
                <a:solidFill>
                  <a:srgbClr val="000000"/>
                </a:solidFill>
                <a:latin typeface="Calibri"/>
              </a:rPr>
              <a:t>BaM</a:t>
            </a:r>
            <a:r>
              <a:rPr lang="en-US" sz="4000" b="1" strike="noStrike" spc="-1">
                <a:solidFill>
                  <a:srgbClr val="000000"/>
                </a:solidFill>
                <a:latin typeface="Calibri"/>
              </a:rPr>
              <a:t>: </a:t>
            </a:r>
            <a:r>
              <a:rPr lang="en-US" sz="4000" b="0" strike="noStrike" spc="-1">
                <a:solidFill>
                  <a:srgbClr val="000000"/>
                </a:solidFill>
                <a:latin typeface="Calibri"/>
              </a:rPr>
              <a:t>Expanding Effective GPU Memory with Storage</a:t>
            </a:r>
            <a:endParaRPr lang="en-US" sz="4000" b="0" strike="noStrike" spc="-1">
              <a:latin typeface="Calibri"/>
            </a:endParaRPr>
          </a:p>
        </p:txBody>
      </p:sp>
      <p:sp>
        <p:nvSpPr>
          <p:cNvPr id="166" name="Rectangle: Rounded Corners 2_10"/>
          <p:cNvSpPr/>
          <p:nvPr/>
        </p:nvSpPr>
        <p:spPr>
          <a:xfrm>
            <a:off x="5211000" y="5522400"/>
            <a:ext cx="6219000" cy="720720"/>
          </a:xfrm>
          <a:custGeom>
            <a:avLst/>
            <a:gdLst/>
            <a:ahLst/>
            <a:cxnLst/>
            <a:rect l="l" t="t" r="r" b="b"/>
            <a:pathLst>
              <a:path w="16512" h="2005">
                <a:moveTo>
                  <a:pt x="333"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16176" y="2004"/>
                </a:lnTo>
                <a:lnTo>
                  <a:pt x="16177" y="2004"/>
                </a:lnTo>
                <a:cubicBezTo>
                  <a:pt x="16236" y="2004"/>
                  <a:pt x="16293" y="1989"/>
                  <a:pt x="16344" y="1959"/>
                </a:cubicBezTo>
                <a:cubicBezTo>
                  <a:pt x="16395" y="1930"/>
                  <a:pt x="16437" y="1888"/>
                  <a:pt x="16466" y="1837"/>
                </a:cubicBezTo>
                <a:cubicBezTo>
                  <a:pt x="16496" y="1786"/>
                  <a:pt x="16511" y="1729"/>
                  <a:pt x="16511" y="1670"/>
                </a:cubicBezTo>
                <a:lnTo>
                  <a:pt x="16510" y="334"/>
                </a:lnTo>
                <a:lnTo>
                  <a:pt x="16511" y="334"/>
                </a:lnTo>
                <a:lnTo>
                  <a:pt x="16511" y="334"/>
                </a:lnTo>
                <a:cubicBezTo>
                  <a:pt x="16511" y="275"/>
                  <a:pt x="16496" y="218"/>
                  <a:pt x="16466" y="167"/>
                </a:cubicBezTo>
                <a:cubicBezTo>
                  <a:pt x="16437" y="116"/>
                  <a:pt x="16395" y="74"/>
                  <a:pt x="16344" y="45"/>
                </a:cubicBezTo>
                <a:cubicBezTo>
                  <a:pt x="16293" y="15"/>
                  <a:pt x="16236" y="0"/>
                  <a:pt x="16177" y="0"/>
                </a:cubicBezTo>
                <a:lnTo>
                  <a:pt x="333" y="0"/>
                </a:lnTo>
              </a:path>
            </a:pathLst>
          </a:custGeom>
          <a:solidFill>
            <a:srgbClr val="00B050"/>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b="1" strike="noStrike" spc="-1">
                <a:solidFill>
                  <a:srgbClr val="FFFFFF"/>
                </a:solidFill>
                <a:latin typeface="Calibri"/>
                <a:ea typeface="DejaVu Sans"/>
              </a:rPr>
              <a:t>Enable GPUs to directly access data on storage </a:t>
            </a:r>
            <a:endParaRPr lang="en-US" sz="2400" b="0" strike="noStrike" spc="-1">
              <a:latin typeface="Calibri"/>
            </a:endParaRPr>
          </a:p>
        </p:txBody>
      </p:sp>
      <p:sp>
        <p:nvSpPr>
          <p:cNvPr id="167" name="Rectangle: Rounded Corners 2_ 8"/>
          <p:cNvSpPr/>
          <p:nvPr/>
        </p:nvSpPr>
        <p:spPr>
          <a:xfrm>
            <a:off x="5211000" y="4114800"/>
            <a:ext cx="6219000" cy="840960"/>
          </a:xfrm>
          <a:custGeom>
            <a:avLst/>
            <a:gdLst/>
            <a:ahLst/>
            <a:cxnLst/>
            <a:rect l="l" t="t" r="r" b="b"/>
            <a:pathLst>
              <a:path w="16512" h="2005">
                <a:moveTo>
                  <a:pt x="333"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16176" y="2004"/>
                </a:lnTo>
                <a:lnTo>
                  <a:pt x="16177" y="2004"/>
                </a:lnTo>
                <a:cubicBezTo>
                  <a:pt x="16236" y="2004"/>
                  <a:pt x="16293" y="1989"/>
                  <a:pt x="16344" y="1959"/>
                </a:cubicBezTo>
                <a:cubicBezTo>
                  <a:pt x="16395" y="1930"/>
                  <a:pt x="16437" y="1888"/>
                  <a:pt x="16466" y="1837"/>
                </a:cubicBezTo>
                <a:cubicBezTo>
                  <a:pt x="16496" y="1786"/>
                  <a:pt x="16511" y="1729"/>
                  <a:pt x="16511" y="1670"/>
                </a:cubicBezTo>
                <a:lnTo>
                  <a:pt x="16510" y="334"/>
                </a:lnTo>
                <a:lnTo>
                  <a:pt x="16511" y="334"/>
                </a:lnTo>
                <a:lnTo>
                  <a:pt x="16511" y="334"/>
                </a:lnTo>
                <a:cubicBezTo>
                  <a:pt x="16511" y="275"/>
                  <a:pt x="16496" y="218"/>
                  <a:pt x="16466" y="167"/>
                </a:cubicBezTo>
                <a:cubicBezTo>
                  <a:pt x="16437" y="116"/>
                  <a:pt x="16395" y="74"/>
                  <a:pt x="16344" y="45"/>
                </a:cubicBezTo>
                <a:cubicBezTo>
                  <a:pt x="16293" y="15"/>
                  <a:pt x="16236" y="0"/>
                  <a:pt x="16177" y="0"/>
                </a:cubicBezTo>
                <a:lnTo>
                  <a:pt x="333" y="0"/>
                </a:lnTo>
              </a:path>
            </a:pathLst>
          </a:custGeom>
          <a:solidFill>
            <a:srgbClr val="00B050"/>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b="1" strike="noStrike" spc="-1">
                <a:solidFill>
                  <a:srgbClr val="FFFFFF"/>
                </a:solidFill>
                <a:latin typeface="Calibri"/>
                <a:ea typeface="DejaVu Sans"/>
              </a:rPr>
              <a:t>Leverage GPU memory &amp; optimize storage bandwidth utilization </a:t>
            </a:r>
            <a:endParaRPr lang="en-US" sz="2400" b="0" strike="noStrike" spc="-1">
              <a:latin typeface="Calibri"/>
            </a:endParaRPr>
          </a:p>
        </p:txBody>
      </p:sp>
      <p:sp>
        <p:nvSpPr>
          <p:cNvPr id="168" name="Rectangle: Rounded Corners 2_ 9"/>
          <p:cNvSpPr/>
          <p:nvPr/>
        </p:nvSpPr>
        <p:spPr>
          <a:xfrm>
            <a:off x="5211000" y="2779200"/>
            <a:ext cx="6219000" cy="781200"/>
          </a:xfrm>
          <a:custGeom>
            <a:avLst/>
            <a:gdLst/>
            <a:ahLst/>
            <a:cxnLst/>
            <a:rect l="l" t="t" r="r" b="b"/>
            <a:pathLst>
              <a:path w="16512" h="2005">
                <a:moveTo>
                  <a:pt x="333" y="0"/>
                </a:moveTo>
                <a:lnTo>
                  <a:pt x="334" y="0"/>
                </a:lnTo>
                <a:cubicBezTo>
                  <a:pt x="275" y="0"/>
                  <a:pt x="218" y="15"/>
                  <a:pt x="167" y="45"/>
                </a:cubicBezTo>
                <a:cubicBezTo>
                  <a:pt x="116" y="74"/>
                  <a:pt x="74" y="116"/>
                  <a:pt x="45" y="167"/>
                </a:cubicBezTo>
                <a:cubicBezTo>
                  <a:pt x="15" y="218"/>
                  <a:pt x="0" y="275"/>
                  <a:pt x="0" y="334"/>
                </a:cubicBezTo>
                <a:lnTo>
                  <a:pt x="0" y="1670"/>
                </a:lnTo>
                <a:lnTo>
                  <a:pt x="0" y="1670"/>
                </a:lnTo>
                <a:cubicBezTo>
                  <a:pt x="0" y="1729"/>
                  <a:pt x="15" y="1786"/>
                  <a:pt x="45" y="1837"/>
                </a:cubicBezTo>
                <a:cubicBezTo>
                  <a:pt x="74" y="1888"/>
                  <a:pt x="116" y="1930"/>
                  <a:pt x="167" y="1959"/>
                </a:cubicBezTo>
                <a:cubicBezTo>
                  <a:pt x="218" y="1989"/>
                  <a:pt x="275" y="2004"/>
                  <a:pt x="334" y="2004"/>
                </a:cubicBezTo>
                <a:lnTo>
                  <a:pt x="16176" y="2004"/>
                </a:lnTo>
                <a:lnTo>
                  <a:pt x="16177" y="2004"/>
                </a:lnTo>
                <a:cubicBezTo>
                  <a:pt x="16236" y="2004"/>
                  <a:pt x="16293" y="1989"/>
                  <a:pt x="16344" y="1959"/>
                </a:cubicBezTo>
                <a:cubicBezTo>
                  <a:pt x="16395" y="1930"/>
                  <a:pt x="16437" y="1888"/>
                  <a:pt x="16466" y="1837"/>
                </a:cubicBezTo>
                <a:cubicBezTo>
                  <a:pt x="16496" y="1786"/>
                  <a:pt x="16511" y="1729"/>
                  <a:pt x="16511" y="1670"/>
                </a:cubicBezTo>
                <a:lnTo>
                  <a:pt x="16510" y="334"/>
                </a:lnTo>
                <a:lnTo>
                  <a:pt x="16511" y="334"/>
                </a:lnTo>
                <a:lnTo>
                  <a:pt x="16511" y="334"/>
                </a:lnTo>
                <a:cubicBezTo>
                  <a:pt x="16511" y="275"/>
                  <a:pt x="16496" y="218"/>
                  <a:pt x="16466" y="167"/>
                </a:cubicBezTo>
                <a:cubicBezTo>
                  <a:pt x="16437" y="116"/>
                  <a:pt x="16395" y="74"/>
                  <a:pt x="16344" y="45"/>
                </a:cubicBezTo>
                <a:cubicBezTo>
                  <a:pt x="16293" y="15"/>
                  <a:pt x="16236" y="0"/>
                  <a:pt x="16177" y="0"/>
                </a:cubicBezTo>
                <a:lnTo>
                  <a:pt x="333" y="0"/>
                </a:lnTo>
              </a:path>
            </a:pathLst>
          </a:custGeom>
          <a:solidFill>
            <a:srgbClr val="00B050"/>
          </a:solidFill>
          <a:ln w="1260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algn="ctr">
              <a:lnSpc>
                <a:spcPct val="100000"/>
              </a:lnSpc>
              <a:buNone/>
            </a:pPr>
            <a:r>
              <a:rPr lang="en-US" sz="2400" b="1" strike="noStrike" spc="-1">
                <a:solidFill>
                  <a:srgbClr val="FFFFFF"/>
                </a:solidFill>
                <a:latin typeface="Calibri"/>
                <a:ea typeface="DejaVu Sans"/>
              </a:rPr>
              <a:t>Familiar array</a:t>
            </a:r>
            <a:r>
              <a:rPr lang="en-US" sz="2400" b="1" spc="-1">
                <a:solidFill>
                  <a:srgbClr val="FFFFFF"/>
                </a:solidFill>
                <a:latin typeface="Calibri"/>
                <a:ea typeface="DejaVu Sans"/>
              </a:rPr>
              <a:t>-l</a:t>
            </a:r>
            <a:r>
              <a:rPr lang="en-US" sz="2400" b="1" strike="noStrike" spc="-1">
                <a:solidFill>
                  <a:srgbClr val="FFFFFF"/>
                </a:solidFill>
                <a:latin typeface="Calibri"/>
                <a:ea typeface="DejaVu Sans"/>
              </a:rPr>
              <a:t>ike abstraction to ease integration</a:t>
            </a:r>
            <a:endParaRPr lang="en-US" sz="2400" b="0" strike="noStrike" spc="-1">
              <a:latin typeface="Calibri"/>
            </a:endParaRPr>
          </a:p>
        </p:txBody>
      </p:sp>
      <p:sp>
        <p:nvSpPr>
          <p:cNvPr id="169" name="Straight Connector 168"/>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sp>
        <p:nvSpPr>
          <p:cNvPr id="170" name="TextBox 169"/>
          <p:cNvSpPr txBox="1"/>
          <p:nvPr/>
        </p:nvSpPr>
        <p:spPr>
          <a:xfrm>
            <a:off x="5486400" y="1515600"/>
            <a:ext cx="5486400" cy="914400"/>
          </a:xfrm>
          <a:prstGeom prst="rect">
            <a:avLst/>
          </a:prstGeom>
          <a:noFill/>
          <a:ln w="0">
            <a:noFill/>
          </a:ln>
        </p:spPr>
        <p:txBody>
          <a:bodyPr lIns="90000" tIns="45000" rIns="90000" bIns="45000" anchor="t">
            <a:noAutofit/>
          </a:bodyPr>
          <a:lstStyle/>
          <a:p>
            <a:pPr algn="ctr">
              <a:lnSpc>
                <a:spcPct val="100000"/>
              </a:lnSpc>
              <a:buNone/>
            </a:pPr>
            <a:r>
              <a:rPr lang="en-US" sz="2100" b="1" strike="noStrike" spc="-1">
                <a:solidFill>
                  <a:srgbClr val="089C4B"/>
                </a:solidFill>
                <a:latin typeface="Calibri"/>
              </a:rPr>
              <a:t>With </a:t>
            </a:r>
            <a:r>
              <a:rPr lang="en-US" sz="2100" b="1" strike="noStrike" spc="-1" err="1">
                <a:solidFill>
                  <a:srgbClr val="089C4B"/>
                </a:solidFill>
                <a:latin typeface="Calibri"/>
              </a:rPr>
              <a:t>BaM</a:t>
            </a:r>
            <a:r>
              <a:rPr lang="en-US" sz="2100" b="1" strike="noStrike" spc="-1">
                <a:solidFill>
                  <a:srgbClr val="089C4B"/>
                </a:solidFill>
                <a:latin typeface="Calibri"/>
              </a:rPr>
              <a:t>, GPU threads can directly access data where it is, be it memory or storage!</a:t>
            </a:r>
          </a:p>
        </p:txBody>
      </p:sp>
      <p:sp>
        <p:nvSpPr>
          <p:cNvPr id="3" name="TextBox 2">
            <a:extLst>
              <a:ext uri="{FF2B5EF4-FFF2-40B4-BE49-F238E27FC236}">
                <a16:creationId xmlns:a16="http://schemas.microsoft.com/office/drawing/2014/main" id="{E9B46EA2-BB3C-8CF3-2E71-479DC69A3960}"/>
              </a:ext>
            </a:extLst>
          </p:cNvPr>
          <p:cNvSpPr txBox="1"/>
          <p:nvPr/>
        </p:nvSpPr>
        <p:spPr>
          <a:xfrm>
            <a:off x="11737440" y="6400800"/>
            <a:ext cx="433800" cy="346320"/>
          </a:xfrm>
          <a:prstGeom prst="rect">
            <a:avLst/>
          </a:prstGeom>
          <a:noFill/>
          <a:ln w="0">
            <a:noFill/>
          </a:ln>
        </p:spPr>
        <p:txBody>
          <a:bodyPr lIns="90000" tIns="45000" rIns="90000" bIns="45000" anchor="t">
            <a:noAutofit/>
          </a:bodyPr>
          <a:lstStyle/>
          <a:p>
            <a:r>
              <a:rPr lang="en-US" sz="1800" b="0" strike="noStrike" spc="-1">
                <a:solidFill>
                  <a:srgbClr val="808080"/>
                </a:solidFill>
                <a:latin typeface="Arial"/>
              </a:rPr>
              <a:t>6</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0"/>
                                  </p:stCondLst>
                                  <p:childTnLst>
                                    <p:set>
                                      <p:cBhvr>
                                        <p:cTn id="9" dur="1" fill="hold">
                                          <p:stCondLst>
                                            <p:cond delay="0"/>
                                          </p:stCondLst>
                                        </p:cTn>
                                        <p:tgtEl>
                                          <p:spTgt spid="139"/>
                                        </p:tgtEl>
                                        <p:attrNameLst>
                                          <p:attrName>style.visibility</p:attrName>
                                        </p:attrNameLst>
                                      </p:cBhvr>
                                      <p:to>
                                        <p:strVal val="visible"/>
                                      </p:to>
                                    </p:set>
                                  </p:childTnLst>
                                </p:cTn>
                              </p:par>
                              <p:par>
                                <p:cTn id="10" presetID="1" presetClass="entr" fill="hold" nodeType="withEffect">
                                  <p:stCondLst>
                                    <p:cond delay="0"/>
                                  </p:stCondLst>
                                  <p:childTnLst>
                                    <p:set>
                                      <p:cBhvr>
                                        <p:cTn id="11" dur="1" fill="hold">
                                          <p:stCondLst>
                                            <p:cond delay="0"/>
                                          </p:stCondLst>
                                        </p:cTn>
                                        <p:tgtEl>
                                          <p:spTgt spid="134"/>
                                        </p:tgtEl>
                                        <p:attrNameLst>
                                          <p:attrName>style.visibility</p:attrName>
                                        </p:attrNameLst>
                                      </p:cBhvr>
                                      <p:to>
                                        <p:strVal val="visible"/>
                                      </p:to>
                                    </p:set>
                                  </p:childTnLst>
                                </p:cTn>
                              </p:par>
                              <p:par>
                                <p:cTn id="12" presetID="1" presetClass="entr" fill="hold" nodeType="withEffect">
                                  <p:stCondLst>
                                    <p:cond delay="0"/>
                                  </p:stCondLst>
                                  <p:childTnLst>
                                    <p:set>
                                      <p:cBhvr>
                                        <p:cTn id="13" dur="1" fill="hold">
                                          <p:stCondLst>
                                            <p:cond delay="0"/>
                                          </p:stCondLst>
                                        </p:cTn>
                                        <p:tgtEl>
                                          <p:spTgt spid="16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p:cTn id="17" dur="1" fill="hold">
                                          <p:stCondLst>
                                            <p:cond delay="0"/>
                                          </p:stCondLst>
                                        </p:cTn>
                                        <p:tgtEl>
                                          <p:spTgt spid="119"/>
                                        </p:tgtEl>
                                        <p:attrNameLst>
                                          <p:attrName>style.visibility</p:attrName>
                                        </p:attrNameLst>
                                      </p:cBhvr>
                                      <p:to>
                                        <p:strVal val="visible"/>
                                      </p:to>
                                    </p:set>
                                  </p:childTnLst>
                                </p:cTn>
                              </p:par>
                              <p:par>
                                <p:cTn id="18" presetID="1" presetClass="entr" fill="hold" nodeType="withEffect">
                                  <p:stCondLst>
                                    <p:cond delay="0"/>
                                  </p:stCondLst>
                                  <p:childTnLst>
                                    <p:set>
                                      <p:cBhvr>
                                        <p:cTn id="19" dur="1" fill="hold">
                                          <p:stCondLst>
                                            <p:cond delay="0"/>
                                          </p:stCondLst>
                                        </p:cTn>
                                        <p:tgtEl>
                                          <p:spTgt spid="137"/>
                                        </p:tgtEl>
                                        <p:attrNameLst>
                                          <p:attrName>style.visibility</p:attrName>
                                        </p:attrNameLst>
                                      </p:cBhvr>
                                      <p:to>
                                        <p:strVal val="visible"/>
                                      </p:to>
                                    </p:set>
                                  </p:childTnLst>
                                </p:cTn>
                              </p:par>
                              <p:par>
                                <p:cTn id="20" presetID="1" presetClass="entr" fill="hold" nodeType="withEffect">
                                  <p:stCondLst>
                                    <p:cond delay="0"/>
                                  </p:stCondLst>
                                  <p:childTnLst>
                                    <p:set>
                                      <p:cBhvr>
                                        <p:cTn id="21" dur="1" fill="hold">
                                          <p:stCondLst>
                                            <p:cond delay="0"/>
                                          </p:stCondLst>
                                        </p:cTn>
                                        <p:tgtEl>
                                          <p:spTgt spid="16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fill="hold" nodeType="clickEffect">
                                  <p:stCondLst>
                                    <p:cond delay="0"/>
                                  </p:stCondLst>
                                  <p:childTnLst>
                                    <p:set>
                                      <p:cBhvr>
                                        <p:cTn id="25" dur="1" fill="hold">
                                          <p:stCondLst>
                                            <p:cond delay="0"/>
                                          </p:stCondLst>
                                        </p:cTn>
                                        <p:tgtEl>
                                          <p:spTgt spid="131"/>
                                        </p:tgtEl>
                                        <p:attrNameLst>
                                          <p:attrName>style.visibility</p:attrName>
                                        </p:attrNameLst>
                                      </p:cBhvr>
                                      <p:to>
                                        <p:strVal val="visible"/>
                                      </p:to>
                                    </p:set>
                                  </p:childTnLst>
                                </p:cTn>
                              </p:par>
                              <p:par>
                                <p:cTn id="26" presetID="1" presetClass="entr" fill="hold" nodeType="withEffect">
                                  <p:stCondLst>
                                    <p:cond delay="0"/>
                                  </p:stCondLst>
                                  <p:childTnLst>
                                    <p:set>
                                      <p:cBhvr>
                                        <p:cTn id="27" dur="1" fill="hold">
                                          <p:stCondLst>
                                            <p:cond delay="0"/>
                                          </p:stCondLst>
                                        </p:cTn>
                                        <p:tgtEl>
                                          <p:spTgt spid="138"/>
                                        </p:tgtEl>
                                        <p:attrNameLst>
                                          <p:attrName>style.visibility</p:attrName>
                                        </p:attrNameLst>
                                      </p:cBhvr>
                                      <p:to>
                                        <p:strVal val="visible"/>
                                      </p:to>
                                    </p:set>
                                  </p:childTnLst>
                                </p:cTn>
                              </p:par>
                              <p:par>
                                <p:cTn id="28" presetID="1" presetClass="entr" fill="hold" nodeType="withEffect">
                                  <p:stCondLst>
                                    <p:cond delay="0"/>
                                  </p:stCondLst>
                                  <p:childTnLst>
                                    <p:set>
                                      <p:cBhvr>
                                        <p:cTn id="29" dur="1" fill="hold">
                                          <p:stCondLst>
                                            <p:cond delay="0"/>
                                          </p:stCondLst>
                                        </p:cTn>
                                        <p:tgtEl>
                                          <p:spTgt spid="16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fill="hold" nodeType="clickEffect">
                                  <p:stCondLst>
                                    <p:cond delay="0"/>
                                  </p:stCondLst>
                                  <p:childTnLst>
                                    <p:set>
                                      <p:cBhvr>
                                        <p:cTn id="33" dur="1" fill="hold">
                                          <p:stCondLst>
                                            <p:cond delay="0"/>
                                          </p:stCondLst>
                                        </p:cTn>
                                        <p:tgtEl>
                                          <p:spTgt spid="1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EA3B059-2782-9845-9CEF-813DFA88FAB0}"/>
              </a:ext>
            </a:extLst>
          </p:cNvPr>
          <p:cNvSpPr txBox="1"/>
          <p:nvPr/>
        </p:nvSpPr>
        <p:spPr>
          <a:xfrm>
            <a:off x="1287567" y="5929214"/>
            <a:ext cx="2637369" cy="369204"/>
          </a:xfrm>
          <a:prstGeom prst="rect">
            <a:avLst/>
          </a:prstGeom>
          <a:noFill/>
        </p:spPr>
        <p:txBody>
          <a:bodyPr wrap="square" rtlCol="0">
            <a:spAutoFit/>
          </a:bodyPr>
          <a:lstStyle/>
          <a:p>
            <a:pPr algn="ctr" defTabSz="914144">
              <a:defRPr/>
            </a:pPr>
            <a:r>
              <a:rPr lang="en-US" sz="1799" b="1" err="1">
                <a:solidFill>
                  <a:prstClr val="black"/>
                </a:solidFill>
                <a:latin typeface="Arial" panose="020B0604020202020204" pitchFamily="34" charset="0"/>
                <a:ea typeface="MS PGothic" pitchFamily="34" charset="-128"/>
                <a:cs typeface="Arial" panose="020B0604020202020204" pitchFamily="34" charset="0"/>
              </a:rPr>
              <a:t>BaM</a:t>
            </a:r>
            <a:r>
              <a:rPr lang="en-US" sz="1799" b="1">
                <a:solidFill>
                  <a:prstClr val="black"/>
                </a:solidFill>
                <a:latin typeface="Arial" panose="020B0604020202020204" pitchFamily="34" charset="0"/>
                <a:ea typeface="MS PGothic" pitchFamily="34" charset="-128"/>
                <a:cs typeface="Arial" panose="020B0604020202020204" pitchFamily="34" charset="0"/>
              </a:rPr>
              <a:t> Cache</a:t>
            </a:r>
          </a:p>
        </p:txBody>
      </p:sp>
      <p:sp>
        <p:nvSpPr>
          <p:cNvPr id="23" name="TextBox 22">
            <a:extLst>
              <a:ext uri="{FF2B5EF4-FFF2-40B4-BE49-F238E27FC236}">
                <a16:creationId xmlns:a16="http://schemas.microsoft.com/office/drawing/2014/main" id="{89141194-E351-6B42-9A02-069725CC4B71}"/>
              </a:ext>
            </a:extLst>
          </p:cNvPr>
          <p:cNvSpPr txBox="1"/>
          <p:nvPr/>
        </p:nvSpPr>
        <p:spPr>
          <a:xfrm>
            <a:off x="4395442" y="5929214"/>
            <a:ext cx="2650897" cy="369204"/>
          </a:xfrm>
          <a:prstGeom prst="rect">
            <a:avLst/>
          </a:prstGeom>
          <a:noFill/>
        </p:spPr>
        <p:txBody>
          <a:bodyPr wrap="square" rtlCol="0">
            <a:spAutoFit/>
          </a:bodyPr>
          <a:lstStyle/>
          <a:p>
            <a:pPr algn="ctr" defTabSz="914144">
              <a:defRPr/>
            </a:pPr>
            <a:r>
              <a:rPr lang="en-US" sz="1799" b="1" err="1">
                <a:solidFill>
                  <a:prstClr val="black"/>
                </a:solidFill>
                <a:latin typeface="Arial" panose="020B0604020202020204" pitchFamily="34" charset="0"/>
                <a:ea typeface="MS PGothic" pitchFamily="34" charset="-128"/>
                <a:cs typeface="Arial" panose="020B0604020202020204" pitchFamily="34" charset="0"/>
              </a:rPr>
              <a:t>BaM</a:t>
            </a:r>
            <a:r>
              <a:rPr lang="en-US" sz="1799" b="1">
                <a:solidFill>
                  <a:prstClr val="black"/>
                </a:solidFill>
                <a:latin typeface="Arial" panose="020B0604020202020204" pitchFamily="34" charset="0"/>
                <a:ea typeface="MS PGothic" pitchFamily="34" charset="-128"/>
                <a:cs typeface="Arial" panose="020B0604020202020204" pitchFamily="34" charset="0"/>
              </a:rPr>
              <a:t> I/O Stack</a:t>
            </a:r>
          </a:p>
        </p:txBody>
      </p:sp>
      <p:sp>
        <p:nvSpPr>
          <p:cNvPr id="24" name="TextBox 23">
            <a:extLst>
              <a:ext uri="{FF2B5EF4-FFF2-40B4-BE49-F238E27FC236}">
                <a16:creationId xmlns:a16="http://schemas.microsoft.com/office/drawing/2014/main" id="{82449237-12FA-734F-B550-CF36D9305667}"/>
              </a:ext>
            </a:extLst>
          </p:cNvPr>
          <p:cNvSpPr txBox="1"/>
          <p:nvPr/>
        </p:nvSpPr>
        <p:spPr>
          <a:xfrm>
            <a:off x="7844770" y="5929214"/>
            <a:ext cx="3018118" cy="369204"/>
          </a:xfrm>
          <a:prstGeom prst="rect">
            <a:avLst/>
          </a:prstGeom>
          <a:noFill/>
        </p:spPr>
        <p:txBody>
          <a:bodyPr wrap="square" rtlCol="0">
            <a:spAutoFit/>
          </a:bodyPr>
          <a:lstStyle/>
          <a:p>
            <a:pPr algn="ctr" defTabSz="914144">
              <a:defRPr/>
            </a:pPr>
            <a:r>
              <a:rPr lang="en-US" sz="1799" b="1">
                <a:solidFill>
                  <a:prstClr val="black"/>
                </a:solidFill>
                <a:latin typeface="Arial" panose="020B0604020202020204" pitchFamily="34" charset="0"/>
                <a:ea typeface="MS PGothic" pitchFamily="34" charset="-128"/>
                <a:cs typeface="Arial" panose="020B0604020202020204" pitchFamily="34" charset="0"/>
              </a:rPr>
              <a:t>Storage Controller</a:t>
            </a:r>
          </a:p>
        </p:txBody>
      </p:sp>
      <p:sp>
        <p:nvSpPr>
          <p:cNvPr id="25" name="Rounded Rectangle 24">
            <a:extLst>
              <a:ext uri="{FF2B5EF4-FFF2-40B4-BE49-F238E27FC236}">
                <a16:creationId xmlns:a16="http://schemas.microsoft.com/office/drawing/2014/main" id="{C7380E4D-1F7C-AE40-91DD-1BA293CEF0E0}"/>
              </a:ext>
            </a:extLst>
          </p:cNvPr>
          <p:cNvSpPr/>
          <p:nvPr/>
        </p:nvSpPr>
        <p:spPr>
          <a:xfrm>
            <a:off x="884765" y="1333361"/>
            <a:ext cx="6479404" cy="282044"/>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26" name="TextBox 25">
            <a:extLst>
              <a:ext uri="{FF2B5EF4-FFF2-40B4-BE49-F238E27FC236}">
                <a16:creationId xmlns:a16="http://schemas.microsoft.com/office/drawing/2014/main" id="{AE4B53F1-901A-C044-9B18-ACC86A1399B4}"/>
              </a:ext>
            </a:extLst>
          </p:cNvPr>
          <p:cNvSpPr txBox="1"/>
          <p:nvPr/>
        </p:nvSpPr>
        <p:spPr>
          <a:xfrm>
            <a:off x="953779" y="1304961"/>
            <a:ext cx="6410387" cy="338554"/>
          </a:xfrm>
          <a:prstGeom prst="rect">
            <a:avLst/>
          </a:prstGeom>
          <a:noFill/>
        </p:spPr>
        <p:txBody>
          <a:bodyPr wrap="square">
            <a:spAutoFit/>
          </a:bodyPr>
          <a:lstStyle/>
          <a:p>
            <a:pPr algn="ctr" defTabSz="914144">
              <a:defRPr/>
            </a:pPr>
            <a:r>
              <a:rPr lang="en-US" sz="1600">
                <a:solidFill>
                  <a:prstClr val="black"/>
                </a:solidFill>
                <a:latin typeface="Arial" panose="020B0604020202020204" pitchFamily="34" charset="0"/>
                <a:ea typeface="MS PGothic" pitchFamily="34" charset="-128"/>
                <a:cs typeface="Arial" panose="020B0604020202020204" pitchFamily="34" charset="0"/>
              </a:rPr>
              <a:t>GPU Application CUDA Thread</a:t>
            </a:r>
          </a:p>
        </p:txBody>
      </p:sp>
      <p:sp>
        <p:nvSpPr>
          <p:cNvPr id="29" name="Rounded Rectangle 28">
            <a:extLst>
              <a:ext uri="{FF2B5EF4-FFF2-40B4-BE49-F238E27FC236}">
                <a16:creationId xmlns:a16="http://schemas.microsoft.com/office/drawing/2014/main" id="{7AD44DAE-B828-6C46-9340-A10017A50DD3}"/>
              </a:ext>
            </a:extLst>
          </p:cNvPr>
          <p:cNvSpPr/>
          <p:nvPr/>
        </p:nvSpPr>
        <p:spPr>
          <a:xfrm>
            <a:off x="884766" y="2255216"/>
            <a:ext cx="3266541" cy="3609712"/>
          </a:xfrm>
          <a:prstGeom prst="roundRect">
            <a:avLst>
              <a:gd name="adj" fmla="val 5315"/>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30" name="Rounded Rectangle 29">
            <a:extLst>
              <a:ext uri="{FF2B5EF4-FFF2-40B4-BE49-F238E27FC236}">
                <a16:creationId xmlns:a16="http://schemas.microsoft.com/office/drawing/2014/main" id="{C765F932-B50C-4E49-9DF4-3F42D6E63C98}"/>
              </a:ext>
            </a:extLst>
          </p:cNvPr>
          <p:cNvSpPr/>
          <p:nvPr/>
        </p:nvSpPr>
        <p:spPr>
          <a:xfrm>
            <a:off x="4235847" y="2254405"/>
            <a:ext cx="3128330" cy="3609712"/>
          </a:xfrm>
          <a:prstGeom prst="roundRect">
            <a:avLst>
              <a:gd name="adj" fmla="val 5315"/>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cxnSp>
        <p:nvCxnSpPr>
          <p:cNvPr id="31" name="Straight Arrow Connector 30">
            <a:extLst>
              <a:ext uri="{FF2B5EF4-FFF2-40B4-BE49-F238E27FC236}">
                <a16:creationId xmlns:a16="http://schemas.microsoft.com/office/drawing/2014/main" id="{679E2FD0-D971-E848-BCEC-6E69C5013068}"/>
              </a:ext>
            </a:extLst>
          </p:cNvPr>
          <p:cNvCxnSpPr>
            <a:cxnSpLocks/>
          </p:cNvCxnSpPr>
          <p:nvPr/>
        </p:nvCxnSpPr>
        <p:spPr>
          <a:xfrm flipV="1">
            <a:off x="2349801" y="1623965"/>
            <a:ext cx="0" cy="334308"/>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96C0195-2131-4F43-8604-DBE8144F8C32}"/>
              </a:ext>
            </a:extLst>
          </p:cNvPr>
          <p:cNvSpPr txBox="1"/>
          <p:nvPr/>
        </p:nvSpPr>
        <p:spPr>
          <a:xfrm>
            <a:off x="813701" y="1866526"/>
            <a:ext cx="3508759" cy="338554"/>
          </a:xfrm>
          <a:prstGeom prst="rect">
            <a:avLst/>
          </a:prstGeom>
          <a:noFill/>
        </p:spPr>
        <p:txBody>
          <a:bodyPr wrap="square" rtlCol="0">
            <a:spAutoFit/>
          </a:bodyPr>
          <a:lstStyle/>
          <a:p>
            <a:pPr algn="ctr" defTabSz="914144">
              <a:defRPr/>
            </a:pPr>
            <a:r>
              <a:rPr lang="en-US" sz="1600" b="1" err="1">
                <a:solidFill>
                  <a:prstClr val="black"/>
                </a:solidFill>
                <a:latin typeface="Courier" pitchFamily="2" charset="0"/>
                <a:ea typeface="MS PGothic" pitchFamily="34" charset="-128"/>
                <a:cs typeface="Arial" panose="020B0604020202020204" pitchFamily="34" charset="0"/>
              </a:rPr>
              <a:t>val</a:t>
            </a:r>
            <a:r>
              <a:rPr lang="en-US" sz="1600" b="1">
                <a:solidFill>
                  <a:prstClr val="black"/>
                </a:solidFill>
                <a:latin typeface="Courier" pitchFamily="2" charset="0"/>
                <a:ea typeface="MS PGothic" pitchFamily="34" charset="-128"/>
                <a:cs typeface="Arial" panose="020B0604020202020204" pitchFamily="34" charset="0"/>
              </a:rPr>
              <a:t> = data[</a:t>
            </a:r>
            <a:r>
              <a:rPr lang="en-US" sz="1600" b="1" err="1">
                <a:solidFill>
                  <a:prstClr val="black"/>
                </a:solidFill>
                <a:latin typeface="Courier" pitchFamily="2" charset="0"/>
                <a:ea typeface="MS PGothic" pitchFamily="34" charset="-128"/>
                <a:cs typeface="Arial" panose="020B0604020202020204" pitchFamily="34" charset="0"/>
              </a:rPr>
              <a:t>idx</a:t>
            </a:r>
            <a:r>
              <a:rPr lang="en-US" sz="1600" b="1">
                <a:solidFill>
                  <a:prstClr val="black"/>
                </a:solidFill>
                <a:latin typeface="Courier" pitchFamily="2" charset="0"/>
                <a:ea typeface="MS PGothic" pitchFamily="34" charset="-128"/>
                <a:cs typeface="Arial" panose="020B0604020202020204" pitchFamily="34" charset="0"/>
              </a:rPr>
              <a:t>];</a:t>
            </a:r>
          </a:p>
        </p:txBody>
      </p:sp>
      <p:sp>
        <p:nvSpPr>
          <p:cNvPr id="33" name="Rounded Rectangle 32">
            <a:extLst>
              <a:ext uri="{FF2B5EF4-FFF2-40B4-BE49-F238E27FC236}">
                <a16:creationId xmlns:a16="http://schemas.microsoft.com/office/drawing/2014/main" id="{74CF97F9-0DE7-8C48-803F-3CB4CB09B7E8}"/>
              </a:ext>
            </a:extLst>
          </p:cNvPr>
          <p:cNvSpPr/>
          <p:nvPr/>
        </p:nvSpPr>
        <p:spPr>
          <a:xfrm>
            <a:off x="1987984" y="3711109"/>
            <a:ext cx="1526549" cy="691865"/>
          </a:xfrm>
          <a:prstGeom prst="roundRect">
            <a:avLst/>
          </a:prstGeom>
          <a:solidFill>
            <a:schemeClr val="accent1">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35" name="Rounded Rectangle 34">
            <a:extLst>
              <a:ext uri="{FF2B5EF4-FFF2-40B4-BE49-F238E27FC236}">
                <a16:creationId xmlns:a16="http://schemas.microsoft.com/office/drawing/2014/main" id="{5507E9E7-6509-BF46-B0C0-FCD32501E1E5}"/>
              </a:ext>
            </a:extLst>
          </p:cNvPr>
          <p:cNvSpPr/>
          <p:nvPr/>
        </p:nvSpPr>
        <p:spPr>
          <a:xfrm>
            <a:off x="2019460" y="2763026"/>
            <a:ext cx="1486054" cy="49230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36" name="Rounded Rectangle 35">
            <a:extLst>
              <a:ext uri="{FF2B5EF4-FFF2-40B4-BE49-F238E27FC236}">
                <a16:creationId xmlns:a16="http://schemas.microsoft.com/office/drawing/2014/main" id="{DA76881E-33C8-1F41-AC1B-6D2C587F7DFD}"/>
              </a:ext>
            </a:extLst>
          </p:cNvPr>
          <p:cNvSpPr/>
          <p:nvPr/>
        </p:nvSpPr>
        <p:spPr>
          <a:xfrm>
            <a:off x="1287566" y="5107294"/>
            <a:ext cx="2124469" cy="49230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cxnSp>
        <p:nvCxnSpPr>
          <p:cNvPr id="37" name="Straight Arrow Connector 36">
            <a:extLst>
              <a:ext uri="{FF2B5EF4-FFF2-40B4-BE49-F238E27FC236}">
                <a16:creationId xmlns:a16="http://schemas.microsoft.com/office/drawing/2014/main" id="{E9C148CF-662A-8C43-ADDC-26F0D0DCB7B5}"/>
              </a:ext>
            </a:extLst>
          </p:cNvPr>
          <p:cNvCxnSpPr>
            <a:cxnSpLocks/>
          </p:cNvCxnSpPr>
          <p:nvPr/>
        </p:nvCxnSpPr>
        <p:spPr>
          <a:xfrm flipV="1">
            <a:off x="2753928" y="3255334"/>
            <a:ext cx="0" cy="403509"/>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631F955-BD76-AF47-B303-8CE3926942A5}"/>
              </a:ext>
            </a:extLst>
          </p:cNvPr>
          <p:cNvCxnSpPr>
            <a:cxnSpLocks/>
          </p:cNvCxnSpPr>
          <p:nvPr/>
        </p:nvCxnSpPr>
        <p:spPr>
          <a:xfrm flipV="1">
            <a:off x="2349801" y="4434673"/>
            <a:ext cx="0" cy="623853"/>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7A3BF61-616D-3B42-A7FE-1907FDDE0CC0}"/>
              </a:ext>
            </a:extLst>
          </p:cNvPr>
          <p:cNvSpPr txBox="1"/>
          <p:nvPr/>
        </p:nvSpPr>
        <p:spPr>
          <a:xfrm>
            <a:off x="2412370" y="4645809"/>
            <a:ext cx="2238184" cy="307777"/>
          </a:xfrm>
          <a:prstGeom prst="rect">
            <a:avLst/>
          </a:prstGeom>
          <a:noFill/>
        </p:spPr>
        <p:txBody>
          <a:bodyPr wrap="square">
            <a:spAutoFit/>
          </a:bodyPr>
          <a:lstStyle/>
          <a:p>
            <a:pPr defTabSz="914144">
              <a:defRPr/>
            </a:pPr>
            <a:r>
              <a:rPr lang="en-US" sz="1400" b="1">
                <a:solidFill>
                  <a:prstClr val="black"/>
                </a:solidFill>
                <a:latin typeface="Courier" pitchFamily="2" charset="0"/>
                <a:ea typeface="MS PGothic" pitchFamily="34" charset="-128"/>
                <a:cs typeface="Arial" panose="020B0604020202020204" pitchFamily="34" charset="0"/>
              </a:rPr>
              <a:t>read(off,...)</a:t>
            </a:r>
            <a:endParaRPr lang="en-US" sz="1400">
              <a:solidFill>
                <a:prstClr val="black"/>
              </a:solidFill>
              <a:latin typeface="Calibri" panose="020F0502020204030204"/>
              <a:ea typeface="MS PGothic" pitchFamily="34" charset="-128"/>
            </a:endParaRPr>
          </a:p>
        </p:txBody>
      </p:sp>
      <p:cxnSp>
        <p:nvCxnSpPr>
          <p:cNvPr id="40" name="Straight Arrow Connector 39">
            <a:extLst>
              <a:ext uri="{FF2B5EF4-FFF2-40B4-BE49-F238E27FC236}">
                <a16:creationId xmlns:a16="http://schemas.microsoft.com/office/drawing/2014/main" id="{B8475FF3-3018-8B40-992B-F300F75D4E1E}"/>
              </a:ext>
            </a:extLst>
          </p:cNvPr>
          <p:cNvCxnSpPr>
            <a:cxnSpLocks/>
          </p:cNvCxnSpPr>
          <p:nvPr/>
        </p:nvCxnSpPr>
        <p:spPr>
          <a:xfrm>
            <a:off x="1637775" y="2238096"/>
            <a:ext cx="0" cy="2870190"/>
          </a:xfrm>
          <a:prstGeom prst="straightConnector1">
            <a:avLst/>
          </a:prstGeom>
          <a:ln w="127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17F2FA7-DD94-FF4B-AEA1-C206C9CAF807}"/>
              </a:ext>
            </a:extLst>
          </p:cNvPr>
          <p:cNvSpPr txBox="1"/>
          <p:nvPr/>
        </p:nvSpPr>
        <p:spPr>
          <a:xfrm>
            <a:off x="916398" y="3314052"/>
            <a:ext cx="1846555" cy="338554"/>
          </a:xfrm>
          <a:prstGeom prst="rect">
            <a:avLst/>
          </a:prstGeom>
          <a:noFill/>
        </p:spPr>
        <p:txBody>
          <a:bodyPr wrap="square" rtlCol="0">
            <a:spAutoFit/>
          </a:bodyPr>
          <a:lstStyle/>
          <a:p>
            <a:pPr defTabSz="914144">
              <a:defRPr/>
            </a:pPr>
            <a:r>
              <a:rPr lang="en-US" sz="1600" b="1">
                <a:solidFill>
                  <a:srgbClr val="00B050"/>
                </a:solidFill>
                <a:latin typeface="Courier" pitchFamily="2" charset="0"/>
                <a:ea typeface="MS PGothic" pitchFamily="34" charset="-128"/>
              </a:rPr>
              <a:t>hit(data)</a:t>
            </a:r>
          </a:p>
        </p:txBody>
      </p:sp>
      <p:sp>
        <p:nvSpPr>
          <p:cNvPr id="42" name="TextBox 41">
            <a:extLst>
              <a:ext uri="{FF2B5EF4-FFF2-40B4-BE49-F238E27FC236}">
                <a16:creationId xmlns:a16="http://schemas.microsoft.com/office/drawing/2014/main" id="{6AF6A96E-9B96-9247-A109-69EF5826E4CA}"/>
              </a:ext>
            </a:extLst>
          </p:cNvPr>
          <p:cNvSpPr txBox="1"/>
          <p:nvPr/>
        </p:nvSpPr>
        <p:spPr>
          <a:xfrm>
            <a:off x="3367794" y="5310767"/>
            <a:ext cx="1846555" cy="338554"/>
          </a:xfrm>
          <a:prstGeom prst="rect">
            <a:avLst/>
          </a:prstGeom>
          <a:noFill/>
        </p:spPr>
        <p:txBody>
          <a:bodyPr wrap="square" rtlCol="0">
            <a:spAutoFit/>
          </a:bodyPr>
          <a:lstStyle/>
          <a:p>
            <a:pPr defTabSz="914144">
              <a:defRPr/>
            </a:pPr>
            <a:r>
              <a:rPr lang="en-US" sz="1600" b="1">
                <a:solidFill>
                  <a:srgbClr val="FF0000"/>
                </a:solidFill>
                <a:latin typeface="Courier" pitchFamily="2" charset="0"/>
                <a:ea typeface="MS PGothic" pitchFamily="34" charset="-128"/>
              </a:rPr>
              <a:t>miss(off)</a:t>
            </a:r>
          </a:p>
        </p:txBody>
      </p:sp>
      <p:cxnSp>
        <p:nvCxnSpPr>
          <p:cNvPr id="43" name="Straight Arrow Connector 42">
            <a:extLst>
              <a:ext uri="{FF2B5EF4-FFF2-40B4-BE49-F238E27FC236}">
                <a16:creationId xmlns:a16="http://schemas.microsoft.com/office/drawing/2014/main" id="{8E10B257-29E3-D944-8CC6-B2D0D5C7C555}"/>
              </a:ext>
            </a:extLst>
          </p:cNvPr>
          <p:cNvCxnSpPr>
            <a:cxnSpLocks/>
          </p:cNvCxnSpPr>
          <p:nvPr/>
        </p:nvCxnSpPr>
        <p:spPr>
          <a:xfrm>
            <a:off x="3412034" y="5355556"/>
            <a:ext cx="115261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F540347F-6F0B-A44E-B73F-99D6F42EFC86}"/>
              </a:ext>
            </a:extLst>
          </p:cNvPr>
          <p:cNvSpPr/>
          <p:nvPr/>
        </p:nvSpPr>
        <p:spPr>
          <a:xfrm>
            <a:off x="4658654" y="5133329"/>
            <a:ext cx="2124469" cy="49230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45" name="Rounded Rectangle 44">
            <a:extLst>
              <a:ext uri="{FF2B5EF4-FFF2-40B4-BE49-F238E27FC236}">
                <a16:creationId xmlns:a16="http://schemas.microsoft.com/office/drawing/2014/main" id="{BB44945F-F46B-9645-8440-A068286D804F}"/>
              </a:ext>
            </a:extLst>
          </p:cNvPr>
          <p:cNvSpPr/>
          <p:nvPr/>
        </p:nvSpPr>
        <p:spPr>
          <a:xfrm>
            <a:off x="4661129" y="4466328"/>
            <a:ext cx="2119519" cy="49230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46" name="Rounded Rectangle 45">
            <a:extLst>
              <a:ext uri="{FF2B5EF4-FFF2-40B4-BE49-F238E27FC236}">
                <a16:creationId xmlns:a16="http://schemas.microsoft.com/office/drawing/2014/main" id="{4EC03AF6-F73E-964B-B0B1-A10619246F49}"/>
              </a:ext>
            </a:extLst>
          </p:cNvPr>
          <p:cNvSpPr/>
          <p:nvPr/>
        </p:nvSpPr>
        <p:spPr>
          <a:xfrm>
            <a:off x="4661129" y="3779732"/>
            <a:ext cx="2119519" cy="49230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47" name="Rounded Rectangle 46">
            <a:extLst>
              <a:ext uri="{FF2B5EF4-FFF2-40B4-BE49-F238E27FC236}">
                <a16:creationId xmlns:a16="http://schemas.microsoft.com/office/drawing/2014/main" id="{CE6B5B7E-2B1B-6A41-B959-AA867E14CE06}"/>
              </a:ext>
            </a:extLst>
          </p:cNvPr>
          <p:cNvSpPr/>
          <p:nvPr/>
        </p:nvSpPr>
        <p:spPr>
          <a:xfrm>
            <a:off x="4661129" y="3117934"/>
            <a:ext cx="2119519" cy="49230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48" name="Rounded Rectangle 47">
            <a:extLst>
              <a:ext uri="{FF2B5EF4-FFF2-40B4-BE49-F238E27FC236}">
                <a16:creationId xmlns:a16="http://schemas.microsoft.com/office/drawing/2014/main" id="{90B22A56-D45D-5E4F-ACC5-9FE426961CA7}"/>
              </a:ext>
            </a:extLst>
          </p:cNvPr>
          <p:cNvSpPr/>
          <p:nvPr/>
        </p:nvSpPr>
        <p:spPr>
          <a:xfrm>
            <a:off x="4661129" y="2481568"/>
            <a:ext cx="2119519" cy="492308"/>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cxnSp>
        <p:nvCxnSpPr>
          <p:cNvPr id="49" name="Straight Arrow Connector 48">
            <a:extLst>
              <a:ext uri="{FF2B5EF4-FFF2-40B4-BE49-F238E27FC236}">
                <a16:creationId xmlns:a16="http://schemas.microsoft.com/office/drawing/2014/main" id="{1BA755F9-B1E0-6842-98C3-1A792AA4E5B6}"/>
              </a:ext>
            </a:extLst>
          </p:cNvPr>
          <p:cNvCxnSpPr>
            <a:cxnSpLocks/>
          </p:cNvCxnSpPr>
          <p:nvPr/>
        </p:nvCxnSpPr>
        <p:spPr>
          <a:xfrm>
            <a:off x="5720888" y="4944468"/>
            <a:ext cx="0" cy="179698"/>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8D552CA-B025-EC44-AFB4-2C74AD190523}"/>
              </a:ext>
            </a:extLst>
          </p:cNvPr>
          <p:cNvCxnSpPr>
            <a:cxnSpLocks/>
          </p:cNvCxnSpPr>
          <p:nvPr/>
        </p:nvCxnSpPr>
        <p:spPr>
          <a:xfrm>
            <a:off x="5720888" y="4267213"/>
            <a:ext cx="0" cy="179698"/>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E8F7ED1-1F5E-FE4D-8E7C-845F9FE8894A}"/>
              </a:ext>
            </a:extLst>
          </p:cNvPr>
          <p:cNvCxnSpPr>
            <a:cxnSpLocks/>
          </p:cNvCxnSpPr>
          <p:nvPr/>
        </p:nvCxnSpPr>
        <p:spPr>
          <a:xfrm>
            <a:off x="5720888" y="3594105"/>
            <a:ext cx="0" cy="179698"/>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21CF1BD-5D94-9E42-9FA5-E461FFEF73B3}"/>
              </a:ext>
            </a:extLst>
          </p:cNvPr>
          <p:cNvCxnSpPr>
            <a:cxnSpLocks/>
          </p:cNvCxnSpPr>
          <p:nvPr/>
        </p:nvCxnSpPr>
        <p:spPr>
          <a:xfrm>
            <a:off x="5720888" y="2935185"/>
            <a:ext cx="0" cy="179698"/>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7395A46-6897-7045-9895-13AAD0508F15}"/>
              </a:ext>
            </a:extLst>
          </p:cNvPr>
          <p:cNvCxnSpPr>
            <a:cxnSpLocks/>
          </p:cNvCxnSpPr>
          <p:nvPr/>
        </p:nvCxnSpPr>
        <p:spPr>
          <a:xfrm>
            <a:off x="7534040" y="1304961"/>
            <a:ext cx="0" cy="4974932"/>
          </a:xfrm>
          <a:prstGeom prst="line">
            <a:avLst/>
          </a:prstGeom>
          <a:ln w="349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A0B402A9-E939-F643-907D-F06710248815}"/>
              </a:ext>
            </a:extLst>
          </p:cNvPr>
          <p:cNvSpPr/>
          <p:nvPr/>
        </p:nvSpPr>
        <p:spPr>
          <a:xfrm>
            <a:off x="7738865" y="2254405"/>
            <a:ext cx="3307072" cy="3584662"/>
          </a:xfrm>
          <a:prstGeom prst="roundRect">
            <a:avLst>
              <a:gd name="adj" fmla="val 5315"/>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55" name="Rounded Rectangle 54">
            <a:extLst>
              <a:ext uri="{FF2B5EF4-FFF2-40B4-BE49-F238E27FC236}">
                <a16:creationId xmlns:a16="http://schemas.microsoft.com/office/drawing/2014/main" id="{7C9C9410-ECD3-8D4A-B479-7BCAD2DEAD27}"/>
              </a:ext>
            </a:extLst>
          </p:cNvPr>
          <p:cNvSpPr/>
          <p:nvPr/>
        </p:nvSpPr>
        <p:spPr>
          <a:xfrm>
            <a:off x="8305331" y="2481719"/>
            <a:ext cx="2119519" cy="492308"/>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56" name="Rounded Rectangle 55">
            <a:extLst>
              <a:ext uri="{FF2B5EF4-FFF2-40B4-BE49-F238E27FC236}">
                <a16:creationId xmlns:a16="http://schemas.microsoft.com/office/drawing/2014/main" id="{556EA891-6A63-5649-BDED-7194FA26E44D}"/>
              </a:ext>
            </a:extLst>
          </p:cNvPr>
          <p:cNvSpPr/>
          <p:nvPr/>
        </p:nvSpPr>
        <p:spPr>
          <a:xfrm>
            <a:off x="8305331" y="3118085"/>
            <a:ext cx="2119519" cy="492308"/>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57" name="Rounded Rectangle 56">
            <a:extLst>
              <a:ext uri="{FF2B5EF4-FFF2-40B4-BE49-F238E27FC236}">
                <a16:creationId xmlns:a16="http://schemas.microsoft.com/office/drawing/2014/main" id="{8D367A88-A9F7-6442-9F69-C564AA8CBAA1}"/>
              </a:ext>
            </a:extLst>
          </p:cNvPr>
          <p:cNvSpPr/>
          <p:nvPr/>
        </p:nvSpPr>
        <p:spPr>
          <a:xfrm>
            <a:off x="8305331" y="3779882"/>
            <a:ext cx="2119519" cy="492308"/>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58" name="Rounded Rectangle 57">
            <a:extLst>
              <a:ext uri="{FF2B5EF4-FFF2-40B4-BE49-F238E27FC236}">
                <a16:creationId xmlns:a16="http://schemas.microsoft.com/office/drawing/2014/main" id="{9731F26E-076B-CD4D-A76D-B9D85CEC149A}"/>
              </a:ext>
            </a:extLst>
          </p:cNvPr>
          <p:cNvSpPr/>
          <p:nvPr/>
        </p:nvSpPr>
        <p:spPr>
          <a:xfrm>
            <a:off x="8305331" y="4466479"/>
            <a:ext cx="2119519" cy="492308"/>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sp>
        <p:nvSpPr>
          <p:cNvPr id="59" name="Rounded Rectangle 58">
            <a:extLst>
              <a:ext uri="{FF2B5EF4-FFF2-40B4-BE49-F238E27FC236}">
                <a16:creationId xmlns:a16="http://schemas.microsoft.com/office/drawing/2014/main" id="{BAE7FEFD-923F-134B-AADC-EAA6CEE6A22C}"/>
              </a:ext>
            </a:extLst>
          </p:cNvPr>
          <p:cNvSpPr/>
          <p:nvPr/>
        </p:nvSpPr>
        <p:spPr>
          <a:xfrm>
            <a:off x="8305331" y="5133479"/>
            <a:ext cx="2119519" cy="492308"/>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999">
              <a:solidFill>
                <a:prstClr val="white"/>
              </a:solidFill>
              <a:latin typeface="Calibri" panose="020F0502020204030204"/>
            </a:endParaRPr>
          </a:p>
        </p:txBody>
      </p:sp>
      <p:cxnSp>
        <p:nvCxnSpPr>
          <p:cNvPr id="60" name="Straight Arrow Connector 59">
            <a:extLst>
              <a:ext uri="{FF2B5EF4-FFF2-40B4-BE49-F238E27FC236}">
                <a16:creationId xmlns:a16="http://schemas.microsoft.com/office/drawing/2014/main" id="{C27EFF22-7FD7-EE4C-88B1-A4F1DCD21FA2}"/>
              </a:ext>
            </a:extLst>
          </p:cNvPr>
          <p:cNvCxnSpPr>
            <a:cxnSpLocks/>
          </p:cNvCxnSpPr>
          <p:nvPr/>
        </p:nvCxnSpPr>
        <p:spPr>
          <a:xfrm>
            <a:off x="9365089" y="2973669"/>
            <a:ext cx="0" cy="17522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DB5251B-B7BA-EF46-B155-3D387666B79F}"/>
              </a:ext>
            </a:extLst>
          </p:cNvPr>
          <p:cNvCxnSpPr>
            <a:cxnSpLocks/>
          </p:cNvCxnSpPr>
          <p:nvPr/>
        </p:nvCxnSpPr>
        <p:spPr>
          <a:xfrm>
            <a:off x="9365089" y="3616069"/>
            <a:ext cx="0" cy="17522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C3AA405-B6EC-394A-B580-011B43B30707}"/>
              </a:ext>
            </a:extLst>
          </p:cNvPr>
          <p:cNvCxnSpPr>
            <a:cxnSpLocks/>
          </p:cNvCxnSpPr>
          <p:nvPr/>
        </p:nvCxnSpPr>
        <p:spPr>
          <a:xfrm>
            <a:off x="9365089" y="4259451"/>
            <a:ext cx="0" cy="17522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755909-C0D3-7C4E-8021-74EF0AF6C1BE}"/>
              </a:ext>
            </a:extLst>
          </p:cNvPr>
          <p:cNvCxnSpPr>
            <a:cxnSpLocks/>
          </p:cNvCxnSpPr>
          <p:nvPr/>
        </p:nvCxnSpPr>
        <p:spPr>
          <a:xfrm>
            <a:off x="9365089" y="4953960"/>
            <a:ext cx="0" cy="17522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1BC1DA9-CB01-4C4F-B581-EAA3710A95C6}"/>
              </a:ext>
            </a:extLst>
          </p:cNvPr>
          <p:cNvCxnSpPr>
            <a:cxnSpLocks/>
          </p:cNvCxnSpPr>
          <p:nvPr/>
        </p:nvCxnSpPr>
        <p:spPr>
          <a:xfrm>
            <a:off x="10615151" y="2732104"/>
            <a:ext cx="0" cy="2612106"/>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7D78E18-816D-F840-9F63-62BE6A2A0345}"/>
              </a:ext>
            </a:extLst>
          </p:cNvPr>
          <p:cNvCxnSpPr>
            <a:cxnSpLocks/>
          </p:cNvCxnSpPr>
          <p:nvPr/>
        </p:nvCxnSpPr>
        <p:spPr>
          <a:xfrm flipH="1">
            <a:off x="10441485" y="5352074"/>
            <a:ext cx="173666" cy="3631"/>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6E139B8-E4C2-A044-88C4-E75693E32967}"/>
              </a:ext>
            </a:extLst>
          </p:cNvPr>
          <p:cNvCxnSpPr>
            <a:cxnSpLocks/>
          </p:cNvCxnSpPr>
          <p:nvPr/>
        </p:nvCxnSpPr>
        <p:spPr>
          <a:xfrm flipH="1" flipV="1">
            <a:off x="10424850" y="2739968"/>
            <a:ext cx="190301" cy="390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AB46845-BC2D-0B4D-A77C-9E5964DE8C76}"/>
              </a:ext>
            </a:extLst>
          </p:cNvPr>
          <p:cNvSpPr txBox="1"/>
          <p:nvPr/>
        </p:nvSpPr>
        <p:spPr>
          <a:xfrm>
            <a:off x="2019460" y="2815372"/>
            <a:ext cx="1446455" cy="338554"/>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Offset Calc</a:t>
            </a:r>
          </a:p>
        </p:txBody>
      </p:sp>
      <p:sp>
        <p:nvSpPr>
          <p:cNvPr id="68" name="TextBox 67">
            <a:extLst>
              <a:ext uri="{FF2B5EF4-FFF2-40B4-BE49-F238E27FC236}">
                <a16:creationId xmlns:a16="http://schemas.microsoft.com/office/drawing/2014/main" id="{F694E3F2-0B00-C546-B710-18310AB2B678}"/>
              </a:ext>
            </a:extLst>
          </p:cNvPr>
          <p:cNvSpPr txBox="1"/>
          <p:nvPr/>
        </p:nvSpPr>
        <p:spPr>
          <a:xfrm>
            <a:off x="1287566" y="5174933"/>
            <a:ext cx="2124469" cy="338554"/>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Cache lookup</a:t>
            </a:r>
          </a:p>
        </p:txBody>
      </p:sp>
      <p:sp>
        <p:nvSpPr>
          <p:cNvPr id="69" name="TextBox 68">
            <a:extLst>
              <a:ext uri="{FF2B5EF4-FFF2-40B4-BE49-F238E27FC236}">
                <a16:creationId xmlns:a16="http://schemas.microsoft.com/office/drawing/2014/main" id="{5908964A-C602-8B48-A85B-A6F0B036D76E}"/>
              </a:ext>
            </a:extLst>
          </p:cNvPr>
          <p:cNvSpPr txBox="1"/>
          <p:nvPr/>
        </p:nvSpPr>
        <p:spPr>
          <a:xfrm>
            <a:off x="3505514" y="1899542"/>
            <a:ext cx="639733" cy="338554"/>
          </a:xfrm>
          <a:prstGeom prst="rect">
            <a:avLst/>
          </a:prstGeom>
          <a:noFill/>
        </p:spPr>
        <p:txBody>
          <a:bodyPr wrap="square" rtlCol="0">
            <a:spAutoFit/>
          </a:bodyPr>
          <a:lstStyle/>
          <a:p>
            <a:pPr defTabSz="914144">
              <a:defRPr/>
            </a:pPr>
            <a:r>
              <a:rPr lang="en-US" sz="1600">
                <a:solidFill>
                  <a:prstClr val="black"/>
                </a:solidFill>
                <a:latin typeface="Calibri" panose="020F0502020204030204"/>
                <a:ea typeface="MS PGothic" pitchFamily="34" charset="-128"/>
              </a:rPr>
              <a:t>❶</a:t>
            </a:r>
          </a:p>
        </p:txBody>
      </p:sp>
      <p:sp>
        <p:nvSpPr>
          <p:cNvPr id="70" name="TextBox 69">
            <a:extLst>
              <a:ext uri="{FF2B5EF4-FFF2-40B4-BE49-F238E27FC236}">
                <a16:creationId xmlns:a16="http://schemas.microsoft.com/office/drawing/2014/main" id="{B895B50A-065D-4D46-86E8-256A34D7478D}"/>
              </a:ext>
            </a:extLst>
          </p:cNvPr>
          <p:cNvSpPr txBox="1"/>
          <p:nvPr/>
        </p:nvSpPr>
        <p:spPr>
          <a:xfrm>
            <a:off x="3505514" y="2816710"/>
            <a:ext cx="639733" cy="338554"/>
          </a:xfrm>
          <a:prstGeom prst="rect">
            <a:avLst/>
          </a:prstGeom>
          <a:noFill/>
        </p:spPr>
        <p:txBody>
          <a:bodyPr wrap="square" rtlCol="0">
            <a:spAutoFit/>
          </a:bodyPr>
          <a:lstStyle/>
          <a:p>
            <a:pPr defTabSz="914144">
              <a:defRPr/>
            </a:pPr>
            <a:r>
              <a:rPr lang="en-US" sz="1600">
                <a:solidFill>
                  <a:prstClr val="black"/>
                </a:solidFill>
                <a:latin typeface="Calibri" panose="020F0502020204030204"/>
                <a:ea typeface="MS PGothic" pitchFamily="34" charset="-128"/>
              </a:rPr>
              <a:t>❷</a:t>
            </a:r>
          </a:p>
        </p:txBody>
      </p:sp>
      <p:sp>
        <p:nvSpPr>
          <p:cNvPr id="71" name="TextBox 70">
            <a:extLst>
              <a:ext uri="{FF2B5EF4-FFF2-40B4-BE49-F238E27FC236}">
                <a16:creationId xmlns:a16="http://schemas.microsoft.com/office/drawing/2014/main" id="{FD0CC0B6-9F36-E64E-BA9D-FCEA7F7E602C}"/>
              </a:ext>
            </a:extLst>
          </p:cNvPr>
          <p:cNvSpPr txBox="1"/>
          <p:nvPr/>
        </p:nvSpPr>
        <p:spPr>
          <a:xfrm>
            <a:off x="3505514" y="3861132"/>
            <a:ext cx="639733" cy="338554"/>
          </a:xfrm>
          <a:prstGeom prst="rect">
            <a:avLst/>
          </a:prstGeom>
          <a:noFill/>
        </p:spPr>
        <p:txBody>
          <a:bodyPr wrap="square" rtlCol="0">
            <a:spAutoFit/>
          </a:bodyPr>
          <a:lstStyle/>
          <a:p>
            <a:pPr defTabSz="914144">
              <a:defRPr/>
            </a:pPr>
            <a:r>
              <a:rPr lang="en-US" sz="1600">
                <a:solidFill>
                  <a:prstClr val="black"/>
                </a:solidFill>
                <a:latin typeface="Calibri" panose="020F0502020204030204"/>
                <a:ea typeface="MS PGothic" pitchFamily="34" charset="-128"/>
              </a:rPr>
              <a:t>❸</a:t>
            </a:r>
          </a:p>
        </p:txBody>
      </p:sp>
      <p:sp>
        <p:nvSpPr>
          <p:cNvPr id="72" name="TextBox 71">
            <a:extLst>
              <a:ext uri="{FF2B5EF4-FFF2-40B4-BE49-F238E27FC236}">
                <a16:creationId xmlns:a16="http://schemas.microsoft.com/office/drawing/2014/main" id="{E14031E0-623B-7E42-A000-B5E2006221D1}"/>
              </a:ext>
            </a:extLst>
          </p:cNvPr>
          <p:cNvSpPr txBox="1"/>
          <p:nvPr/>
        </p:nvSpPr>
        <p:spPr>
          <a:xfrm>
            <a:off x="6745545" y="5185676"/>
            <a:ext cx="639733" cy="338554"/>
          </a:xfrm>
          <a:prstGeom prst="rect">
            <a:avLst/>
          </a:prstGeom>
          <a:noFill/>
        </p:spPr>
        <p:txBody>
          <a:bodyPr wrap="square" rtlCol="0">
            <a:spAutoFit/>
          </a:bodyPr>
          <a:lstStyle/>
          <a:p>
            <a:pPr defTabSz="914144">
              <a:defRPr/>
            </a:pPr>
            <a:r>
              <a:rPr lang="en-US" sz="1600">
                <a:solidFill>
                  <a:prstClr val="black"/>
                </a:solidFill>
                <a:latin typeface="Calibri" panose="020F0502020204030204"/>
                <a:ea typeface="MS PGothic" pitchFamily="34" charset="-128"/>
              </a:rPr>
              <a:t>❺</a:t>
            </a:r>
          </a:p>
        </p:txBody>
      </p:sp>
      <p:sp>
        <p:nvSpPr>
          <p:cNvPr id="73" name="TextBox 72">
            <a:extLst>
              <a:ext uri="{FF2B5EF4-FFF2-40B4-BE49-F238E27FC236}">
                <a16:creationId xmlns:a16="http://schemas.microsoft.com/office/drawing/2014/main" id="{410B7693-57B5-4945-9404-16BFAFCAA15D}"/>
              </a:ext>
            </a:extLst>
          </p:cNvPr>
          <p:cNvSpPr txBox="1"/>
          <p:nvPr/>
        </p:nvSpPr>
        <p:spPr>
          <a:xfrm>
            <a:off x="6745545" y="4518675"/>
            <a:ext cx="639733" cy="338554"/>
          </a:xfrm>
          <a:prstGeom prst="rect">
            <a:avLst/>
          </a:prstGeom>
          <a:noFill/>
        </p:spPr>
        <p:txBody>
          <a:bodyPr wrap="square" rtlCol="0">
            <a:spAutoFit/>
          </a:bodyPr>
          <a:lstStyle/>
          <a:p>
            <a:pPr defTabSz="914144">
              <a:defRPr/>
            </a:pPr>
            <a:r>
              <a:rPr lang="en-US" sz="1600">
                <a:solidFill>
                  <a:prstClr val="black"/>
                </a:solidFill>
                <a:latin typeface="Calibri" panose="020F0502020204030204"/>
                <a:ea typeface="MS PGothic" pitchFamily="34" charset="-128"/>
              </a:rPr>
              <a:t>❻</a:t>
            </a:r>
          </a:p>
        </p:txBody>
      </p:sp>
      <p:sp>
        <p:nvSpPr>
          <p:cNvPr id="74" name="TextBox 73">
            <a:extLst>
              <a:ext uri="{FF2B5EF4-FFF2-40B4-BE49-F238E27FC236}">
                <a16:creationId xmlns:a16="http://schemas.microsoft.com/office/drawing/2014/main" id="{D85571DB-9CC1-164D-84F4-8C27CD016A02}"/>
              </a:ext>
            </a:extLst>
          </p:cNvPr>
          <p:cNvSpPr txBox="1"/>
          <p:nvPr/>
        </p:nvSpPr>
        <p:spPr>
          <a:xfrm>
            <a:off x="6745545" y="3832078"/>
            <a:ext cx="639733" cy="338554"/>
          </a:xfrm>
          <a:prstGeom prst="rect">
            <a:avLst/>
          </a:prstGeom>
          <a:noFill/>
        </p:spPr>
        <p:txBody>
          <a:bodyPr wrap="square" rtlCol="0">
            <a:spAutoFit/>
          </a:bodyPr>
          <a:lstStyle/>
          <a:p>
            <a:pPr defTabSz="914144">
              <a:defRPr/>
            </a:pPr>
            <a:r>
              <a:rPr lang="en-US" sz="1600">
                <a:solidFill>
                  <a:prstClr val="black"/>
                </a:solidFill>
                <a:latin typeface="Calibri" panose="020F0502020204030204"/>
                <a:ea typeface="MS PGothic" pitchFamily="34" charset="-128"/>
              </a:rPr>
              <a:t>❼</a:t>
            </a:r>
          </a:p>
        </p:txBody>
      </p:sp>
      <p:sp>
        <p:nvSpPr>
          <p:cNvPr id="75" name="TextBox 74">
            <a:extLst>
              <a:ext uri="{FF2B5EF4-FFF2-40B4-BE49-F238E27FC236}">
                <a16:creationId xmlns:a16="http://schemas.microsoft.com/office/drawing/2014/main" id="{E44B8F12-CB3D-A748-8BC6-D7F24F22EDEC}"/>
              </a:ext>
            </a:extLst>
          </p:cNvPr>
          <p:cNvSpPr txBox="1"/>
          <p:nvPr/>
        </p:nvSpPr>
        <p:spPr>
          <a:xfrm>
            <a:off x="6745545" y="3170281"/>
            <a:ext cx="639733" cy="338554"/>
          </a:xfrm>
          <a:prstGeom prst="rect">
            <a:avLst/>
          </a:prstGeom>
          <a:noFill/>
        </p:spPr>
        <p:txBody>
          <a:bodyPr wrap="square" rtlCol="0">
            <a:spAutoFit/>
          </a:bodyPr>
          <a:lstStyle/>
          <a:p>
            <a:pPr defTabSz="914144">
              <a:defRPr/>
            </a:pPr>
            <a:r>
              <a:rPr lang="en-US" sz="1600">
                <a:solidFill>
                  <a:prstClr val="black"/>
                </a:solidFill>
                <a:latin typeface="Calibri" panose="020F0502020204030204"/>
                <a:ea typeface="MS PGothic" pitchFamily="34" charset="-128"/>
              </a:rPr>
              <a:t>❽</a:t>
            </a:r>
          </a:p>
        </p:txBody>
      </p:sp>
      <p:sp>
        <p:nvSpPr>
          <p:cNvPr id="76" name="TextBox 75">
            <a:extLst>
              <a:ext uri="{FF2B5EF4-FFF2-40B4-BE49-F238E27FC236}">
                <a16:creationId xmlns:a16="http://schemas.microsoft.com/office/drawing/2014/main" id="{8B128E9E-D841-9848-A4F6-FE72396A01F1}"/>
              </a:ext>
            </a:extLst>
          </p:cNvPr>
          <p:cNvSpPr txBox="1"/>
          <p:nvPr/>
        </p:nvSpPr>
        <p:spPr>
          <a:xfrm>
            <a:off x="6745545" y="2533914"/>
            <a:ext cx="639733" cy="338554"/>
          </a:xfrm>
          <a:prstGeom prst="rect">
            <a:avLst/>
          </a:prstGeom>
          <a:noFill/>
        </p:spPr>
        <p:txBody>
          <a:bodyPr wrap="square" rtlCol="0">
            <a:spAutoFit/>
          </a:bodyPr>
          <a:lstStyle/>
          <a:p>
            <a:pPr defTabSz="914144">
              <a:defRPr/>
            </a:pPr>
            <a:r>
              <a:rPr lang="en-US" sz="1600">
                <a:solidFill>
                  <a:prstClr val="black"/>
                </a:solidFill>
                <a:latin typeface="Calibri" panose="020F0502020204030204"/>
                <a:ea typeface="MS PGothic" pitchFamily="34" charset="-128"/>
              </a:rPr>
              <a:t>❾</a:t>
            </a:r>
          </a:p>
        </p:txBody>
      </p:sp>
      <p:sp>
        <p:nvSpPr>
          <p:cNvPr id="77" name="TextBox 76">
            <a:extLst>
              <a:ext uri="{FF2B5EF4-FFF2-40B4-BE49-F238E27FC236}">
                <a16:creationId xmlns:a16="http://schemas.microsoft.com/office/drawing/2014/main" id="{155C5BD0-C18B-D547-8DE5-F48B1C9E838B}"/>
              </a:ext>
            </a:extLst>
          </p:cNvPr>
          <p:cNvSpPr txBox="1"/>
          <p:nvPr/>
        </p:nvSpPr>
        <p:spPr>
          <a:xfrm>
            <a:off x="7747611" y="2586346"/>
            <a:ext cx="639733" cy="461537"/>
          </a:xfrm>
          <a:prstGeom prst="rect">
            <a:avLst/>
          </a:prstGeom>
          <a:noFill/>
        </p:spPr>
        <p:txBody>
          <a:bodyPr wrap="square" rtlCol="0">
            <a:spAutoFit/>
          </a:bodyPr>
          <a:lstStyle/>
          <a:p>
            <a:pPr defTabSz="914144">
              <a:defRPr/>
            </a:pPr>
            <a:r>
              <a:rPr lang="en-US" sz="2399">
                <a:solidFill>
                  <a:prstClr val="black"/>
                </a:solidFill>
                <a:latin typeface="Calibri" panose="020F0502020204030204"/>
                <a:ea typeface="MS PGothic" pitchFamily="34" charset="-128"/>
              </a:rPr>
              <a:t>🅐</a:t>
            </a:r>
          </a:p>
        </p:txBody>
      </p:sp>
      <p:sp>
        <p:nvSpPr>
          <p:cNvPr id="78" name="TextBox 77">
            <a:extLst>
              <a:ext uri="{FF2B5EF4-FFF2-40B4-BE49-F238E27FC236}">
                <a16:creationId xmlns:a16="http://schemas.microsoft.com/office/drawing/2014/main" id="{45F59619-751A-CB4D-A638-5300CDFEA36C}"/>
              </a:ext>
            </a:extLst>
          </p:cNvPr>
          <p:cNvSpPr txBox="1"/>
          <p:nvPr/>
        </p:nvSpPr>
        <p:spPr>
          <a:xfrm>
            <a:off x="7747611" y="3112290"/>
            <a:ext cx="639733" cy="461537"/>
          </a:xfrm>
          <a:prstGeom prst="rect">
            <a:avLst/>
          </a:prstGeom>
          <a:noFill/>
        </p:spPr>
        <p:txBody>
          <a:bodyPr wrap="square" rtlCol="0">
            <a:spAutoFit/>
          </a:bodyPr>
          <a:lstStyle/>
          <a:p>
            <a:pPr defTabSz="914144">
              <a:defRPr/>
            </a:pPr>
            <a:r>
              <a:rPr lang="en-US" sz="2399">
                <a:solidFill>
                  <a:prstClr val="black"/>
                </a:solidFill>
                <a:latin typeface="Calibri" panose="020F0502020204030204"/>
                <a:ea typeface="MS PGothic" pitchFamily="34" charset="-128"/>
              </a:rPr>
              <a:t>🅑</a:t>
            </a:r>
          </a:p>
        </p:txBody>
      </p:sp>
      <p:sp>
        <p:nvSpPr>
          <p:cNvPr id="79" name="TextBox 78">
            <a:extLst>
              <a:ext uri="{FF2B5EF4-FFF2-40B4-BE49-F238E27FC236}">
                <a16:creationId xmlns:a16="http://schemas.microsoft.com/office/drawing/2014/main" id="{39DD40DF-9659-5B41-9492-DCF4883EEE98}"/>
              </a:ext>
            </a:extLst>
          </p:cNvPr>
          <p:cNvSpPr txBox="1"/>
          <p:nvPr/>
        </p:nvSpPr>
        <p:spPr>
          <a:xfrm>
            <a:off x="7747611" y="3774086"/>
            <a:ext cx="639733" cy="461537"/>
          </a:xfrm>
          <a:prstGeom prst="rect">
            <a:avLst/>
          </a:prstGeom>
          <a:noFill/>
        </p:spPr>
        <p:txBody>
          <a:bodyPr wrap="square" rtlCol="0">
            <a:spAutoFit/>
          </a:bodyPr>
          <a:lstStyle/>
          <a:p>
            <a:pPr defTabSz="914144">
              <a:defRPr/>
            </a:pPr>
            <a:r>
              <a:rPr lang="en-US" sz="2399">
                <a:solidFill>
                  <a:prstClr val="black"/>
                </a:solidFill>
                <a:latin typeface="Calibri" panose="020F0502020204030204"/>
                <a:ea typeface="MS PGothic" pitchFamily="34" charset="-128"/>
              </a:rPr>
              <a:t>🅒</a:t>
            </a:r>
          </a:p>
        </p:txBody>
      </p:sp>
      <p:sp>
        <p:nvSpPr>
          <p:cNvPr id="80" name="TextBox 79">
            <a:extLst>
              <a:ext uri="{FF2B5EF4-FFF2-40B4-BE49-F238E27FC236}">
                <a16:creationId xmlns:a16="http://schemas.microsoft.com/office/drawing/2014/main" id="{7A566E83-987D-DE4C-9DFA-DBC0D6B4EE65}"/>
              </a:ext>
            </a:extLst>
          </p:cNvPr>
          <p:cNvSpPr txBox="1"/>
          <p:nvPr/>
        </p:nvSpPr>
        <p:spPr>
          <a:xfrm>
            <a:off x="7747611" y="4460684"/>
            <a:ext cx="639733" cy="461537"/>
          </a:xfrm>
          <a:prstGeom prst="rect">
            <a:avLst/>
          </a:prstGeom>
          <a:noFill/>
        </p:spPr>
        <p:txBody>
          <a:bodyPr wrap="square" rtlCol="0">
            <a:spAutoFit/>
          </a:bodyPr>
          <a:lstStyle/>
          <a:p>
            <a:pPr defTabSz="914144">
              <a:defRPr/>
            </a:pPr>
            <a:r>
              <a:rPr lang="en-US" sz="2399">
                <a:solidFill>
                  <a:prstClr val="black"/>
                </a:solidFill>
                <a:latin typeface="Calibri" panose="020F0502020204030204"/>
                <a:ea typeface="MS PGothic" pitchFamily="34" charset="-128"/>
              </a:rPr>
              <a:t>🅓</a:t>
            </a:r>
          </a:p>
        </p:txBody>
      </p:sp>
      <p:sp>
        <p:nvSpPr>
          <p:cNvPr id="83" name="TextBox 82">
            <a:extLst>
              <a:ext uri="{FF2B5EF4-FFF2-40B4-BE49-F238E27FC236}">
                <a16:creationId xmlns:a16="http://schemas.microsoft.com/office/drawing/2014/main" id="{418041D1-E90D-0741-B5BB-E6953131B285}"/>
              </a:ext>
            </a:extLst>
          </p:cNvPr>
          <p:cNvSpPr txBox="1"/>
          <p:nvPr/>
        </p:nvSpPr>
        <p:spPr>
          <a:xfrm>
            <a:off x="4340856" y="5213201"/>
            <a:ext cx="2760069" cy="338554"/>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Prepare IO CMD</a:t>
            </a:r>
          </a:p>
        </p:txBody>
      </p:sp>
      <p:sp>
        <p:nvSpPr>
          <p:cNvPr id="81" name="TextBox 80">
            <a:extLst>
              <a:ext uri="{FF2B5EF4-FFF2-40B4-BE49-F238E27FC236}">
                <a16:creationId xmlns:a16="http://schemas.microsoft.com/office/drawing/2014/main" id="{55F5EB0A-3695-A849-88BF-9D6485F7DD3C}"/>
              </a:ext>
            </a:extLst>
          </p:cNvPr>
          <p:cNvSpPr txBox="1"/>
          <p:nvPr/>
        </p:nvSpPr>
        <p:spPr>
          <a:xfrm>
            <a:off x="7747611" y="5127684"/>
            <a:ext cx="639733" cy="461537"/>
          </a:xfrm>
          <a:prstGeom prst="rect">
            <a:avLst/>
          </a:prstGeom>
          <a:noFill/>
        </p:spPr>
        <p:txBody>
          <a:bodyPr wrap="square" rtlCol="0">
            <a:spAutoFit/>
          </a:bodyPr>
          <a:lstStyle/>
          <a:p>
            <a:pPr defTabSz="914144">
              <a:defRPr/>
            </a:pPr>
            <a:r>
              <a:rPr lang="en-US" sz="2399">
                <a:solidFill>
                  <a:prstClr val="black"/>
                </a:solidFill>
                <a:latin typeface="Calibri" panose="020F0502020204030204"/>
                <a:ea typeface="MS PGothic" pitchFamily="34" charset="-128"/>
              </a:rPr>
              <a:t>🅔</a:t>
            </a:r>
          </a:p>
        </p:txBody>
      </p:sp>
      <p:sp>
        <p:nvSpPr>
          <p:cNvPr id="82" name="TextBox 81">
            <a:extLst>
              <a:ext uri="{FF2B5EF4-FFF2-40B4-BE49-F238E27FC236}">
                <a16:creationId xmlns:a16="http://schemas.microsoft.com/office/drawing/2014/main" id="{333474BD-14EB-DB4C-8AFF-404C06369CFE}"/>
              </a:ext>
            </a:extLst>
          </p:cNvPr>
          <p:cNvSpPr txBox="1"/>
          <p:nvPr/>
        </p:nvSpPr>
        <p:spPr>
          <a:xfrm>
            <a:off x="10607875" y="3811096"/>
            <a:ext cx="639733" cy="461537"/>
          </a:xfrm>
          <a:prstGeom prst="rect">
            <a:avLst/>
          </a:prstGeom>
          <a:noFill/>
        </p:spPr>
        <p:txBody>
          <a:bodyPr wrap="square" rtlCol="0">
            <a:spAutoFit/>
          </a:bodyPr>
          <a:lstStyle/>
          <a:p>
            <a:pPr defTabSz="914144">
              <a:defRPr/>
            </a:pPr>
            <a:r>
              <a:rPr lang="en-US" sz="2399">
                <a:solidFill>
                  <a:prstClr val="black"/>
                </a:solidFill>
                <a:latin typeface="Calibri" panose="020F0502020204030204"/>
                <a:ea typeface="MS PGothic" pitchFamily="34" charset="-128"/>
              </a:rPr>
              <a:t>🅕</a:t>
            </a:r>
          </a:p>
        </p:txBody>
      </p:sp>
      <p:sp>
        <p:nvSpPr>
          <p:cNvPr id="84" name="TextBox 83">
            <a:extLst>
              <a:ext uri="{FF2B5EF4-FFF2-40B4-BE49-F238E27FC236}">
                <a16:creationId xmlns:a16="http://schemas.microsoft.com/office/drawing/2014/main" id="{0BDAF223-94AC-954A-B33C-083AFF52BB16}"/>
              </a:ext>
            </a:extLst>
          </p:cNvPr>
          <p:cNvSpPr txBox="1"/>
          <p:nvPr/>
        </p:nvSpPr>
        <p:spPr>
          <a:xfrm>
            <a:off x="4595389" y="4535495"/>
            <a:ext cx="2251000" cy="338554"/>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Submit CMD to SQ</a:t>
            </a:r>
          </a:p>
        </p:txBody>
      </p:sp>
      <p:sp>
        <p:nvSpPr>
          <p:cNvPr id="85" name="TextBox 84">
            <a:extLst>
              <a:ext uri="{FF2B5EF4-FFF2-40B4-BE49-F238E27FC236}">
                <a16:creationId xmlns:a16="http://schemas.microsoft.com/office/drawing/2014/main" id="{02A8A048-4672-454D-B705-8417A46B7C80}"/>
              </a:ext>
            </a:extLst>
          </p:cNvPr>
          <p:cNvSpPr txBox="1"/>
          <p:nvPr/>
        </p:nvSpPr>
        <p:spPr>
          <a:xfrm>
            <a:off x="4595389" y="3845227"/>
            <a:ext cx="2251000" cy="338554"/>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Poll for completion</a:t>
            </a:r>
          </a:p>
        </p:txBody>
      </p:sp>
      <p:sp>
        <p:nvSpPr>
          <p:cNvPr id="86" name="TextBox 85">
            <a:extLst>
              <a:ext uri="{FF2B5EF4-FFF2-40B4-BE49-F238E27FC236}">
                <a16:creationId xmlns:a16="http://schemas.microsoft.com/office/drawing/2014/main" id="{BA7A35A7-EE63-0647-9708-18225B98C84C}"/>
              </a:ext>
            </a:extLst>
          </p:cNvPr>
          <p:cNvSpPr txBox="1"/>
          <p:nvPr/>
        </p:nvSpPr>
        <p:spPr>
          <a:xfrm>
            <a:off x="4595389" y="3198275"/>
            <a:ext cx="2251000" cy="338554"/>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Clean CQ and SQ</a:t>
            </a:r>
          </a:p>
        </p:txBody>
      </p:sp>
      <p:sp>
        <p:nvSpPr>
          <p:cNvPr id="87" name="TextBox 86">
            <a:extLst>
              <a:ext uri="{FF2B5EF4-FFF2-40B4-BE49-F238E27FC236}">
                <a16:creationId xmlns:a16="http://schemas.microsoft.com/office/drawing/2014/main" id="{C8C74F65-370F-8C4F-90DF-858791C700B1}"/>
              </a:ext>
            </a:extLst>
          </p:cNvPr>
          <p:cNvSpPr txBox="1"/>
          <p:nvPr/>
        </p:nvSpPr>
        <p:spPr>
          <a:xfrm>
            <a:off x="4595389" y="2555644"/>
            <a:ext cx="2251000" cy="338554"/>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Update cache state</a:t>
            </a:r>
          </a:p>
        </p:txBody>
      </p:sp>
      <p:sp>
        <p:nvSpPr>
          <p:cNvPr id="88" name="TextBox 87">
            <a:extLst>
              <a:ext uri="{FF2B5EF4-FFF2-40B4-BE49-F238E27FC236}">
                <a16:creationId xmlns:a16="http://schemas.microsoft.com/office/drawing/2014/main" id="{F71F99DA-0B5D-4747-B6A8-167D3185256B}"/>
              </a:ext>
            </a:extLst>
          </p:cNvPr>
          <p:cNvSpPr txBox="1"/>
          <p:nvPr/>
        </p:nvSpPr>
        <p:spPr>
          <a:xfrm>
            <a:off x="8239591" y="2566296"/>
            <a:ext cx="2251000" cy="338554"/>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Wait for doorbell</a:t>
            </a:r>
          </a:p>
        </p:txBody>
      </p:sp>
      <p:sp>
        <p:nvSpPr>
          <p:cNvPr id="89" name="TextBox 88">
            <a:extLst>
              <a:ext uri="{FF2B5EF4-FFF2-40B4-BE49-F238E27FC236}">
                <a16:creationId xmlns:a16="http://schemas.microsoft.com/office/drawing/2014/main" id="{635DFAB5-3BE9-EB4B-A322-E98817E97EFA}"/>
              </a:ext>
            </a:extLst>
          </p:cNvPr>
          <p:cNvSpPr txBox="1"/>
          <p:nvPr/>
        </p:nvSpPr>
        <p:spPr>
          <a:xfrm>
            <a:off x="8329923" y="3224808"/>
            <a:ext cx="2070335" cy="338554"/>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Read SQ from GPU</a:t>
            </a:r>
          </a:p>
        </p:txBody>
      </p:sp>
      <p:sp>
        <p:nvSpPr>
          <p:cNvPr id="90" name="TextBox 89">
            <a:extLst>
              <a:ext uri="{FF2B5EF4-FFF2-40B4-BE49-F238E27FC236}">
                <a16:creationId xmlns:a16="http://schemas.microsoft.com/office/drawing/2014/main" id="{F5014FB6-3070-DF4B-A7BE-64B532001879}"/>
              </a:ext>
            </a:extLst>
          </p:cNvPr>
          <p:cNvSpPr txBox="1"/>
          <p:nvPr/>
        </p:nvSpPr>
        <p:spPr>
          <a:xfrm>
            <a:off x="8239591" y="3865586"/>
            <a:ext cx="2251000" cy="338554"/>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Process CMD</a:t>
            </a:r>
          </a:p>
        </p:txBody>
      </p:sp>
      <p:sp>
        <p:nvSpPr>
          <p:cNvPr id="91" name="TextBox 90">
            <a:extLst>
              <a:ext uri="{FF2B5EF4-FFF2-40B4-BE49-F238E27FC236}">
                <a16:creationId xmlns:a16="http://schemas.microsoft.com/office/drawing/2014/main" id="{29B980A5-F83C-424C-8FB3-AF3D42CA204B}"/>
              </a:ext>
            </a:extLst>
          </p:cNvPr>
          <p:cNvSpPr txBox="1"/>
          <p:nvPr/>
        </p:nvSpPr>
        <p:spPr>
          <a:xfrm>
            <a:off x="8239591" y="4428172"/>
            <a:ext cx="2251000" cy="584775"/>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DMA write to GPU IO buffer</a:t>
            </a:r>
          </a:p>
        </p:txBody>
      </p:sp>
      <p:sp>
        <p:nvSpPr>
          <p:cNvPr id="92" name="TextBox 91">
            <a:extLst>
              <a:ext uri="{FF2B5EF4-FFF2-40B4-BE49-F238E27FC236}">
                <a16:creationId xmlns:a16="http://schemas.microsoft.com/office/drawing/2014/main" id="{7699D42E-5C9B-DE43-BBF4-1036E11CF233}"/>
              </a:ext>
            </a:extLst>
          </p:cNvPr>
          <p:cNvSpPr txBox="1"/>
          <p:nvPr/>
        </p:nvSpPr>
        <p:spPr>
          <a:xfrm>
            <a:off x="8239591" y="5221639"/>
            <a:ext cx="2251000" cy="338554"/>
          </a:xfrm>
          <a:prstGeom prst="rect">
            <a:avLst/>
          </a:prstGeom>
          <a:noFill/>
        </p:spPr>
        <p:txBody>
          <a:bodyPr wrap="square" rtlCol="0">
            <a:spAutoFit/>
          </a:bodyPr>
          <a:lstStyle/>
          <a:p>
            <a:pPr algn="ctr" defTabSz="914144">
              <a:defRPr/>
            </a:pPr>
            <a:r>
              <a:rPr lang="en-US" sz="1600">
                <a:solidFill>
                  <a:prstClr val="white"/>
                </a:solidFill>
                <a:latin typeface="Arial" panose="020B0604020202020204" pitchFamily="34" charset="0"/>
                <a:ea typeface="MS PGothic" pitchFamily="34" charset="-128"/>
                <a:cs typeface="Arial" panose="020B0604020202020204" pitchFamily="34" charset="0"/>
              </a:rPr>
              <a:t>Write CQ in GPU mem</a:t>
            </a:r>
          </a:p>
        </p:txBody>
      </p:sp>
      <p:cxnSp>
        <p:nvCxnSpPr>
          <p:cNvPr id="93" name="Elbow Connector 92">
            <a:extLst>
              <a:ext uri="{FF2B5EF4-FFF2-40B4-BE49-F238E27FC236}">
                <a16:creationId xmlns:a16="http://schemas.microsoft.com/office/drawing/2014/main" id="{A3E8101E-0240-6248-8D4A-28D1114A3E34}"/>
              </a:ext>
            </a:extLst>
          </p:cNvPr>
          <p:cNvCxnSpPr>
            <a:cxnSpLocks/>
          </p:cNvCxnSpPr>
          <p:nvPr/>
        </p:nvCxnSpPr>
        <p:spPr>
          <a:xfrm flipV="1">
            <a:off x="5713926" y="2790611"/>
            <a:ext cx="2033685" cy="1534070"/>
          </a:xfrm>
          <a:prstGeom prst="bentConnector3">
            <a:avLst>
              <a:gd name="adj1" fmla="val 7085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Flowchart: Preparation 160">
            <a:extLst>
              <a:ext uri="{FF2B5EF4-FFF2-40B4-BE49-F238E27FC236}">
                <a16:creationId xmlns:a16="http://schemas.microsoft.com/office/drawing/2014/main" id="{6F30F4F6-8FF9-BF41-A48D-1A74ED507D98}"/>
              </a:ext>
            </a:extLst>
          </p:cNvPr>
          <p:cNvSpPr/>
          <p:nvPr/>
        </p:nvSpPr>
        <p:spPr>
          <a:xfrm>
            <a:off x="6988031" y="2378241"/>
            <a:ext cx="908156" cy="303287"/>
          </a:xfrm>
          <a:prstGeom prst="flowChartPreparation">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4">
              <a:defRPr/>
            </a:pPr>
            <a:endParaRPr lang="en-US" sz="1400">
              <a:solidFill>
                <a:prstClr val="black"/>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7B54E7D4-BCE1-6C48-B710-76427A23D680}"/>
              </a:ext>
            </a:extLst>
          </p:cNvPr>
          <p:cNvSpPr txBox="1"/>
          <p:nvPr/>
        </p:nvSpPr>
        <p:spPr>
          <a:xfrm>
            <a:off x="7094917" y="2342366"/>
            <a:ext cx="684803" cy="369204"/>
          </a:xfrm>
          <a:prstGeom prst="rect">
            <a:avLst/>
          </a:prstGeom>
          <a:noFill/>
        </p:spPr>
        <p:txBody>
          <a:bodyPr wrap="none" rtlCol="0">
            <a:spAutoFit/>
          </a:bodyPr>
          <a:lstStyle/>
          <a:p>
            <a:pPr defTabSz="914144">
              <a:defRPr/>
            </a:pPr>
            <a:r>
              <a:rPr lang="en-US" sz="1799" err="1">
                <a:solidFill>
                  <a:prstClr val="black"/>
                </a:solidFill>
                <a:latin typeface="Arial" panose="020B0604020202020204" pitchFamily="34" charset="0"/>
                <a:ea typeface="MS PGothic" pitchFamily="34" charset="-128"/>
                <a:cs typeface="Arial" panose="020B0604020202020204" pitchFamily="34" charset="0"/>
              </a:rPr>
              <a:t>sqdb</a:t>
            </a:r>
            <a:endParaRPr lang="en-US" sz="1799">
              <a:solidFill>
                <a:prstClr val="black"/>
              </a:solidFill>
              <a:latin typeface="Arial" panose="020B0604020202020204" pitchFamily="34" charset="0"/>
              <a:ea typeface="MS PGothic" pitchFamily="34" charset="-128"/>
              <a:cs typeface="Arial" panose="020B0604020202020204" pitchFamily="34" charset="0"/>
            </a:endParaRPr>
          </a:p>
        </p:txBody>
      </p:sp>
      <p:sp>
        <p:nvSpPr>
          <p:cNvPr id="96" name="TextBox 95">
            <a:extLst>
              <a:ext uri="{FF2B5EF4-FFF2-40B4-BE49-F238E27FC236}">
                <a16:creationId xmlns:a16="http://schemas.microsoft.com/office/drawing/2014/main" id="{ADD98795-A3D0-354E-8D17-265A9E0F164D}"/>
              </a:ext>
            </a:extLst>
          </p:cNvPr>
          <p:cNvSpPr txBox="1"/>
          <p:nvPr/>
        </p:nvSpPr>
        <p:spPr>
          <a:xfrm>
            <a:off x="1927789" y="3762582"/>
            <a:ext cx="1601715" cy="584775"/>
          </a:xfrm>
          <a:prstGeom prst="rect">
            <a:avLst/>
          </a:prstGeom>
          <a:noFill/>
        </p:spPr>
        <p:txBody>
          <a:bodyPr wrap="square" rtlCol="0">
            <a:spAutoFit/>
          </a:bodyPr>
          <a:lstStyle/>
          <a:p>
            <a:pPr algn="ctr" defTabSz="914144">
              <a:defRPr/>
            </a:pPr>
            <a:r>
              <a:rPr lang="en-US" sz="1600">
                <a:solidFill>
                  <a:prstClr val="black"/>
                </a:solidFill>
                <a:latin typeface="Arial" panose="020B0604020202020204" pitchFamily="34" charset="0"/>
                <a:ea typeface="MS PGothic" pitchFamily="34" charset="-128"/>
                <a:cs typeface="Arial" panose="020B0604020202020204" pitchFamily="34" charset="0"/>
              </a:rPr>
              <a:t>Warp</a:t>
            </a:r>
          </a:p>
          <a:p>
            <a:pPr algn="ctr" defTabSz="914144">
              <a:defRPr/>
            </a:pPr>
            <a:r>
              <a:rPr lang="en-US" sz="1600">
                <a:solidFill>
                  <a:prstClr val="black"/>
                </a:solidFill>
                <a:latin typeface="Arial" panose="020B0604020202020204" pitchFamily="34" charset="0"/>
                <a:ea typeface="MS PGothic" pitchFamily="34" charset="-128"/>
                <a:cs typeface="Arial" panose="020B0604020202020204" pitchFamily="34" charset="0"/>
              </a:rPr>
              <a:t>Coalescer</a:t>
            </a:r>
          </a:p>
        </p:txBody>
      </p:sp>
      <p:sp>
        <p:nvSpPr>
          <p:cNvPr id="97" name="TextBox 96">
            <a:extLst>
              <a:ext uri="{FF2B5EF4-FFF2-40B4-BE49-F238E27FC236}">
                <a16:creationId xmlns:a16="http://schemas.microsoft.com/office/drawing/2014/main" id="{9756E4C9-1D62-5140-A24F-C893DE196F00}"/>
              </a:ext>
            </a:extLst>
          </p:cNvPr>
          <p:cNvSpPr txBox="1"/>
          <p:nvPr/>
        </p:nvSpPr>
        <p:spPr>
          <a:xfrm>
            <a:off x="3505514" y="5005852"/>
            <a:ext cx="639733" cy="338554"/>
          </a:xfrm>
          <a:prstGeom prst="rect">
            <a:avLst/>
          </a:prstGeom>
          <a:noFill/>
        </p:spPr>
        <p:txBody>
          <a:bodyPr wrap="square" rtlCol="0">
            <a:spAutoFit/>
          </a:bodyPr>
          <a:lstStyle/>
          <a:p>
            <a:pPr defTabSz="914144">
              <a:defRPr/>
            </a:pPr>
            <a:r>
              <a:rPr lang="en-US" sz="1600">
                <a:solidFill>
                  <a:prstClr val="black"/>
                </a:solidFill>
                <a:latin typeface="Calibri" panose="020F0502020204030204"/>
                <a:ea typeface="MS PGothic" pitchFamily="34" charset="-128"/>
              </a:rPr>
              <a:t>❹</a:t>
            </a:r>
          </a:p>
        </p:txBody>
      </p:sp>
      <p:sp>
        <p:nvSpPr>
          <p:cNvPr id="8" name="Rectangle 7">
            <a:extLst>
              <a:ext uri="{FF2B5EF4-FFF2-40B4-BE49-F238E27FC236}">
                <a16:creationId xmlns:a16="http://schemas.microsoft.com/office/drawing/2014/main" id="{F83A1119-8D75-9D45-7C5A-968196E1827E}"/>
              </a:ext>
            </a:extLst>
          </p:cNvPr>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b="1" strike="noStrike" spc="-1" err="1">
                <a:solidFill>
                  <a:srgbClr val="000000"/>
                </a:solidFill>
                <a:latin typeface="Calibri"/>
              </a:rPr>
              <a:t>BaM</a:t>
            </a:r>
            <a:r>
              <a:rPr lang="en-US" sz="4000" b="1" strike="noStrike" spc="-1">
                <a:solidFill>
                  <a:srgbClr val="000000"/>
                </a:solidFill>
                <a:latin typeface="Calibri"/>
              </a:rPr>
              <a:t>: </a:t>
            </a:r>
            <a:r>
              <a:rPr lang="en-US" sz="4000" b="0" strike="noStrike" spc="-1">
                <a:solidFill>
                  <a:srgbClr val="000000"/>
                </a:solidFill>
                <a:latin typeface="Calibri"/>
              </a:rPr>
              <a:t>Life of a GPU Thread</a:t>
            </a:r>
            <a:endParaRPr lang="en-US" sz="4000" b="0" strike="noStrike" spc="-1">
              <a:latin typeface="Calibri"/>
            </a:endParaRPr>
          </a:p>
        </p:txBody>
      </p:sp>
      <p:sp>
        <p:nvSpPr>
          <p:cNvPr id="9" name="Straight Connector 8">
            <a:extLst>
              <a:ext uri="{FF2B5EF4-FFF2-40B4-BE49-F238E27FC236}">
                <a16:creationId xmlns:a16="http://schemas.microsoft.com/office/drawing/2014/main" id="{2B7A9DD0-AC88-E3D1-12DF-B59022B9704B}"/>
              </a:ext>
            </a:extLst>
          </p:cNvPr>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p:cxnSp>
        <p:nvCxnSpPr>
          <p:cNvPr id="10" name="Straight Arrow Connector 9">
            <a:extLst>
              <a:ext uri="{FF2B5EF4-FFF2-40B4-BE49-F238E27FC236}">
                <a16:creationId xmlns:a16="http://schemas.microsoft.com/office/drawing/2014/main" id="{0A8E537D-52CF-423C-75A7-5E1EDFFBE25A}"/>
              </a:ext>
            </a:extLst>
          </p:cNvPr>
          <p:cNvCxnSpPr>
            <a:cxnSpLocks/>
          </p:cNvCxnSpPr>
          <p:nvPr/>
        </p:nvCxnSpPr>
        <p:spPr>
          <a:xfrm flipV="1">
            <a:off x="2747832" y="2176342"/>
            <a:ext cx="0" cy="555762"/>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A3DDC8C-282A-AF3C-84A0-1FCEC423FFC3}"/>
              </a:ext>
            </a:extLst>
          </p:cNvPr>
          <p:cNvCxnSpPr>
            <a:cxnSpLocks/>
            <a:endCxn id="45" idx="0"/>
          </p:cNvCxnSpPr>
          <p:nvPr/>
        </p:nvCxnSpPr>
        <p:spPr>
          <a:xfrm>
            <a:off x="5720713" y="4318149"/>
            <a:ext cx="176" cy="14817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120B44-9CDC-6863-1B9B-CB983FA3F49A}"/>
              </a:ext>
            </a:extLst>
          </p:cNvPr>
          <p:cNvSpPr txBox="1"/>
          <p:nvPr/>
        </p:nvSpPr>
        <p:spPr>
          <a:xfrm>
            <a:off x="12008224" y="1250576"/>
            <a:ext cx="184731" cy="369332"/>
          </a:xfrm>
          <a:prstGeom prst="rect">
            <a:avLst/>
          </a:prstGeom>
          <a:noFill/>
        </p:spPr>
        <p:txBody>
          <a:bodyPr wrap="none" rtlCol="0">
            <a:spAutoFit/>
          </a:bodyPr>
          <a:lstStyle/>
          <a:p>
            <a:endParaRPr lang="en-US"/>
          </a:p>
        </p:txBody>
      </p:sp>
      <p:sp>
        <p:nvSpPr>
          <p:cNvPr id="17" name="TextBox 16">
            <a:extLst>
              <a:ext uri="{FF2B5EF4-FFF2-40B4-BE49-F238E27FC236}">
                <a16:creationId xmlns:a16="http://schemas.microsoft.com/office/drawing/2014/main" id="{E649297F-2595-6A59-7776-45667342F2F3}"/>
              </a:ext>
            </a:extLst>
          </p:cNvPr>
          <p:cNvSpPr txBox="1"/>
          <p:nvPr/>
        </p:nvSpPr>
        <p:spPr>
          <a:xfrm>
            <a:off x="11737440" y="6400800"/>
            <a:ext cx="433800" cy="346320"/>
          </a:xfrm>
          <a:prstGeom prst="rect">
            <a:avLst/>
          </a:prstGeom>
          <a:noFill/>
          <a:ln w="0">
            <a:noFill/>
          </a:ln>
        </p:spPr>
        <p:txBody>
          <a:bodyPr lIns="90000" tIns="45000" rIns="90000" bIns="45000" anchor="t">
            <a:noAutofit/>
          </a:bodyPr>
          <a:lstStyle/>
          <a:p>
            <a:r>
              <a:rPr lang="en-US" sz="1800" b="0" strike="noStrike" spc="-1">
                <a:solidFill>
                  <a:srgbClr val="808080"/>
                </a:solidFill>
                <a:latin typeface="Arial"/>
              </a:rPr>
              <a:t>7</a:t>
            </a:r>
            <a:endParaRPr lang="en-US" sz="1800" b="0" strike="noStrike" spc="-1">
              <a:latin typeface="Arial"/>
            </a:endParaRPr>
          </a:p>
        </p:txBody>
      </p:sp>
    </p:spTree>
    <p:extLst>
      <p:ext uri="{BB962C8B-B14F-4D97-AF65-F5344CB8AC3E}">
        <p14:creationId xmlns:p14="http://schemas.microsoft.com/office/powerpoint/2010/main" val="387074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9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5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5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4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7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5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8"/>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animBg="1"/>
      <p:bldP spid="26" grpId="0"/>
      <p:bldP spid="29" grpId="0" animBg="1"/>
      <p:bldP spid="30" grpId="0" animBg="1"/>
      <p:bldP spid="32" grpId="0"/>
      <p:bldP spid="33" grpId="0" animBg="1"/>
      <p:bldP spid="35" grpId="0" animBg="1"/>
      <p:bldP spid="36" grpId="0" animBg="1"/>
      <p:bldP spid="39" grpId="0"/>
      <p:bldP spid="41" grpId="0"/>
      <p:bldP spid="42" grpId="0"/>
      <p:bldP spid="44" grpId="0" animBg="1"/>
      <p:bldP spid="45" grpId="0" animBg="1"/>
      <p:bldP spid="46" grpId="0" animBg="1"/>
      <p:bldP spid="47" grpId="0" animBg="1"/>
      <p:bldP spid="48" grpId="0" animBg="1"/>
      <p:bldP spid="54" grpId="0" animBg="1"/>
      <p:bldP spid="55" grpId="0" animBg="1"/>
      <p:bldP spid="56" grpId="0" animBg="1"/>
      <p:bldP spid="57" grpId="0" animBg="1"/>
      <p:bldP spid="58" grpId="0" animBg="1"/>
      <p:bldP spid="59" grpId="0" animBg="1"/>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3" grpId="0"/>
      <p:bldP spid="81" grpId="0"/>
      <p:bldP spid="82" grpId="0"/>
      <p:bldP spid="84" grpId="0"/>
      <p:bldP spid="85" grpId="0"/>
      <p:bldP spid="86" grpId="0"/>
      <p:bldP spid="87" grpId="0"/>
      <p:bldP spid="88" grpId="0"/>
      <p:bldP spid="89" grpId="0"/>
      <p:bldP spid="90" grpId="0"/>
      <p:bldP spid="91" grpId="0"/>
      <p:bldP spid="92" grpId="0"/>
      <p:bldP spid="94" grpId="0" animBg="1"/>
      <p:bldP spid="95" grpId="0"/>
      <p:bldP spid="96" grpId="0"/>
      <p:bldP spid="97" grpId="0"/>
      <p:bldP spid="9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216"/>
          <p:cNvSpPr/>
          <p:nvPr/>
        </p:nvSpPr>
        <p:spPr>
          <a:xfrm>
            <a:off x="608760" y="284760"/>
            <a:ext cx="11356920" cy="91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n-US" sz="4000" strike="noStrike" spc="-1">
                <a:solidFill>
                  <a:srgbClr val="000000"/>
                </a:solidFill>
                <a:latin typeface="Calibri"/>
              </a:rPr>
              <a:t>Can </a:t>
            </a:r>
            <a:r>
              <a:rPr lang="en-US" sz="4000" b="1" strike="noStrike" spc="-1" err="1">
                <a:solidFill>
                  <a:srgbClr val="000000"/>
                </a:solidFill>
                <a:latin typeface="Calibri"/>
              </a:rPr>
              <a:t>BaM</a:t>
            </a:r>
            <a:r>
              <a:rPr lang="en-US" sz="4000" strike="noStrike" spc="-1">
                <a:solidFill>
                  <a:srgbClr val="000000"/>
                </a:solidFill>
                <a:latin typeface="Calibri"/>
              </a:rPr>
              <a:t> Tolerate the Storage Latency?</a:t>
            </a:r>
            <a:endParaRPr lang="en-US" sz="4000" strike="noStrike" spc="-1">
              <a:latin typeface="Calibri"/>
            </a:endParaRPr>
          </a:p>
        </p:txBody>
      </p:sp>
      <p:sp>
        <p:nvSpPr>
          <p:cNvPr id="218" name="Straight Connector 217"/>
          <p:cNvSpPr/>
          <p:nvPr/>
        </p:nvSpPr>
        <p:spPr>
          <a:xfrm>
            <a:off x="609480" y="1143000"/>
            <a:ext cx="10821240" cy="0"/>
          </a:xfrm>
          <a:prstGeom prst="line">
            <a:avLst/>
          </a:prstGeom>
          <a:ln w="18360" cap="rnd">
            <a:solidFill>
              <a:srgbClr val="808080">
                <a:alpha val="50000"/>
              </a:srgbClr>
            </a:solidFill>
            <a:bevel/>
          </a:ln>
        </p:spPr>
        <p:style>
          <a:lnRef idx="0">
            <a:scrgbClr r="0" g="0" b="0"/>
          </a:lnRef>
          <a:fillRef idx="0">
            <a:scrgbClr r="0" g="0" b="0"/>
          </a:fillRef>
          <a:effectRef idx="0">
            <a:scrgbClr r="0" g="0" b="0"/>
          </a:effectRef>
          <a:fontRef idx="minor"/>
        </p:style>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51D6FBE-2F31-829F-39A9-85748A2A5E3C}"/>
                  </a:ext>
                </a:extLst>
              </p:cNvPr>
              <p:cNvSpPr txBox="1"/>
              <p:nvPr/>
            </p:nvSpPr>
            <p:spPr>
              <a:xfrm>
                <a:off x="4518208" y="1264025"/>
                <a:ext cx="4370294" cy="584775"/>
              </a:xfrm>
              <a:prstGeom prst="rect">
                <a:avLst/>
              </a:prstGeom>
              <a:noFill/>
            </p:spPr>
            <p:txBody>
              <a:bodyPr wrap="square" rtlCol="0">
                <a:spAutoFit/>
              </a:bodyPr>
              <a:lstStyle/>
              <a:p>
                <a:pPr algn="ctr"/>
                <a:r>
                  <a:rPr lang="en-US" sz="3200" b="1">
                    <a:latin typeface="Arial" panose="020B0604020202020204" pitchFamily="34" charset="0"/>
                    <a:cs typeface="Arial" panose="020B0604020202020204" pitchFamily="34" charset="0"/>
                  </a:rPr>
                  <a:t>L = </a:t>
                </a:r>
                <a14:m>
                  <m:oMath xmlns:m="http://schemas.openxmlformats.org/officeDocument/2006/math">
                    <m:r>
                      <a:rPr lang="en-US" sz="3200" b="1" i="1" smtClean="0">
                        <a:latin typeface="Cambria Math" panose="02040503050406030204" pitchFamily="18" charset="0"/>
                        <a:ea typeface="Cambria Math" panose="02040503050406030204" pitchFamily="18" charset="0"/>
                      </a:rPr>
                      <m:t>𝝀</m:t>
                    </m:r>
                  </m:oMath>
                </a14:m>
                <a:r>
                  <a:rPr lang="en-US" sz="3200" b="1">
                    <a:latin typeface="Arial" panose="020B0604020202020204" pitchFamily="34" charset="0"/>
                    <a:cs typeface="Arial" panose="020B0604020202020204" pitchFamily="34" charset="0"/>
                  </a:rPr>
                  <a:t> W</a:t>
                </a:r>
              </a:p>
            </p:txBody>
          </p:sp>
        </mc:Choice>
        <mc:Fallback xmlns="">
          <p:sp>
            <p:nvSpPr>
              <p:cNvPr id="4" name="TextBox 3">
                <a:extLst>
                  <a:ext uri="{FF2B5EF4-FFF2-40B4-BE49-F238E27FC236}">
                    <a16:creationId xmlns:a16="http://schemas.microsoft.com/office/drawing/2014/main" id="{251D6FBE-2F31-829F-39A9-85748A2A5E3C}"/>
                  </a:ext>
                </a:extLst>
              </p:cNvPr>
              <p:cNvSpPr txBox="1">
                <a:spLocks noRot="1" noChangeAspect="1" noMove="1" noResize="1" noEditPoints="1" noAdjustHandles="1" noChangeArrowheads="1" noChangeShapeType="1" noTextEdit="1"/>
              </p:cNvSpPr>
              <p:nvPr/>
            </p:nvSpPr>
            <p:spPr>
              <a:xfrm>
                <a:off x="4518208" y="1264025"/>
                <a:ext cx="4370294" cy="584775"/>
              </a:xfrm>
              <a:prstGeom prst="rect">
                <a:avLst/>
              </a:prstGeom>
              <a:blipFill>
                <a:blip r:embed="rId3"/>
                <a:stretch>
                  <a:fillRect t="-12766" b="-3191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0D7CD17-EA34-16E7-3F91-CABF4085D31C}"/>
              </a:ext>
            </a:extLst>
          </p:cNvPr>
          <p:cNvSpPr txBox="1"/>
          <p:nvPr/>
        </p:nvSpPr>
        <p:spPr>
          <a:xfrm>
            <a:off x="3657595" y="1304366"/>
            <a:ext cx="1932004" cy="523220"/>
          </a:xfrm>
          <a:prstGeom prst="rect">
            <a:avLst/>
          </a:prstGeom>
          <a:noFill/>
        </p:spPr>
        <p:txBody>
          <a:bodyPr wrap="none" rtlCol="0">
            <a:spAutoFit/>
          </a:bodyPr>
          <a:lstStyle/>
          <a:p>
            <a:r>
              <a:rPr lang="en-US" sz="2800" b="1">
                <a:latin typeface="Calibri" panose="020F0502020204030204" pitchFamily="34" charset="0"/>
                <a:cs typeface="Calibri" panose="020F0502020204030204" pitchFamily="34" charset="0"/>
              </a:rPr>
              <a:t>Little’s Law:</a:t>
            </a:r>
          </a:p>
        </p:txBody>
      </p:sp>
      <p:sp>
        <p:nvSpPr>
          <p:cNvPr id="6" name="TextBox 5">
            <a:extLst>
              <a:ext uri="{FF2B5EF4-FFF2-40B4-BE49-F238E27FC236}">
                <a16:creationId xmlns:a16="http://schemas.microsoft.com/office/drawing/2014/main" id="{181EC3A6-5242-2F78-0440-FF71D760AD07}"/>
              </a:ext>
            </a:extLst>
          </p:cNvPr>
          <p:cNvSpPr txBox="1"/>
          <p:nvPr/>
        </p:nvSpPr>
        <p:spPr>
          <a:xfrm>
            <a:off x="1026456" y="1755501"/>
            <a:ext cx="3943900" cy="523220"/>
          </a:xfrm>
          <a:prstGeom prst="rect">
            <a:avLst/>
          </a:prstGeom>
          <a:noFill/>
        </p:spPr>
        <p:txBody>
          <a:bodyPr wrap="none" rtlCol="0">
            <a:spAutoFit/>
          </a:bodyPr>
          <a:lstStyle/>
          <a:p>
            <a:r>
              <a:rPr lang="en-US" sz="2800" b="1">
                <a:latin typeface="Calibri" panose="020F0502020204030204" pitchFamily="34" charset="0"/>
                <a:cs typeface="Calibri" panose="020F0502020204030204" pitchFamily="34" charset="0"/>
              </a:rPr>
              <a:t>Needed Queue Depth   =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4A1767-3500-7037-077E-8B7FBA94A6EC}"/>
                  </a:ext>
                </a:extLst>
              </p:cNvPr>
              <p:cNvSpPr txBox="1"/>
              <p:nvPr/>
            </p:nvSpPr>
            <p:spPr>
              <a:xfrm>
                <a:off x="4984484" y="1755501"/>
                <a:ext cx="3648371" cy="523220"/>
              </a:xfrm>
              <a:prstGeom prst="rect">
                <a:avLst/>
              </a:prstGeom>
              <a:noFill/>
            </p:spPr>
            <p:txBody>
              <a:bodyPr wrap="none" rtlCol="0">
                <a:spAutoFit/>
              </a:bodyPr>
              <a:lstStyle/>
              <a:p>
                <a:r>
                  <a:rPr lang="en-US" sz="2800" b="1">
                    <a:latin typeface="Calibri" panose="020F0502020204030204" pitchFamily="34" charset="0"/>
                    <a:cs typeface="Calibri" panose="020F0502020204030204" pitchFamily="34" charset="0"/>
                  </a:rPr>
                  <a:t>Storage Throughput   </a:t>
                </a:r>
                <a14:m>
                  <m:oMath xmlns:m="http://schemas.openxmlformats.org/officeDocument/2006/math">
                    <m:r>
                      <a:rPr lang="en-US" sz="2800" b="1" i="1" smtClean="0">
                        <a:latin typeface="Cambria Math" panose="02040503050406030204" pitchFamily="18" charset="0"/>
                        <a:ea typeface="Cambria Math" panose="02040503050406030204" pitchFamily="18" charset="0"/>
                        <a:cs typeface="Calibri" panose="020F0502020204030204" pitchFamily="34" charset="0"/>
                      </a:rPr>
                      <m:t>×</m:t>
                    </m:r>
                  </m:oMath>
                </a14:m>
                <a:endParaRPr lang="en-US" sz="2800" b="1">
                  <a:latin typeface="Calibri" panose="020F0502020204030204" pitchFamily="34" charset="0"/>
                  <a:cs typeface="Calibri" panose="020F0502020204030204" pitchFamily="34" charset="0"/>
                </a:endParaRPr>
              </a:p>
            </p:txBody>
          </p:sp>
        </mc:Choice>
        <mc:Fallback xmlns="">
          <p:sp>
            <p:nvSpPr>
              <p:cNvPr id="8" name="TextBox 7">
                <a:extLst>
                  <a:ext uri="{FF2B5EF4-FFF2-40B4-BE49-F238E27FC236}">
                    <a16:creationId xmlns:a16="http://schemas.microsoft.com/office/drawing/2014/main" id="{6B4A1767-3500-7037-077E-8B7FBA94A6EC}"/>
                  </a:ext>
                </a:extLst>
              </p:cNvPr>
              <p:cNvSpPr txBox="1">
                <a:spLocks noRot="1" noChangeAspect="1" noMove="1" noResize="1" noEditPoints="1" noAdjustHandles="1" noChangeArrowheads="1" noChangeShapeType="1" noTextEdit="1"/>
              </p:cNvSpPr>
              <p:nvPr/>
            </p:nvSpPr>
            <p:spPr>
              <a:xfrm>
                <a:off x="4984484" y="1755501"/>
                <a:ext cx="3648371" cy="523220"/>
              </a:xfrm>
              <a:prstGeom prst="rect">
                <a:avLst/>
              </a:prstGeom>
              <a:blipFill>
                <a:blip r:embed="rId4"/>
                <a:stretch>
                  <a:fillRect l="-3472" t="-14286" b="-2857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4AF7193-7A20-F536-10BF-07E342C25950}"/>
              </a:ext>
            </a:extLst>
          </p:cNvPr>
          <p:cNvSpPr txBox="1"/>
          <p:nvPr/>
        </p:nvSpPr>
        <p:spPr>
          <a:xfrm>
            <a:off x="8705489" y="1755501"/>
            <a:ext cx="2537361" cy="523220"/>
          </a:xfrm>
          <a:prstGeom prst="rect">
            <a:avLst/>
          </a:prstGeom>
          <a:noFill/>
        </p:spPr>
        <p:txBody>
          <a:bodyPr wrap="none" rtlCol="0">
            <a:spAutoFit/>
          </a:bodyPr>
          <a:lstStyle/>
          <a:p>
            <a:r>
              <a:rPr lang="en-US" sz="2800" b="1">
                <a:latin typeface="Calibri" panose="020F0502020204030204" pitchFamily="34" charset="0"/>
                <a:cs typeface="Calibri" panose="020F0502020204030204" pitchFamily="34" charset="0"/>
              </a:rPr>
              <a:t>Storage Latency</a:t>
            </a:r>
          </a:p>
        </p:txBody>
      </p:sp>
      <p:sp>
        <p:nvSpPr>
          <p:cNvPr id="14" name="TextBox 13">
            <a:extLst>
              <a:ext uri="{FF2B5EF4-FFF2-40B4-BE49-F238E27FC236}">
                <a16:creationId xmlns:a16="http://schemas.microsoft.com/office/drawing/2014/main" id="{3E8108FA-DA78-4C42-BB54-DD08FAD03DA2}"/>
              </a:ext>
            </a:extLst>
          </p:cNvPr>
          <p:cNvSpPr txBox="1"/>
          <p:nvPr/>
        </p:nvSpPr>
        <p:spPr>
          <a:xfrm>
            <a:off x="914400" y="3496233"/>
            <a:ext cx="10623896" cy="369332"/>
          </a:xfrm>
          <a:prstGeom prst="rect">
            <a:avLst/>
          </a:prstGeom>
          <a:noFill/>
        </p:spPr>
        <p:txBody>
          <a:bodyPr wrap="square" rtlCol="0">
            <a:spAutoFit/>
          </a:bodyPr>
          <a:lstStyle/>
          <a:p>
            <a:r>
              <a:rPr lang="en-US" b="1"/>
              <a:t>Raw PCIe Bandwidth: </a:t>
            </a:r>
            <a:r>
              <a:rPr lang="en-US"/>
              <a:t>32 GB/s each direction</a:t>
            </a:r>
          </a:p>
        </p:txBody>
      </p:sp>
      <p:sp>
        <p:nvSpPr>
          <p:cNvPr id="16" name="TextBox 15">
            <a:extLst>
              <a:ext uri="{FF2B5EF4-FFF2-40B4-BE49-F238E27FC236}">
                <a16:creationId xmlns:a16="http://schemas.microsoft.com/office/drawing/2014/main" id="{471B4BFF-E39E-AD92-CAF8-A267AAEF58FD}"/>
              </a:ext>
            </a:extLst>
          </p:cNvPr>
          <p:cNvSpPr txBox="1"/>
          <p:nvPr/>
        </p:nvSpPr>
        <p:spPr>
          <a:xfrm>
            <a:off x="1576664" y="3880929"/>
            <a:ext cx="6098240" cy="369332"/>
          </a:xfrm>
          <a:prstGeom prst="rect">
            <a:avLst/>
          </a:prstGeom>
          <a:noFill/>
        </p:spPr>
        <p:txBody>
          <a:bodyPr wrap="square">
            <a:spAutoFit/>
          </a:bodyPr>
          <a:lstStyle/>
          <a:p>
            <a:r>
              <a:rPr lang="en-US" b="1"/>
              <a:t>Usable Bandwidth: </a:t>
            </a:r>
            <a:r>
              <a:rPr lang="en-US"/>
              <a:t>~25 GB/s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614EA16-D270-7EB0-E58B-6FC6032144BD}"/>
                  </a:ext>
                </a:extLst>
              </p:cNvPr>
              <p:cNvSpPr txBox="1"/>
              <p:nvPr/>
            </p:nvSpPr>
            <p:spPr>
              <a:xfrm>
                <a:off x="1576664" y="4127859"/>
                <a:ext cx="10911354" cy="672748"/>
              </a:xfrm>
              <a:prstGeom prst="rect">
                <a:avLst/>
              </a:prstGeom>
              <a:noFill/>
            </p:spPr>
            <p:txBody>
              <a:bodyPr wrap="square">
                <a:spAutoFit/>
              </a:bodyPr>
              <a:lstStyle/>
              <a:p>
                <a:r>
                  <a:rPr lang="en-US" b="1"/>
                  <a:t>Max Throughput for 512-Byte Deliveries:</a:t>
                </a:r>
                <a:r>
                  <a:rPr lang="en-US" sz="240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25 </m:t>
                        </m:r>
                        <m:r>
                          <a:rPr lang="en-US" sz="2400" b="0" i="1" smtClean="0">
                            <a:latin typeface="Cambria Math" panose="02040503050406030204" pitchFamily="18" charset="0"/>
                          </a:rPr>
                          <m:t>𝐺𝐵</m:t>
                        </m:r>
                        <m:r>
                          <a:rPr lang="en-US" sz="2400" b="0" i="1" smtClean="0">
                            <a:latin typeface="Cambria Math" panose="02040503050406030204" pitchFamily="18" charset="0"/>
                          </a:rPr>
                          <m:t>/</m:t>
                        </m:r>
                        <m:r>
                          <a:rPr lang="en-US" sz="2400" b="0" i="1" smtClean="0">
                            <a:latin typeface="Cambria Math" panose="02040503050406030204" pitchFamily="18" charset="0"/>
                          </a:rPr>
                          <m:t>𝑠</m:t>
                        </m:r>
                      </m:num>
                      <m:den>
                        <m:r>
                          <a:rPr lang="en-US" sz="2400" b="0" i="1" smtClean="0">
                            <a:latin typeface="Cambria Math" panose="02040503050406030204" pitchFamily="18" charset="0"/>
                          </a:rPr>
                          <m:t>512</m:t>
                        </m:r>
                        <m:r>
                          <a:rPr lang="en-US" sz="2400" b="0" i="1" smtClean="0">
                            <a:latin typeface="Cambria Math" panose="02040503050406030204" pitchFamily="18" charset="0"/>
                          </a:rPr>
                          <m:t>𝐵𝑦𝑡𝑒</m:t>
                        </m:r>
                        <m:r>
                          <a:rPr lang="en-US" sz="2400" b="0" i="1" smtClean="0">
                            <a:latin typeface="Cambria Math" panose="02040503050406030204" pitchFamily="18" charset="0"/>
                          </a:rPr>
                          <m:t>/</m:t>
                        </m:r>
                        <m:r>
                          <a:rPr lang="en-US" sz="2400" b="0" i="1" smtClean="0">
                            <a:latin typeface="Cambria Math" panose="02040503050406030204" pitchFamily="18" charset="0"/>
                          </a:rPr>
                          <m:t>𝑑𝑒𝑙𝑖𝑣𝑒𝑟𝑦</m:t>
                        </m:r>
                      </m:den>
                    </m:f>
                  </m:oMath>
                </a14:m>
                <a:r>
                  <a:rPr lang="en-US" sz="2400"/>
                  <a:t> </a:t>
                </a:r>
                <a:r>
                  <a:rPr lang="en-US"/>
                  <a:t>= 50M deliveries/sec (IOPS)</a:t>
                </a:r>
              </a:p>
            </p:txBody>
          </p:sp>
        </mc:Choice>
        <mc:Fallback xmlns="">
          <p:sp>
            <p:nvSpPr>
              <p:cNvPr id="18" name="TextBox 17">
                <a:extLst>
                  <a:ext uri="{FF2B5EF4-FFF2-40B4-BE49-F238E27FC236}">
                    <a16:creationId xmlns:a16="http://schemas.microsoft.com/office/drawing/2014/main" id="{0614EA16-D270-7EB0-E58B-6FC6032144BD}"/>
                  </a:ext>
                </a:extLst>
              </p:cNvPr>
              <p:cNvSpPr txBox="1">
                <a:spLocks noRot="1" noChangeAspect="1" noMove="1" noResize="1" noEditPoints="1" noAdjustHandles="1" noChangeArrowheads="1" noChangeShapeType="1" noTextEdit="1"/>
              </p:cNvSpPr>
              <p:nvPr/>
            </p:nvSpPr>
            <p:spPr>
              <a:xfrm>
                <a:off x="1576664" y="4127859"/>
                <a:ext cx="10911354" cy="672748"/>
              </a:xfrm>
              <a:prstGeom prst="rect">
                <a:avLst/>
              </a:prstGeom>
              <a:blipFill>
                <a:blip r:embed="rId5"/>
                <a:stretch>
                  <a:fillRect l="-465" b="-9091"/>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317D1E4-41C1-B197-9B03-923FBF7DE493}"/>
              </a:ext>
            </a:extLst>
          </p:cNvPr>
          <p:cNvSpPr txBox="1"/>
          <p:nvPr/>
        </p:nvSpPr>
        <p:spPr>
          <a:xfrm>
            <a:off x="914400" y="4919248"/>
            <a:ext cx="10623896" cy="369332"/>
          </a:xfrm>
          <a:prstGeom prst="rect">
            <a:avLst/>
          </a:prstGeom>
          <a:noFill/>
        </p:spPr>
        <p:txBody>
          <a:bodyPr wrap="square" rtlCol="0">
            <a:spAutoFit/>
          </a:bodyPr>
          <a:lstStyle/>
          <a:p>
            <a:r>
              <a:rPr lang="en-US" b="1"/>
              <a:t>Intel Optane P5800X SSD Example:</a:t>
            </a:r>
          </a:p>
        </p:txBody>
      </p:sp>
      <p:sp>
        <p:nvSpPr>
          <p:cNvPr id="21" name="TextBox 20">
            <a:extLst>
              <a:ext uri="{FF2B5EF4-FFF2-40B4-BE49-F238E27FC236}">
                <a16:creationId xmlns:a16="http://schemas.microsoft.com/office/drawing/2014/main" id="{758FE084-DF3A-B99B-8364-6D98BDDC6766}"/>
              </a:ext>
            </a:extLst>
          </p:cNvPr>
          <p:cNvSpPr txBox="1"/>
          <p:nvPr/>
        </p:nvSpPr>
        <p:spPr>
          <a:xfrm>
            <a:off x="1576664" y="5231433"/>
            <a:ext cx="9961632" cy="872034"/>
          </a:xfrm>
          <a:prstGeom prst="rect">
            <a:avLst/>
          </a:prstGeom>
          <a:noFill/>
        </p:spPr>
        <p:txBody>
          <a:bodyPr wrap="square">
            <a:spAutoFit/>
          </a:bodyPr>
          <a:lstStyle/>
          <a:p>
            <a:pPr>
              <a:lnSpc>
                <a:spcPct val="150000"/>
              </a:lnSpc>
            </a:pPr>
            <a:r>
              <a:rPr lang="en-US" b="1"/>
              <a:t>Throughput at 512-Byte: </a:t>
            </a:r>
            <a:r>
              <a:rPr lang="en-US"/>
              <a:t>5M deliveries/sec (requires 10 SSDs to achieve 50M deliveries/sec)</a:t>
            </a:r>
            <a:endParaRPr lang="en-US" b="1"/>
          </a:p>
          <a:p>
            <a:pPr>
              <a:lnSpc>
                <a:spcPct val="150000"/>
              </a:lnSpc>
            </a:pPr>
            <a:r>
              <a:rPr lang="en-US" b="1"/>
              <a:t>Total Latency:</a:t>
            </a:r>
            <a:r>
              <a:rPr lang="en-US"/>
              <a:t> 10 us = 6 us (media) + 4 us (PCIe)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C0DB912-3A68-A4BA-9A7A-BE81C7A32746}"/>
                  </a:ext>
                </a:extLst>
              </p:cNvPr>
              <p:cNvSpPr txBox="1"/>
              <p:nvPr/>
            </p:nvSpPr>
            <p:spPr>
              <a:xfrm>
                <a:off x="1581146" y="6147740"/>
                <a:ext cx="10590094" cy="369332"/>
              </a:xfrm>
              <a:prstGeom prst="rect">
                <a:avLst/>
              </a:prstGeom>
              <a:noFill/>
            </p:spPr>
            <p:txBody>
              <a:bodyPr wrap="square">
                <a:spAutoFit/>
              </a:bodyPr>
              <a:lstStyle/>
              <a:p>
                <a:r>
                  <a:rPr lang="en-US" b="1"/>
                  <a:t>Little’s Law:</a:t>
                </a:r>
                <a:r>
                  <a:rPr lang="en-US"/>
                  <a:t> 10 us </a:t>
                </a:r>
                <a14:m>
                  <m:oMath xmlns:m="http://schemas.openxmlformats.org/officeDocument/2006/math">
                    <m:r>
                      <a:rPr lang="en-US" sz="1800" b="1" i="1" smtClean="0">
                        <a:latin typeface="Cambria Math" panose="02040503050406030204" pitchFamily="18" charset="0"/>
                        <a:ea typeface="Cambria Math" panose="02040503050406030204" pitchFamily="18" charset="0"/>
                        <a:cs typeface="Calibri" panose="020F0502020204030204" pitchFamily="34" charset="0"/>
                      </a:rPr>
                      <m:t>×</m:t>
                    </m:r>
                  </m:oMath>
                </a14:m>
                <a:r>
                  <a:rPr lang="en-US"/>
                  <a:t> 50M deliveries/sec = </a:t>
                </a:r>
                <a:r>
                  <a:rPr lang="en-US" b="1">
                    <a:solidFill>
                      <a:srgbClr val="00B050"/>
                    </a:solidFill>
                  </a:rPr>
                  <a:t>500 </a:t>
                </a:r>
                <a14:m>
                  <m:oMath xmlns:m="http://schemas.openxmlformats.org/officeDocument/2006/math">
                    <m:r>
                      <a:rPr lang="en-US" b="1" i="1">
                        <a:solidFill>
                          <a:srgbClr val="00B050"/>
                        </a:solidFill>
                        <a:latin typeface="Cambria Math" panose="02040503050406030204" pitchFamily="18" charset="0"/>
                        <a:ea typeface="Cambria Math" panose="02040503050406030204" pitchFamily="18" charset="0"/>
                      </a:rPr>
                      <m:t>←</m:t>
                    </m:r>
                  </m:oMath>
                </a14:m>
                <a:r>
                  <a:rPr lang="en-US" b="1">
                    <a:solidFill>
                      <a:srgbClr val="00B050"/>
                    </a:solidFill>
                  </a:rPr>
                  <a:t> Must be sustained over time (minimum)</a:t>
                </a:r>
                <a:endParaRPr lang="en-US"/>
              </a:p>
            </p:txBody>
          </p:sp>
        </mc:Choice>
        <mc:Fallback xmlns="">
          <p:sp>
            <p:nvSpPr>
              <p:cNvPr id="22" name="TextBox 21">
                <a:extLst>
                  <a:ext uri="{FF2B5EF4-FFF2-40B4-BE49-F238E27FC236}">
                    <a16:creationId xmlns:a16="http://schemas.microsoft.com/office/drawing/2014/main" id="{2C0DB912-3A68-A4BA-9A7A-BE81C7A32746}"/>
                  </a:ext>
                </a:extLst>
              </p:cNvPr>
              <p:cNvSpPr txBox="1">
                <a:spLocks noRot="1" noChangeAspect="1" noMove="1" noResize="1" noEditPoints="1" noAdjustHandles="1" noChangeArrowheads="1" noChangeShapeType="1" noTextEdit="1"/>
              </p:cNvSpPr>
              <p:nvPr/>
            </p:nvSpPr>
            <p:spPr>
              <a:xfrm>
                <a:off x="1581146" y="6147740"/>
                <a:ext cx="10590094" cy="369332"/>
              </a:xfrm>
              <a:prstGeom prst="rect">
                <a:avLst/>
              </a:prstGeom>
              <a:blipFill>
                <a:blip r:embed="rId6"/>
                <a:stretch>
                  <a:fillRect l="-479" t="-6452" b="-22581"/>
                </a:stretch>
              </a:blipFill>
            </p:spPr>
            <p:txBody>
              <a:bodyPr/>
              <a:lstStyle/>
              <a:p>
                <a:r>
                  <a:rPr lang="en-US">
                    <a:noFill/>
                  </a:rPr>
                  <a:t> </a:t>
                </a:r>
              </a:p>
            </p:txBody>
          </p:sp>
        </mc:Fallback>
      </mc:AlternateContent>
      <p:sp>
        <p:nvSpPr>
          <p:cNvPr id="23" name="Freeform 6_3">
            <a:extLst>
              <a:ext uri="{FF2B5EF4-FFF2-40B4-BE49-F238E27FC236}">
                <a16:creationId xmlns:a16="http://schemas.microsoft.com/office/drawing/2014/main" id="{27E95B46-6404-9BBA-CD15-EEC382BE7621}"/>
              </a:ext>
            </a:extLst>
          </p:cNvPr>
          <p:cNvSpPr/>
          <p:nvPr/>
        </p:nvSpPr>
        <p:spPr>
          <a:xfrm>
            <a:off x="6789431" y="2373424"/>
            <a:ext cx="1116000" cy="1036800"/>
          </a:xfrm>
          <a:custGeom>
            <a:avLst/>
            <a:gdLst>
              <a:gd name="textAreaLeft" fmla="*/ 0 w 1116000"/>
              <a:gd name="textAreaRight" fmla="*/ 1116000 w 1116000"/>
              <a:gd name="textAreaTop" fmla="*/ 0 h 1036800"/>
              <a:gd name="textAreaBottom" fmla="*/ 1037160 h 1036800"/>
            </a:gdLst>
            <a:ahLst/>
            <a:cxnLst/>
            <a:rect l="textAreaLeft" t="textAreaTop" r="textAreaRight" b="textAreaBottom"/>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4" name="Freeform 7_1">
            <a:extLst>
              <a:ext uri="{FF2B5EF4-FFF2-40B4-BE49-F238E27FC236}">
                <a16:creationId xmlns:a16="http://schemas.microsoft.com/office/drawing/2014/main" id="{7B37ED78-1634-32CB-1D62-03E80F55DC8D}"/>
              </a:ext>
            </a:extLst>
          </p:cNvPr>
          <p:cNvSpPr/>
          <p:nvPr/>
        </p:nvSpPr>
        <p:spPr>
          <a:xfrm>
            <a:off x="6787991" y="2373424"/>
            <a:ext cx="1116000" cy="1036800"/>
          </a:xfrm>
          <a:custGeom>
            <a:avLst/>
            <a:gdLst>
              <a:gd name="textAreaLeft" fmla="*/ 0 w 1116000"/>
              <a:gd name="textAreaRight" fmla="*/ 1116000 w 1116000"/>
              <a:gd name="textAreaTop" fmla="*/ 0 h 1036800"/>
              <a:gd name="textAreaBottom" fmla="*/ 1037160 h 1036800"/>
            </a:gdLst>
            <a:ahLst/>
            <a:cxnLst/>
            <a:rect l="textAreaLeft" t="textAreaTop" r="textAreaRight" b="textAreaBottom"/>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25" name="Rectangle 8_1">
            <a:extLst>
              <a:ext uri="{FF2B5EF4-FFF2-40B4-BE49-F238E27FC236}">
                <a16:creationId xmlns:a16="http://schemas.microsoft.com/office/drawing/2014/main" id="{6BF235F0-823F-85B0-E381-3DBAFCBC8236}"/>
              </a:ext>
            </a:extLst>
          </p:cNvPr>
          <p:cNvSpPr/>
          <p:nvPr/>
        </p:nvSpPr>
        <p:spPr>
          <a:xfrm>
            <a:off x="7079951" y="2555944"/>
            <a:ext cx="636120" cy="33552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200" b="0" strike="noStrike" spc="-1">
                <a:solidFill>
                  <a:srgbClr val="000000"/>
                </a:solidFill>
                <a:latin typeface="Trebuchet MS"/>
              </a:rPr>
              <a:t>PCIe </a:t>
            </a:r>
            <a:endParaRPr lang="en-US" sz="2200" b="0" strike="noStrike" spc="-1">
              <a:latin typeface="Arial"/>
            </a:endParaRPr>
          </a:p>
        </p:txBody>
      </p:sp>
      <p:sp>
        <p:nvSpPr>
          <p:cNvPr id="26" name="Rectangle 9_1">
            <a:extLst>
              <a:ext uri="{FF2B5EF4-FFF2-40B4-BE49-F238E27FC236}">
                <a16:creationId xmlns:a16="http://schemas.microsoft.com/office/drawing/2014/main" id="{00AE0A76-D333-7C0B-5FDB-1907237FAD36}"/>
              </a:ext>
            </a:extLst>
          </p:cNvPr>
          <p:cNvSpPr/>
          <p:nvPr/>
        </p:nvSpPr>
        <p:spPr>
          <a:xfrm>
            <a:off x="6942071" y="2901904"/>
            <a:ext cx="823680" cy="335520"/>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200" b="0" strike="noStrike" spc="-1">
                <a:solidFill>
                  <a:srgbClr val="000000"/>
                </a:solidFill>
                <a:latin typeface="Trebuchet MS"/>
              </a:rPr>
              <a:t>Switch</a:t>
            </a:r>
            <a:endParaRPr lang="en-US" sz="2200" b="0" strike="noStrike" spc="-1">
              <a:latin typeface="Arial"/>
            </a:endParaRPr>
          </a:p>
        </p:txBody>
      </p:sp>
      <p:sp>
        <p:nvSpPr>
          <p:cNvPr id="28" name="Line 13_2">
            <a:extLst>
              <a:ext uri="{FF2B5EF4-FFF2-40B4-BE49-F238E27FC236}">
                <a16:creationId xmlns:a16="http://schemas.microsoft.com/office/drawing/2014/main" id="{4D39DA2E-E12F-6BD2-73F1-6CC650CC0D29}"/>
              </a:ext>
            </a:extLst>
          </p:cNvPr>
          <p:cNvSpPr/>
          <p:nvPr/>
        </p:nvSpPr>
        <p:spPr>
          <a:xfrm>
            <a:off x="5855951" y="2890744"/>
            <a:ext cx="768240" cy="360"/>
          </a:xfrm>
          <a:custGeom>
            <a:avLst/>
            <a:gdLst>
              <a:gd name="textAreaLeft" fmla="*/ 0 w 768240"/>
              <a:gd name="textAreaRight" fmla="*/ 768600 w 768240"/>
              <a:gd name="textAreaTop" fmla="*/ 0 h 360"/>
              <a:gd name="textAreaBottom" fmla="*/ 720 h 360"/>
            </a:gdLst>
            <a:ahLst/>
            <a:cxnLst/>
            <a:rect l="textAreaLeft" t="textAreaTop" r="textAreaRight" b="textAreaBottom"/>
            <a:pathLst>
              <a:path w="23058000" h="21600">
                <a:moveTo>
                  <a:pt x="0" y="0"/>
                </a:moveTo>
                <a:lnTo>
                  <a:pt x="23058000" y="21600"/>
                </a:lnTo>
              </a:path>
            </a:pathLst>
          </a:custGeom>
          <a:noFill/>
          <a:ln w="50800" cap="rnd">
            <a:solidFill>
              <a:srgbClr val="00B050"/>
            </a:solidFill>
            <a:round/>
          </a:ln>
        </p:spPr>
        <p:style>
          <a:lnRef idx="0">
            <a:scrgbClr r="0" g="0" b="0"/>
          </a:lnRef>
          <a:fillRef idx="0">
            <a:scrgbClr r="0" g="0" b="0"/>
          </a:fillRef>
          <a:effectRef idx="0">
            <a:scrgbClr r="0" g="0" b="0"/>
          </a:effectRef>
          <a:fontRef idx="minor"/>
        </p:style>
      </p:sp>
      <p:sp>
        <p:nvSpPr>
          <p:cNvPr id="29" name="Freeform 14_1">
            <a:extLst>
              <a:ext uri="{FF2B5EF4-FFF2-40B4-BE49-F238E27FC236}">
                <a16:creationId xmlns:a16="http://schemas.microsoft.com/office/drawing/2014/main" id="{18ED5847-9697-5A4E-3656-9E062A222CCF}"/>
              </a:ext>
            </a:extLst>
          </p:cNvPr>
          <p:cNvSpPr/>
          <p:nvPr/>
        </p:nvSpPr>
        <p:spPr>
          <a:xfrm>
            <a:off x="5705471" y="2810104"/>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109" y="102"/>
                </a:moveTo>
                <a:lnTo>
                  <a:pt x="0" y="51"/>
                </a:lnTo>
                <a:lnTo>
                  <a:pt x="109" y="0"/>
                </a:lnTo>
                <a:lnTo>
                  <a:pt x="109" y="102"/>
                </a:lnTo>
                <a:close/>
              </a:path>
            </a:pathLst>
          </a:custGeom>
          <a:solidFill>
            <a:srgbClr val="00B050"/>
          </a:solidFill>
          <a:ln w="0">
            <a:noFill/>
          </a:ln>
        </p:spPr>
        <p:style>
          <a:lnRef idx="0">
            <a:scrgbClr r="0" g="0" b="0"/>
          </a:lnRef>
          <a:fillRef idx="0">
            <a:scrgbClr r="0" g="0" b="0"/>
          </a:fillRef>
          <a:effectRef idx="0">
            <a:scrgbClr r="0" g="0" b="0"/>
          </a:effectRef>
          <a:fontRef idx="minor"/>
        </p:style>
      </p:sp>
      <p:sp>
        <p:nvSpPr>
          <p:cNvPr id="30" name="Freeform 15_1">
            <a:extLst>
              <a:ext uri="{FF2B5EF4-FFF2-40B4-BE49-F238E27FC236}">
                <a16:creationId xmlns:a16="http://schemas.microsoft.com/office/drawing/2014/main" id="{39BBCFE8-343F-6599-0781-453C6AB242BE}"/>
              </a:ext>
            </a:extLst>
          </p:cNvPr>
          <p:cNvSpPr/>
          <p:nvPr/>
        </p:nvSpPr>
        <p:spPr>
          <a:xfrm>
            <a:off x="6603671" y="2810104"/>
            <a:ext cx="173160" cy="162000"/>
          </a:xfrm>
          <a:custGeom>
            <a:avLst/>
            <a:gdLst>
              <a:gd name="textAreaLeft" fmla="*/ 0 w 173160"/>
              <a:gd name="textAreaRight" fmla="*/ 173160 w 173160"/>
              <a:gd name="textAreaTop" fmla="*/ 0 h 162000"/>
              <a:gd name="textAreaBottom" fmla="*/ 162360 h 162000"/>
            </a:gdLst>
            <a:ahLst/>
            <a:cxnLst/>
            <a:rect l="textAreaLeft" t="textAreaTop" r="textAreaRight" b="textAreaBottom"/>
            <a:pathLst>
              <a:path w="109" h="102">
                <a:moveTo>
                  <a:pt x="0" y="0"/>
                </a:moveTo>
                <a:lnTo>
                  <a:pt x="109" y="51"/>
                </a:lnTo>
                <a:lnTo>
                  <a:pt x="0" y="102"/>
                </a:lnTo>
                <a:lnTo>
                  <a:pt x="0" y="0"/>
                </a:lnTo>
                <a:close/>
              </a:path>
            </a:pathLst>
          </a:custGeom>
          <a:solidFill>
            <a:srgbClr val="00B050"/>
          </a:solidFill>
          <a:ln w="0">
            <a:noFill/>
          </a:ln>
        </p:spPr>
        <p:style>
          <a:lnRef idx="0">
            <a:scrgbClr r="0" g="0" b="0"/>
          </a:lnRef>
          <a:fillRef idx="0">
            <a:scrgbClr r="0" g="0" b="0"/>
          </a:fillRef>
          <a:effectRef idx="0">
            <a:scrgbClr r="0" g="0" b="0"/>
          </a:effectRef>
          <a:fontRef idx="minor"/>
        </p:style>
      </p:sp>
      <p:sp>
        <p:nvSpPr>
          <p:cNvPr id="31" name="Rectangle 80_1">
            <a:extLst>
              <a:ext uri="{FF2B5EF4-FFF2-40B4-BE49-F238E27FC236}">
                <a16:creationId xmlns:a16="http://schemas.microsoft.com/office/drawing/2014/main" id="{CD343F26-652F-1095-EFB3-B5081307270D}"/>
              </a:ext>
            </a:extLst>
          </p:cNvPr>
          <p:cNvSpPr/>
          <p:nvPr/>
        </p:nvSpPr>
        <p:spPr>
          <a:xfrm>
            <a:off x="4489129" y="2200667"/>
            <a:ext cx="494944" cy="307777"/>
          </a:xfrm>
          <a:custGeom>
            <a:avLst/>
            <a:gdLst/>
            <a:ahLst/>
            <a:cxnLst/>
            <a:rect l="l" t="t" r="r" b="b"/>
            <a:pathLst>
              <a:path w="21600" h="21600">
                <a:moveTo>
                  <a:pt x="0" y="0"/>
                </a:moveTo>
                <a:lnTo>
                  <a:pt x="21600" y="0"/>
                </a:lnTo>
                <a:lnTo>
                  <a:pt x="21600" y="21600"/>
                </a:lnTo>
                <a:lnTo>
                  <a:pt x="0" y="21600"/>
                </a:lnTo>
                <a:close/>
              </a:path>
            </a:pathLst>
          </a:cu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r>
              <a:rPr lang="en-US" sz="2000" b="1" strike="noStrike" spc="-1">
                <a:solidFill>
                  <a:srgbClr val="000000"/>
                </a:solidFill>
                <a:latin typeface="Trebuchet MS"/>
              </a:rPr>
              <a:t>GPU</a:t>
            </a:r>
            <a:endParaRPr lang="en-US" sz="2000" b="0" strike="noStrike" spc="-1">
              <a:latin typeface="Arial"/>
            </a:endParaRPr>
          </a:p>
        </p:txBody>
      </p:sp>
      <p:sp>
        <p:nvSpPr>
          <p:cNvPr id="33" name="Freeform 87_1">
            <a:extLst>
              <a:ext uri="{FF2B5EF4-FFF2-40B4-BE49-F238E27FC236}">
                <a16:creationId xmlns:a16="http://schemas.microsoft.com/office/drawing/2014/main" id="{50B57BE4-41ED-B561-431F-B43381D41322}"/>
              </a:ext>
            </a:extLst>
          </p:cNvPr>
          <p:cNvSpPr/>
          <p:nvPr/>
        </p:nvSpPr>
        <p:spPr>
          <a:xfrm>
            <a:off x="4125791" y="2552704"/>
            <a:ext cx="1544760" cy="689040"/>
          </a:xfrm>
          <a:custGeom>
            <a:avLst/>
            <a:gdLst>
              <a:gd name="textAreaLeft" fmla="*/ 0 w 1544760"/>
              <a:gd name="textAreaRight" fmla="*/ 1545120 w 1544760"/>
              <a:gd name="textAreaTop" fmla="*/ 0 h 689040"/>
              <a:gd name="textAreaBottom" fmla="*/ 689400 h 689040"/>
            </a:gdLst>
            <a:ahLst/>
            <a:cxnLst/>
            <a:rect l="textAreaLeft" t="textAreaTop" r="textAreaRight" b="textAreaBottom"/>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ln>
        </p:spPr>
        <p:style>
          <a:lnRef idx="0">
            <a:scrgbClr r="0" g="0" b="0"/>
          </a:lnRef>
          <a:fillRef idx="0">
            <a:scrgbClr r="0" g="0" b="0"/>
          </a:fillRef>
          <a:effectRef idx="0">
            <a:scrgbClr r="0" g="0" b="0"/>
          </a:effectRef>
          <a:fontRef idx="minor"/>
        </p:style>
      </p:sp>
      <p:sp>
        <p:nvSpPr>
          <p:cNvPr id="34" name="Freeform 88_1">
            <a:extLst>
              <a:ext uri="{FF2B5EF4-FFF2-40B4-BE49-F238E27FC236}">
                <a16:creationId xmlns:a16="http://schemas.microsoft.com/office/drawing/2014/main" id="{64D31265-CD4C-DA61-83CE-C802BCC03CD5}"/>
              </a:ext>
            </a:extLst>
          </p:cNvPr>
          <p:cNvSpPr/>
          <p:nvPr/>
        </p:nvSpPr>
        <p:spPr>
          <a:xfrm>
            <a:off x="4125791" y="2552704"/>
            <a:ext cx="1544760" cy="689040"/>
          </a:xfrm>
          <a:custGeom>
            <a:avLst/>
            <a:gdLst>
              <a:gd name="textAreaLeft" fmla="*/ 0 w 1544760"/>
              <a:gd name="textAreaRight" fmla="*/ 1545120 w 1544760"/>
              <a:gd name="textAreaTop" fmla="*/ 0 h 689040"/>
              <a:gd name="textAreaBottom" fmla="*/ 689400 h 689040"/>
            </a:gdLst>
            <a:ahLst/>
            <a:cxnLst/>
            <a:rect l="textAreaLeft" t="textAreaTop" r="textAreaRight" b="textAreaBottom"/>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35" name="Rectangle 89_1">
            <a:extLst>
              <a:ext uri="{FF2B5EF4-FFF2-40B4-BE49-F238E27FC236}">
                <a16:creationId xmlns:a16="http://schemas.microsoft.com/office/drawing/2014/main" id="{C757AD39-5A9D-F3B0-DB3D-2C554A46A265}"/>
              </a:ext>
            </a:extLst>
          </p:cNvPr>
          <p:cNvSpPr/>
          <p:nvPr/>
        </p:nvSpPr>
        <p:spPr>
          <a:xfrm>
            <a:off x="4338551" y="3241744"/>
            <a:ext cx="555480" cy="98280"/>
          </a:xfrm>
          <a:custGeom>
            <a:avLst/>
            <a:gdLst/>
            <a:ahLst/>
            <a:cxnLst/>
            <a:rect l="l" t="t" r="r" b="b"/>
            <a:pathLst>
              <a:path w="21600" h="21600">
                <a:moveTo>
                  <a:pt x="0" y="0"/>
                </a:moveTo>
                <a:lnTo>
                  <a:pt x="21600" y="0"/>
                </a:lnTo>
                <a:lnTo>
                  <a:pt x="21600" y="21600"/>
                </a:lnTo>
                <a:lnTo>
                  <a:pt x="0" y="21600"/>
                </a:lnTo>
                <a:close/>
              </a:path>
            </a:pathLst>
          </a:custGeom>
          <a:solidFill>
            <a:srgbClr val="FFD965"/>
          </a:solidFill>
          <a:ln w="0">
            <a:noFill/>
          </a:ln>
        </p:spPr>
        <p:style>
          <a:lnRef idx="0">
            <a:scrgbClr r="0" g="0" b="0"/>
          </a:lnRef>
          <a:fillRef idx="0">
            <a:scrgbClr r="0" g="0" b="0"/>
          </a:fillRef>
          <a:effectRef idx="0">
            <a:scrgbClr r="0" g="0" b="0"/>
          </a:effectRef>
          <a:fontRef idx="minor"/>
        </p:style>
      </p:sp>
      <p:sp>
        <p:nvSpPr>
          <p:cNvPr id="36" name="Rectangle 90_1">
            <a:extLst>
              <a:ext uri="{FF2B5EF4-FFF2-40B4-BE49-F238E27FC236}">
                <a16:creationId xmlns:a16="http://schemas.microsoft.com/office/drawing/2014/main" id="{E6903C22-8EEB-5257-25A3-364AE264CA74}"/>
              </a:ext>
            </a:extLst>
          </p:cNvPr>
          <p:cNvSpPr/>
          <p:nvPr/>
        </p:nvSpPr>
        <p:spPr>
          <a:xfrm>
            <a:off x="4338551" y="3241744"/>
            <a:ext cx="555480" cy="9828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37" name="Oval 91_7">
            <a:extLst>
              <a:ext uri="{FF2B5EF4-FFF2-40B4-BE49-F238E27FC236}">
                <a16:creationId xmlns:a16="http://schemas.microsoft.com/office/drawing/2014/main" id="{7FC021F3-94B8-E3F1-BA22-AFCAF90E7F20}"/>
              </a:ext>
            </a:extLst>
          </p:cNvPr>
          <p:cNvSpPr/>
          <p:nvPr/>
        </p:nvSpPr>
        <p:spPr>
          <a:xfrm>
            <a:off x="5079791" y="2698864"/>
            <a:ext cx="425520" cy="396720"/>
          </a:xfrm>
          <a:custGeom>
            <a:avLst/>
            <a:gdLst>
              <a:gd name="textAreaLeft" fmla="*/ 62280 w 425520"/>
              <a:gd name="textAreaRight" fmla="*/ 363240 w 425520"/>
              <a:gd name="textAreaTop" fmla="*/ 57960 h 396720"/>
              <a:gd name="textAreaBottom" fmla="*/ 338760 h 396720"/>
            </a:gdLst>
            <a:ahLst/>
            <a:cxnLst/>
            <a:rect l="textAreaLeft" t="textAreaTop" r="textAreaRight" b="textAreaBottom"/>
            <a:pathLst>
              <a:path w="23167" h="21600">
                <a:moveTo>
                  <a:pt x="0" y="10800"/>
                </a:moveTo>
                <a:lnTo>
                  <a:pt x="0" y="10800"/>
                </a:lnTo>
                <a:arcTo wR="0" hR="0" stAng="0" swAng="0"/>
                <a:lnTo>
                  <a:pt x="0" y="10800"/>
                </a:lnTo>
                <a:arcTo wR="1158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38" name="Oval 92_7">
            <a:extLst>
              <a:ext uri="{FF2B5EF4-FFF2-40B4-BE49-F238E27FC236}">
                <a16:creationId xmlns:a16="http://schemas.microsoft.com/office/drawing/2014/main" id="{4C340FBB-C9AB-FFB5-05E7-3DA9D3328726}"/>
              </a:ext>
            </a:extLst>
          </p:cNvPr>
          <p:cNvSpPr/>
          <p:nvPr/>
        </p:nvSpPr>
        <p:spPr>
          <a:xfrm>
            <a:off x="5079791" y="2698864"/>
            <a:ext cx="425520" cy="396720"/>
          </a:xfrm>
          <a:custGeom>
            <a:avLst/>
            <a:gdLst>
              <a:gd name="textAreaLeft" fmla="*/ 62280 w 425520"/>
              <a:gd name="textAreaRight" fmla="*/ 363240 w 425520"/>
              <a:gd name="textAreaTop" fmla="*/ 57960 h 396720"/>
              <a:gd name="textAreaBottom" fmla="*/ 338760 h 396720"/>
            </a:gdLst>
            <a:ahLst/>
            <a:cxnLst/>
            <a:rect l="textAreaLeft" t="textAreaTop" r="textAreaRight" b="textAreaBottom"/>
            <a:pathLst>
              <a:path w="23167" h="21600">
                <a:moveTo>
                  <a:pt x="0" y="10800"/>
                </a:moveTo>
                <a:lnTo>
                  <a:pt x="0" y="10800"/>
                </a:lnTo>
                <a:arcTo wR="0" hR="0" stAng="0" swAng="0"/>
                <a:lnTo>
                  <a:pt x="0" y="10800"/>
                </a:lnTo>
                <a:arcTo wR="1158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39" name="Oval 93_7">
            <a:extLst>
              <a:ext uri="{FF2B5EF4-FFF2-40B4-BE49-F238E27FC236}">
                <a16:creationId xmlns:a16="http://schemas.microsoft.com/office/drawing/2014/main" id="{954B0A4C-ECDA-CE68-87E5-03D806D9ABAE}"/>
              </a:ext>
            </a:extLst>
          </p:cNvPr>
          <p:cNvSpPr/>
          <p:nvPr/>
        </p:nvSpPr>
        <p:spPr>
          <a:xfrm>
            <a:off x="5202191" y="2814784"/>
            <a:ext cx="181080" cy="165240"/>
          </a:xfrm>
          <a:custGeom>
            <a:avLst/>
            <a:gdLst>
              <a:gd name="textAreaLeft" fmla="*/ 26280 w 181080"/>
              <a:gd name="textAreaRight" fmla="*/ 154800 w 181080"/>
              <a:gd name="textAreaTop" fmla="*/ 24120 h 165240"/>
              <a:gd name="textAreaBottom" fmla="*/ 141120 h 165240"/>
            </a:gdLst>
            <a:ahLst/>
            <a:cxnLst/>
            <a:rect l="textAreaLeft" t="textAreaTop" r="textAreaRight" b="textAreaBottom"/>
            <a:pathLst>
              <a:path w="23666" h="21600">
                <a:moveTo>
                  <a:pt x="0" y="10800"/>
                </a:moveTo>
                <a:lnTo>
                  <a:pt x="0" y="10800"/>
                </a:lnTo>
                <a:arcTo wR="0" hR="0" stAng="0" swAng="0"/>
                <a:lnTo>
                  <a:pt x="0" y="10800"/>
                </a:lnTo>
                <a:arcTo wR="11833" hR="10800" stAng="-10800000" swAng="21550000"/>
                <a:close/>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40" name="Oval 94_7">
            <a:extLst>
              <a:ext uri="{FF2B5EF4-FFF2-40B4-BE49-F238E27FC236}">
                <a16:creationId xmlns:a16="http://schemas.microsoft.com/office/drawing/2014/main" id="{F08294BD-1482-CA4C-ED2C-90B92E215695}"/>
              </a:ext>
            </a:extLst>
          </p:cNvPr>
          <p:cNvSpPr/>
          <p:nvPr/>
        </p:nvSpPr>
        <p:spPr>
          <a:xfrm>
            <a:off x="5202191" y="2814784"/>
            <a:ext cx="181080" cy="165240"/>
          </a:xfrm>
          <a:custGeom>
            <a:avLst/>
            <a:gdLst>
              <a:gd name="textAreaLeft" fmla="*/ 26280 w 181080"/>
              <a:gd name="textAreaRight" fmla="*/ 154800 w 181080"/>
              <a:gd name="textAreaTop" fmla="*/ 24120 h 165240"/>
              <a:gd name="textAreaBottom" fmla="*/ 141120 h 165240"/>
            </a:gdLst>
            <a:ahLst/>
            <a:cxnLst/>
            <a:rect l="textAreaLeft" t="textAreaTop" r="textAreaRight" b="textAreaBottom"/>
            <a:pathLst>
              <a:path w="23666" h="21600">
                <a:moveTo>
                  <a:pt x="0" y="10800"/>
                </a:moveTo>
                <a:lnTo>
                  <a:pt x="0" y="10800"/>
                </a:lnTo>
                <a:arcTo wR="0" hR="0" stAng="0" swAng="0"/>
                <a:lnTo>
                  <a:pt x="0" y="10800"/>
                </a:lnTo>
                <a:arcTo wR="11833" hR="10800" stAng="-10800000" swAng="21550000"/>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1" name="Line 95_1">
            <a:extLst>
              <a:ext uri="{FF2B5EF4-FFF2-40B4-BE49-F238E27FC236}">
                <a16:creationId xmlns:a16="http://schemas.microsoft.com/office/drawing/2014/main" id="{8FF6F410-5EE4-7F4E-857B-290CD30CB065}"/>
              </a:ext>
            </a:extLst>
          </p:cNvPr>
          <p:cNvSpPr/>
          <p:nvPr/>
        </p:nvSpPr>
        <p:spPr>
          <a:xfrm>
            <a:off x="4305071" y="2708224"/>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42" name="Line 96_1">
            <a:extLst>
              <a:ext uri="{FF2B5EF4-FFF2-40B4-BE49-F238E27FC236}">
                <a16:creationId xmlns:a16="http://schemas.microsoft.com/office/drawing/2014/main" id="{EC1E78F9-7083-EB8D-DA1A-2EA0790A5F59}"/>
              </a:ext>
            </a:extLst>
          </p:cNvPr>
          <p:cNvSpPr/>
          <p:nvPr/>
        </p:nvSpPr>
        <p:spPr>
          <a:xfrm>
            <a:off x="4305071" y="2806864"/>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43" name="Line 97_1">
            <a:extLst>
              <a:ext uri="{FF2B5EF4-FFF2-40B4-BE49-F238E27FC236}">
                <a16:creationId xmlns:a16="http://schemas.microsoft.com/office/drawing/2014/main" id="{C051C0B9-5C68-5532-462E-B4B20C8916B6}"/>
              </a:ext>
            </a:extLst>
          </p:cNvPr>
          <p:cNvSpPr/>
          <p:nvPr/>
        </p:nvSpPr>
        <p:spPr>
          <a:xfrm>
            <a:off x="4305071" y="2905144"/>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44" name="Line 98_1">
            <a:extLst>
              <a:ext uri="{FF2B5EF4-FFF2-40B4-BE49-F238E27FC236}">
                <a16:creationId xmlns:a16="http://schemas.microsoft.com/office/drawing/2014/main" id="{1C9E283F-6FC2-77FC-ABAB-1B0A0CEFA848}"/>
              </a:ext>
            </a:extLst>
          </p:cNvPr>
          <p:cNvSpPr/>
          <p:nvPr/>
        </p:nvSpPr>
        <p:spPr>
          <a:xfrm>
            <a:off x="4305071" y="2998744"/>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45" name="Line 99_1">
            <a:extLst>
              <a:ext uri="{FF2B5EF4-FFF2-40B4-BE49-F238E27FC236}">
                <a16:creationId xmlns:a16="http://schemas.microsoft.com/office/drawing/2014/main" id="{E0E14EEB-34F4-C24C-6EF3-3B46DB23507D}"/>
              </a:ext>
            </a:extLst>
          </p:cNvPr>
          <p:cNvSpPr/>
          <p:nvPr/>
        </p:nvSpPr>
        <p:spPr>
          <a:xfrm>
            <a:off x="4305071" y="3089464"/>
            <a:ext cx="598320" cy="360"/>
          </a:xfrm>
          <a:custGeom>
            <a:avLst/>
            <a:gdLst>
              <a:gd name="textAreaLeft" fmla="*/ 0 w 598320"/>
              <a:gd name="textAreaRight" fmla="*/ 598680 w 598320"/>
              <a:gd name="textAreaTop" fmla="*/ 0 h 360"/>
              <a:gd name="textAreaBottom" fmla="*/ 720 h 360"/>
            </a:gdLst>
            <a:ahLst/>
            <a:cxnLst/>
            <a:rect l="textAreaLeft" t="textAreaTop" r="textAreaRight" b="textAreaBottom"/>
            <a:pathLst>
              <a:path w="17960400" h="21600">
                <a:moveTo>
                  <a:pt x="0" y="0"/>
                </a:moveTo>
                <a:lnTo>
                  <a:pt x="17960400" y="21600"/>
                </a:lnTo>
              </a:path>
            </a:pathLst>
          </a:custGeom>
          <a:noFill/>
          <a:ln w="30240" cap="rnd">
            <a:solidFill>
              <a:srgbClr val="000000"/>
            </a:solidFill>
            <a:round/>
          </a:ln>
        </p:spPr>
        <p:style>
          <a:lnRef idx="0">
            <a:scrgbClr r="0" g="0" b="0"/>
          </a:lnRef>
          <a:fillRef idx="0">
            <a:scrgbClr r="0" g="0" b="0"/>
          </a:fillRef>
          <a:effectRef idx="0">
            <a:scrgbClr r="0" g="0" b="0"/>
          </a:effectRef>
          <a:fontRef idx="minor"/>
        </p:style>
      </p:sp>
      <p:sp>
        <p:nvSpPr>
          <p:cNvPr id="46" name="Freeform 100_1">
            <a:extLst>
              <a:ext uri="{FF2B5EF4-FFF2-40B4-BE49-F238E27FC236}">
                <a16:creationId xmlns:a16="http://schemas.microsoft.com/office/drawing/2014/main" id="{982323D5-961D-5E37-BDC8-04160E64631F}"/>
              </a:ext>
            </a:extLst>
          </p:cNvPr>
          <p:cNvSpPr/>
          <p:nvPr/>
        </p:nvSpPr>
        <p:spPr>
          <a:xfrm>
            <a:off x="3995471" y="2460544"/>
            <a:ext cx="130320" cy="831960"/>
          </a:xfrm>
          <a:custGeom>
            <a:avLst/>
            <a:gdLst>
              <a:gd name="textAreaLeft" fmla="*/ 0 w 130320"/>
              <a:gd name="textAreaRight" fmla="*/ 130680 w 130320"/>
              <a:gd name="textAreaTop" fmla="*/ 0 h 831960"/>
              <a:gd name="textAreaBottom" fmla="*/ 832320 h 831960"/>
            </a:gdLst>
            <a:ahLst/>
            <a:cxnLst/>
            <a:rect l="textAreaLeft" t="textAreaTop" r="textAreaRight" b="textAreaBottom"/>
            <a:pathLst>
              <a:path w="82" h="524">
                <a:moveTo>
                  <a:pt x="82" y="524"/>
                </a:moveTo>
                <a:lnTo>
                  <a:pt x="82" y="0"/>
                </a:lnTo>
                <a:lnTo>
                  <a:pt x="0" y="0"/>
                </a:ln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47" name="Freeform 101_1">
            <a:extLst>
              <a:ext uri="{FF2B5EF4-FFF2-40B4-BE49-F238E27FC236}">
                <a16:creationId xmlns:a16="http://schemas.microsoft.com/office/drawing/2014/main" id="{667EEDEF-9EC0-179A-F53C-5AB9772860B3}"/>
              </a:ext>
            </a:extLst>
          </p:cNvPr>
          <p:cNvSpPr/>
          <p:nvPr/>
        </p:nvSpPr>
        <p:spPr>
          <a:xfrm>
            <a:off x="5384711" y="2884624"/>
            <a:ext cx="115920" cy="139680"/>
          </a:xfrm>
          <a:custGeom>
            <a:avLst/>
            <a:gdLst>
              <a:gd name="textAreaLeft" fmla="*/ 0 w 115920"/>
              <a:gd name="textAreaRight" fmla="*/ 116280 w 115920"/>
              <a:gd name="textAreaTop" fmla="*/ 0 h 139680"/>
              <a:gd name="textAreaBottom" fmla="*/ 140040 h 139680"/>
            </a:gdLst>
            <a:ahLst/>
            <a:cxnLst/>
            <a:rect l="textAreaLeft" t="textAreaTop" r="textAreaRight" b="textAreaBottom"/>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48" name="Freeform 102_1">
            <a:extLst>
              <a:ext uri="{FF2B5EF4-FFF2-40B4-BE49-F238E27FC236}">
                <a16:creationId xmlns:a16="http://schemas.microsoft.com/office/drawing/2014/main" id="{BFFEE689-CBD8-252E-3476-5FE9E6C2535D}"/>
              </a:ext>
            </a:extLst>
          </p:cNvPr>
          <p:cNvSpPr/>
          <p:nvPr/>
        </p:nvSpPr>
        <p:spPr>
          <a:xfrm>
            <a:off x="5278151" y="2703544"/>
            <a:ext cx="150840" cy="108000"/>
          </a:xfrm>
          <a:custGeom>
            <a:avLst/>
            <a:gdLst>
              <a:gd name="textAreaLeft" fmla="*/ 0 w 150840"/>
              <a:gd name="textAreaRight" fmla="*/ 151200 w 150840"/>
              <a:gd name="textAreaTop" fmla="*/ 0 h 108000"/>
              <a:gd name="textAreaBottom" fmla="*/ 108360 h 108000"/>
            </a:gdLst>
            <a:ahLst/>
            <a:cxnLst/>
            <a:rect l="textAreaLeft" t="textAreaTop" r="textAreaRight" b="textAreaBottom"/>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49" name="Freeform 103_1">
            <a:extLst>
              <a:ext uri="{FF2B5EF4-FFF2-40B4-BE49-F238E27FC236}">
                <a16:creationId xmlns:a16="http://schemas.microsoft.com/office/drawing/2014/main" id="{7B5326B7-78D8-1455-9997-33271973732F}"/>
              </a:ext>
            </a:extLst>
          </p:cNvPr>
          <p:cNvSpPr/>
          <p:nvPr/>
        </p:nvSpPr>
        <p:spPr>
          <a:xfrm>
            <a:off x="5087711" y="2771944"/>
            <a:ext cx="115920" cy="141120"/>
          </a:xfrm>
          <a:custGeom>
            <a:avLst/>
            <a:gdLst>
              <a:gd name="textAreaLeft" fmla="*/ 0 w 115920"/>
              <a:gd name="textAreaRight" fmla="*/ 116280 w 115920"/>
              <a:gd name="textAreaTop" fmla="*/ 0 h 141120"/>
              <a:gd name="textAreaBottom" fmla="*/ 141480 h 141120"/>
            </a:gdLst>
            <a:ahLst/>
            <a:cxnLst/>
            <a:rect l="textAreaLeft" t="textAreaTop" r="textAreaRight" b="textAreaBottom"/>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50" name="Freeform 104_1">
            <a:extLst>
              <a:ext uri="{FF2B5EF4-FFF2-40B4-BE49-F238E27FC236}">
                <a16:creationId xmlns:a16="http://schemas.microsoft.com/office/drawing/2014/main" id="{A45BD95F-2912-DCBC-C0ED-862DE3012312}"/>
              </a:ext>
            </a:extLst>
          </p:cNvPr>
          <p:cNvSpPr/>
          <p:nvPr/>
        </p:nvSpPr>
        <p:spPr>
          <a:xfrm>
            <a:off x="5160791" y="2974984"/>
            <a:ext cx="142920" cy="115920"/>
          </a:xfrm>
          <a:custGeom>
            <a:avLst/>
            <a:gdLst>
              <a:gd name="textAreaLeft" fmla="*/ 0 w 142920"/>
              <a:gd name="textAreaRight" fmla="*/ 142920 w 142920"/>
              <a:gd name="textAreaTop" fmla="*/ 0 h 115920"/>
              <a:gd name="textAreaBottom" fmla="*/ 116280 h 115920"/>
            </a:gdLst>
            <a:ahLst/>
            <a:cxnLst/>
            <a:rect l="textAreaLeft" t="textAreaTop" r="textAreaRight" b="textAreaBottom"/>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ln>
        </p:spPr>
        <p:style>
          <a:lnRef idx="0">
            <a:scrgbClr r="0" g="0" b="0"/>
          </a:lnRef>
          <a:fillRef idx="0">
            <a:scrgbClr r="0" g="0" b="0"/>
          </a:fillRef>
          <a:effectRef idx="0">
            <a:scrgbClr r="0" g="0" b="0"/>
          </a:effectRef>
          <a:fontRef idx="minor"/>
        </p:style>
      </p:sp>
      <p:sp>
        <p:nvSpPr>
          <p:cNvPr id="51" name="Rectangle 105_1">
            <a:extLst>
              <a:ext uri="{FF2B5EF4-FFF2-40B4-BE49-F238E27FC236}">
                <a16:creationId xmlns:a16="http://schemas.microsoft.com/office/drawing/2014/main" id="{44467DF6-FA9F-F37B-AD63-8435B68D413B}"/>
              </a:ext>
            </a:extLst>
          </p:cNvPr>
          <p:cNvSpPr/>
          <p:nvPr/>
        </p:nvSpPr>
        <p:spPr>
          <a:xfrm>
            <a:off x="4071791" y="2667184"/>
            <a:ext cx="54000" cy="23976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2" name="Rectangle 106_1">
            <a:extLst>
              <a:ext uri="{FF2B5EF4-FFF2-40B4-BE49-F238E27FC236}">
                <a16:creationId xmlns:a16="http://schemas.microsoft.com/office/drawing/2014/main" id="{162468AB-7524-19CC-D4B8-F156756B19D8}"/>
              </a:ext>
            </a:extLst>
          </p:cNvPr>
          <p:cNvSpPr/>
          <p:nvPr/>
        </p:nvSpPr>
        <p:spPr>
          <a:xfrm>
            <a:off x="4071791" y="3021064"/>
            <a:ext cx="54000" cy="106200"/>
          </a:xfrm>
          <a:custGeom>
            <a:avLst/>
            <a:gdLst/>
            <a:ahLst/>
            <a:cxnLst/>
            <a:rect l="l" t="t" r="r" b="b"/>
            <a:pathLst>
              <a:path w="21600" h="21600">
                <a:moveTo>
                  <a:pt x="0" y="0"/>
                </a:moveTo>
                <a:lnTo>
                  <a:pt x="21600" y="0"/>
                </a:lnTo>
                <a:lnTo>
                  <a:pt x="21600" y="21600"/>
                </a:lnTo>
                <a:lnTo>
                  <a:pt x="0" y="21600"/>
                </a:lnTo>
                <a:close/>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3" name="TextBox 3134_1">
            <a:extLst>
              <a:ext uri="{FF2B5EF4-FFF2-40B4-BE49-F238E27FC236}">
                <a16:creationId xmlns:a16="http://schemas.microsoft.com/office/drawing/2014/main" id="{A7D97D11-D626-D7C5-A431-854B5C3150B7}"/>
              </a:ext>
            </a:extLst>
          </p:cNvPr>
          <p:cNvSpPr txBox="1"/>
          <p:nvPr/>
        </p:nvSpPr>
        <p:spPr>
          <a:xfrm>
            <a:off x="5818151" y="2469184"/>
            <a:ext cx="1122480" cy="369360"/>
          </a:xfrm>
          <a:prstGeom prst="rect">
            <a:avLst/>
          </a:prstGeom>
          <a:noFill/>
          <a:ln w="0">
            <a:noFill/>
          </a:ln>
        </p:spPr>
        <p:txBody>
          <a:bodyPr anchor="t">
            <a:noAutofit/>
          </a:bodyPr>
          <a:lstStyle/>
          <a:p>
            <a:pPr>
              <a:lnSpc>
                <a:spcPct val="100000"/>
              </a:lnSpc>
            </a:pPr>
            <a:r>
              <a:rPr lang="en-US" sz="1800" b="1" strike="noStrike" spc="-1">
                <a:solidFill>
                  <a:srgbClr val="808080"/>
                </a:solidFill>
                <a:latin typeface="Trebuchet MS"/>
              </a:rPr>
              <a:t>32GBps</a:t>
            </a:r>
            <a:endParaRPr lang="en-US" sz="1800" b="0" strike="noStrike" spc="-1">
              <a:latin typeface="Arial"/>
            </a:endParaRPr>
          </a:p>
        </p:txBody>
      </p:sp>
      <p:sp>
        <p:nvSpPr>
          <p:cNvPr id="54" name="Oval 91_1">
            <a:extLst>
              <a:ext uri="{FF2B5EF4-FFF2-40B4-BE49-F238E27FC236}">
                <a16:creationId xmlns:a16="http://schemas.microsoft.com/office/drawing/2014/main" id="{153B602D-5A4E-87DD-2C4C-59B148BF3244}"/>
              </a:ext>
            </a:extLst>
          </p:cNvPr>
          <p:cNvSpPr/>
          <p:nvPr/>
        </p:nvSpPr>
        <p:spPr>
          <a:xfrm>
            <a:off x="5025431" y="2632624"/>
            <a:ext cx="425160" cy="396360"/>
          </a:xfrm>
          <a:custGeom>
            <a:avLst/>
            <a:gdLst>
              <a:gd name="textAreaLeft" fmla="*/ 0 w 425160"/>
              <a:gd name="textAreaRight" fmla="*/ 425520 w 425160"/>
              <a:gd name="textAreaTop" fmla="*/ 0 h 396360"/>
              <a:gd name="textAreaBottom" fmla="*/ 396720 h 396360"/>
            </a:gdLst>
            <a:ahLst/>
            <a:cxnLst/>
            <a:rect l="textAreaLeft" t="textAreaTop" r="textAreaRight" b="textAreaBottom"/>
            <a:pathLst>
              <a:path w="23167" h="21600">
                <a:moveTo>
                  <a:pt x="0" y="10800"/>
                </a:moveTo>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55" name="Oval 92_1">
            <a:extLst>
              <a:ext uri="{FF2B5EF4-FFF2-40B4-BE49-F238E27FC236}">
                <a16:creationId xmlns:a16="http://schemas.microsoft.com/office/drawing/2014/main" id="{C5D02D47-BA6A-B2BB-818F-AB18E69380B7}"/>
              </a:ext>
            </a:extLst>
          </p:cNvPr>
          <p:cNvSpPr/>
          <p:nvPr/>
        </p:nvSpPr>
        <p:spPr>
          <a:xfrm>
            <a:off x="5025431" y="2632624"/>
            <a:ext cx="425160" cy="396360"/>
          </a:xfrm>
          <a:custGeom>
            <a:avLst/>
            <a:gdLst>
              <a:gd name="textAreaLeft" fmla="*/ 0 w 425160"/>
              <a:gd name="textAreaRight" fmla="*/ 425520 w 425160"/>
              <a:gd name="textAreaTop" fmla="*/ 0 h 396360"/>
              <a:gd name="textAreaBottom" fmla="*/ 396720 h 396360"/>
            </a:gdLst>
            <a:ahLst/>
            <a:cxnLst/>
            <a:rect l="textAreaLeft" t="textAreaTop" r="textAreaRight" b="textAreaBottom"/>
            <a:pathLst>
              <a:path w="23167" h="21600">
                <a:moveTo>
                  <a:pt x="0" y="10800"/>
                </a:move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56" name="Oval 93_1">
            <a:extLst>
              <a:ext uri="{FF2B5EF4-FFF2-40B4-BE49-F238E27FC236}">
                <a16:creationId xmlns:a16="http://schemas.microsoft.com/office/drawing/2014/main" id="{E7A23FA5-68EA-F165-E730-25454885E063}"/>
              </a:ext>
            </a:extLst>
          </p:cNvPr>
          <p:cNvSpPr/>
          <p:nvPr/>
        </p:nvSpPr>
        <p:spPr>
          <a:xfrm>
            <a:off x="5147831" y="2748544"/>
            <a:ext cx="180720" cy="164880"/>
          </a:xfrm>
          <a:custGeom>
            <a:avLst/>
            <a:gdLst>
              <a:gd name="textAreaLeft" fmla="*/ 0 w 180720"/>
              <a:gd name="textAreaRight" fmla="*/ 181080 w 180720"/>
              <a:gd name="textAreaTop" fmla="*/ 0 h 164880"/>
              <a:gd name="textAreaBottom" fmla="*/ 165240 h 164880"/>
            </a:gdLst>
            <a:ahLst/>
            <a:cxnLst/>
            <a:rect l="textAreaLeft" t="textAreaTop" r="textAreaRight" b="textAreaBottom"/>
            <a:pathLst>
              <a:path w="23666" h="21600">
                <a:moveTo>
                  <a:pt x="0" y="10800"/>
                </a:moveTo>
              </a:path>
            </a:pathLst>
          </a:custGeom>
          <a:solidFill>
            <a:srgbClr val="FFFFFF"/>
          </a:solidFill>
          <a:ln w="0">
            <a:solidFill>
              <a:srgbClr val="000000"/>
            </a:solidFill>
          </a:ln>
        </p:spPr>
        <p:style>
          <a:lnRef idx="0">
            <a:scrgbClr r="0" g="0" b="0"/>
          </a:lnRef>
          <a:fillRef idx="0">
            <a:scrgbClr r="0" g="0" b="0"/>
          </a:fillRef>
          <a:effectRef idx="0">
            <a:scrgbClr r="0" g="0" b="0"/>
          </a:effectRef>
          <a:fontRef idx="minor"/>
        </p:style>
      </p:sp>
      <p:sp>
        <p:nvSpPr>
          <p:cNvPr id="57" name="Oval 94_1">
            <a:extLst>
              <a:ext uri="{FF2B5EF4-FFF2-40B4-BE49-F238E27FC236}">
                <a16:creationId xmlns:a16="http://schemas.microsoft.com/office/drawing/2014/main" id="{5AE23E28-43E7-D6B0-1F49-D981417C4269}"/>
              </a:ext>
            </a:extLst>
          </p:cNvPr>
          <p:cNvSpPr/>
          <p:nvPr/>
        </p:nvSpPr>
        <p:spPr>
          <a:xfrm>
            <a:off x="5147831" y="2748544"/>
            <a:ext cx="180720" cy="164880"/>
          </a:xfrm>
          <a:custGeom>
            <a:avLst/>
            <a:gdLst>
              <a:gd name="textAreaLeft" fmla="*/ 0 w 180720"/>
              <a:gd name="textAreaRight" fmla="*/ 181080 w 180720"/>
              <a:gd name="textAreaTop" fmla="*/ 0 h 164880"/>
              <a:gd name="textAreaBottom" fmla="*/ 165240 h 164880"/>
            </a:gdLst>
            <a:ahLst/>
            <a:cxnLst/>
            <a:rect l="textAreaLeft" t="textAreaTop" r="textAreaRight" b="textAreaBottom"/>
            <a:pathLst>
              <a:path w="23666" h="21600">
                <a:moveTo>
                  <a:pt x="0" y="10800"/>
                </a:moveTo>
              </a:path>
            </a:pathLst>
          </a:custGeom>
          <a:noFill/>
          <a:ln w="30240" cap="sq">
            <a:solidFill>
              <a:srgbClr val="000000"/>
            </a:solidFill>
            <a:miter/>
          </a:ln>
        </p:spPr>
        <p:style>
          <a:lnRef idx="0">
            <a:scrgbClr r="0" g="0" b="0"/>
          </a:lnRef>
          <a:fillRef idx="0">
            <a:scrgbClr r="0" g="0" b="0"/>
          </a:fillRef>
          <a:effectRef idx="0">
            <a:scrgbClr r="0" g="0" b="0"/>
          </a:effectRef>
          <a:fontRef idx="minor"/>
        </p:style>
      </p:sp>
      <p:sp>
        <p:nvSpPr>
          <p:cNvPr id="62" name="TextBox 61">
            <a:extLst>
              <a:ext uri="{FF2B5EF4-FFF2-40B4-BE49-F238E27FC236}">
                <a16:creationId xmlns:a16="http://schemas.microsoft.com/office/drawing/2014/main" id="{BDE9CA01-53A5-A14D-207C-57637C389EF1}"/>
              </a:ext>
            </a:extLst>
          </p:cNvPr>
          <p:cNvSpPr txBox="1"/>
          <p:nvPr/>
        </p:nvSpPr>
        <p:spPr>
          <a:xfrm>
            <a:off x="11737440" y="6400800"/>
            <a:ext cx="433800" cy="346320"/>
          </a:xfrm>
          <a:prstGeom prst="rect">
            <a:avLst/>
          </a:prstGeom>
          <a:noFill/>
          <a:ln w="0">
            <a:noFill/>
          </a:ln>
        </p:spPr>
        <p:txBody>
          <a:bodyPr lIns="90000" tIns="45000" rIns="90000" bIns="45000" anchor="t">
            <a:noAutofit/>
          </a:bodyPr>
          <a:lstStyle/>
          <a:p>
            <a:r>
              <a:rPr lang="en-US" spc="-1">
                <a:solidFill>
                  <a:srgbClr val="808080"/>
                </a:solidFill>
                <a:latin typeface="Arial"/>
              </a:rPr>
              <a:t>8</a:t>
            </a:r>
            <a:endParaRPr lang="en-US" sz="1800" b="0" strike="noStrike" spc="-1">
              <a:latin typeface="Arial"/>
            </a:endParaRPr>
          </a:p>
        </p:txBody>
      </p:sp>
    </p:spTree>
    <p:extLst>
      <p:ext uri="{BB962C8B-B14F-4D97-AF65-F5344CB8AC3E}">
        <p14:creationId xmlns:p14="http://schemas.microsoft.com/office/powerpoint/2010/main" val="370962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1" grpId="0"/>
      <p:bldP spid="14" grpId="0"/>
      <p:bldP spid="16" grpId="0"/>
      <p:bldP spid="18" grpId="0"/>
      <p:bldP spid="19" grpId="0"/>
      <p:bldP spid="21" grpId="0"/>
      <p:bldP spid="22" grpId="0"/>
      <p:bldP spid="25" grpId="0"/>
      <p:bldP spid="26" grpId="0"/>
      <p:bldP spid="31" grpId="0"/>
      <p:bldP spid="5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2715</TotalTime>
  <Words>3734</Words>
  <Application>Microsoft Macintosh PowerPoint</Application>
  <PresentationFormat>Custom</PresentationFormat>
  <Paragraphs>514</Paragraphs>
  <Slides>27</Slides>
  <Notes>24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27</vt:i4>
      </vt:variant>
    </vt:vector>
  </HeadingPairs>
  <TitlesOfParts>
    <vt:vector size="41" baseType="lpstr">
      <vt:lpstr>-webkit-standard</vt:lpstr>
      <vt:lpstr>Arial</vt:lpstr>
      <vt:lpstr>Calibri</vt:lpstr>
      <vt:lpstr>Cambria Math</vt:lpstr>
      <vt:lpstr>Courier</vt:lpstr>
      <vt:lpstr>Courier New</vt:lpstr>
      <vt:lpstr>Helvetica</vt:lpstr>
      <vt:lpstr>Symbol</vt:lpstr>
      <vt:lpstr>Times</vt:lpstr>
      <vt:lpstr>Times New Roman</vt:lpstr>
      <vt:lpstr>Trebuchet MS</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Vikram Sharma Mailthody</cp:lastModifiedBy>
  <cp:revision>4</cp:revision>
  <dcterms:created xsi:type="dcterms:W3CDTF">2023-02-25T21:44:43Z</dcterms:created>
  <dcterms:modified xsi:type="dcterms:W3CDTF">2023-09-07T15:26:11Z</dcterms:modified>
  <dc:language>en-US</dc:language>
</cp:coreProperties>
</file>