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0" r:id="rId5"/>
    <p:sldId id="261" r:id="rId6"/>
    <p:sldId id="262" r:id="rId7"/>
    <p:sldId id="263" r:id="rId8"/>
    <p:sldId id="270" r:id="rId9"/>
    <p:sldId id="264" r:id="rId10"/>
    <p:sldId id="266" r:id="rId11"/>
    <p:sldId id="267" r:id="rId12"/>
    <p:sldId id="268" r:id="rId13"/>
    <p:sldId id="269" r:id="rId14"/>
    <p:sldId id="272" r:id="rId15"/>
    <p:sldId id="271" r:id="rId16"/>
    <p:sldId id="273" r:id="rId17"/>
    <p:sldId id="274" r:id="rId18"/>
    <p:sldId id="275" r:id="rId19"/>
    <p:sldId id="276" r:id="rId20"/>
    <p:sldId id="277" r:id="rId21"/>
    <p:sldId id="278" r:id="rId22"/>
    <p:sldId id="279" r:id="rId23"/>
    <p:sldId id="280" r:id="rId24"/>
    <p:sldId id="281" r:id="rId25"/>
    <p:sldId id="282" r:id="rId26"/>
    <p:sldId id="284" r:id="rId27"/>
    <p:sldId id="283" r:id="rId28"/>
    <p:sldId id="285" r:id="rId29"/>
    <p:sldId id="286" r:id="rId30"/>
    <p:sldId id="287" r:id="rId31"/>
    <p:sldId id="288" r:id="rId32"/>
    <p:sldId id="289" r:id="rId33"/>
    <p:sldId id="290" r:id="rId34"/>
    <p:sldId id="293" r:id="rId35"/>
    <p:sldId id="294" r:id="rId36"/>
    <p:sldId id="297" r:id="rId37"/>
    <p:sldId id="295" r:id="rId38"/>
    <p:sldId id="298" r:id="rId39"/>
    <p:sldId id="296" r:id="rId40"/>
    <p:sldId id="299" r:id="rId41"/>
    <p:sldId id="291" r:id="rId42"/>
    <p:sldId id="292" r:id="rId43"/>
    <p:sldId id="300" r:id="rId44"/>
    <p:sldId id="301" r:id="rId45"/>
    <p:sldId id="302" r:id="rId46"/>
    <p:sldId id="303" r:id="rId47"/>
    <p:sldId id="306" r:id="rId48"/>
    <p:sldId id="305" r:id="rId49"/>
    <p:sldId id="304" r:id="rId50"/>
    <p:sldId id="30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EAA02"/>
    <a:srgbClr val="D68B1C"/>
    <a:srgbClr val="D09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9785" y="985720"/>
            <a:ext cx="7772400" cy="859205"/>
          </a:xfrm>
          <a:effectLst>
            <a:outerShdw blurRad="50800" dist="38100" dir="2700000" algn="tl" rotWithShape="0">
              <a:prstClr val="black">
                <a:alpha val="40000"/>
              </a:prstClr>
            </a:outerShdw>
          </a:effectLst>
        </p:spPr>
        <p:txBody>
          <a:bodyPr>
            <a:normAutofit/>
          </a:bodyPr>
          <a:lstStyle>
            <a:lvl1pPr algn="r">
              <a:defRPr sz="3600">
                <a:solidFill>
                  <a:srgbClr val="92D050"/>
                </a:solidFill>
              </a:defRPr>
            </a:lvl1pPr>
          </a:lstStyle>
          <a:p>
            <a:r>
              <a:rPr lang="en-US" dirty="0"/>
              <a:t>Click to edit Master title style</a:t>
            </a:r>
          </a:p>
        </p:txBody>
      </p:sp>
      <p:sp>
        <p:nvSpPr>
          <p:cNvPr id="3" name="Subtitle 2"/>
          <p:cNvSpPr>
            <a:spLocks noGrp="1"/>
          </p:cNvSpPr>
          <p:nvPr>
            <p:ph type="subTitle" idx="1"/>
          </p:nvPr>
        </p:nvSpPr>
        <p:spPr>
          <a:xfrm>
            <a:off x="2434130" y="1901950"/>
            <a:ext cx="6400800" cy="835455"/>
          </a:xfrm>
        </p:spPr>
        <p:txBody>
          <a:bodyPr>
            <a:normAutofit/>
          </a:bodyPr>
          <a:lstStyle>
            <a:lvl1pPr marL="0" indent="0" algn="r">
              <a:buNone/>
              <a:defRPr sz="2800">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1655"/>
            <a:ext cx="8229600" cy="1143000"/>
          </a:xfrm>
        </p:spPr>
        <p:txBody>
          <a:bodyPr>
            <a:normAutofit/>
          </a:bodyPr>
          <a:lstStyle>
            <a:lvl1pPr algn="r">
              <a:defRPr sz="3600">
                <a:solidFill>
                  <a:srgbClr val="92D050"/>
                </a:solidFill>
              </a:defRPr>
            </a:lvl1pPr>
          </a:lstStyle>
          <a:p>
            <a:r>
              <a:rPr lang="en-US" dirty="0"/>
              <a:t>Click to edit Master title style</a:t>
            </a:r>
          </a:p>
        </p:txBody>
      </p:sp>
      <p:sp>
        <p:nvSpPr>
          <p:cNvPr id="3" name="Content Placeholder 2"/>
          <p:cNvSpPr>
            <a:spLocks noGrp="1"/>
          </p:cNvSpPr>
          <p:nvPr>
            <p:ph idx="1"/>
          </p:nvPr>
        </p:nvSpPr>
        <p:spPr>
          <a:xfrm>
            <a:off x="457200" y="2054655"/>
            <a:ext cx="8229600" cy="391880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66865" y="527605"/>
            <a:ext cx="6728169" cy="1143000"/>
          </a:xfrm>
        </p:spPr>
        <p:txBody>
          <a:bodyPr>
            <a:normAutofit/>
          </a:bodyPr>
          <a:lstStyle>
            <a:lvl1pPr algn="r">
              <a:defRPr sz="3600">
                <a:solidFill>
                  <a:srgbClr val="92D050"/>
                </a:solidFill>
              </a:defRPr>
            </a:lvl1pPr>
          </a:lstStyle>
          <a:p>
            <a:r>
              <a:rPr lang="en-US" dirty="0"/>
              <a:t>Click to edit Master title style</a:t>
            </a:r>
          </a:p>
        </p:txBody>
      </p:sp>
      <p:sp>
        <p:nvSpPr>
          <p:cNvPr id="3" name="Content Placeholder 2"/>
          <p:cNvSpPr>
            <a:spLocks noGrp="1"/>
          </p:cNvSpPr>
          <p:nvPr>
            <p:ph idx="1"/>
          </p:nvPr>
        </p:nvSpPr>
        <p:spPr>
          <a:xfrm>
            <a:off x="1966866" y="1696803"/>
            <a:ext cx="6728169"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138425"/>
            <a:ext cx="8229600" cy="1143000"/>
          </a:xfrm>
        </p:spPr>
        <p:txBody>
          <a:bodyPr>
            <a:normAutofit/>
          </a:bodyPr>
          <a:lstStyle>
            <a:lvl1pPr algn="r">
              <a:defRPr sz="3600">
                <a:solidFill>
                  <a:srgbClr val="92D050"/>
                </a:solidFill>
              </a:defRPr>
            </a:lvl1pPr>
          </a:lstStyle>
          <a:p>
            <a:r>
              <a:rPr lang="en-US" dirty="0"/>
              <a:t>Click to edit Master title style</a:t>
            </a:r>
          </a:p>
        </p:txBody>
      </p:sp>
      <p:sp>
        <p:nvSpPr>
          <p:cNvPr id="3" name="Text Placeholder 2"/>
          <p:cNvSpPr>
            <a:spLocks noGrp="1"/>
          </p:cNvSpPr>
          <p:nvPr>
            <p:ph type="body" idx="1"/>
          </p:nvPr>
        </p:nvSpPr>
        <p:spPr>
          <a:xfrm>
            <a:off x="448965" y="2341022"/>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970885"/>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2341022"/>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970885"/>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uciml/horse-colic?select=datadict.txt" TargetMode="External"/><Relationship Id="rId2" Type="http://schemas.openxmlformats.org/officeDocument/2006/relationships/hyperlink" Target="https://archive.ics.uci.edu/ml/datasets/Horse+Colic"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3835"/>
            <a:ext cx="7772400" cy="859205"/>
          </a:xfrm>
        </p:spPr>
        <p:txBody>
          <a:bodyPr>
            <a:normAutofit/>
          </a:bodyPr>
          <a:lstStyle/>
          <a:p>
            <a:r>
              <a:rPr lang="en-US" sz="4000" dirty="0">
                <a:solidFill>
                  <a:schemeClr val="bg1"/>
                </a:solidFill>
                <a:latin typeface="Abadi Extra Light" panose="020B0204020104020204" pitchFamily="34" charset="0"/>
              </a:rPr>
              <a:t>COLICKY HORSES</a:t>
            </a:r>
          </a:p>
        </p:txBody>
      </p:sp>
      <p:sp>
        <p:nvSpPr>
          <p:cNvPr id="3" name="Subtitle 2"/>
          <p:cNvSpPr>
            <a:spLocks noGrp="1"/>
          </p:cNvSpPr>
          <p:nvPr>
            <p:ph type="subTitle" idx="1"/>
          </p:nvPr>
        </p:nvSpPr>
        <p:spPr>
          <a:xfrm>
            <a:off x="2464610" y="5566870"/>
            <a:ext cx="6400800" cy="835455"/>
          </a:xfrm>
        </p:spPr>
        <p:txBody>
          <a:bodyPr>
            <a:normAutofit fontScale="92500" lnSpcReduction="20000"/>
          </a:bodyPr>
          <a:lstStyle/>
          <a:p>
            <a:r>
              <a:rPr lang="en-US" dirty="0"/>
              <a:t>DSC530 Winter ‘21/’22 Term Project</a:t>
            </a:r>
          </a:p>
          <a:p>
            <a:r>
              <a:rPr lang="en-US" dirty="0"/>
              <a:t> Madeleine Sharp</a:t>
            </a:r>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DATA CLEANING</a:t>
            </a:r>
            <a:endParaRPr lang="en-US" sz="3400" dirty="0"/>
          </a:p>
        </p:txBody>
      </p:sp>
      <p:sp>
        <p:nvSpPr>
          <p:cNvPr id="3" name="Content Placeholder 2"/>
          <p:cNvSpPr>
            <a:spLocks noGrp="1"/>
          </p:cNvSpPr>
          <p:nvPr>
            <p:ph idx="1"/>
          </p:nvPr>
        </p:nvSpPr>
        <p:spPr>
          <a:xfrm>
            <a:off x="457200" y="2054654"/>
            <a:ext cx="8390540" cy="4581151"/>
          </a:xfrm>
        </p:spPr>
        <p:txBody>
          <a:bodyPr>
            <a:normAutofit/>
          </a:bodyPr>
          <a:lstStyle/>
          <a:p>
            <a:r>
              <a:rPr lang="en-US" sz="1600" dirty="0">
                <a:latin typeface="Abadi Extra Light" panose="020B0204020104020204" pitchFamily="34" charset="0"/>
              </a:rPr>
              <a:t>Cleaning my dataset was imperative so that I could use the data in the ways I need for this project. </a:t>
            </a:r>
          </a:p>
          <a:p>
            <a:r>
              <a:rPr lang="en-US" sz="1600" dirty="0">
                <a:latin typeface="Abadi Extra Light" panose="020B0204020104020204" pitchFamily="34" charset="0"/>
              </a:rPr>
              <a:t>These steps included:</a:t>
            </a:r>
          </a:p>
          <a:p>
            <a:pPr lvl="1"/>
            <a:r>
              <a:rPr lang="en-US" sz="1600" dirty="0">
                <a:latin typeface="Abadi Extra Light" panose="020B0204020104020204" pitchFamily="34" charset="0"/>
              </a:rPr>
              <a:t>Import the data</a:t>
            </a:r>
          </a:p>
          <a:p>
            <a:pPr lvl="1"/>
            <a:r>
              <a:rPr lang="en-US" sz="1600" dirty="0">
                <a:latin typeface="Abadi Extra Light" panose="020B0204020104020204" pitchFamily="34" charset="0"/>
              </a:rPr>
              <a:t>Drop any variables I wasn’t using</a:t>
            </a:r>
          </a:p>
          <a:p>
            <a:pPr lvl="1"/>
            <a:r>
              <a:rPr lang="en-US" sz="1600" dirty="0">
                <a:latin typeface="Abadi Extra Light" panose="020B0204020104020204" pitchFamily="34" charset="0"/>
              </a:rPr>
              <a:t>Find and replace missing values</a:t>
            </a:r>
          </a:p>
          <a:p>
            <a:pPr lvl="2"/>
            <a:r>
              <a:rPr lang="en-US" sz="1600" dirty="0">
                <a:latin typeface="Abadi Extra Light" panose="020B0204020104020204" pitchFamily="34" charset="0"/>
              </a:rPr>
              <a:t>30% of the values were missing from this dataset, which is significant. </a:t>
            </a:r>
          </a:p>
          <a:p>
            <a:pPr lvl="2"/>
            <a:r>
              <a:rPr lang="en-US" sz="1600" dirty="0">
                <a:latin typeface="Abadi Extra Light" panose="020B0204020104020204" pitchFamily="34" charset="0"/>
              </a:rPr>
              <a:t>Rather than remove all values and severely cut down the data, I elected to fill missing values with a measure of central tendency:</a:t>
            </a:r>
          </a:p>
          <a:p>
            <a:pPr lvl="3"/>
            <a:r>
              <a:rPr lang="en-US" sz="1600" dirty="0">
                <a:latin typeface="Abadi Extra Light" panose="020B0204020104020204" pitchFamily="34" charset="0"/>
              </a:rPr>
              <a:t>Mean for numeric variables</a:t>
            </a:r>
          </a:p>
          <a:p>
            <a:pPr lvl="3"/>
            <a:r>
              <a:rPr lang="en-US" sz="1600" dirty="0">
                <a:latin typeface="Abadi Extra Light" panose="020B0204020104020204" pitchFamily="34" charset="0"/>
              </a:rPr>
              <a:t>Mode for categorical variables	</a:t>
            </a:r>
          </a:p>
          <a:p>
            <a:pPr lvl="1"/>
            <a:r>
              <a:rPr lang="en-US" sz="1600" dirty="0">
                <a:latin typeface="Abadi Extra Light" panose="020B0204020104020204" pitchFamily="34" charset="0"/>
              </a:rPr>
              <a:t>Transform categorical variables so they could be utilized in analyses and measures.	</a:t>
            </a:r>
          </a:p>
          <a:p>
            <a:pPr lvl="2"/>
            <a:r>
              <a:rPr lang="en-US" sz="1600" dirty="0">
                <a:latin typeface="Abadi Extra Light" panose="020B0204020104020204" pitchFamily="34" charset="0"/>
              </a:rPr>
              <a:t>Checking data types.</a:t>
            </a:r>
          </a:p>
          <a:p>
            <a:pPr lvl="2"/>
            <a:r>
              <a:rPr lang="en-US" sz="1600" dirty="0">
                <a:latin typeface="Abadi Extra Light" panose="020B0204020104020204" pitchFamily="34" charset="0"/>
              </a:rPr>
              <a:t>Assigning a numeric encoded value to each categorical variable.</a:t>
            </a:r>
          </a:p>
          <a:p>
            <a:pPr lvl="3"/>
            <a:r>
              <a:rPr lang="en-US" sz="1600" dirty="0">
                <a:latin typeface="Abadi Extra Light" panose="020B0204020104020204" pitchFamily="34" charset="0"/>
              </a:rPr>
              <a:t>Then converting to a float to be used in analyses.</a:t>
            </a:r>
          </a:p>
        </p:txBody>
      </p:sp>
    </p:spTree>
    <p:extLst>
      <p:ext uri="{BB962C8B-B14F-4D97-AF65-F5344CB8AC3E}">
        <p14:creationId xmlns:p14="http://schemas.microsoft.com/office/powerpoint/2010/main" val="161958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PROJECT IMPACT OF VARIABLES</a:t>
            </a:r>
            <a:endParaRPr lang="en-US" sz="3400" dirty="0"/>
          </a:p>
        </p:txBody>
      </p:sp>
      <p:sp>
        <p:nvSpPr>
          <p:cNvPr id="3" name="Content Placeholder 2"/>
          <p:cNvSpPr>
            <a:spLocks noGrp="1"/>
          </p:cNvSpPr>
          <p:nvPr>
            <p:ph idx="1"/>
          </p:nvPr>
        </p:nvSpPr>
        <p:spPr>
          <a:xfrm>
            <a:off x="457200" y="2054654"/>
            <a:ext cx="8390540" cy="4581151"/>
          </a:xfrm>
        </p:spPr>
        <p:txBody>
          <a:bodyPr>
            <a:normAutofit fontScale="77500" lnSpcReduction="20000"/>
          </a:bodyPr>
          <a:lstStyle/>
          <a:p>
            <a:r>
              <a:rPr lang="en-US" dirty="0">
                <a:latin typeface="Abadi Extra Light" panose="020B0204020104020204" pitchFamily="34" charset="0"/>
              </a:rPr>
              <a:t>Each of these variables will impact my project research questions because:</a:t>
            </a:r>
          </a:p>
          <a:p>
            <a:pPr lvl="1"/>
            <a:r>
              <a:rPr lang="en-US" dirty="0">
                <a:latin typeface="Abadi Extra Light" panose="020B0204020104020204" pitchFamily="34" charset="0"/>
              </a:rPr>
              <a:t>These variables are biomarkers that give information about a horse's health, specifically those horses that have colic.</a:t>
            </a:r>
          </a:p>
          <a:p>
            <a:pPr lvl="1"/>
            <a:r>
              <a:rPr lang="en-US" dirty="0">
                <a:latin typeface="Abadi Extra Light" panose="020B0204020104020204" pitchFamily="34" charset="0"/>
              </a:rPr>
              <a:t>Because colic is considered an illness, and when a living being is ill, biomarkers can be impacted by that and can be telling as to something being wrong with the living being (in this case, a horse).</a:t>
            </a:r>
          </a:p>
          <a:p>
            <a:pPr lvl="1"/>
            <a:r>
              <a:rPr lang="en-US" dirty="0">
                <a:latin typeface="Abadi Extra Light" panose="020B0204020104020204" pitchFamily="34" charset="0"/>
              </a:rPr>
              <a:t>In addition to biomarker variables, I also have variables that indicate whether a horse has received colic surgery and their age - these are variables which may impact a horse's life outcome.</a:t>
            </a:r>
          </a:p>
          <a:p>
            <a:pPr lvl="1"/>
            <a:r>
              <a:rPr lang="en-US" dirty="0">
                <a:latin typeface="Abadi Extra Light" panose="020B0204020104020204" pitchFamily="34" charset="0"/>
              </a:rPr>
              <a:t>Lastly, knowing the outcome variable alongside the other variables may grant insight into the potential relationships between surgery, age, biomarkers, and life outcome, etc.</a:t>
            </a:r>
            <a:endParaRPr lang="en-US" sz="1900" dirty="0">
              <a:latin typeface="Abadi Extra Light" panose="020B0204020104020204" pitchFamily="34" charset="0"/>
            </a:endParaRPr>
          </a:p>
        </p:txBody>
      </p:sp>
    </p:spTree>
    <p:extLst>
      <p:ext uri="{BB962C8B-B14F-4D97-AF65-F5344CB8AC3E}">
        <p14:creationId xmlns:p14="http://schemas.microsoft.com/office/powerpoint/2010/main" val="3787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0"/>
            <a:ext cx="8229600" cy="1143000"/>
          </a:xfrm>
        </p:spPr>
        <p:txBody>
          <a:bodyPr>
            <a:normAutofit/>
          </a:bodyPr>
          <a:lstStyle/>
          <a:p>
            <a:pPr algn="ctr"/>
            <a:r>
              <a:rPr lang="en-US" sz="3400" dirty="0">
                <a:solidFill>
                  <a:schemeClr val="bg1"/>
                </a:solidFill>
                <a:latin typeface="Abadi Extra Light" panose="020B0204020104020204" pitchFamily="34" charset="0"/>
              </a:rPr>
              <a:t>HISTOGRAMS</a:t>
            </a:r>
            <a:endParaRPr lang="en-US" sz="3400" dirty="0"/>
          </a:p>
        </p:txBody>
      </p:sp>
      <p:pic>
        <p:nvPicPr>
          <p:cNvPr id="5" name="Content Placeholder 4">
            <a:extLst>
              <a:ext uri="{FF2B5EF4-FFF2-40B4-BE49-F238E27FC236}">
                <a16:creationId xmlns:a16="http://schemas.microsoft.com/office/drawing/2014/main" id="{424DF0FA-85E0-413F-99E8-1D13D24A1E8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60194" y="833015"/>
            <a:ext cx="6023612" cy="5788162"/>
          </a:xfrm>
        </p:spPr>
      </p:pic>
    </p:spTree>
    <p:extLst>
      <p:ext uri="{BB962C8B-B14F-4D97-AF65-F5344CB8AC3E}">
        <p14:creationId xmlns:p14="http://schemas.microsoft.com/office/powerpoint/2010/main" val="833280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HISTOGRAM SUMMARY + ANALYSIS</a:t>
            </a:r>
            <a:endParaRPr lang="en-US" sz="3400" dirty="0"/>
          </a:p>
        </p:txBody>
      </p:sp>
      <p:sp>
        <p:nvSpPr>
          <p:cNvPr id="3" name="Content Placeholder 2"/>
          <p:cNvSpPr>
            <a:spLocks noGrp="1"/>
          </p:cNvSpPr>
          <p:nvPr>
            <p:ph idx="1"/>
          </p:nvPr>
        </p:nvSpPr>
        <p:spPr>
          <a:xfrm>
            <a:off x="457200" y="2054654"/>
            <a:ext cx="8390540" cy="4581151"/>
          </a:xfrm>
        </p:spPr>
        <p:txBody>
          <a:bodyPr>
            <a:normAutofit fontScale="62500" lnSpcReduction="20000"/>
          </a:bodyPr>
          <a:lstStyle/>
          <a:p>
            <a:r>
              <a:rPr lang="en-US" b="1" dirty="0">
                <a:latin typeface="Abadi Extra Light" panose="020B0204020104020204" pitchFamily="34" charset="0"/>
              </a:rPr>
              <a:t>surgery: </a:t>
            </a:r>
          </a:p>
          <a:p>
            <a:pPr lvl="1"/>
            <a:r>
              <a:rPr lang="en-US" dirty="0">
                <a:latin typeface="Abadi Extra Light" panose="020B0204020104020204" pitchFamily="34" charset="0"/>
              </a:rPr>
              <a:t>Categorical variable distribution. </a:t>
            </a:r>
          </a:p>
          <a:p>
            <a:pPr lvl="1"/>
            <a:r>
              <a:rPr lang="en-US" dirty="0">
                <a:latin typeface="Abadi Extra Light" panose="020B0204020104020204" pitchFamily="34" charset="0"/>
              </a:rPr>
              <a:t>We can see that from the dataset, more horses did have surgery, and those that did not have surgery were about 3/4 or so of the amount of those that did.</a:t>
            </a:r>
          </a:p>
          <a:p>
            <a:r>
              <a:rPr lang="en-US" b="1" dirty="0">
                <a:latin typeface="Abadi Extra Light" panose="020B0204020104020204" pitchFamily="34" charset="0"/>
              </a:rPr>
              <a:t>age: </a:t>
            </a:r>
          </a:p>
          <a:p>
            <a:pPr lvl="1"/>
            <a:r>
              <a:rPr lang="en-US" dirty="0">
                <a:latin typeface="Abadi Extra Light" panose="020B0204020104020204" pitchFamily="34" charset="0"/>
              </a:rPr>
              <a:t>Categorical variable distribution. </a:t>
            </a:r>
          </a:p>
          <a:p>
            <a:pPr lvl="1"/>
            <a:r>
              <a:rPr lang="en-US" dirty="0">
                <a:latin typeface="Abadi Extra Light" panose="020B0204020104020204" pitchFamily="34" charset="0"/>
              </a:rPr>
              <a:t>We can see that from the dataset, drastically more adult horses are present within this data, with only about 25 young horses.</a:t>
            </a:r>
          </a:p>
          <a:p>
            <a:r>
              <a:rPr lang="en-US" b="1" dirty="0" err="1">
                <a:latin typeface="Abadi Extra Light" panose="020B0204020104020204" pitchFamily="34" charset="0"/>
              </a:rPr>
              <a:t>rectal_temp</a:t>
            </a:r>
            <a:r>
              <a:rPr lang="en-US" b="1" dirty="0">
                <a:latin typeface="Abadi Extra Light" panose="020B0204020104020204" pitchFamily="34" charset="0"/>
              </a:rPr>
              <a:t>:</a:t>
            </a:r>
            <a:r>
              <a:rPr lang="en-US" dirty="0">
                <a:latin typeface="Abadi Extra Light" panose="020B0204020104020204" pitchFamily="34" charset="0"/>
              </a:rPr>
              <a:t> </a:t>
            </a:r>
          </a:p>
          <a:p>
            <a:pPr lvl="1"/>
            <a:r>
              <a:rPr lang="en-US" dirty="0">
                <a:latin typeface="Abadi Extra Light" panose="020B0204020104020204" pitchFamily="34" charset="0"/>
              </a:rPr>
              <a:t>Overall, we can see that rectal temperature follows a pretty normal distribution curve.</a:t>
            </a:r>
            <a:endParaRPr lang="en-US" b="1" dirty="0">
              <a:latin typeface="Abadi Extra Light" panose="020B0204020104020204" pitchFamily="34" charset="0"/>
            </a:endParaRPr>
          </a:p>
          <a:p>
            <a:r>
              <a:rPr lang="en-US" b="1" dirty="0">
                <a:latin typeface="Abadi Extra Light" panose="020B0204020104020204" pitchFamily="34" charset="0"/>
              </a:rPr>
              <a:t>pulse: </a:t>
            </a:r>
          </a:p>
          <a:p>
            <a:pPr lvl="1"/>
            <a:r>
              <a:rPr lang="en-US" dirty="0">
                <a:latin typeface="Abadi Extra Light" panose="020B0204020104020204" pitchFamily="34" charset="0"/>
              </a:rPr>
              <a:t>This distribution takes the shape of right-skewed (tails off to the right) distribution - so more of the pulse values are heavily concentrated at the beginning of the distribution.</a:t>
            </a:r>
          </a:p>
          <a:p>
            <a:r>
              <a:rPr lang="en-US" b="1" dirty="0" err="1">
                <a:latin typeface="Abadi Extra Light" panose="020B0204020104020204" pitchFamily="34" charset="0"/>
              </a:rPr>
              <a:t>respiratory_rate</a:t>
            </a:r>
            <a:r>
              <a:rPr lang="en-US" b="1" dirty="0">
                <a:latin typeface="Abadi Extra Light" panose="020B0204020104020204" pitchFamily="34" charset="0"/>
              </a:rPr>
              <a:t>:</a:t>
            </a:r>
            <a:r>
              <a:rPr lang="en-US" dirty="0">
                <a:latin typeface="Abadi Extra Light" panose="020B0204020104020204" pitchFamily="34" charset="0"/>
              </a:rPr>
              <a:t> </a:t>
            </a:r>
          </a:p>
          <a:p>
            <a:pPr lvl="1"/>
            <a:r>
              <a:rPr lang="en-US" dirty="0">
                <a:latin typeface="Abadi Extra Light" panose="020B0204020104020204" pitchFamily="34" charset="0"/>
              </a:rPr>
              <a:t>This distribution is also quite right-skewed.</a:t>
            </a:r>
          </a:p>
          <a:p>
            <a:endParaRPr lang="en-US" sz="1900" dirty="0">
              <a:latin typeface="Abadi Extra Light" panose="020B0204020104020204" pitchFamily="34" charset="0"/>
            </a:endParaRPr>
          </a:p>
        </p:txBody>
      </p:sp>
    </p:spTree>
    <p:extLst>
      <p:ext uri="{BB962C8B-B14F-4D97-AF65-F5344CB8AC3E}">
        <p14:creationId xmlns:p14="http://schemas.microsoft.com/office/powerpoint/2010/main" val="99494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HISTOGRAM SUMMARY + ANALYSIS</a:t>
            </a:r>
            <a:br>
              <a:rPr lang="en-US" sz="3400" dirty="0">
                <a:solidFill>
                  <a:schemeClr val="bg1"/>
                </a:solidFill>
                <a:latin typeface="Abadi Extra Light" panose="020B0204020104020204" pitchFamily="34" charset="0"/>
              </a:rPr>
            </a:br>
            <a:r>
              <a:rPr lang="en-US" sz="3400" dirty="0">
                <a:solidFill>
                  <a:schemeClr val="bg1"/>
                </a:solidFill>
                <a:latin typeface="Abadi Extra Light" panose="020B0204020104020204" pitchFamily="34" charset="0"/>
              </a:rPr>
              <a:t>CONTINUED</a:t>
            </a:r>
            <a:endParaRPr lang="en-US" sz="3400" dirty="0"/>
          </a:p>
        </p:txBody>
      </p:sp>
      <p:sp>
        <p:nvSpPr>
          <p:cNvPr id="3" name="Content Placeholder 2"/>
          <p:cNvSpPr>
            <a:spLocks noGrp="1"/>
          </p:cNvSpPr>
          <p:nvPr>
            <p:ph idx="1"/>
          </p:nvPr>
        </p:nvSpPr>
        <p:spPr>
          <a:xfrm>
            <a:off x="457200" y="2054654"/>
            <a:ext cx="8390540" cy="4581151"/>
          </a:xfrm>
        </p:spPr>
        <p:txBody>
          <a:bodyPr>
            <a:normAutofit fontScale="62500" lnSpcReduction="20000"/>
          </a:bodyPr>
          <a:lstStyle/>
          <a:p>
            <a:r>
              <a:rPr lang="en-US" b="1" dirty="0" err="1">
                <a:latin typeface="Abadi Extra Light" panose="020B0204020104020204" pitchFamily="34" charset="0"/>
              </a:rPr>
              <a:t>mucous_membrane</a:t>
            </a:r>
            <a:r>
              <a:rPr lang="en-US" b="1" dirty="0">
                <a:latin typeface="Abadi Extra Light" panose="020B0204020104020204" pitchFamily="34" charset="0"/>
              </a:rPr>
              <a:t>: </a:t>
            </a:r>
          </a:p>
          <a:p>
            <a:pPr lvl="1"/>
            <a:r>
              <a:rPr lang="en-US" dirty="0">
                <a:latin typeface="Abadi Extra Light" panose="020B0204020104020204" pitchFamily="34" charset="0"/>
              </a:rPr>
              <a:t>We can see that from the dataset, most horses' mucous membranes were normal pink in color (considered healthy). </a:t>
            </a:r>
          </a:p>
          <a:p>
            <a:r>
              <a:rPr lang="en-US" b="1" dirty="0" err="1">
                <a:latin typeface="Abadi Extra Light" panose="020B0204020104020204" pitchFamily="34" charset="0"/>
              </a:rPr>
              <a:t>capillary_refill_time</a:t>
            </a:r>
            <a:r>
              <a:rPr lang="en-US" b="1" dirty="0">
                <a:latin typeface="Abadi Extra Light" panose="020B0204020104020204" pitchFamily="34" charset="0"/>
              </a:rPr>
              <a:t>: </a:t>
            </a:r>
          </a:p>
          <a:p>
            <a:pPr lvl="1"/>
            <a:r>
              <a:rPr lang="en-US" dirty="0">
                <a:latin typeface="Abadi Extra Light" panose="020B0204020104020204" pitchFamily="34" charset="0"/>
              </a:rPr>
              <a:t>We can see more horses had a capillary refill time of less than 3 seconds.</a:t>
            </a:r>
            <a:endParaRPr lang="en-US" sz="1900" dirty="0">
              <a:latin typeface="Abadi Extra Light" panose="020B0204020104020204" pitchFamily="34" charset="0"/>
            </a:endParaRPr>
          </a:p>
          <a:p>
            <a:r>
              <a:rPr lang="en-US" b="1" dirty="0" err="1">
                <a:latin typeface="Abadi Extra Light" panose="020B0204020104020204" pitchFamily="34" charset="0"/>
              </a:rPr>
              <a:t>abdominal_distension</a:t>
            </a:r>
            <a:r>
              <a:rPr lang="en-US" b="1" dirty="0">
                <a:latin typeface="Abadi Extra Light" panose="020B0204020104020204" pitchFamily="34" charset="0"/>
              </a:rPr>
              <a:t>: </a:t>
            </a:r>
          </a:p>
          <a:p>
            <a:pPr lvl="1"/>
            <a:r>
              <a:rPr lang="en-US" dirty="0">
                <a:latin typeface="Abadi Extra Light" panose="020B0204020104020204" pitchFamily="34" charset="0"/>
              </a:rPr>
              <a:t>Most horses' abdominal distension was that they had none - a healthy sign.		</a:t>
            </a:r>
          </a:p>
          <a:p>
            <a:r>
              <a:rPr lang="en-US" b="1" dirty="0">
                <a:latin typeface="Abadi Extra Light" panose="020B0204020104020204" pitchFamily="34" charset="0"/>
              </a:rPr>
              <a:t>abdomen: </a:t>
            </a:r>
          </a:p>
          <a:p>
            <a:pPr lvl="1"/>
            <a:r>
              <a:rPr lang="en-US" dirty="0">
                <a:latin typeface="Abadi Extra Light" panose="020B0204020104020204" pitchFamily="34" charset="0"/>
              </a:rPr>
              <a:t>We can see that from the dataset, most horses had a distended large intestine.	</a:t>
            </a:r>
          </a:p>
          <a:p>
            <a:r>
              <a:rPr lang="en-US" b="1" dirty="0" err="1">
                <a:latin typeface="Abadi Extra Light" panose="020B0204020104020204" pitchFamily="34" charset="0"/>
              </a:rPr>
              <a:t>packed_cell_volume</a:t>
            </a:r>
            <a:r>
              <a:rPr lang="en-US" b="1" dirty="0">
                <a:latin typeface="Abadi Extra Light" panose="020B0204020104020204" pitchFamily="34" charset="0"/>
              </a:rPr>
              <a:t>: </a:t>
            </a:r>
          </a:p>
          <a:p>
            <a:pPr lvl="1"/>
            <a:r>
              <a:rPr lang="en-US" dirty="0">
                <a:latin typeface="Abadi Extra Light" panose="020B0204020104020204" pitchFamily="34" charset="0"/>
              </a:rPr>
              <a:t>Overall, we can see that packed cell volume follows a pretty normal distribution curve.</a:t>
            </a:r>
          </a:p>
          <a:p>
            <a:r>
              <a:rPr lang="en-US" b="1" dirty="0">
                <a:latin typeface="Abadi Extra Light" panose="020B0204020104020204" pitchFamily="34" charset="0"/>
              </a:rPr>
              <a:t>outcome: </a:t>
            </a:r>
          </a:p>
          <a:p>
            <a:pPr lvl="1"/>
            <a:r>
              <a:rPr lang="en-US" dirty="0">
                <a:latin typeface="Abadi Extra Light" panose="020B0204020104020204" pitchFamily="34" charset="0"/>
              </a:rPr>
              <a:t>We can see that from the dataset, most horses ended up living.</a:t>
            </a:r>
          </a:p>
        </p:txBody>
      </p:sp>
    </p:spTree>
    <p:extLst>
      <p:ext uri="{BB962C8B-B14F-4D97-AF65-F5344CB8AC3E}">
        <p14:creationId xmlns:p14="http://schemas.microsoft.com/office/powerpoint/2010/main" val="738170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HISTOGRAM SUMMARY + ANALYSIS</a:t>
            </a:r>
            <a:br>
              <a:rPr lang="en-US" sz="3400" dirty="0">
                <a:solidFill>
                  <a:schemeClr val="bg1"/>
                </a:solidFill>
                <a:latin typeface="Abadi Extra Light" panose="020B0204020104020204" pitchFamily="34" charset="0"/>
              </a:rPr>
            </a:br>
            <a:r>
              <a:rPr lang="en-US" sz="3400" dirty="0">
                <a:solidFill>
                  <a:schemeClr val="bg1"/>
                </a:solidFill>
                <a:latin typeface="Abadi Extra Light" panose="020B0204020104020204" pitchFamily="34" charset="0"/>
              </a:rPr>
              <a:t>OUTLIERS</a:t>
            </a:r>
            <a:endParaRPr lang="en-US" sz="3400" dirty="0"/>
          </a:p>
        </p:txBody>
      </p:sp>
      <p:sp>
        <p:nvSpPr>
          <p:cNvPr id="3" name="Content Placeholder 2"/>
          <p:cNvSpPr>
            <a:spLocks noGrp="1"/>
          </p:cNvSpPr>
          <p:nvPr>
            <p:ph idx="1"/>
          </p:nvPr>
        </p:nvSpPr>
        <p:spPr>
          <a:xfrm>
            <a:off x="457200" y="2054654"/>
            <a:ext cx="8390540" cy="4581151"/>
          </a:xfrm>
        </p:spPr>
        <p:txBody>
          <a:bodyPr>
            <a:normAutofit/>
          </a:bodyPr>
          <a:lstStyle/>
          <a:p>
            <a:r>
              <a:rPr lang="en-US" sz="1900" dirty="0">
                <a:latin typeface="Abadi Extra Light" panose="020B0204020104020204" pitchFamily="34" charset="0"/>
              </a:rPr>
              <a:t>Overall, my dataset did not include many of outliers. This may be because there were a predominant number of missing values, of which I have handled appropriately depending on the variable type. Overall, the data points for each of the variables chosen really did fall within range, and therefore are usable within that range - no need to remove anything since no prevalent outliers were truly present.</a:t>
            </a:r>
          </a:p>
        </p:txBody>
      </p:sp>
    </p:spTree>
    <p:extLst>
      <p:ext uri="{BB962C8B-B14F-4D97-AF65-F5344CB8AC3E}">
        <p14:creationId xmlns:p14="http://schemas.microsoft.com/office/powerpoint/2010/main" val="1447112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a:solidFill>
                  <a:schemeClr val="bg1"/>
                </a:solidFill>
                <a:latin typeface="Abadi Extra Light" panose="020B0204020104020204" pitchFamily="34" charset="0"/>
              </a:rPr>
              <a:t>DESCRIPTIVE CHARACTERISTICS OF </a:t>
            </a:r>
            <a:br>
              <a:rPr lang="en-US" sz="3400">
                <a:solidFill>
                  <a:schemeClr val="bg1"/>
                </a:solidFill>
                <a:latin typeface="Abadi Extra Light" panose="020B0204020104020204" pitchFamily="34" charset="0"/>
              </a:rPr>
            </a:br>
            <a:r>
              <a:rPr lang="en-US" sz="3400">
                <a:solidFill>
                  <a:schemeClr val="bg1"/>
                </a:solidFill>
                <a:latin typeface="Abadi Extra Light" panose="020B0204020104020204" pitchFamily="34" charset="0"/>
              </a:rPr>
              <a:t>DATA VARIABLES</a:t>
            </a:r>
            <a:endParaRPr lang="en-US" sz="3400" dirty="0"/>
          </a:p>
        </p:txBody>
      </p:sp>
      <p:pic>
        <p:nvPicPr>
          <p:cNvPr id="5" name="Content Placeholder 4">
            <a:extLst>
              <a:ext uri="{FF2B5EF4-FFF2-40B4-BE49-F238E27FC236}">
                <a16:creationId xmlns:a16="http://schemas.microsoft.com/office/drawing/2014/main" id="{F0EDDDC1-FA92-4614-AB70-6B1EF2098B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785" y="2360065"/>
            <a:ext cx="7129807" cy="3150591"/>
          </a:xfrm>
        </p:spPr>
      </p:pic>
      <p:sp>
        <p:nvSpPr>
          <p:cNvPr id="6" name="TextBox 5">
            <a:extLst>
              <a:ext uri="{FF2B5EF4-FFF2-40B4-BE49-F238E27FC236}">
                <a16:creationId xmlns:a16="http://schemas.microsoft.com/office/drawing/2014/main" id="{F89C3036-5A8C-4D38-ACEA-26FED233F43B}"/>
              </a:ext>
            </a:extLst>
          </p:cNvPr>
          <p:cNvSpPr txBox="1"/>
          <p:nvPr/>
        </p:nvSpPr>
        <p:spPr>
          <a:xfrm>
            <a:off x="1223772" y="5816066"/>
            <a:ext cx="6605654" cy="646331"/>
          </a:xfrm>
          <a:prstGeom prst="rect">
            <a:avLst/>
          </a:prstGeom>
          <a:noFill/>
        </p:spPr>
        <p:txBody>
          <a:bodyPr wrap="none" rtlCol="0">
            <a:spAutoFit/>
          </a:bodyPr>
          <a:lstStyle/>
          <a:p>
            <a:pPr algn="ctr"/>
            <a:r>
              <a:rPr lang="en-US" dirty="0">
                <a:solidFill>
                  <a:schemeClr val="bg1"/>
                </a:solidFill>
                <a:latin typeface="Abadi Extra Light" panose="020B0204020104020204" pitchFamily="34" charset="0"/>
              </a:rPr>
              <a:t>This code output table is available within my code output in its entirety. </a:t>
            </a:r>
          </a:p>
          <a:p>
            <a:pPr algn="ctr"/>
            <a:r>
              <a:rPr lang="en-US" dirty="0">
                <a:solidFill>
                  <a:schemeClr val="bg1"/>
                </a:solidFill>
                <a:latin typeface="Abadi Extra Light" panose="020B0204020104020204" pitchFamily="34" charset="0"/>
              </a:rPr>
              <a:t>The above is merely a snapshot.</a:t>
            </a:r>
          </a:p>
        </p:txBody>
      </p:sp>
    </p:spTree>
    <p:extLst>
      <p:ext uri="{BB962C8B-B14F-4D97-AF65-F5344CB8AC3E}">
        <p14:creationId xmlns:p14="http://schemas.microsoft.com/office/powerpoint/2010/main" val="587941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DESCRIPTIVE CHARACTERISTICS OF </a:t>
            </a:r>
            <a:br>
              <a:rPr lang="en-US" sz="3400" dirty="0">
                <a:solidFill>
                  <a:schemeClr val="bg1"/>
                </a:solidFill>
                <a:latin typeface="Abadi Extra Light" panose="020B0204020104020204" pitchFamily="34" charset="0"/>
              </a:rPr>
            </a:br>
            <a:r>
              <a:rPr lang="en-US" sz="3400" dirty="0">
                <a:solidFill>
                  <a:schemeClr val="bg1"/>
                </a:solidFill>
                <a:latin typeface="Abadi Extra Light" panose="020B0204020104020204" pitchFamily="34" charset="0"/>
              </a:rPr>
              <a:t>DATA VARIABLES CON’T.</a:t>
            </a:r>
            <a:endParaRPr lang="en-US" sz="3400" dirty="0"/>
          </a:p>
        </p:txBody>
      </p:sp>
      <p:sp>
        <p:nvSpPr>
          <p:cNvPr id="3" name="Content Placeholder 2"/>
          <p:cNvSpPr>
            <a:spLocks noGrp="1"/>
          </p:cNvSpPr>
          <p:nvPr>
            <p:ph idx="1"/>
          </p:nvPr>
        </p:nvSpPr>
        <p:spPr>
          <a:xfrm>
            <a:off x="457200" y="2054654"/>
            <a:ext cx="8390540" cy="4581151"/>
          </a:xfrm>
        </p:spPr>
        <p:txBody>
          <a:bodyPr>
            <a:normAutofit/>
          </a:bodyPr>
          <a:lstStyle/>
          <a:p>
            <a:r>
              <a:rPr lang="en-US" sz="1900" dirty="0">
                <a:latin typeface="Abadi Extra Light" panose="020B0204020104020204" pitchFamily="34" charset="0"/>
              </a:rPr>
              <a:t>The table on the previous slide shows a summary of some basic </a:t>
            </a:r>
            <a:r>
              <a:rPr lang="en-US" sz="1900" dirty="0" err="1">
                <a:latin typeface="Abadi Extra Light" panose="020B0204020104020204" pitchFamily="34" charset="0"/>
              </a:rPr>
              <a:t>descriptives</a:t>
            </a:r>
            <a:r>
              <a:rPr lang="en-US" sz="1900" dirty="0">
                <a:latin typeface="Abadi Extra Light" panose="020B0204020104020204" pitchFamily="34" charset="0"/>
              </a:rPr>
              <a:t> of this dataset. In this, we can see:</a:t>
            </a:r>
          </a:p>
          <a:p>
            <a:pPr lvl="1"/>
            <a:r>
              <a:rPr lang="en-US" sz="1900" dirty="0">
                <a:latin typeface="Abadi Extra Light" panose="020B0204020104020204" pitchFamily="34" charset="0"/>
              </a:rPr>
              <a:t>count: this is the number of instances (data points) in the dataset for each variable. Because missing values were handled, each variable has the same count number.</a:t>
            </a:r>
          </a:p>
          <a:p>
            <a:pPr lvl="1"/>
            <a:r>
              <a:rPr lang="en-US" sz="1900" dirty="0">
                <a:latin typeface="Abadi Extra Light" panose="020B0204020104020204" pitchFamily="34" charset="0"/>
              </a:rPr>
              <a:t>mean: this is the average of the values for each of the variables. However, this can be somewhat misleading with certain variables, which is why further analyses will take place below in subsequent code steps.</a:t>
            </a:r>
          </a:p>
          <a:p>
            <a:pPr lvl="1"/>
            <a:r>
              <a:rPr lang="en-US" sz="1900" dirty="0">
                <a:latin typeface="Abadi Extra Light" panose="020B0204020104020204" pitchFamily="34" charset="0"/>
              </a:rPr>
              <a:t>std: this is the standard deviation of each variable.</a:t>
            </a:r>
          </a:p>
          <a:p>
            <a:pPr lvl="1"/>
            <a:r>
              <a:rPr lang="en-US" sz="1900" dirty="0">
                <a:latin typeface="Abadi Extra Light" panose="020B0204020104020204" pitchFamily="34" charset="0"/>
              </a:rPr>
              <a:t>min: this is the smallest value for each variable within the dataset.</a:t>
            </a:r>
          </a:p>
          <a:p>
            <a:pPr lvl="1"/>
            <a:r>
              <a:rPr lang="en-US" sz="1900" dirty="0">
                <a:latin typeface="Abadi Extra Light" panose="020B0204020104020204" pitchFamily="34" charset="0"/>
              </a:rPr>
              <a:t>interquartile ranges (25%, 50%, 75%): this is a measure of statistical dispersion, or spread.</a:t>
            </a:r>
          </a:p>
          <a:p>
            <a:pPr lvl="1"/>
            <a:r>
              <a:rPr lang="en-US" sz="1900" dirty="0">
                <a:latin typeface="Abadi Extra Light" panose="020B0204020104020204" pitchFamily="34" charset="0"/>
              </a:rPr>
              <a:t>max: this is the largest value for each variable within the dataset.</a:t>
            </a:r>
          </a:p>
        </p:txBody>
      </p:sp>
    </p:spTree>
    <p:extLst>
      <p:ext uri="{BB962C8B-B14F-4D97-AF65-F5344CB8AC3E}">
        <p14:creationId xmlns:p14="http://schemas.microsoft.com/office/powerpoint/2010/main" val="4082065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DESCRIPTIVE CHARACTERISTICS OF </a:t>
            </a:r>
            <a:br>
              <a:rPr lang="en-US" sz="3400" dirty="0">
                <a:solidFill>
                  <a:schemeClr val="bg1"/>
                </a:solidFill>
                <a:latin typeface="Abadi Extra Light" panose="020B0204020104020204" pitchFamily="34" charset="0"/>
              </a:rPr>
            </a:br>
            <a:r>
              <a:rPr lang="en-US" sz="3400" dirty="0">
                <a:solidFill>
                  <a:schemeClr val="bg1"/>
                </a:solidFill>
                <a:latin typeface="Abadi Extra Light" panose="020B0204020104020204" pitchFamily="34" charset="0"/>
              </a:rPr>
              <a:t>DATA VARIABLES CON’T.</a:t>
            </a:r>
            <a:endParaRPr lang="en-US" sz="3400" dirty="0"/>
          </a:p>
        </p:txBody>
      </p:sp>
      <p:sp>
        <p:nvSpPr>
          <p:cNvPr id="3" name="Content Placeholder 2"/>
          <p:cNvSpPr>
            <a:spLocks noGrp="1"/>
          </p:cNvSpPr>
          <p:nvPr>
            <p:ph idx="1"/>
          </p:nvPr>
        </p:nvSpPr>
        <p:spPr>
          <a:xfrm>
            <a:off x="457200" y="2054654"/>
            <a:ext cx="8390540" cy="4581151"/>
          </a:xfrm>
        </p:spPr>
        <p:txBody>
          <a:bodyPr>
            <a:normAutofit/>
          </a:bodyPr>
          <a:lstStyle/>
          <a:p>
            <a:r>
              <a:rPr lang="en-US" sz="1900" dirty="0">
                <a:latin typeface="Abadi Extra Light" panose="020B0204020104020204" pitchFamily="34" charset="0"/>
              </a:rPr>
              <a:t>While the previous table and descriptions are an initial overview of descriptive characteristics of this dataset, I will delve further into these variables. </a:t>
            </a:r>
          </a:p>
          <a:p>
            <a:r>
              <a:rPr lang="en-US" sz="1900" dirty="0">
                <a:latin typeface="Abadi Extra Light" panose="020B0204020104020204" pitchFamily="34" charset="0"/>
              </a:rPr>
              <a:t>This is because, while the output table shows means for each variable, for example, this is not actually helpful in the cases of those categorical variables that have simply been assigned numeric values for each category. For true numeric variables, I will keep the means, but for categorical variables, we will find the mode.</a:t>
            </a:r>
          </a:p>
        </p:txBody>
      </p:sp>
    </p:spTree>
    <p:extLst>
      <p:ext uri="{BB962C8B-B14F-4D97-AF65-F5344CB8AC3E}">
        <p14:creationId xmlns:p14="http://schemas.microsoft.com/office/powerpoint/2010/main" val="353220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DESCRIPTIVE CHARACTERISTICS OF </a:t>
            </a:r>
            <a:br>
              <a:rPr lang="en-US" sz="3400" dirty="0">
                <a:solidFill>
                  <a:schemeClr val="bg1"/>
                </a:solidFill>
                <a:latin typeface="Abadi Extra Light" panose="020B0204020104020204" pitchFamily="34" charset="0"/>
              </a:rPr>
            </a:br>
            <a:r>
              <a:rPr lang="en-US" sz="3400" dirty="0">
                <a:solidFill>
                  <a:schemeClr val="bg1"/>
                </a:solidFill>
                <a:latin typeface="Abadi Extra Light" panose="020B0204020104020204" pitchFamily="34" charset="0"/>
              </a:rPr>
              <a:t>DATA VARIABLES CON’T.</a:t>
            </a:r>
            <a:endParaRPr lang="en-US" sz="3400" dirty="0"/>
          </a:p>
        </p:txBody>
      </p:sp>
      <p:sp>
        <p:nvSpPr>
          <p:cNvPr id="3" name="Content Placeholder 2"/>
          <p:cNvSpPr>
            <a:spLocks noGrp="1"/>
          </p:cNvSpPr>
          <p:nvPr>
            <p:ph idx="1"/>
          </p:nvPr>
        </p:nvSpPr>
        <p:spPr>
          <a:xfrm>
            <a:off x="457200" y="2054654"/>
            <a:ext cx="8390540" cy="4581151"/>
          </a:xfrm>
        </p:spPr>
        <p:txBody>
          <a:bodyPr>
            <a:normAutofit/>
          </a:bodyPr>
          <a:lstStyle/>
          <a:p>
            <a:r>
              <a:rPr lang="en-US" sz="1900" dirty="0">
                <a:latin typeface="Abadi Extra Light" panose="020B0204020104020204" pitchFamily="34" charset="0"/>
              </a:rPr>
              <a:t>Means (for true numeric variables):</a:t>
            </a: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r>
              <a:rPr lang="en-US" sz="1900" dirty="0">
                <a:latin typeface="Abadi Extra Light" panose="020B0204020104020204" pitchFamily="34" charset="0"/>
              </a:rPr>
              <a:t>Modes (for true categorical variables):</a:t>
            </a:r>
          </a:p>
          <a:p>
            <a:pPr marL="0" indent="0">
              <a:buNone/>
            </a:pPr>
            <a:endParaRPr lang="en-US" sz="1900" dirty="0">
              <a:latin typeface="Abadi Extra Light" panose="020B0204020104020204" pitchFamily="34" charset="0"/>
            </a:endParaRPr>
          </a:p>
        </p:txBody>
      </p:sp>
      <p:pic>
        <p:nvPicPr>
          <p:cNvPr id="5" name="Picture 4">
            <a:extLst>
              <a:ext uri="{FF2B5EF4-FFF2-40B4-BE49-F238E27FC236}">
                <a16:creationId xmlns:a16="http://schemas.microsoft.com/office/drawing/2014/main" id="{395D2E43-04AD-45DD-884E-8953CC2E0B50}"/>
              </a:ext>
            </a:extLst>
          </p:cNvPr>
          <p:cNvPicPr>
            <a:picLocks noChangeAspect="1"/>
          </p:cNvPicPr>
          <p:nvPr/>
        </p:nvPicPr>
        <p:blipFill>
          <a:blip r:embed="rId2"/>
          <a:stretch>
            <a:fillRect/>
          </a:stretch>
        </p:blipFill>
        <p:spPr>
          <a:xfrm>
            <a:off x="601670" y="2607184"/>
            <a:ext cx="3381375" cy="1123950"/>
          </a:xfrm>
          <a:prstGeom prst="rect">
            <a:avLst/>
          </a:prstGeom>
        </p:spPr>
      </p:pic>
      <p:pic>
        <p:nvPicPr>
          <p:cNvPr id="7" name="Picture 6">
            <a:extLst>
              <a:ext uri="{FF2B5EF4-FFF2-40B4-BE49-F238E27FC236}">
                <a16:creationId xmlns:a16="http://schemas.microsoft.com/office/drawing/2014/main" id="{72ADA51D-4476-4935-A53A-995B1C4493C7}"/>
              </a:ext>
            </a:extLst>
          </p:cNvPr>
          <p:cNvPicPr>
            <a:picLocks noChangeAspect="1"/>
          </p:cNvPicPr>
          <p:nvPr/>
        </p:nvPicPr>
        <p:blipFill>
          <a:blip r:embed="rId3"/>
          <a:stretch>
            <a:fillRect/>
          </a:stretch>
        </p:blipFill>
        <p:spPr>
          <a:xfrm>
            <a:off x="601670" y="4799993"/>
            <a:ext cx="7296150" cy="647700"/>
          </a:xfrm>
          <a:prstGeom prst="rect">
            <a:avLst/>
          </a:prstGeom>
        </p:spPr>
      </p:pic>
    </p:spTree>
    <p:extLst>
      <p:ext uri="{BB962C8B-B14F-4D97-AF65-F5344CB8AC3E}">
        <p14:creationId xmlns:p14="http://schemas.microsoft.com/office/powerpoint/2010/main" val="68376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1"/>
                </a:solidFill>
                <a:latin typeface="Abadi Extra Light" panose="020B0204020104020204" pitchFamily="34" charset="0"/>
              </a:rPr>
              <a:t>BACKGROUND: COLIC</a:t>
            </a:r>
            <a:endParaRPr lang="en-US" dirty="0"/>
          </a:p>
        </p:txBody>
      </p:sp>
      <p:sp>
        <p:nvSpPr>
          <p:cNvPr id="3" name="Content Placeholder 2"/>
          <p:cNvSpPr>
            <a:spLocks noGrp="1"/>
          </p:cNvSpPr>
          <p:nvPr>
            <p:ph idx="1"/>
          </p:nvPr>
        </p:nvSpPr>
        <p:spPr>
          <a:xfrm>
            <a:off x="457200" y="2258887"/>
            <a:ext cx="8229600" cy="3918803"/>
          </a:xfrm>
        </p:spPr>
        <p:txBody>
          <a:bodyPr>
            <a:normAutofit fontScale="92500" lnSpcReduction="20000"/>
          </a:bodyPr>
          <a:lstStyle/>
          <a:p>
            <a:r>
              <a:rPr lang="en-US" dirty="0">
                <a:latin typeface="Abadi Extra Light" panose="020B0204020104020204" pitchFamily="34" charset="0"/>
              </a:rPr>
              <a:t>Colic indicates a painful problem within a horse's abdomen. Because colic is often unpredictable and frequently unpreventable, it's a common concern for horse owners. Horses are naturally prone to colic, however, treatment and surgery can help (horses are physically unable to vomit, so any abdominal/digestive issue a horse experiences, such as colic, is great cause for concern and intervention). </a:t>
            </a:r>
          </a:p>
          <a:p>
            <a:r>
              <a:rPr lang="en-US" dirty="0">
                <a:latin typeface="Abadi Extra Light" panose="020B0204020104020204" pitchFamily="34" charset="0"/>
              </a:rPr>
              <a:t>The most common types of colic are related to impaction, in which undigested feed or foreign bodies such as parasites block the movement of digesta through the intestines and cecum.</a:t>
            </a:r>
          </a:p>
        </p:txBody>
      </p:sp>
    </p:spTree>
    <p:extLst>
      <p:ext uri="{BB962C8B-B14F-4D97-AF65-F5344CB8AC3E}">
        <p14:creationId xmlns:p14="http://schemas.microsoft.com/office/powerpoint/2010/main" val="4169433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DESCRIPTIVE CHARACTERISTICS OF </a:t>
            </a:r>
            <a:br>
              <a:rPr lang="en-US" sz="3400" dirty="0">
                <a:solidFill>
                  <a:schemeClr val="bg1"/>
                </a:solidFill>
                <a:latin typeface="Abadi Extra Light" panose="020B0204020104020204" pitchFamily="34" charset="0"/>
              </a:rPr>
            </a:br>
            <a:r>
              <a:rPr lang="en-US" sz="3400" dirty="0">
                <a:solidFill>
                  <a:schemeClr val="bg1"/>
                </a:solidFill>
                <a:latin typeface="Abadi Extra Light" panose="020B0204020104020204" pitchFamily="34" charset="0"/>
              </a:rPr>
              <a:t>DATA VARIABLES CON’T.</a:t>
            </a:r>
            <a:endParaRPr lang="en-US" sz="3400" dirty="0"/>
          </a:p>
        </p:txBody>
      </p:sp>
      <p:sp>
        <p:nvSpPr>
          <p:cNvPr id="3" name="Content Placeholder 2"/>
          <p:cNvSpPr>
            <a:spLocks noGrp="1"/>
          </p:cNvSpPr>
          <p:nvPr>
            <p:ph idx="1"/>
          </p:nvPr>
        </p:nvSpPr>
        <p:spPr>
          <a:xfrm>
            <a:off x="457200" y="2054654"/>
            <a:ext cx="8390540" cy="4581151"/>
          </a:xfrm>
        </p:spPr>
        <p:txBody>
          <a:bodyPr>
            <a:normAutofit/>
          </a:bodyPr>
          <a:lstStyle/>
          <a:p>
            <a:r>
              <a:rPr lang="en-US" sz="1900" dirty="0">
                <a:latin typeface="Abadi Extra Light" panose="020B0204020104020204" pitchFamily="34" charset="0"/>
              </a:rPr>
              <a:t>Variance (for all variables):</a:t>
            </a: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r>
              <a:rPr lang="en-US" sz="1900" dirty="0">
                <a:latin typeface="Abadi Extra Light" panose="020B0204020104020204" pitchFamily="34" charset="0"/>
              </a:rPr>
              <a:t>The variance is a measure that is used to quantify the amount of variation of a set of data values from its mean. The variance values for each of the variables is outlined in the output above.</a:t>
            </a: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p:txBody>
      </p:sp>
      <p:pic>
        <p:nvPicPr>
          <p:cNvPr id="6" name="Picture 5">
            <a:extLst>
              <a:ext uri="{FF2B5EF4-FFF2-40B4-BE49-F238E27FC236}">
                <a16:creationId xmlns:a16="http://schemas.microsoft.com/office/drawing/2014/main" id="{16BE00BF-88BF-46EC-8298-4155A32E21CC}"/>
              </a:ext>
            </a:extLst>
          </p:cNvPr>
          <p:cNvPicPr>
            <a:picLocks noChangeAspect="1"/>
          </p:cNvPicPr>
          <p:nvPr/>
        </p:nvPicPr>
        <p:blipFill>
          <a:blip r:embed="rId2"/>
          <a:stretch>
            <a:fillRect/>
          </a:stretch>
        </p:blipFill>
        <p:spPr>
          <a:xfrm>
            <a:off x="457200" y="2600861"/>
            <a:ext cx="3752850" cy="2247900"/>
          </a:xfrm>
          <a:prstGeom prst="rect">
            <a:avLst/>
          </a:prstGeom>
        </p:spPr>
      </p:pic>
    </p:spTree>
    <p:extLst>
      <p:ext uri="{BB962C8B-B14F-4D97-AF65-F5344CB8AC3E}">
        <p14:creationId xmlns:p14="http://schemas.microsoft.com/office/powerpoint/2010/main" val="3401771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DESCRIPTIVE CHARACTERISTICS OF </a:t>
            </a:r>
            <a:br>
              <a:rPr lang="en-US" sz="3400" dirty="0">
                <a:solidFill>
                  <a:schemeClr val="bg1"/>
                </a:solidFill>
                <a:latin typeface="Abadi Extra Light" panose="020B0204020104020204" pitchFamily="34" charset="0"/>
              </a:rPr>
            </a:br>
            <a:r>
              <a:rPr lang="en-US" sz="3400" dirty="0">
                <a:solidFill>
                  <a:schemeClr val="bg1"/>
                </a:solidFill>
                <a:latin typeface="Abadi Extra Light" panose="020B0204020104020204" pitchFamily="34" charset="0"/>
              </a:rPr>
              <a:t>DATA VARIABLES CON’T.</a:t>
            </a:r>
            <a:endParaRPr lang="en-US" sz="3400" dirty="0"/>
          </a:p>
        </p:txBody>
      </p:sp>
      <p:sp>
        <p:nvSpPr>
          <p:cNvPr id="3" name="Content Placeholder 2"/>
          <p:cNvSpPr>
            <a:spLocks noGrp="1"/>
          </p:cNvSpPr>
          <p:nvPr>
            <p:ph idx="1"/>
          </p:nvPr>
        </p:nvSpPr>
        <p:spPr>
          <a:xfrm>
            <a:off x="457200" y="2054654"/>
            <a:ext cx="8390540" cy="4581151"/>
          </a:xfrm>
        </p:spPr>
        <p:txBody>
          <a:bodyPr>
            <a:normAutofit fontScale="92500"/>
          </a:bodyPr>
          <a:lstStyle/>
          <a:p>
            <a:r>
              <a:rPr lang="en-US" sz="1900" dirty="0">
                <a:latin typeface="Abadi Extra Light" panose="020B0204020104020204" pitchFamily="34" charset="0"/>
              </a:rPr>
              <a:t>Kurtosis (for all variables):</a:t>
            </a: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r>
              <a:rPr lang="en-US" sz="1400" dirty="0"/>
              <a:t>Kurtosis refers to one of the two measures that quantify shape of </a:t>
            </a:r>
            <a:r>
              <a:rPr lang="en-US" sz="1400" dirty="0" err="1"/>
              <a:t>of</a:t>
            </a:r>
            <a:r>
              <a:rPr lang="en-US" sz="1400" dirty="0"/>
              <a:t> a distribution and it describes the </a:t>
            </a:r>
            <a:r>
              <a:rPr lang="en-US" sz="1400" dirty="0" err="1"/>
              <a:t>peakedness</a:t>
            </a:r>
            <a:r>
              <a:rPr lang="en-US" sz="1400" dirty="0"/>
              <a:t> of the distribution. The kurtosis values for each of the variables are present above. To interpret kurtosis, the following can be adhered to:</a:t>
            </a:r>
          </a:p>
          <a:p>
            <a:pPr lvl="1">
              <a:buFont typeface="Arial" panose="020B0604020202020204" pitchFamily="34" charset="0"/>
              <a:buChar char="•"/>
            </a:pPr>
            <a:r>
              <a:rPr lang="en-US" sz="1400" dirty="0"/>
              <a:t>For kurtosis, the general guideline is that if the number is greater than +1, the distribution is too peaked. </a:t>
            </a:r>
          </a:p>
          <a:p>
            <a:pPr lvl="1">
              <a:buFont typeface="Arial" panose="020B0604020202020204" pitchFamily="34" charset="0"/>
              <a:buChar char="•"/>
            </a:pPr>
            <a:r>
              <a:rPr lang="en-US" sz="1400" dirty="0"/>
              <a:t>Likewise, a kurtosis of less than –1 indicates a distribution that is too flat.</a:t>
            </a:r>
          </a:p>
          <a:p>
            <a:r>
              <a:rPr lang="en-US" sz="1400" dirty="0"/>
              <a:t>Obviously, for some of the categorical variables, kurtosis will not apply as well as for those variables that are truly numeric in nature.</a:t>
            </a:r>
          </a:p>
          <a:p>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p:txBody>
      </p:sp>
      <p:pic>
        <p:nvPicPr>
          <p:cNvPr id="5" name="Picture 4">
            <a:extLst>
              <a:ext uri="{FF2B5EF4-FFF2-40B4-BE49-F238E27FC236}">
                <a16:creationId xmlns:a16="http://schemas.microsoft.com/office/drawing/2014/main" id="{1EEC1E50-DCAD-4A1D-B35B-E7DAC29C5685}"/>
              </a:ext>
            </a:extLst>
          </p:cNvPr>
          <p:cNvPicPr>
            <a:picLocks noChangeAspect="1"/>
          </p:cNvPicPr>
          <p:nvPr/>
        </p:nvPicPr>
        <p:blipFill>
          <a:blip r:embed="rId2"/>
          <a:stretch>
            <a:fillRect/>
          </a:stretch>
        </p:blipFill>
        <p:spPr>
          <a:xfrm>
            <a:off x="2833687" y="2529386"/>
            <a:ext cx="3476625" cy="2228850"/>
          </a:xfrm>
          <a:prstGeom prst="rect">
            <a:avLst/>
          </a:prstGeom>
        </p:spPr>
      </p:pic>
    </p:spTree>
    <p:extLst>
      <p:ext uri="{BB962C8B-B14F-4D97-AF65-F5344CB8AC3E}">
        <p14:creationId xmlns:p14="http://schemas.microsoft.com/office/powerpoint/2010/main" val="408105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DESCRIPTIVE CHARACTERISTICS OF </a:t>
            </a:r>
            <a:br>
              <a:rPr lang="en-US" sz="3400" dirty="0">
                <a:solidFill>
                  <a:schemeClr val="bg1"/>
                </a:solidFill>
                <a:latin typeface="Abadi Extra Light" panose="020B0204020104020204" pitchFamily="34" charset="0"/>
              </a:rPr>
            </a:br>
            <a:r>
              <a:rPr lang="en-US" sz="3400" dirty="0">
                <a:solidFill>
                  <a:schemeClr val="bg1"/>
                </a:solidFill>
                <a:latin typeface="Abadi Extra Light" panose="020B0204020104020204" pitchFamily="34" charset="0"/>
              </a:rPr>
              <a:t>DATA VARIABLES CON’T.</a:t>
            </a:r>
            <a:endParaRPr lang="en-US" sz="3400" dirty="0"/>
          </a:p>
        </p:txBody>
      </p:sp>
      <p:sp>
        <p:nvSpPr>
          <p:cNvPr id="3" name="Content Placeholder 2"/>
          <p:cNvSpPr>
            <a:spLocks noGrp="1"/>
          </p:cNvSpPr>
          <p:nvPr>
            <p:ph idx="1"/>
          </p:nvPr>
        </p:nvSpPr>
        <p:spPr>
          <a:xfrm>
            <a:off x="457200" y="2054654"/>
            <a:ext cx="8390540" cy="4581151"/>
          </a:xfrm>
        </p:spPr>
        <p:txBody>
          <a:bodyPr>
            <a:normAutofit fontScale="70000" lnSpcReduction="20000"/>
          </a:bodyPr>
          <a:lstStyle/>
          <a:p>
            <a:r>
              <a:rPr lang="en-US" sz="1900" dirty="0">
                <a:latin typeface="Abadi Extra Light" panose="020B0204020104020204" pitchFamily="34" charset="0"/>
              </a:rPr>
              <a:t>Skew (for all variables):</a:t>
            </a: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endParaRPr lang="en-US" sz="1900" dirty="0">
              <a:latin typeface="Abadi Extra Light" panose="020B0204020104020204" pitchFamily="34" charset="0"/>
            </a:endParaRPr>
          </a:p>
          <a:p>
            <a:r>
              <a:rPr lang="en-US" sz="1900" dirty="0">
                <a:latin typeface="Abadi Extra Light" panose="020B0204020104020204" pitchFamily="34" charset="0"/>
              </a:rPr>
              <a:t>Skew refers to a measure of </a:t>
            </a:r>
            <a:r>
              <a:rPr lang="en-US" sz="1900" dirty="0" err="1">
                <a:latin typeface="Abadi Extra Light" panose="020B0204020104020204" pitchFamily="34" charset="0"/>
              </a:rPr>
              <a:t>assymmetry</a:t>
            </a:r>
            <a:r>
              <a:rPr lang="en-US" sz="1900" dirty="0">
                <a:latin typeface="Abadi Extra Light" panose="020B0204020104020204" pitchFamily="34" charset="0"/>
              </a:rPr>
              <a:t> or distortion of symmetric distribution.</a:t>
            </a:r>
          </a:p>
          <a:p>
            <a:r>
              <a:rPr lang="en-US" sz="1900" dirty="0">
                <a:latin typeface="Abadi Extra Light" panose="020B0204020104020204" pitchFamily="34" charset="0"/>
              </a:rPr>
              <a:t>For interpreting skewness, the rules of thumb are:</a:t>
            </a:r>
          </a:p>
          <a:p>
            <a:pPr lvl="1"/>
            <a:r>
              <a:rPr lang="en-US" sz="1900" dirty="0">
                <a:latin typeface="Abadi Extra Light" panose="020B0204020104020204" pitchFamily="34" charset="0"/>
              </a:rPr>
              <a:t>If the skewness is between -0.5 and 0.5, the data are fairly symmetrical.</a:t>
            </a:r>
          </a:p>
          <a:p>
            <a:pPr lvl="1"/>
            <a:r>
              <a:rPr lang="en-US" sz="1900" dirty="0">
                <a:latin typeface="Abadi Extra Light" panose="020B0204020104020204" pitchFamily="34" charset="0"/>
              </a:rPr>
              <a:t>If the skewness is between -1 and – 0.5 or between 0.5 and 1, the data are moderately skewed.</a:t>
            </a:r>
          </a:p>
          <a:p>
            <a:pPr lvl="1"/>
            <a:r>
              <a:rPr lang="en-US" sz="1900" dirty="0">
                <a:latin typeface="Abadi Extra Light" panose="020B0204020104020204" pitchFamily="34" charset="0"/>
              </a:rPr>
              <a:t>If the skewness is less than -1 or greater than 1, the data are highly skewed.</a:t>
            </a:r>
          </a:p>
          <a:p>
            <a:pPr lvl="1"/>
            <a:r>
              <a:rPr lang="en-US" sz="1900" dirty="0">
                <a:latin typeface="Abadi Extra Light" panose="020B0204020104020204" pitchFamily="34" charset="0"/>
              </a:rPr>
              <a:t>If the bulk of the data is at the left and the right tail is longer, we say that the distribution is skewed right or positively skewed.</a:t>
            </a:r>
          </a:p>
          <a:p>
            <a:pPr lvl="1"/>
            <a:r>
              <a:rPr lang="en-US" sz="1900" dirty="0">
                <a:latin typeface="Abadi Extra Light" panose="020B0204020104020204" pitchFamily="34" charset="0"/>
              </a:rPr>
              <a:t> If the peak is toward the right and the left tail is longer, we say that the distribution is skewed left or negatively skewed.</a:t>
            </a: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p:txBody>
      </p:sp>
      <p:pic>
        <p:nvPicPr>
          <p:cNvPr id="8" name="Picture 7">
            <a:extLst>
              <a:ext uri="{FF2B5EF4-FFF2-40B4-BE49-F238E27FC236}">
                <a16:creationId xmlns:a16="http://schemas.microsoft.com/office/drawing/2014/main" id="{CD3CFFE3-D706-42E2-8240-B5E8E444E673}"/>
              </a:ext>
            </a:extLst>
          </p:cNvPr>
          <p:cNvPicPr>
            <a:picLocks noChangeAspect="1"/>
          </p:cNvPicPr>
          <p:nvPr/>
        </p:nvPicPr>
        <p:blipFill>
          <a:blip r:embed="rId2"/>
          <a:stretch>
            <a:fillRect/>
          </a:stretch>
        </p:blipFill>
        <p:spPr>
          <a:xfrm>
            <a:off x="2933207" y="2360065"/>
            <a:ext cx="3438525" cy="2247900"/>
          </a:xfrm>
          <a:prstGeom prst="rect">
            <a:avLst/>
          </a:prstGeom>
        </p:spPr>
      </p:pic>
    </p:spTree>
    <p:extLst>
      <p:ext uri="{BB962C8B-B14F-4D97-AF65-F5344CB8AC3E}">
        <p14:creationId xmlns:p14="http://schemas.microsoft.com/office/powerpoint/2010/main" val="39945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PMF</a:t>
            </a:r>
            <a:endParaRPr lang="en-US" sz="3400" dirty="0"/>
          </a:p>
        </p:txBody>
      </p:sp>
      <p:sp>
        <p:nvSpPr>
          <p:cNvPr id="3" name="Content Placeholder 2"/>
          <p:cNvSpPr>
            <a:spLocks noGrp="1"/>
          </p:cNvSpPr>
          <p:nvPr>
            <p:ph idx="1"/>
          </p:nvPr>
        </p:nvSpPr>
        <p:spPr>
          <a:xfrm>
            <a:off x="457200" y="2054654"/>
            <a:ext cx="8390540" cy="4581151"/>
          </a:xfrm>
        </p:spPr>
        <p:txBody>
          <a:bodyPr>
            <a:normAutofit/>
          </a:bodyPr>
          <a:lstStyle/>
          <a:p>
            <a:r>
              <a:rPr lang="en-US" sz="1900" dirty="0">
                <a:latin typeface="Abadi Extra Light" panose="020B0204020104020204" pitchFamily="34" charset="0"/>
              </a:rPr>
              <a:t>For my PMF, I am going to explore the surgery variable alongside the pulse variable. More specifically, the variable that I am going to "slice" like a filter will be the surgery variable. I am going to compare those horses that had colic surgery to those that did not have colic surgery. </a:t>
            </a:r>
          </a:p>
          <a:p>
            <a:endParaRPr lang="en-US" sz="1900" dirty="0">
              <a:latin typeface="Abadi Extra Light" panose="020B0204020104020204" pitchFamily="34" charset="0"/>
            </a:endParaRPr>
          </a:p>
          <a:p>
            <a:r>
              <a:rPr lang="en-US" sz="1900" dirty="0">
                <a:latin typeface="Abadi Extra Light" panose="020B0204020104020204" pitchFamily="34" charset="0"/>
              </a:rPr>
              <a:t>Within this, I am going to compare, in particular, the pulses of those horses that had surgery versus the pulses of those horses that did not undergo surgery.</a:t>
            </a:r>
          </a:p>
          <a:p>
            <a:endParaRPr lang="en-US" sz="1900" dirty="0">
              <a:latin typeface="Abadi Extra Light" panose="020B0204020104020204" pitchFamily="34" charset="0"/>
            </a:endParaRPr>
          </a:p>
          <a:p>
            <a:r>
              <a:rPr lang="en-US" sz="1900" dirty="0">
                <a:latin typeface="Abadi Extra Light" panose="020B0204020104020204" pitchFamily="34" charset="0"/>
              </a:rPr>
              <a:t>I would like to explore/assess the pulse distributions of each of these groups.</a:t>
            </a: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p:txBody>
      </p:sp>
    </p:spTree>
    <p:extLst>
      <p:ext uri="{BB962C8B-B14F-4D97-AF65-F5344CB8AC3E}">
        <p14:creationId xmlns:p14="http://schemas.microsoft.com/office/powerpoint/2010/main" val="3520378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PMF CONTINUED</a:t>
            </a:r>
            <a:endParaRPr lang="en-US" sz="3400" dirty="0"/>
          </a:p>
        </p:txBody>
      </p:sp>
      <p:sp>
        <p:nvSpPr>
          <p:cNvPr id="3" name="Content Placeholder 2"/>
          <p:cNvSpPr>
            <a:spLocks noGrp="1"/>
          </p:cNvSpPr>
          <p:nvPr>
            <p:ph idx="1"/>
          </p:nvPr>
        </p:nvSpPr>
        <p:spPr>
          <a:xfrm>
            <a:off x="457200" y="2054654"/>
            <a:ext cx="8390540" cy="4581151"/>
          </a:xfrm>
        </p:spPr>
        <p:txBody>
          <a:bodyPr>
            <a:normAutofit/>
          </a:bodyPr>
          <a:lstStyle/>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p:txBody>
      </p:sp>
      <p:pic>
        <p:nvPicPr>
          <p:cNvPr id="5" name="Picture 4">
            <a:extLst>
              <a:ext uri="{FF2B5EF4-FFF2-40B4-BE49-F238E27FC236}">
                <a16:creationId xmlns:a16="http://schemas.microsoft.com/office/drawing/2014/main" id="{396BB61F-CE54-495A-AD04-BCD78C552234}"/>
              </a:ext>
            </a:extLst>
          </p:cNvPr>
          <p:cNvPicPr>
            <a:picLocks noChangeAspect="1"/>
          </p:cNvPicPr>
          <p:nvPr/>
        </p:nvPicPr>
        <p:blipFill>
          <a:blip r:embed="rId2"/>
          <a:stretch>
            <a:fillRect/>
          </a:stretch>
        </p:blipFill>
        <p:spPr>
          <a:xfrm>
            <a:off x="1004395" y="2259331"/>
            <a:ext cx="7296150" cy="3676650"/>
          </a:xfrm>
          <a:prstGeom prst="rect">
            <a:avLst/>
          </a:prstGeom>
        </p:spPr>
      </p:pic>
    </p:spTree>
    <p:extLst>
      <p:ext uri="{BB962C8B-B14F-4D97-AF65-F5344CB8AC3E}">
        <p14:creationId xmlns:p14="http://schemas.microsoft.com/office/powerpoint/2010/main" val="1603973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PMF CONTINUED</a:t>
            </a:r>
            <a:endParaRPr lang="en-US" sz="3400" dirty="0"/>
          </a:p>
        </p:txBody>
      </p:sp>
      <p:sp>
        <p:nvSpPr>
          <p:cNvPr id="3" name="Content Placeholder 2"/>
          <p:cNvSpPr>
            <a:spLocks noGrp="1"/>
          </p:cNvSpPr>
          <p:nvPr>
            <p:ph idx="1"/>
          </p:nvPr>
        </p:nvSpPr>
        <p:spPr>
          <a:xfrm>
            <a:off x="457200" y="2054654"/>
            <a:ext cx="8390540" cy="4581151"/>
          </a:xfrm>
        </p:spPr>
        <p:txBody>
          <a:bodyPr>
            <a:normAutofit/>
          </a:bodyPr>
          <a:lstStyle/>
          <a:p>
            <a:r>
              <a:rPr lang="en-US" sz="1900" dirty="0">
                <a:latin typeface="Abadi Extra Light" panose="020B0204020104020204" pitchFamily="34" charset="0"/>
              </a:rPr>
              <a:t>PMFs are useful because they allow us to compare the two distributions of this data without being misled by the difference in sample size. These measures map from each value to its probability. </a:t>
            </a:r>
          </a:p>
          <a:p>
            <a:endParaRPr lang="en-US" sz="1900" dirty="0">
              <a:latin typeface="Abadi Extra Light" panose="020B0204020104020204" pitchFamily="34" charset="0"/>
            </a:endParaRPr>
          </a:p>
          <a:p>
            <a:r>
              <a:rPr lang="en-US" sz="1900" dirty="0">
                <a:latin typeface="Abadi Extra Light" panose="020B0204020104020204" pitchFamily="34" charset="0"/>
              </a:rPr>
              <a:t>The left figure shows the PMFs as a histogram, the right shows a step feature.</a:t>
            </a:r>
          </a:p>
          <a:p>
            <a:r>
              <a:rPr lang="en-US" sz="1900" dirty="0">
                <a:latin typeface="Abadi Extra Light" panose="020B0204020104020204" pitchFamily="34" charset="0"/>
              </a:rPr>
              <a:t>Based on these figures, we can ascertain that those horses that did not receive colic surgery tend to have lower pulses overall (per the dark blue concentrations between about 40 bpm and 100 bpm) than those that did receive surgery (the light blue concentrated more between about 60 bpm and 140 bpm).</a:t>
            </a:r>
          </a:p>
          <a:p>
            <a:endParaRPr lang="en-US" sz="1900" dirty="0">
              <a:latin typeface="Abadi Extra Light" panose="020B0204020104020204" pitchFamily="34" charset="0"/>
            </a:endParaRPr>
          </a:p>
          <a:p>
            <a:r>
              <a:rPr lang="en-US" sz="1900" dirty="0">
                <a:latin typeface="Abadi Extra Light" panose="020B0204020104020204" pitchFamily="34" charset="0"/>
              </a:rPr>
              <a:t>This may perhaps indicate to us that the horses with higher pulses were deemed to be better candidates to receive surgery, given their pulses were higher, and thus a higher pulse could indicate systemic distress that warranted intervention.</a:t>
            </a: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p:txBody>
      </p:sp>
    </p:spTree>
    <p:extLst>
      <p:ext uri="{BB962C8B-B14F-4D97-AF65-F5344CB8AC3E}">
        <p14:creationId xmlns:p14="http://schemas.microsoft.com/office/powerpoint/2010/main" val="1323965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CDF</a:t>
            </a:r>
            <a:endParaRPr lang="en-US" sz="3400" dirty="0"/>
          </a:p>
        </p:txBody>
      </p:sp>
      <p:sp>
        <p:nvSpPr>
          <p:cNvPr id="3" name="Content Placeholder 2"/>
          <p:cNvSpPr>
            <a:spLocks noGrp="1"/>
          </p:cNvSpPr>
          <p:nvPr>
            <p:ph idx="1"/>
          </p:nvPr>
        </p:nvSpPr>
        <p:spPr>
          <a:xfrm>
            <a:off x="457200" y="2360065"/>
            <a:ext cx="8390540" cy="4275740"/>
          </a:xfrm>
        </p:spPr>
        <p:txBody>
          <a:bodyPr>
            <a:normAutofit/>
          </a:bodyPr>
          <a:lstStyle/>
          <a:p>
            <a:r>
              <a:rPr lang="en-US" sz="1900" dirty="0">
                <a:latin typeface="Abadi Extra Light" panose="020B0204020104020204" pitchFamily="34" charset="0"/>
              </a:rPr>
              <a:t>For creating a CDF, I am going to use the variable abdominal distension. I would like to explore the percentile ranks of the status of a horse's abdominal distension. This variable can tend to be quite important when assessing a colicky horse.</a:t>
            </a: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p:txBody>
      </p:sp>
    </p:spTree>
    <p:extLst>
      <p:ext uri="{BB962C8B-B14F-4D97-AF65-F5344CB8AC3E}">
        <p14:creationId xmlns:p14="http://schemas.microsoft.com/office/powerpoint/2010/main" val="1720942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4900"/>
            <a:ext cx="8229600" cy="1143000"/>
          </a:xfrm>
        </p:spPr>
        <p:txBody>
          <a:bodyPr>
            <a:normAutofit/>
          </a:bodyPr>
          <a:lstStyle/>
          <a:p>
            <a:r>
              <a:rPr lang="en-US" sz="3400" dirty="0">
                <a:solidFill>
                  <a:schemeClr val="bg1"/>
                </a:solidFill>
                <a:latin typeface="Abadi Extra Light" panose="020B0204020104020204" pitchFamily="34" charset="0"/>
              </a:rPr>
              <a:t>CDF CONTINUED</a:t>
            </a:r>
            <a:endParaRPr lang="en-US" sz="3400" dirty="0"/>
          </a:p>
        </p:txBody>
      </p:sp>
      <p:pic>
        <p:nvPicPr>
          <p:cNvPr id="7" name="Picture 6">
            <a:extLst>
              <a:ext uri="{FF2B5EF4-FFF2-40B4-BE49-F238E27FC236}">
                <a16:creationId xmlns:a16="http://schemas.microsoft.com/office/drawing/2014/main" id="{93B08DDC-F66E-4162-BE01-2F6E6F2B4A61}"/>
              </a:ext>
            </a:extLst>
          </p:cNvPr>
          <p:cNvPicPr>
            <a:picLocks noChangeAspect="1"/>
          </p:cNvPicPr>
          <p:nvPr/>
        </p:nvPicPr>
        <p:blipFill>
          <a:blip r:embed="rId2"/>
          <a:stretch>
            <a:fillRect/>
          </a:stretch>
        </p:blipFill>
        <p:spPr>
          <a:xfrm>
            <a:off x="2128720" y="1426776"/>
            <a:ext cx="5204005" cy="5056324"/>
          </a:xfrm>
          <a:prstGeom prst="rect">
            <a:avLst/>
          </a:prstGeom>
        </p:spPr>
      </p:pic>
    </p:spTree>
    <p:extLst>
      <p:ext uri="{BB962C8B-B14F-4D97-AF65-F5344CB8AC3E}">
        <p14:creationId xmlns:p14="http://schemas.microsoft.com/office/powerpoint/2010/main" val="4244152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CDF CONTINUED</a:t>
            </a:r>
            <a:endParaRPr lang="en-US" sz="3400" dirty="0"/>
          </a:p>
        </p:txBody>
      </p:sp>
      <p:sp>
        <p:nvSpPr>
          <p:cNvPr id="3" name="Content Placeholder 2"/>
          <p:cNvSpPr>
            <a:spLocks noGrp="1"/>
          </p:cNvSpPr>
          <p:nvPr>
            <p:ph idx="1"/>
          </p:nvPr>
        </p:nvSpPr>
        <p:spPr>
          <a:xfrm>
            <a:off x="457200" y="2054654"/>
            <a:ext cx="8390540" cy="4581151"/>
          </a:xfrm>
        </p:spPr>
        <p:txBody>
          <a:bodyPr>
            <a:normAutofit/>
          </a:bodyPr>
          <a:lstStyle/>
          <a:p>
            <a:r>
              <a:rPr lang="en-US" sz="1900" dirty="0">
                <a:latin typeface="Abadi Extra Light" panose="020B0204020104020204" pitchFamily="34" charset="0"/>
              </a:rPr>
              <a:t>CDFs are useful because they are a function that maps from a value to its percentile rank, which is helpful for knowing which percentile a certain value falls within. </a:t>
            </a:r>
          </a:p>
          <a:p>
            <a:r>
              <a:rPr lang="en-US" sz="1900" dirty="0">
                <a:latin typeface="Abadi Extra Light" panose="020B0204020104020204" pitchFamily="34" charset="0"/>
              </a:rPr>
              <a:t>In my specific example above with abdominal distension, we can see that:</a:t>
            </a:r>
          </a:p>
          <a:p>
            <a:pPr lvl="1"/>
            <a:r>
              <a:rPr lang="en-US" sz="1900" dirty="0">
                <a:latin typeface="Abadi Extra Light" panose="020B0204020104020204" pitchFamily="34" charset="0"/>
              </a:rPr>
              <a:t>The abdominal distension group for 1 (none) is in the 45th percentile, approximately.</a:t>
            </a:r>
          </a:p>
          <a:p>
            <a:pPr lvl="1"/>
            <a:r>
              <a:rPr lang="en-US" sz="1900" dirty="0">
                <a:latin typeface="Abadi Extra Light" panose="020B0204020104020204" pitchFamily="34" charset="0"/>
              </a:rPr>
              <a:t>The group for 2 (slight) is in the 65th percentile, approximately. </a:t>
            </a:r>
          </a:p>
          <a:p>
            <a:pPr lvl="1"/>
            <a:r>
              <a:rPr lang="en-US" sz="1900" dirty="0">
                <a:latin typeface="Abadi Extra Light" panose="020B0204020104020204" pitchFamily="34" charset="0"/>
              </a:rPr>
              <a:t>The group for 3 (moderate) is in the 85th percentile, approximately/</a:t>
            </a:r>
          </a:p>
          <a:p>
            <a:pPr lvl="1"/>
            <a:r>
              <a:rPr lang="en-US" sz="1900" dirty="0">
                <a:latin typeface="Abadi Extra Light" panose="020B0204020104020204" pitchFamily="34" charset="0"/>
              </a:rPr>
              <a:t> Finally, the group for 4 (severe) is in the 100th percentile.   </a:t>
            </a:r>
          </a:p>
          <a:p>
            <a:r>
              <a:rPr lang="en-US" sz="1900" dirty="0">
                <a:latin typeface="Abadi Extra Light" panose="020B0204020104020204" pitchFamily="34" charset="0"/>
              </a:rPr>
              <a:t>Overall, this means that most of the horses did not have severe abdominal distension, in fact, the combined groups of horses that had no, slight, and moderate distension makes up approximately 85% of the dataset.</a:t>
            </a: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p:txBody>
      </p:sp>
    </p:spTree>
    <p:extLst>
      <p:ext uri="{BB962C8B-B14F-4D97-AF65-F5344CB8AC3E}">
        <p14:creationId xmlns:p14="http://schemas.microsoft.com/office/powerpoint/2010/main" val="1629479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 ANALYTICAL DISTRIBUTION/MODELING DISTRIBUTIONS</a:t>
            </a:r>
            <a:endParaRPr lang="en-US" sz="3400" dirty="0"/>
          </a:p>
        </p:txBody>
      </p:sp>
      <p:sp>
        <p:nvSpPr>
          <p:cNvPr id="3" name="Content Placeholder 2"/>
          <p:cNvSpPr>
            <a:spLocks noGrp="1"/>
          </p:cNvSpPr>
          <p:nvPr>
            <p:ph idx="1"/>
          </p:nvPr>
        </p:nvSpPr>
        <p:spPr>
          <a:xfrm>
            <a:off x="457200" y="2054654"/>
            <a:ext cx="8390540" cy="4581151"/>
          </a:xfrm>
        </p:spPr>
        <p:txBody>
          <a:bodyPr>
            <a:normAutofit/>
          </a:bodyPr>
          <a:lstStyle/>
          <a:p>
            <a:r>
              <a:rPr lang="en-US" sz="1900" dirty="0">
                <a:latin typeface="Abadi Extra Light" panose="020B0204020104020204" pitchFamily="34" charset="0"/>
              </a:rPr>
              <a:t>For the analytical distribution, I will be plotting a Normal (Gaussian) Distribution of horse respiratory rates. This will show me the overall curve of the distribution of colicky horse's respiration. I will also complete a Normal Distribution using the CDF for this variable.</a:t>
            </a:r>
          </a:p>
          <a:p>
            <a:pPr marL="0" indent="0">
              <a:buNone/>
            </a:pPr>
            <a:endParaRPr lang="en-US" sz="1900" dirty="0">
              <a:latin typeface="Abadi Extra Light" panose="020B0204020104020204" pitchFamily="34" charset="0"/>
            </a:endParaRPr>
          </a:p>
        </p:txBody>
      </p:sp>
    </p:spTree>
    <p:extLst>
      <p:ext uri="{BB962C8B-B14F-4D97-AF65-F5344CB8AC3E}">
        <p14:creationId xmlns:p14="http://schemas.microsoft.com/office/powerpoint/2010/main" val="1494927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1"/>
                </a:solidFill>
                <a:latin typeface="Abadi Extra Light" panose="020B0204020104020204" pitchFamily="34" charset="0"/>
              </a:rPr>
              <a:t>RESEARCH QUESTIONS</a:t>
            </a:r>
            <a:endParaRPr lang="en-US" dirty="0"/>
          </a:p>
        </p:txBody>
      </p:sp>
      <p:sp>
        <p:nvSpPr>
          <p:cNvPr id="3" name="Content Placeholder 2"/>
          <p:cNvSpPr>
            <a:spLocks noGrp="1"/>
          </p:cNvSpPr>
          <p:nvPr>
            <p:ph idx="1"/>
          </p:nvPr>
        </p:nvSpPr>
        <p:spPr>
          <a:xfrm>
            <a:off x="457200" y="2258887"/>
            <a:ext cx="8229600" cy="3918803"/>
          </a:xfrm>
        </p:spPr>
        <p:txBody>
          <a:bodyPr/>
          <a:lstStyle/>
          <a:p>
            <a:r>
              <a:rPr lang="en-US" dirty="0">
                <a:latin typeface="Abadi Extra Light" panose="020B0204020104020204" pitchFamily="34" charset="0"/>
              </a:rPr>
              <a:t>Two research questions I would like to consider for my project include:</a:t>
            </a:r>
          </a:p>
          <a:p>
            <a:pPr marL="457200" lvl="1" indent="0">
              <a:buNone/>
            </a:pPr>
            <a:r>
              <a:rPr lang="en-US" dirty="0">
                <a:latin typeface="Abadi Extra Light" panose="020B0204020104020204" pitchFamily="34" charset="0"/>
              </a:rPr>
              <a:t>1. What do the overall biomarkers look like for colicky horses (respiratory rate, pulse, etc.)?</a:t>
            </a:r>
          </a:p>
          <a:p>
            <a:pPr marL="457200" lvl="1" indent="0">
              <a:buNone/>
            </a:pPr>
            <a:r>
              <a:rPr lang="en-US" dirty="0">
                <a:latin typeface="Abadi Extra Light" panose="020B0204020104020204" pitchFamily="34" charset="0"/>
              </a:rPr>
              <a:t>2. What is the nature of the relationships between these biomarkers? Do any of the biomarkers impact a horse's life outcome more-so than others? </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478592"/>
            <a:ext cx="8229600" cy="1143000"/>
          </a:xfrm>
        </p:spPr>
        <p:txBody>
          <a:bodyPr>
            <a:normAutofit/>
          </a:bodyPr>
          <a:lstStyle/>
          <a:p>
            <a:r>
              <a:rPr lang="en-US" sz="3400" dirty="0">
                <a:solidFill>
                  <a:schemeClr val="bg1"/>
                </a:solidFill>
                <a:latin typeface="Abadi Extra Light" panose="020B0204020104020204" pitchFamily="34" charset="0"/>
              </a:rPr>
              <a:t> ANALYTICAL DISTRIBUTION/MODELING DISTRIBUTIONS</a:t>
            </a:r>
            <a:endParaRPr lang="en-US" sz="3400" dirty="0"/>
          </a:p>
        </p:txBody>
      </p:sp>
      <p:sp>
        <p:nvSpPr>
          <p:cNvPr id="3" name="Content Placeholder 2"/>
          <p:cNvSpPr>
            <a:spLocks noGrp="1"/>
          </p:cNvSpPr>
          <p:nvPr>
            <p:ph idx="1"/>
          </p:nvPr>
        </p:nvSpPr>
        <p:spPr>
          <a:xfrm>
            <a:off x="754375" y="1877564"/>
            <a:ext cx="8390540" cy="4733855"/>
          </a:xfrm>
        </p:spPr>
        <p:txBody>
          <a:bodyPr>
            <a:normAutofit/>
          </a:bodyPr>
          <a:lstStyle/>
          <a:p>
            <a:pPr marL="0" indent="0" algn="ctr">
              <a:buNone/>
            </a:pPr>
            <a:r>
              <a:rPr lang="en-US" sz="1900" dirty="0">
                <a:latin typeface="Abadi Extra Light" panose="020B0204020104020204" pitchFamily="34" charset="0"/>
              </a:rPr>
              <a:t>Normal Distribution (also present in my earlier histograms)</a:t>
            </a:r>
          </a:p>
          <a:p>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p:txBody>
      </p:sp>
      <p:pic>
        <p:nvPicPr>
          <p:cNvPr id="5" name="Picture 4">
            <a:extLst>
              <a:ext uri="{FF2B5EF4-FFF2-40B4-BE49-F238E27FC236}">
                <a16:creationId xmlns:a16="http://schemas.microsoft.com/office/drawing/2014/main" id="{9584ACA7-14CC-4E29-80AE-89C38DE9D592}"/>
              </a:ext>
            </a:extLst>
          </p:cNvPr>
          <p:cNvPicPr>
            <a:picLocks noChangeAspect="1"/>
          </p:cNvPicPr>
          <p:nvPr/>
        </p:nvPicPr>
        <p:blipFill>
          <a:blip r:embed="rId2"/>
          <a:stretch>
            <a:fillRect/>
          </a:stretch>
        </p:blipFill>
        <p:spPr>
          <a:xfrm>
            <a:off x="2357777" y="2317211"/>
            <a:ext cx="4428445" cy="4165889"/>
          </a:xfrm>
          <a:prstGeom prst="rect">
            <a:avLst/>
          </a:prstGeom>
        </p:spPr>
      </p:pic>
    </p:spTree>
    <p:extLst>
      <p:ext uri="{BB962C8B-B14F-4D97-AF65-F5344CB8AC3E}">
        <p14:creationId xmlns:p14="http://schemas.microsoft.com/office/powerpoint/2010/main" val="1979891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181050"/>
            <a:ext cx="8229600" cy="1143000"/>
          </a:xfrm>
        </p:spPr>
        <p:txBody>
          <a:bodyPr>
            <a:normAutofit/>
          </a:bodyPr>
          <a:lstStyle/>
          <a:p>
            <a:r>
              <a:rPr lang="en-US" sz="3400" dirty="0">
                <a:solidFill>
                  <a:schemeClr val="bg1"/>
                </a:solidFill>
                <a:latin typeface="Abadi Extra Light" panose="020B0204020104020204" pitchFamily="34" charset="0"/>
              </a:rPr>
              <a:t> ANALYTICAL DISTRIBUTION/MODELING DISTRIBUTIONS CON’T.</a:t>
            </a:r>
            <a:endParaRPr lang="en-US" sz="3400" dirty="0"/>
          </a:p>
        </p:txBody>
      </p:sp>
      <p:sp>
        <p:nvSpPr>
          <p:cNvPr id="3" name="Content Placeholder 2"/>
          <p:cNvSpPr>
            <a:spLocks noGrp="1"/>
          </p:cNvSpPr>
          <p:nvPr>
            <p:ph idx="1"/>
          </p:nvPr>
        </p:nvSpPr>
        <p:spPr>
          <a:xfrm>
            <a:off x="376729" y="1292653"/>
            <a:ext cx="8390540" cy="4581151"/>
          </a:xfrm>
        </p:spPr>
        <p:txBody>
          <a:bodyPr>
            <a:normAutofit/>
          </a:bodyPr>
          <a:lstStyle/>
          <a:p>
            <a:pPr marL="0" indent="0" algn="ctr">
              <a:buNone/>
            </a:pPr>
            <a:r>
              <a:rPr lang="en-US" sz="1900" dirty="0">
                <a:latin typeface="Abadi Extra Light" panose="020B0204020104020204" pitchFamily="34" charset="0"/>
              </a:rPr>
              <a:t>Normal Distribution with CDF</a:t>
            </a: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p:txBody>
      </p:sp>
      <p:pic>
        <p:nvPicPr>
          <p:cNvPr id="6" name="Picture 5">
            <a:extLst>
              <a:ext uri="{FF2B5EF4-FFF2-40B4-BE49-F238E27FC236}">
                <a16:creationId xmlns:a16="http://schemas.microsoft.com/office/drawing/2014/main" id="{677A23CE-69ED-48A0-AF3B-7D512C70E380}"/>
              </a:ext>
            </a:extLst>
          </p:cNvPr>
          <p:cNvPicPr>
            <a:picLocks noChangeAspect="1"/>
          </p:cNvPicPr>
          <p:nvPr/>
        </p:nvPicPr>
        <p:blipFill>
          <a:blip r:embed="rId2"/>
          <a:stretch>
            <a:fillRect/>
          </a:stretch>
        </p:blipFill>
        <p:spPr>
          <a:xfrm>
            <a:off x="2213586" y="1655862"/>
            <a:ext cx="4716825" cy="4455987"/>
          </a:xfrm>
          <a:prstGeom prst="rect">
            <a:avLst/>
          </a:prstGeom>
        </p:spPr>
      </p:pic>
      <p:pic>
        <p:nvPicPr>
          <p:cNvPr id="8" name="Picture 7">
            <a:extLst>
              <a:ext uri="{FF2B5EF4-FFF2-40B4-BE49-F238E27FC236}">
                <a16:creationId xmlns:a16="http://schemas.microsoft.com/office/drawing/2014/main" id="{3E7FE122-5254-45A4-993F-F55FC617E3C1}"/>
              </a:ext>
            </a:extLst>
          </p:cNvPr>
          <p:cNvPicPr>
            <a:picLocks noChangeAspect="1"/>
          </p:cNvPicPr>
          <p:nvPr/>
        </p:nvPicPr>
        <p:blipFill>
          <a:blip r:embed="rId3"/>
          <a:stretch>
            <a:fillRect/>
          </a:stretch>
        </p:blipFill>
        <p:spPr>
          <a:xfrm>
            <a:off x="2705098" y="6205616"/>
            <a:ext cx="3733800" cy="381000"/>
          </a:xfrm>
          <a:prstGeom prst="rect">
            <a:avLst/>
          </a:prstGeom>
        </p:spPr>
      </p:pic>
    </p:spTree>
    <p:extLst>
      <p:ext uri="{BB962C8B-B14F-4D97-AF65-F5344CB8AC3E}">
        <p14:creationId xmlns:p14="http://schemas.microsoft.com/office/powerpoint/2010/main" val="9001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 ANALYTICAL DISTRIBUTION/MODELING DISTRIBUTIONS CON’T.</a:t>
            </a:r>
            <a:endParaRPr lang="en-US" sz="3400" dirty="0"/>
          </a:p>
        </p:txBody>
      </p:sp>
      <p:sp>
        <p:nvSpPr>
          <p:cNvPr id="3" name="Content Placeholder 2"/>
          <p:cNvSpPr>
            <a:spLocks noGrp="1"/>
          </p:cNvSpPr>
          <p:nvPr>
            <p:ph idx="1"/>
          </p:nvPr>
        </p:nvSpPr>
        <p:spPr>
          <a:xfrm>
            <a:off x="457200" y="2054654"/>
            <a:ext cx="8390540" cy="4581151"/>
          </a:xfrm>
        </p:spPr>
        <p:txBody>
          <a:bodyPr>
            <a:normAutofit/>
          </a:bodyPr>
          <a:lstStyle/>
          <a:p>
            <a:r>
              <a:rPr lang="en-US" sz="1900" dirty="0">
                <a:latin typeface="Abadi Extra Light" panose="020B0204020104020204" pitchFamily="34" charset="0"/>
              </a:rPr>
              <a:t>In the main normal distribution, we can see what we were able to see in the histogram EDA towards the beginning of this file.</a:t>
            </a:r>
          </a:p>
          <a:p>
            <a:r>
              <a:rPr lang="en-US" sz="1900" dirty="0">
                <a:latin typeface="Abadi Extra Light" panose="020B0204020104020204" pitchFamily="34" charset="0"/>
              </a:rPr>
              <a:t>In the distribution with CDF, we can see that while the model overall seems to follow the curve of the actual data, there are a few places in which there is a discrepancy, and it falls out of line. These places are:</a:t>
            </a:r>
          </a:p>
          <a:p>
            <a:pPr lvl="1"/>
            <a:r>
              <a:rPr lang="en-US" sz="1900" dirty="0">
                <a:latin typeface="Abadi Extra Light" panose="020B0204020104020204" pitchFamily="34" charset="0"/>
              </a:rPr>
              <a:t>Below the 20th percentile of the data. </a:t>
            </a:r>
          </a:p>
          <a:p>
            <a:pPr lvl="1"/>
            <a:r>
              <a:rPr lang="en-US" sz="1900" dirty="0">
                <a:latin typeface="Abadi Extra Light" panose="020B0204020104020204" pitchFamily="34" charset="0"/>
              </a:rPr>
              <a:t>Between the 55th and 90th percentiles (it briefly touches right at the 90th percentile).</a:t>
            </a:r>
          </a:p>
          <a:p>
            <a:pPr lvl="1"/>
            <a:r>
              <a:rPr lang="en-US" sz="1900" dirty="0">
                <a:latin typeface="Abadi Extra Light" panose="020B0204020104020204" pitchFamily="34" charset="0"/>
              </a:rPr>
              <a:t>And finally, from the 90th percentile to the 100th (also briefly touches on the 100th percentile).</a:t>
            </a:r>
          </a:p>
          <a:p>
            <a:r>
              <a:rPr lang="en-US" sz="1900" dirty="0">
                <a:latin typeface="Abadi Extra Light" panose="020B0204020104020204" pitchFamily="34" charset="0"/>
              </a:rPr>
              <a:t>From this, we can also see that the actual data values do not produce the straightest line - lots of jaggedness in that line there. This also merely means that the normal model may not be the best fit for this data.</a:t>
            </a:r>
          </a:p>
        </p:txBody>
      </p:sp>
    </p:spTree>
    <p:extLst>
      <p:ext uri="{BB962C8B-B14F-4D97-AF65-F5344CB8AC3E}">
        <p14:creationId xmlns:p14="http://schemas.microsoft.com/office/powerpoint/2010/main" val="893368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 SCATTERPLOTS</a:t>
            </a:r>
            <a:endParaRPr lang="en-US" sz="3400" dirty="0"/>
          </a:p>
        </p:txBody>
      </p:sp>
      <p:sp>
        <p:nvSpPr>
          <p:cNvPr id="3" name="Content Placeholder 2"/>
          <p:cNvSpPr>
            <a:spLocks noGrp="1"/>
          </p:cNvSpPr>
          <p:nvPr>
            <p:ph idx="1"/>
          </p:nvPr>
        </p:nvSpPr>
        <p:spPr>
          <a:xfrm>
            <a:off x="457200" y="2054654"/>
            <a:ext cx="8390540" cy="4581151"/>
          </a:xfrm>
        </p:spPr>
        <p:txBody>
          <a:bodyPr>
            <a:normAutofit/>
          </a:bodyPr>
          <a:lstStyle/>
          <a:p>
            <a:r>
              <a:rPr lang="en-US" sz="1900" dirty="0">
                <a:latin typeface="Abadi Extra Light" panose="020B0204020104020204" pitchFamily="34" charset="0"/>
              </a:rPr>
              <a:t>The first two variables that I will compare in my first scatterplot are pulse and </a:t>
            </a:r>
            <a:r>
              <a:rPr lang="en-US" sz="1900" dirty="0" err="1">
                <a:latin typeface="Abadi Extra Light" panose="020B0204020104020204" pitchFamily="34" charset="0"/>
              </a:rPr>
              <a:t>respiratory_rate</a:t>
            </a:r>
            <a:r>
              <a:rPr lang="en-US" sz="1900" dirty="0">
                <a:latin typeface="Abadi Extra Light" panose="020B0204020104020204" pitchFamily="34" charset="0"/>
              </a:rPr>
              <a:t>.</a:t>
            </a:r>
          </a:p>
          <a:p>
            <a:endParaRPr lang="en-US" sz="1900" dirty="0">
              <a:latin typeface="Abadi Extra Light" panose="020B0204020104020204" pitchFamily="34" charset="0"/>
            </a:endParaRPr>
          </a:p>
          <a:p>
            <a:r>
              <a:rPr lang="en-US" sz="1900" dirty="0">
                <a:latin typeface="Abadi Extra Light" panose="020B0204020104020204" pitchFamily="34" charset="0"/>
              </a:rPr>
              <a:t>The next two variables that I would like to assess in my second scatterplot are pulse and </a:t>
            </a:r>
            <a:r>
              <a:rPr lang="en-US" sz="1900" dirty="0" err="1">
                <a:latin typeface="Abadi Extra Light" panose="020B0204020104020204" pitchFamily="34" charset="0"/>
              </a:rPr>
              <a:t>packed_cell_volume</a:t>
            </a:r>
            <a:r>
              <a:rPr lang="en-US" sz="1900" dirty="0">
                <a:latin typeface="Abadi Extra Light" panose="020B0204020104020204" pitchFamily="34" charset="0"/>
              </a:rPr>
              <a:t>.</a:t>
            </a:r>
          </a:p>
        </p:txBody>
      </p:sp>
    </p:spTree>
    <p:extLst>
      <p:ext uri="{BB962C8B-B14F-4D97-AF65-F5344CB8AC3E}">
        <p14:creationId xmlns:p14="http://schemas.microsoft.com/office/powerpoint/2010/main" val="413950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300835"/>
            <a:ext cx="8229600" cy="1143000"/>
          </a:xfrm>
        </p:spPr>
        <p:txBody>
          <a:bodyPr>
            <a:normAutofit/>
          </a:bodyPr>
          <a:lstStyle/>
          <a:p>
            <a:r>
              <a:rPr lang="en-US" sz="3400" dirty="0">
                <a:solidFill>
                  <a:schemeClr val="bg1"/>
                </a:solidFill>
                <a:latin typeface="Abadi Extra Light" panose="020B0204020104020204" pitchFamily="34" charset="0"/>
              </a:rPr>
              <a:t> SCATTERPLOTS CONTINUED</a:t>
            </a:r>
            <a:endParaRPr lang="en-US" sz="3400" dirty="0"/>
          </a:p>
        </p:txBody>
      </p:sp>
      <p:pic>
        <p:nvPicPr>
          <p:cNvPr id="7" name="Picture 6">
            <a:extLst>
              <a:ext uri="{FF2B5EF4-FFF2-40B4-BE49-F238E27FC236}">
                <a16:creationId xmlns:a16="http://schemas.microsoft.com/office/drawing/2014/main" id="{00A81089-0BF1-4693-B60E-649ECFAEA52F}"/>
              </a:ext>
            </a:extLst>
          </p:cNvPr>
          <p:cNvPicPr>
            <a:picLocks noChangeAspect="1"/>
          </p:cNvPicPr>
          <p:nvPr/>
        </p:nvPicPr>
        <p:blipFill>
          <a:blip r:embed="rId2"/>
          <a:stretch>
            <a:fillRect/>
          </a:stretch>
        </p:blipFill>
        <p:spPr>
          <a:xfrm>
            <a:off x="1907932" y="1586518"/>
            <a:ext cx="5328135" cy="4928888"/>
          </a:xfrm>
          <a:prstGeom prst="rect">
            <a:avLst/>
          </a:prstGeom>
        </p:spPr>
      </p:pic>
    </p:spTree>
    <p:extLst>
      <p:ext uri="{BB962C8B-B14F-4D97-AF65-F5344CB8AC3E}">
        <p14:creationId xmlns:p14="http://schemas.microsoft.com/office/powerpoint/2010/main" val="255601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300835"/>
            <a:ext cx="8229600" cy="1143000"/>
          </a:xfrm>
        </p:spPr>
        <p:txBody>
          <a:bodyPr>
            <a:normAutofit/>
          </a:bodyPr>
          <a:lstStyle/>
          <a:p>
            <a:r>
              <a:rPr lang="en-US" sz="3400" dirty="0">
                <a:solidFill>
                  <a:schemeClr val="bg1"/>
                </a:solidFill>
                <a:latin typeface="Abadi Extra Light" panose="020B0204020104020204" pitchFamily="34" charset="0"/>
              </a:rPr>
              <a:t> SCATTERPLOTS CONTINUED</a:t>
            </a:r>
            <a:endParaRPr lang="en-US" sz="3400" dirty="0"/>
          </a:p>
        </p:txBody>
      </p:sp>
      <p:pic>
        <p:nvPicPr>
          <p:cNvPr id="4" name="Picture 3">
            <a:extLst>
              <a:ext uri="{FF2B5EF4-FFF2-40B4-BE49-F238E27FC236}">
                <a16:creationId xmlns:a16="http://schemas.microsoft.com/office/drawing/2014/main" id="{DF28E8BF-3870-4443-BEAF-FAD53DACF53D}"/>
              </a:ext>
            </a:extLst>
          </p:cNvPr>
          <p:cNvPicPr>
            <a:picLocks noChangeAspect="1"/>
          </p:cNvPicPr>
          <p:nvPr/>
        </p:nvPicPr>
        <p:blipFill>
          <a:blip r:embed="rId2"/>
          <a:stretch>
            <a:fillRect/>
          </a:stretch>
        </p:blipFill>
        <p:spPr>
          <a:xfrm>
            <a:off x="1697993" y="1347788"/>
            <a:ext cx="5748013" cy="5209377"/>
          </a:xfrm>
          <a:prstGeom prst="rect">
            <a:avLst/>
          </a:prstGeom>
        </p:spPr>
      </p:pic>
    </p:spTree>
    <p:extLst>
      <p:ext uri="{BB962C8B-B14F-4D97-AF65-F5344CB8AC3E}">
        <p14:creationId xmlns:p14="http://schemas.microsoft.com/office/powerpoint/2010/main" val="1392012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300835"/>
            <a:ext cx="8229600" cy="1143000"/>
          </a:xfrm>
        </p:spPr>
        <p:txBody>
          <a:bodyPr>
            <a:normAutofit/>
          </a:bodyPr>
          <a:lstStyle/>
          <a:p>
            <a:r>
              <a:rPr lang="en-US" sz="3400" dirty="0">
                <a:solidFill>
                  <a:schemeClr val="bg1"/>
                </a:solidFill>
                <a:latin typeface="Abadi Extra Light" panose="020B0204020104020204" pitchFamily="34" charset="0"/>
              </a:rPr>
              <a:t> SCATTERPLOTS CONTINUED</a:t>
            </a:r>
            <a:endParaRPr lang="en-US" sz="3400" dirty="0"/>
          </a:p>
        </p:txBody>
      </p:sp>
      <p:sp>
        <p:nvSpPr>
          <p:cNvPr id="5" name="Content Placeholder 2">
            <a:extLst>
              <a:ext uri="{FF2B5EF4-FFF2-40B4-BE49-F238E27FC236}">
                <a16:creationId xmlns:a16="http://schemas.microsoft.com/office/drawing/2014/main" id="{188BA896-44F0-4D16-9A5D-3FC67AEB4518}"/>
              </a:ext>
            </a:extLst>
          </p:cNvPr>
          <p:cNvSpPr>
            <a:spLocks noGrp="1"/>
          </p:cNvSpPr>
          <p:nvPr>
            <p:ph idx="1"/>
          </p:nvPr>
        </p:nvSpPr>
        <p:spPr>
          <a:xfrm>
            <a:off x="457200" y="2054654"/>
            <a:ext cx="8390540" cy="4581151"/>
          </a:xfrm>
        </p:spPr>
        <p:txBody>
          <a:bodyPr>
            <a:normAutofit/>
          </a:bodyPr>
          <a:lstStyle/>
          <a:p>
            <a:r>
              <a:rPr lang="en-US" sz="1900" dirty="0">
                <a:latin typeface="Abadi Extra Light" panose="020B0204020104020204" pitchFamily="34" charset="0"/>
              </a:rPr>
              <a:t>The calculations for the covariance of the two scatterplot relationships are below.</a:t>
            </a:r>
          </a:p>
          <a:p>
            <a:endParaRPr lang="en-US" sz="1900" dirty="0">
              <a:latin typeface="Abadi Extra Light" panose="020B0204020104020204" pitchFamily="34" charset="0"/>
            </a:endParaRPr>
          </a:p>
          <a:p>
            <a:pPr marL="0" indent="0">
              <a:buNone/>
            </a:pPr>
            <a:endParaRPr lang="en-US" sz="1900" dirty="0">
              <a:latin typeface="Abadi Extra Light" panose="020B0204020104020204" pitchFamily="34" charset="0"/>
            </a:endParaRPr>
          </a:p>
        </p:txBody>
      </p:sp>
      <p:pic>
        <p:nvPicPr>
          <p:cNvPr id="4" name="Picture 3">
            <a:extLst>
              <a:ext uri="{FF2B5EF4-FFF2-40B4-BE49-F238E27FC236}">
                <a16:creationId xmlns:a16="http://schemas.microsoft.com/office/drawing/2014/main" id="{CC3E4AC9-7B8D-4B69-ADFB-0EA5B57655AA}"/>
              </a:ext>
            </a:extLst>
          </p:cNvPr>
          <p:cNvPicPr>
            <a:picLocks noChangeAspect="1"/>
          </p:cNvPicPr>
          <p:nvPr/>
        </p:nvPicPr>
        <p:blipFill>
          <a:blip r:embed="rId2"/>
          <a:stretch>
            <a:fillRect/>
          </a:stretch>
        </p:blipFill>
        <p:spPr>
          <a:xfrm>
            <a:off x="2042620" y="3168891"/>
            <a:ext cx="5219700" cy="2352675"/>
          </a:xfrm>
          <a:prstGeom prst="rect">
            <a:avLst/>
          </a:prstGeom>
        </p:spPr>
      </p:pic>
    </p:spTree>
    <p:extLst>
      <p:ext uri="{BB962C8B-B14F-4D97-AF65-F5344CB8AC3E}">
        <p14:creationId xmlns:p14="http://schemas.microsoft.com/office/powerpoint/2010/main" val="2684840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300835"/>
            <a:ext cx="8229600" cy="1143000"/>
          </a:xfrm>
        </p:spPr>
        <p:txBody>
          <a:bodyPr>
            <a:normAutofit/>
          </a:bodyPr>
          <a:lstStyle/>
          <a:p>
            <a:r>
              <a:rPr lang="en-US" sz="3400" dirty="0">
                <a:solidFill>
                  <a:schemeClr val="bg1"/>
                </a:solidFill>
                <a:latin typeface="Abadi Extra Light" panose="020B0204020104020204" pitchFamily="34" charset="0"/>
              </a:rPr>
              <a:t> SCATTERPLOTS CONTINUED</a:t>
            </a:r>
            <a:endParaRPr lang="en-US" sz="3400" dirty="0"/>
          </a:p>
        </p:txBody>
      </p:sp>
      <p:sp>
        <p:nvSpPr>
          <p:cNvPr id="5" name="Content Placeholder 2">
            <a:extLst>
              <a:ext uri="{FF2B5EF4-FFF2-40B4-BE49-F238E27FC236}">
                <a16:creationId xmlns:a16="http://schemas.microsoft.com/office/drawing/2014/main" id="{188BA896-44F0-4D16-9A5D-3FC67AEB4518}"/>
              </a:ext>
            </a:extLst>
          </p:cNvPr>
          <p:cNvSpPr>
            <a:spLocks noGrp="1"/>
          </p:cNvSpPr>
          <p:nvPr>
            <p:ph idx="1"/>
          </p:nvPr>
        </p:nvSpPr>
        <p:spPr>
          <a:xfrm>
            <a:off x="457200" y="2512770"/>
            <a:ext cx="8390540" cy="4123035"/>
          </a:xfrm>
        </p:spPr>
        <p:txBody>
          <a:bodyPr>
            <a:normAutofit/>
          </a:bodyPr>
          <a:lstStyle/>
          <a:p>
            <a:r>
              <a:rPr lang="en-US" sz="1900" dirty="0">
                <a:latin typeface="Abadi Extra Light" panose="020B0204020104020204" pitchFamily="34" charset="0"/>
              </a:rPr>
              <a:t>The nature of the relationships between the variables in the scatterplots:</a:t>
            </a:r>
          </a:p>
          <a:p>
            <a:pPr lvl="1"/>
            <a:r>
              <a:rPr lang="en-US" sz="1900" dirty="0">
                <a:latin typeface="Abadi Extra Light" panose="020B0204020104020204" pitchFamily="34" charset="0"/>
              </a:rPr>
              <a:t> For the first scatterplot, we can ascertain that it looks like a linear relationship -  the scatterplot follows a "line" from the bottom left of the graph up towards the top right.</a:t>
            </a:r>
          </a:p>
          <a:p>
            <a:pPr lvl="1"/>
            <a:r>
              <a:rPr lang="en-US" sz="1900" dirty="0">
                <a:latin typeface="Abadi Extra Light" panose="020B0204020104020204" pitchFamily="34" charset="0"/>
              </a:rPr>
              <a:t>For the second scatterplot, we see that is follows no real line, and rather almost has sort of a curve that dips downward on the right side. This scatterplot has the characteristics of a more non-linear relationship.</a:t>
            </a:r>
          </a:p>
        </p:txBody>
      </p:sp>
    </p:spTree>
    <p:extLst>
      <p:ext uri="{BB962C8B-B14F-4D97-AF65-F5344CB8AC3E}">
        <p14:creationId xmlns:p14="http://schemas.microsoft.com/office/powerpoint/2010/main" val="2134975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300835"/>
            <a:ext cx="8229600" cy="1143000"/>
          </a:xfrm>
        </p:spPr>
        <p:txBody>
          <a:bodyPr>
            <a:normAutofit/>
          </a:bodyPr>
          <a:lstStyle/>
          <a:p>
            <a:r>
              <a:rPr lang="en-US" sz="3400" dirty="0">
                <a:solidFill>
                  <a:schemeClr val="bg1"/>
                </a:solidFill>
                <a:latin typeface="Abadi Extra Light" panose="020B0204020104020204" pitchFamily="34" charset="0"/>
              </a:rPr>
              <a:t> SCATTERPLOTS CONTINUED</a:t>
            </a:r>
            <a:endParaRPr lang="en-US" sz="3400" dirty="0"/>
          </a:p>
        </p:txBody>
      </p:sp>
      <p:sp>
        <p:nvSpPr>
          <p:cNvPr id="5" name="Content Placeholder 2">
            <a:extLst>
              <a:ext uri="{FF2B5EF4-FFF2-40B4-BE49-F238E27FC236}">
                <a16:creationId xmlns:a16="http://schemas.microsoft.com/office/drawing/2014/main" id="{188BA896-44F0-4D16-9A5D-3FC67AEB4518}"/>
              </a:ext>
            </a:extLst>
          </p:cNvPr>
          <p:cNvSpPr>
            <a:spLocks noGrp="1"/>
          </p:cNvSpPr>
          <p:nvPr>
            <p:ph idx="1"/>
          </p:nvPr>
        </p:nvSpPr>
        <p:spPr>
          <a:xfrm>
            <a:off x="457200" y="2512770"/>
            <a:ext cx="8390540" cy="4123035"/>
          </a:xfrm>
        </p:spPr>
        <p:txBody>
          <a:bodyPr>
            <a:normAutofit/>
          </a:bodyPr>
          <a:lstStyle/>
          <a:p>
            <a:r>
              <a:rPr lang="en-US" sz="1900" dirty="0">
                <a:latin typeface="Abadi Extra Light" panose="020B0204020104020204" pitchFamily="34" charset="0"/>
              </a:rPr>
              <a:t>In addition to the scatterplots for looking at relationships, I wanted to complete a correlation heatmap (see next slide) to get a look at the relationships between all of the variables, since that is a part of my research question. This style of heatmap portrays the Pearson's correlation coefficient value for/between all of the variables - it grants a nice overview of the relationships between the features of the entire dataset.</a:t>
            </a:r>
          </a:p>
        </p:txBody>
      </p:sp>
    </p:spTree>
    <p:extLst>
      <p:ext uri="{BB962C8B-B14F-4D97-AF65-F5344CB8AC3E}">
        <p14:creationId xmlns:p14="http://schemas.microsoft.com/office/powerpoint/2010/main" val="3816167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300835"/>
            <a:ext cx="8229600" cy="1143000"/>
          </a:xfrm>
        </p:spPr>
        <p:txBody>
          <a:bodyPr>
            <a:normAutofit/>
          </a:bodyPr>
          <a:lstStyle/>
          <a:p>
            <a:r>
              <a:rPr lang="en-US" sz="3400" dirty="0">
                <a:solidFill>
                  <a:schemeClr val="bg1"/>
                </a:solidFill>
                <a:latin typeface="Abadi Extra Light" panose="020B0204020104020204" pitchFamily="34" charset="0"/>
              </a:rPr>
              <a:t> SCATTERPLOTS CONTINUED</a:t>
            </a:r>
            <a:endParaRPr lang="en-US" sz="3400" dirty="0"/>
          </a:p>
        </p:txBody>
      </p:sp>
      <p:pic>
        <p:nvPicPr>
          <p:cNvPr id="7" name="Picture 6">
            <a:extLst>
              <a:ext uri="{FF2B5EF4-FFF2-40B4-BE49-F238E27FC236}">
                <a16:creationId xmlns:a16="http://schemas.microsoft.com/office/drawing/2014/main" id="{D3D0D7D7-9215-49CE-95E1-2B38FC4C0FF3}"/>
              </a:ext>
            </a:extLst>
          </p:cNvPr>
          <p:cNvPicPr>
            <a:picLocks noChangeAspect="1"/>
          </p:cNvPicPr>
          <p:nvPr/>
        </p:nvPicPr>
        <p:blipFill>
          <a:blip r:embed="rId2"/>
          <a:stretch>
            <a:fillRect/>
          </a:stretch>
        </p:blipFill>
        <p:spPr>
          <a:xfrm>
            <a:off x="2281426" y="1138425"/>
            <a:ext cx="5102946" cy="5418740"/>
          </a:xfrm>
          <a:prstGeom prst="rect">
            <a:avLst/>
          </a:prstGeom>
        </p:spPr>
      </p:pic>
    </p:spTree>
    <p:extLst>
      <p:ext uri="{BB962C8B-B14F-4D97-AF65-F5344CB8AC3E}">
        <p14:creationId xmlns:p14="http://schemas.microsoft.com/office/powerpoint/2010/main" val="314920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1"/>
                </a:solidFill>
                <a:latin typeface="Abadi Extra Light" panose="020B0204020104020204" pitchFamily="34" charset="0"/>
              </a:rPr>
              <a:t>HYPOTHESIS</a:t>
            </a:r>
            <a:endParaRPr lang="en-US" dirty="0"/>
          </a:p>
        </p:txBody>
      </p:sp>
      <p:sp>
        <p:nvSpPr>
          <p:cNvPr id="3" name="Content Placeholder 2"/>
          <p:cNvSpPr>
            <a:spLocks noGrp="1"/>
          </p:cNvSpPr>
          <p:nvPr>
            <p:ph idx="1"/>
          </p:nvPr>
        </p:nvSpPr>
        <p:spPr>
          <a:xfrm>
            <a:off x="457200" y="2360065"/>
            <a:ext cx="8229600" cy="3918803"/>
          </a:xfrm>
        </p:spPr>
        <p:txBody>
          <a:bodyPr>
            <a:normAutofit/>
          </a:bodyPr>
          <a:lstStyle/>
          <a:p>
            <a:r>
              <a:rPr lang="en-US" dirty="0">
                <a:latin typeface="Abadi Extra Light" panose="020B0204020104020204" pitchFamily="34" charset="0"/>
              </a:rPr>
              <a:t>One hypothesis that I would like to consider/evaluate is:</a:t>
            </a:r>
          </a:p>
          <a:p>
            <a:pPr marL="971550" lvl="1" indent="-514350">
              <a:buAutoNum type="arabicPeriod"/>
            </a:pPr>
            <a:r>
              <a:rPr lang="en-US" dirty="0">
                <a:latin typeface="Abadi Extra Light" panose="020B0204020104020204" pitchFamily="34" charset="0"/>
              </a:rPr>
              <a:t>I hypothesize that horses of which received surgery for colic were less likely to die or be euthanized than those that did not receive colic surgery. </a:t>
            </a:r>
          </a:p>
          <a:p>
            <a:pPr marL="1371600" lvl="2" indent="-514350"/>
            <a:r>
              <a:rPr lang="en-US" dirty="0">
                <a:latin typeface="Abadi Extra Light" panose="020B0204020104020204" pitchFamily="34" charset="0"/>
              </a:rPr>
              <a:t>I hypothesize that the relationship between surgery status and a horse's life outcome is a significant one.</a:t>
            </a:r>
            <a:endParaRPr lang="en-US" dirty="0"/>
          </a:p>
          <a:p>
            <a:endParaRPr lang="en-US" dirty="0"/>
          </a:p>
        </p:txBody>
      </p:sp>
    </p:spTree>
    <p:extLst>
      <p:ext uri="{BB962C8B-B14F-4D97-AF65-F5344CB8AC3E}">
        <p14:creationId xmlns:p14="http://schemas.microsoft.com/office/powerpoint/2010/main" val="2056637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300835"/>
            <a:ext cx="8229600" cy="1143000"/>
          </a:xfrm>
        </p:spPr>
        <p:txBody>
          <a:bodyPr>
            <a:normAutofit/>
          </a:bodyPr>
          <a:lstStyle/>
          <a:p>
            <a:r>
              <a:rPr lang="en-US" sz="3400" dirty="0">
                <a:solidFill>
                  <a:schemeClr val="bg1"/>
                </a:solidFill>
                <a:latin typeface="Abadi Extra Light" panose="020B0204020104020204" pitchFamily="34" charset="0"/>
              </a:rPr>
              <a:t> SCATTERPLOTS CONTINUED</a:t>
            </a:r>
            <a:endParaRPr lang="en-US" sz="3400" dirty="0"/>
          </a:p>
        </p:txBody>
      </p:sp>
      <p:sp>
        <p:nvSpPr>
          <p:cNvPr id="5" name="Content Placeholder 2">
            <a:extLst>
              <a:ext uri="{FF2B5EF4-FFF2-40B4-BE49-F238E27FC236}">
                <a16:creationId xmlns:a16="http://schemas.microsoft.com/office/drawing/2014/main" id="{188BA896-44F0-4D16-9A5D-3FC67AEB4518}"/>
              </a:ext>
            </a:extLst>
          </p:cNvPr>
          <p:cNvSpPr>
            <a:spLocks noGrp="1"/>
          </p:cNvSpPr>
          <p:nvPr>
            <p:ph idx="1"/>
          </p:nvPr>
        </p:nvSpPr>
        <p:spPr>
          <a:xfrm>
            <a:off x="457200" y="2512770"/>
            <a:ext cx="8390540" cy="4123035"/>
          </a:xfrm>
        </p:spPr>
        <p:txBody>
          <a:bodyPr>
            <a:normAutofit/>
          </a:bodyPr>
          <a:lstStyle/>
          <a:p>
            <a:r>
              <a:rPr lang="en-US" sz="1900" dirty="0">
                <a:latin typeface="Abadi Extra Light" panose="020B0204020104020204" pitchFamily="34" charset="0"/>
              </a:rPr>
              <a:t>Within the correlation heatmap, we can see and ascertain the following:</a:t>
            </a:r>
          </a:p>
          <a:p>
            <a:pPr lvl="1"/>
            <a:r>
              <a:rPr lang="en-US" sz="1900" dirty="0">
                <a:latin typeface="Abadi Extra Light" panose="020B0204020104020204" pitchFamily="34" charset="0"/>
              </a:rPr>
              <a:t>The strongest, positive correlation exists between </a:t>
            </a:r>
            <a:r>
              <a:rPr lang="en-US" sz="1900" dirty="0" err="1">
                <a:latin typeface="Abadi Extra Light" panose="020B0204020104020204" pitchFamily="34" charset="0"/>
              </a:rPr>
              <a:t>packed_cell_volume</a:t>
            </a:r>
            <a:r>
              <a:rPr lang="en-US" sz="1900" dirty="0">
                <a:latin typeface="Abadi Extra Light" panose="020B0204020104020204" pitchFamily="34" charset="0"/>
              </a:rPr>
              <a:t> and </a:t>
            </a:r>
            <a:r>
              <a:rPr lang="en-US" sz="1900" dirty="0" err="1">
                <a:latin typeface="Abadi Extra Light" panose="020B0204020104020204" pitchFamily="34" charset="0"/>
              </a:rPr>
              <a:t>mucous_membrane</a:t>
            </a:r>
            <a:r>
              <a:rPr lang="en-US" sz="1900" dirty="0">
                <a:latin typeface="Abadi Extra Light" panose="020B0204020104020204" pitchFamily="34" charset="0"/>
              </a:rPr>
              <a:t>.</a:t>
            </a:r>
          </a:p>
          <a:p>
            <a:pPr lvl="1"/>
            <a:r>
              <a:rPr lang="en-US" sz="1900" dirty="0" err="1">
                <a:latin typeface="Abadi Extra Light" panose="020B0204020104020204" pitchFamily="34" charset="0"/>
              </a:rPr>
              <a:t>capillary_refill_time</a:t>
            </a:r>
            <a:r>
              <a:rPr lang="en-US" sz="1900" dirty="0">
                <a:latin typeface="Abadi Extra Light" panose="020B0204020104020204" pitchFamily="34" charset="0"/>
              </a:rPr>
              <a:t> and </a:t>
            </a:r>
            <a:r>
              <a:rPr lang="en-US" sz="1900" dirty="0" err="1">
                <a:latin typeface="Abadi Extra Light" panose="020B0204020104020204" pitchFamily="34" charset="0"/>
              </a:rPr>
              <a:t>packed_cell_volume</a:t>
            </a:r>
            <a:r>
              <a:rPr lang="en-US" sz="1900" dirty="0">
                <a:latin typeface="Abadi Extra Light" panose="020B0204020104020204" pitchFamily="34" charset="0"/>
              </a:rPr>
              <a:t> is the second strongest, positive correlation.</a:t>
            </a:r>
          </a:p>
          <a:p>
            <a:pPr lvl="1"/>
            <a:r>
              <a:rPr lang="en-US" sz="1900" dirty="0">
                <a:latin typeface="Abadi Extra Light" panose="020B0204020104020204" pitchFamily="34" charset="0"/>
              </a:rPr>
              <a:t>age and pulse are the strongest, negative correlation.</a:t>
            </a:r>
          </a:p>
          <a:p>
            <a:pPr lvl="1"/>
            <a:r>
              <a:rPr lang="en-US" sz="1900" dirty="0">
                <a:latin typeface="Abadi Extra Light" panose="020B0204020104020204" pitchFamily="34" charset="0"/>
              </a:rPr>
              <a:t>age and </a:t>
            </a:r>
            <a:r>
              <a:rPr lang="en-US" sz="1900" dirty="0" err="1">
                <a:latin typeface="Abadi Extra Light" panose="020B0204020104020204" pitchFamily="34" charset="0"/>
              </a:rPr>
              <a:t>respiratory_rate</a:t>
            </a:r>
            <a:r>
              <a:rPr lang="en-US" sz="1900" dirty="0">
                <a:latin typeface="Abadi Extra Light" panose="020B0204020104020204" pitchFamily="34" charset="0"/>
              </a:rPr>
              <a:t> is a moderately strong, negative correlation.</a:t>
            </a:r>
          </a:p>
        </p:txBody>
      </p:sp>
    </p:spTree>
    <p:extLst>
      <p:ext uri="{BB962C8B-B14F-4D97-AF65-F5344CB8AC3E}">
        <p14:creationId xmlns:p14="http://schemas.microsoft.com/office/powerpoint/2010/main" val="1695282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 HYPOTHESIS TESTING</a:t>
            </a:r>
            <a:endParaRPr lang="en-US" sz="3400" dirty="0"/>
          </a:p>
        </p:txBody>
      </p:sp>
      <p:sp>
        <p:nvSpPr>
          <p:cNvPr id="3" name="Content Placeholder 2"/>
          <p:cNvSpPr>
            <a:spLocks noGrp="1"/>
          </p:cNvSpPr>
          <p:nvPr>
            <p:ph idx="1"/>
          </p:nvPr>
        </p:nvSpPr>
        <p:spPr>
          <a:xfrm>
            <a:off x="457200" y="2054654"/>
            <a:ext cx="8390540" cy="4581151"/>
          </a:xfrm>
        </p:spPr>
        <p:txBody>
          <a:bodyPr>
            <a:normAutofit/>
          </a:bodyPr>
          <a:lstStyle/>
          <a:p>
            <a:r>
              <a:rPr lang="en-US" sz="2000" dirty="0">
                <a:latin typeface="Abadi Extra Light" panose="020B0204020104020204" pitchFamily="34" charset="0"/>
              </a:rPr>
              <a:t>For my hypothesis testing, I elected to conduct the "Testing a Correlation" hypothesis test - this is primarily because I am interested in the relationships of my variables. For my specific hypothesis, below, I will run this correlation test to determine whether I have support for my hypothesis or not. </a:t>
            </a:r>
          </a:p>
          <a:p>
            <a:endParaRPr lang="en-US" sz="2000" dirty="0">
              <a:latin typeface="Abadi Extra Light" panose="020B0204020104020204" pitchFamily="34" charset="0"/>
            </a:endParaRPr>
          </a:p>
          <a:p>
            <a:r>
              <a:rPr lang="en-US" sz="2000" dirty="0">
                <a:latin typeface="Abadi Extra Light" panose="020B0204020104020204" pitchFamily="34" charset="0"/>
              </a:rPr>
              <a:t>Hypothesis:</a:t>
            </a:r>
          </a:p>
          <a:p>
            <a:pPr lvl="1"/>
            <a:r>
              <a:rPr lang="en-US" sz="2000" dirty="0">
                <a:latin typeface="Abadi Extra Light" panose="020B0204020104020204" pitchFamily="34" charset="0"/>
              </a:rPr>
              <a:t>I hypothesize that horses of which received surgery for colic were less likely to die or be euthanized than those that did not receive colic surgery. </a:t>
            </a:r>
          </a:p>
          <a:p>
            <a:pPr lvl="2"/>
            <a:r>
              <a:rPr lang="en-US" sz="2000" dirty="0">
                <a:latin typeface="Abadi Extra Light" panose="020B0204020104020204" pitchFamily="34" charset="0"/>
              </a:rPr>
              <a:t>I hypothesize that the relationship between surgery status and a horse's life outcome is a significant one.</a:t>
            </a:r>
          </a:p>
        </p:txBody>
      </p:sp>
    </p:spTree>
    <p:extLst>
      <p:ext uri="{BB962C8B-B14F-4D97-AF65-F5344CB8AC3E}">
        <p14:creationId xmlns:p14="http://schemas.microsoft.com/office/powerpoint/2010/main" val="1346564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714141"/>
            <a:ext cx="8229600" cy="1143000"/>
          </a:xfrm>
        </p:spPr>
        <p:txBody>
          <a:bodyPr>
            <a:normAutofit/>
          </a:bodyPr>
          <a:lstStyle/>
          <a:p>
            <a:r>
              <a:rPr lang="en-US" sz="3400" dirty="0">
                <a:solidFill>
                  <a:schemeClr val="bg1"/>
                </a:solidFill>
                <a:latin typeface="Abadi Extra Light" panose="020B0204020104020204" pitchFamily="34" charset="0"/>
              </a:rPr>
              <a:t> HYPOTHESIS TESTING</a:t>
            </a:r>
            <a:endParaRPr lang="en-US" sz="3400" dirty="0"/>
          </a:p>
        </p:txBody>
      </p:sp>
      <p:sp>
        <p:nvSpPr>
          <p:cNvPr id="3" name="Content Placeholder 2"/>
          <p:cNvSpPr>
            <a:spLocks noGrp="1"/>
          </p:cNvSpPr>
          <p:nvPr>
            <p:ph idx="1"/>
          </p:nvPr>
        </p:nvSpPr>
        <p:spPr>
          <a:xfrm>
            <a:off x="457200" y="2054654"/>
            <a:ext cx="8390540" cy="4581151"/>
          </a:xfrm>
        </p:spPr>
        <p:txBody>
          <a:bodyPr>
            <a:normAutofit lnSpcReduction="10000"/>
          </a:bodyPr>
          <a:lstStyle/>
          <a:p>
            <a:endParaRPr lang="en-US" sz="2000" dirty="0">
              <a:latin typeface="Abadi Extra Light" panose="020B0204020104020204" pitchFamily="34" charset="0"/>
            </a:endParaRPr>
          </a:p>
          <a:p>
            <a:endParaRPr lang="en-US" sz="2000" dirty="0">
              <a:latin typeface="Abadi Extra Light" panose="020B0204020104020204" pitchFamily="34" charset="0"/>
            </a:endParaRPr>
          </a:p>
          <a:p>
            <a:endParaRPr lang="en-US" sz="2000" dirty="0">
              <a:latin typeface="Abadi Extra Light" panose="020B0204020104020204" pitchFamily="34" charset="0"/>
            </a:endParaRPr>
          </a:p>
          <a:p>
            <a:endParaRPr lang="en-US" sz="2000" dirty="0">
              <a:latin typeface="Abadi Extra Light" panose="020B0204020104020204" pitchFamily="34" charset="0"/>
            </a:endParaRPr>
          </a:p>
          <a:p>
            <a:r>
              <a:rPr lang="en-US" sz="2000" dirty="0">
                <a:latin typeface="Abadi Extra Light" panose="020B0204020104020204" pitchFamily="34" charset="0"/>
              </a:rPr>
              <a:t>The actual correlation for the relationship between surgery option and horse life outcome was a positive, weak relationship, coming in at 0.12 for the </a:t>
            </a:r>
            <a:r>
              <a:rPr lang="en-US" sz="2000" dirty="0" err="1">
                <a:latin typeface="Abadi Extra Light" panose="020B0204020104020204" pitchFamily="34" charset="0"/>
              </a:rPr>
              <a:t>corellation</a:t>
            </a:r>
            <a:r>
              <a:rPr lang="en-US" sz="2000" dirty="0">
                <a:latin typeface="Abadi Extra Light" panose="020B0204020104020204" pitchFamily="34" charset="0"/>
              </a:rPr>
              <a:t> coefficient. After 1,000 iterations, this value went up to 0.17 for the correlation coefficient. Overall, we can see that the observed correlation is small and weak.</a:t>
            </a:r>
          </a:p>
          <a:p>
            <a:r>
              <a:rPr lang="en-US" sz="2000" dirty="0">
                <a:latin typeface="Abadi Extra Light" panose="020B0204020104020204" pitchFamily="34" charset="0"/>
              </a:rPr>
              <a:t>However, the computed p-value is 0.04 (which is less than 0.05), which indicates that this relationship is statistically significant.</a:t>
            </a:r>
          </a:p>
          <a:p>
            <a:r>
              <a:rPr lang="en-US" sz="2000" dirty="0">
                <a:latin typeface="Abadi Extra Light" panose="020B0204020104020204" pitchFamily="34" charset="0"/>
              </a:rPr>
              <a:t>So, while the observed correlation is small, the p-value tells us that there is likely support for my hypothesis - particularly the second part of my hypothesis in which I hypothesize the relationship between these variables is statistically significant. </a:t>
            </a:r>
          </a:p>
        </p:txBody>
      </p:sp>
      <p:pic>
        <p:nvPicPr>
          <p:cNvPr id="5" name="Picture 4">
            <a:extLst>
              <a:ext uri="{FF2B5EF4-FFF2-40B4-BE49-F238E27FC236}">
                <a16:creationId xmlns:a16="http://schemas.microsoft.com/office/drawing/2014/main" id="{E0A8A10A-2528-4517-92A5-EE086F164B82}"/>
              </a:ext>
            </a:extLst>
          </p:cNvPr>
          <p:cNvPicPr>
            <a:picLocks noChangeAspect="1"/>
          </p:cNvPicPr>
          <p:nvPr/>
        </p:nvPicPr>
        <p:blipFill>
          <a:blip r:embed="rId2"/>
          <a:stretch>
            <a:fillRect/>
          </a:stretch>
        </p:blipFill>
        <p:spPr>
          <a:xfrm>
            <a:off x="2619375" y="1901950"/>
            <a:ext cx="3905250" cy="1390650"/>
          </a:xfrm>
          <a:prstGeom prst="rect">
            <a:avLst/>
          </a:prstGeom>
        </p:spPr>
      </p:pic>
    </p:spTree>
    <p:extLst>
      <p:ext uri="{BB962C8B-B14F-4D97-AF65-F5344CB8AC3E}">
        <p14:creationId xmlns:p14="http://schemas.microsoft.com/office/powerpoint/2010/main" val="3239360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714141"/>
            <a:ext cx="8229600" cy="1143000"/>
          </a:xfrm>
        </p:spPr>
        <p:txBody>
          <a:bodyPr>
            <a:normAutofit/>
          </a:bodyPr>
          <a:lstStyle/>
          <a:p>
            <a:r>
              <a:rPr lang="en-US" sz="3400" dirty="0">
                <a:solidFill>
                  <a:schemeClr val="bg1"/>
                </a:solidFill>
                <a:latin typeface="Abadi Extra Light" panose="020B0204020104020204" pitchFamily="34" charset="0"/>
              </a:rPr>
              <a:t> REGRESSION ANALYSIS</a:t>
            </a:r>
            <a:endParaRPr lang="en-US" sz="3400" dirty="0"/>
          </a:p>
        </p:txBody>
      </p:sp>
      <p:sp>
        <p:nvSpPr>
          <p:cNvPr id="3" name="Content Placeholder 2"/>
          <p:cNvSpPr>
            <a:spLocks noGrp="1"/>
          </p:cNvSpPr>
          <p:nvPr>
            <p:ph idx="1"/>
          </p:nvPr>
        </p:nvSpPr>
        <p:spPr>
          <a:xfrm>
            <a:off x="457200" y="1857141"/>
            <a:ext cx="8390540" cy="4778664"/>
          </a:xfrm>
        </p:spPr>
        <p:txBody>
          <a:bodyPr>
            <a:normAutofit fontScale="62500" lnSpcReduction="20000"/>
          </a:bodyPr>
          <a:lstStyle/>
          <a:p>
            <a:pPr marL="0" indent="0">
              <a:buNone/>
            </a:pPr>
            <a:endParaRPr lang="en-US" sz="2000" dirty="0">
              <a:latin typeface="Abadi Extra Light" panose="020B0204020104020204" pitchFamily="34" charset="0"/>
            </a:endParaRPr>
          </a:p>
          <a:p>
            <a:r>
              <a:rPr lang="en-US" sz="2900" dirty="0">
                <a:latin typeface="Abadi Extra Light" panose="020B0204020104020204" pitchFamily="34" charset="0"/>
              </a:rPr>
              <a:t>For this section, I wanted to consider a few relationships, so I did a couple of extra analyses. </a:t>
            </a:r>
          </a:p>
          <a:p>
            <a:r>
              <a:rPr lang="en-US" sz="2900" dirty="0">
                <a:latin typeface="Abadi Extra Light" panose="020B0204020104020204" pitchFamily="34" charset="0"/>
              </a:rPr>
              <a:t>Below is a summary of the definitions of the output table characteristics/stats that I will be looking at for the regressions I run. I will not be discussing all of the information, but rather those characteristics that are most important for my project scope and topic. </a:t>
            </a:r>
          </a:p>
          <a:p>
            <a:pPr lvl="1"/>
            <a:r>
              <a:rPr lang="en-US" sz="2300" dirty="0">
                <a:latin typeface="Abadi Extra Light" panose="020B0204020104020204" pitchFamily="34" charset="0"/>
              </a:rPr>
              <a:t>The dependent variable is the variable we are looking at to see how it is impacted by the predictor or independent variables.</a:t>
            </a:r>
          </a:p>
          <a:p>
            <a:pPr lvl="1"/>
            <a:r>
              <a:rPr lang="en-US" sz="2300" dirty="0">
                <a:latin typeface="Abadi Extra Light" panose="020B0204020104020204" pitchFamily="34" charset="0"/>
              </a:rPr>
              <a:t>Degrees of freedom are an accounting of how many parameters are estimated by the model and, by extension, a measure of complexity for linear regression models.</a:t>
            </a:r>
          </a:p>
          <a:p>
            <a:pPr lvl="1"/>
            <a:r>
              <a:rPr lang="en-US" sz="2300" dirty="0">
                <a:latin typeface="Abadi Extra Light" panose="020B0204020104020204" pitchFamily="34" charset="0"/>
              </a:rPr>
              <a:t>The </a:t>
            </a:r>
            <a:r>
              <a:rPr lang="en-US" sz="2300" dirty="0" err="1">
                <a:latin typeface="Abadi Extra Light" panose="020B0204020104020204" pitchFamily="34" charset="0"/>
              </a:rPr>
              <a:t>df</a:t>
            </a:r>
            <a:r>
              <a:rPr lang="en-US" sz="2300" dirty="0">
                <a:latin typeface="Abadi Extra Light" panose="020B0204020104020204" pitchFamily="34" charset="0"/>
              </a:rPr>
              <a:t> model indicates the number of predictor variables.</a:t>
            </a:r>
          </a:p>
          <a:p>
            <a:pPr lvl="1"/>
            <a:r>
              <a:rPr lang="en-US" sz="2300" dirty="0">
                <a:latin typeface="Abadi Extra Light" panose="020B0204020104020204" pitchFamily="34" charset="0"/>
              </a:rPr>
              <a:t>The covariance type for the below measures is </a:t>
            </a:r>
            <a:r>
              <a:rPr lang="en-US" sz="2300" dirty="0" err="1">
                <a:latin typeface="Abadi Extra Light" panose="020B0204020104020204" pitchFamily="34" charset="0"/>
              </a:rPr>
              <a:t>nonrobust</a:t>
            </a:r>
            <a:r>
              <a:rPr lang="en-US" sz="2300" dirty="0">
                <a:latin typeface="Abadi Extra Light" panose="020B0204020104020204" pitchFamily="34" charset="0"/>
              </a:rPr>
              <a:t> - this is a measure of how two variables are linked in a positive or negative way, and a robust covariance is one that is calculated in a way to minimize or eliminate variables, which is not the same as </a:t>
            </a:r>
            <a:r>
              <a:rPr lang="en-US" sz="2300" dirty="0" err="1">
                <a:latin typeface="Abadi Extra Light" panose="020B0204020104020204" pitchFamily="34" charset="0"/>
              </a:rPr>
              <a:t>nonrobust</a:t>
            </a:r>
            <a:r>
              <a:rPr lang="en-US" sz="2300" dirty="0">
                <a:latin typeface="Abadi Extra Light" panose="020B0204020104020204" pitchFamily="34" charset="0"/>
              </a:rPr>
              <a:t>, of course.</a:t>
            </a:r>
          </a:p>
          <a:p>
            <a:pPr lvl="1"/>
            <a:r>
              <a:rPr lang="en-US" sz="2300" dirty="0">
                <a:latin typeface="Abadi Extra Light" panose="020B0204020104020204" pitchFamily="34" charset="0"/>
              </a:rPr>
              <a:t>R-squared is probably the most important measurement here, as it is the measurement of how much of the dependent variable is explained by the changes in our independent variables.</a:t>
            </a:r>
          </a:p>
          <a:p>
            <a:pPr lvl="1"/>
            <a:r>
              <a:rPr lang="en-US" sz="2300" dirty="0">
                <a:latin typeface="Abadi Extra Light" panose="020B0204020104020204" pitchFamily="34" charset="0"/>
              </a:rPr>
              <a:t>Adjusted R-squared is important for analyzing multiple dependent variables’ efficacy on the model.</a:t>
            </a:r>
          </a:p>
          <a:p>
            <a:pPr lvl="1"/>
            <a:r>
              <a:rPr lang="en-US" sz="2300" dirty="0">
                <a:latin typeface="Abadi Extra Light" panose="020B0204020104020204" pitchFamily="34" charset="0"/>
              </a:rPr>
              <a:t>The F-statistic is comparing your produced linear model for your variables against a model that replaces your variables’ effect to 0, to find out if your group of variables are statistically significant. To interpret this number correctly, using a chosen alpha value and an F-table is necessary. Prob (F-Statistic) uses this number to tell you the accuracy of the null hypothesis, or whether it is accurate that your variables’ effect is 0.</a:t>
            </a:r>
          </a:p>
        </p:txBody>
      </p:sp>
    </p:spTree>
    <p:extLst>
      <p:ext uri="{BB962C8B-B14F-4D97-AF65-F5344CB8AC3E}">
        <p14:creationId xmlns:p14="http://schemas.microsoft.com/office/powerpoint/2010/main" val="707231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34134"/>
            <a:ext cx="8229600" cy="1143000"/>
          </a:xfrm>
        </p:spPr>
        <p:txBody>
          <a:bodyPr>
            <a:normAutofit/>
          </a:bodyPr>
          <a:lstStyle/>
          <a:p>
            <a:r>
              <a:rPr lang="en-US" sz="3400" dirty="0">
                <a:solidFill>
                  <a:schemeClr val="bg1"/>
                </a:solidFill>
                <a:latin typeface="Abadi Extra Light" panose="020B0204020104020204" pitchFamily="34" charset="0"/>
              </a:rPr>
              <a:t> REGRESSION ANALYSIS CON’T.</a:t>
            </a:r>
            <a:endParaRPr lang="en-US" sz="3400" dirty="0"/>
          </a:p>
        </p:txBody>
      </p:sp>
      <p:pic>
        <p:nvPicPr>
          <p:cNvPr id="7" name="Picture 6">
            <a:extLst>
              <a:ext uri="{FF2B5EF4-FFF2-40B4-BE49-F238E27FC236}">
                <a16:creationId xmlns:a16="http://schemas.microsoft.com/office/drawing/2014/main" id="{E2846668-D627-4A7F-AD3D-B12A38B19B89}"/>
              </a:ext>
            </a:extLst>
          </p:cNvPr>
          <p:cNvPicPr>
            <a:picLocks noChangeAspect="1"/>
          </p:cNvPicPr>
          <p:nvPr/>
        </p:nvPicPr>
        <p:blipFill>
          <a:blip r:embed="rId2"/>
          <a:stretch>
            <a:fillRect/>
          </a:stretch>
        </p:blipFill>
        <p:spPr>
          <a:xfrm>
            <a:off x="2846865" y="985720"/>
            <a:ext cx="4044620" cy="5743692"/>
          </a:xfrm>
          <a:prstGeom prst="rect">
            <a:avLst/>
          </a:prstGeom>
        </p:spPr>
      </p:pic>
    </p:spTree>
    <p:extLst>
      <p:ext uri="{BB962C8B-B14F-4D97-AF65-F5344CB8AC3E}">
        <p14:creationId xmlns:p14="http://schemas.microsoft.com/office/powerpoint/2010/main" val="10601634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714141"/>
            <a:ext cx="8229600" cy="1143000"/>
          </a:xfrm>
        </p:spPr>
        <p:txBody>
          <a:bodyPr>
            <a:normAutofit/>
          </a:bodyPr>
          <a:lstStyle/>
          <a:p>
            <a:r>
              <a:rPr lang="en-US" sz="3400" dirty="0">
                <a:solidFill>
                  <a:schemeClr val="bg1"/>
                </a:solidFill>
                <a:latin typeface="Abadi Extra Light" panose="020B0204020104020204" pitchFamily="34" charset="0"/>
              </a:rPr>
              <a:t> REGRESSION ANALYSIS CON’T.</a:t>
            </a:r>
            <a:endParaRPr lang="en-US" sz="3400" dirty="0"/>
          </a:p>
        </p:txBody>
      </p:sp>
      <p:sp>
        <p:nvSpPr>
          <p:cNvPr id="3" name="Content Placeholder 2"/>
          <p:cNvSpPr>
            <a:spLocks noGrp="1"/>
          </p:cNvSpPr>
          <p:nvPr>
            <p:ph idx="1"/>
          </p:nvPr>
        </p:nvSpPr>
        <p:spPr>
          <a:xfrm>
            <a:off x="457200" y="2054655"/>
            <a:ext cx="8390540" cy="4581150"/>
          </a:xfrm>
        </p:spPr>
        <p:txBody>
          <a:bodyPr>
            <a:normAutofit fontScale="92500" lnSpcReduction="10000"/>
          </a:bodyPr>
          <a:lstStyle/>
          <a:p>
            <a:pPr marL="0" indent="0">
              <a:buNone/>
            </a:pPr>
            <a:r>
              <a:rPr lang="en-US" sz="2300" dirty="0">
                <a:latin typeface="Abadi Extra Light" panose="020B0204020104020204" pitchFamily="34" charset="0"/>
              </a:rPr>
              <a:t>For the first relationship (previous slide), I wanted to look at the impact that surgery option plus the accompaniment of age had on a horse's life outcome. From the results above, we can see that (using the model of Ordinary Least Squares):</a:t>
            </a:r>
          </a:p>
          <a:p>
            <a:pPr marL="0" indent="0">
              <a:buNone/>
            </a:pPr>
            <a:endParaRPr lang="en-US" sz="2300" dirty="0">
              <a:latin typeface="Abadi Extra Light" panose="020B0204020104020204" pitchFamily="34" charset="0"/>
            </a:endParaRPr>
          </a:p>
          <a:p>
            <a:pPr marL="0" indent="0">
              <a:buNone/>
            </a:pPr>
            <a:r>
              <a:rPr lang="en-US" sz="2300" dirty="0">
                <a:latin typeface="Abadi Extra Light" panose="020B0204020104020204" pitchFamily="34" charset="0"/>
              </a:rPr>
              <a:t>* The dependent variable is outcome (of course).</a:t>
            </a:r>
          </a:p>
          <a:p>
            <a:pPr marL="0" indent="0">
              <a:buNone/>
            </a:pPr>
            <a:r>
              <a:rPr lang="en-US" sz="2300" dirty="0">
                <a:latin typeface="Abadi Extra Light" panose="020B0204020104020204" pitchFamily="34" charset="0"/>
              </a:rPr>
              <a:t>* There are 296 degrees of freedom.</a:t>
            </a:r>
          </a:p>
          <a:p>
            <a:pPr marL="0" indent="0">
              <a:buNone/>
            </a:pPr>
            <a:r>
              <a:rPr lang="en-US" sz="2300" dirty="0">
                <a:latin typeface="Abadi Extra Light" panose="020B0204020104020204" pitchFamily="34" charset="0"/>
              </a:rPr>
              <a:t>* The </a:t>
            </a:r>
            <a:r>
              <a:rPr lang="en-US" sz="2300" dirty="0" err="1">
                <a:latin typeface="Abadi Extra Light" panose="020B0204020104020204" pitchFamily="34" charset="0"/>
              </a:rPr>
              <a:t>df</a:t>
            </a:r>
            <a:r>
              <a:rPr lang="en-US" sz="2300" dirty="0">
                <a:latin typeface="Abadi Extra Light" panose="020B0204020104020204" pitchFamily="34" charset="0"/>
              </a:rPr>
              <a:t> model is 2.</a:t>
            </a:r>
          </a:p>
          <a:p>
            <a:pPr marL="0" indent="0">
              <a:buNone/>
            </a:pPr>
            <a:r>
              <a:rPr lang="en-US" sz="2300" dirty="0">
                <a:latin typeface="Abadi Extra Light" panose="020B0204020104020204" pitchFamily="34" charset="0"/>
              </a:rPr>
              <a:t>* The covariance type is </a:t>
            </a:r>
            <a:r>
              <a:rPr lang="en-US" sz="2300" dirty="0" err="1">
                <a:latin typeface="Abadi Extra Light" panose="020B0204020104020204" pitchFamily="34" charset="0"/>
              </a:rPr>
              <a:t>nonrobust</a:t>
            </a:r>
            <a:r>
              <a:rPr lang="en-US" sz="2300" dirty="0">
                <a:latin typeface="Abadi Extra Light" panose="020B0204020104020204" pitchFamily="34" charset="0"/>
              </a:rPr>
              <a:t>.</a:t>
            </a:r>
          </a:p>
          <a:p>
            <a:pPr marL="0" indent="0">
              <a:buNone/>
            </a:pPr>
            <a:r>
              <a:rPr lang="en-US" sz="2300" dirty="0">
                <a:latin typeface="Abadi Extra Light" panose="020B0204020104020204" pitchFamily="34" charset="0"/>
              </a:rPr>
              <a:t>* R-squared is very low (0.014), which indicates that the model explains only 1.4% of the change in the outcome variable.</a:t>
            </a:r>
          </a:p>
          <a:p>
            <a:pPr marL="0" indent="0">
              <a:buNone/>
            </a:pPr>
            <a:r>
              <a:rPr lang="en-US" sz="2300" dirty="0">
                <a:latin typeface="Abadi Extra Light" panose="020B0204020104020204" pitchFamily="34" charset="0"/>
              </a:rPr>
              <a:t>* Adjusted R-squared is also not very strong - 0.7%.</a:t>
            </a:r>
          </a:p>
          <a:p>
            <a:pPr marL="0" indent="0">
              <a:buNone/>
            </a:pPr>
            <a:r>
              <a:rPr lang="en-US" sz="2300" dirty="0">
                <a:latin typeface="Abadi Extra Light" panose="020B0204020104020204" pitchFamily="34" charset="0"/>
              </a:rPr>
              <a:t>* Our F-1 score statistic is 2.109 with its probability being .000123%.</a:t>
            </a:r>
          </a:p>
        </p:txBody>
      </p:sp>
    </p:spTree>
    <p:extLst>
      <p:ext uri="{BB962C8B-B14F-4D97-AF65-F5344CB8AC3E}">
        <p14:creationId xmlns:p14="http://schemas.microsoft.com/office/powerpoint/2010/main" val="2400047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34134"/>
            <a:ext cx="8229600" cy="1143000"/>
          </a:xfrm>
        </p:spPr>
        <p:txBody>
          <a:bodyPr>
            <a:normAutofit/>
          </a:bodyPr>
          <a:lstStyle/>
          <a:p>
            <a:r>
              <a:rPr lang="en-US" sz="3400" dirty="0">
                <a:solidFill>
                  <a:schemeClr val="bg1"/>
                </a:solidFill>
                <a:latin typeface="Abadi Extra Light" panose="020B0204020104020204" pitchFamily="34" charset="0"/>
              </a:rPr>
              <a:t> REGRESSION ANALYSIS CON’T.</a:t>
            </a:r>
            <a:endParaRPr lang="en-US" sz="3400" dirty="0"/>
          </a:p>
        </p:txBody>
      </p:sp>
      <p:pic>
        <p:nvPicPr>
          <p:cNvPr id="4" name="Picture 3">
            <a:extLst>
              <a:ext uri="{FF2B5EF4-FFF2-40B4-BE49-F238E27FC236}">
                <a16:creationId xmlns:a16="http://schemas.microsoft.com/office/drawing/2014/main" id="{BF2F06E4-58BA-419C-9DE0-F24D1E7D7488}"/>
              </a:ext>
            </a:extLst>
          </p:cNvPr>
          <p:cNvPicPr>
            <a:picLocks noChangeAspect="1"/>
          </p:cNvPicPr>
          <p:nvPr/>
        </p:nvPicPr>
        <p:blipFill>
          <a:blip r:embed="rId2"/>
          <a:stretch>
            <a:fillRect/>
          </a:stretch>
        </p:blipFill>
        <p:spPr>
          <a:xfrm>
            <a:off x="2424873" y="985720"/>
            <a:ext cx="4294253" cy="5624630"/>
          </a:xfrm>
          <a:prstGeom prst="rect">
            <a:avLst/>
          </a:prstGeom>
        </p:spPr>
      </p:pic>
    </p:spTree>
    <p:extLst>
      <p:ext uri="{BB962C8B-B14F-4D97-AF65-F5344CB8AC3E}">
        <p14:creationId xmlns:p14="http://schemas.microsoft.com/office/powerpoint/2010/main" val="13247075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714141"/>
            <a:ext cx="8229600" cy="1143000"/>
          </a:xfrm>
        </p:spPr>
        <p:txBody>
          <a:bodyPr>
            <a:normAutofit/>
          </a:bodyPr>
          <a:lstStyle/>
          <a:p>
            <a:r>
              <a:rPr lang="en-US" sz="3400" dirty="0">
                <a:solidFill>
                  <a:schemeClr val="bg1"/>
                </a:solidFill>
                <a:latin typeface="Abadi Extra Light" panose="020B0204020104020204" pitchFamily="34" charset="0"/>
              </a:rPr>
              <a:t> REGRESSION ANALYSIS CON’T.</a:t>
            </a:r>
            <a:endParaRPr lang="en-US" sz="3400" dirty="0"/>
          </a:p>
        </p:txBody>
      </p:sp>
      <p:sp>
        <p:nvSpPr>
          <p:cNvPr id="3" name="Content Placeholder 2"/>
          <p:cNvSpPr>
            <a:spLocks noGrp="1"/>
          </p:cNvSpPr>
          <p:nvPr>
            <p:ph idx="1"/>
          </p:nvPr>
        </p:nvSpPr>
        <p:spPr>
          <a:xfrm>
            <a:off x="457200" y="2054655"/>
            <a:ext cx="8390540" cy="4581150"/>
          </a:xfrm>
        </p:spPr>
        <p:txBody>
          <a:bodyPr>
            <a:normAutofit lnSpcReduction="10000"/>
          </a:bodyPr>
          <a:lstStyle/>
          <a:p>
            <a:pPr marL="0" indent="0">
              <a:buNone/>
            </a:pPr>
            <a:r>
              <a:rPr lang="en-US" sz="2300" dirty="0">
                <a:latin typeface="Abadi Extra Light" panose="020B0204020104020204" pitchFamily="34" charset="0"/>
              </a:rPr>
              <a:t>For the second relationship, I wanted to look at the relationship between a capillary refill time and pulse. From the results above, we can see that (using the model of Ordinary Least </a:t>
            </a:r>
            <a:r>
              <a:rPr lang="en-US" sz="2300">
                <a:latin typeface="Abadi Extra Light" panose="020B0204020104020204" pitchFamily="34" charset="0"/>
              </a:rPr>
              <a:t>Squares):</a:t>
            </a:r>
          </a:p>
          <a:p>
            <a:pPr marL="0" indent="0">
              <a:buNone/>
            </a:pPr>
            <a:endParaRPr lang="en-US" sz="2300" dirty="0">
              <a:latin typeface="Abadi Extra Light" panose="020B0204020104020204" pitchFamily="34" charset="0"/>
            </a:endParaRPr>
          </a:p>
          <a:p>
            <a:pPr marL="0" indent="0">
              <a:buNone/>
            </a:pPr>
            <a:r>
              <a:rPr lang="en-US" sz="2300" dirty="0">
                <a:latin typeface="Abadi Extra Light" panose="020B0204020104020204" pitchFamily="34" charset="0"/>
              </a:rPr>
              <a:t>* The dependent variable is </a:t>
            </a:r>
            <a:r>
              <a:rPr lang="en-US" sz="2300" dirty="0" err="1">
                <a:latin typeface="Abadi Extra Light" panose="020B0204020104020204" pitchFamily="34" charset="0"/>
              </a:rPr>
              <a:t>capillary_refill</a:t>
            </a:r>
            <a:r>
              <a:rPr lang="en-US" sz="2300" dirty="0">
                <a:latin typeface="Abadi Extra Light" panose="020B0204020104020204" pitchFamily="34" charset="0"/>
              </a:rPr>
              <a:t>.</a:t>
            </a:r>
          </a:p>
          <a:p>
            <a:pPr marL="0" indent="0">
              <a:buNone/>
            </a:pPr>
            <a:r>
              <a:rPr lang="en-US" sz="2300" dirty="0">
                <a:latin typeface="Abadi Extra Light" panose="020B0204020104020204" pitchFamily="34" charset="0"/>
              </a:rPr>
              <a:t>* There are 295 degrees of freedom.</a:t>
            </a:r>
          </a:p>
          <a:p>
            <a:pPr marL="0" indent="0">
              <a:buNone/>
            </a:pPr>
            <a:r>
              <a:rPr lang="en-US" sz="2300" dirty="0">
                <a:latin typeface="Abadi Extra Light" panose="020B0204020104020204" pitchFamily="34" charset="0"/>
              </a:rPr>
              <a:t>* The </a:t>
            </a:r>
            <a:r>
              <a:rPr lang="en-US" sz="2300" dirty="0" err="1">
                <a:latin typeface="Abadi Extra Light" panose="020B0204020104020204" pitchFamily="34" charset="0"/>
              </a:rPr>
              <a:t>df</a:t>
            </a:r>
            <a:r>
              <a:rPr lang="en-US" sz="2300" dirty="0">
                <a:latin typeface="Abadi Extra Light" panose="020B0204020104020204" pitchFamily="34" charset="0"/>
              </a:rPr>
              <a:t> model is 1.</a:t>
            </a:r>
          </a:p>
          <a:p>
            <a:pPr marL="0" indent="0">
              <a:buNone/>
            </a:pPr>
            <a:r>
              <a:rPr lang="en-US" sz="2300" dirty="0">
                <a:latin typeface="Abadi Extra Light" panose="020B0204020104020204" pitchFamily="34" charset="0"/>
              </a:rPr>
              <a:t>* The covariance type is </a:t>
            </a:r>
            <a:r>
              <a:rPr lang="en-US" sz="2300" dirty="0" err="1">
                <a:latin typeface="Abadi Extra Light" panose="020B0204020104020204" pitchFamily="34" charset="0"/>
              </a:rPr>
              <a:t>nonrobust</a:t>
            </a:r>
            <a:r>
              <a:rPr lang="en-US" sz="2300" dirty="0">
                <a:latin typeface="Abadi Extra Light" panose="020B0204020104020204" pitchFamily="34" charset="0"/>
              </a:rPr>
              <a:t>.</a:t>
            </a:r>
          </a:p>
          <a:p>
            <a:pPr marL="0" indent="0">
              <a:buNone/>
            </a:pPr>
            <a:r>
              <a:rPr lang="en-US" sz="2300" dirty="0">
                <a:latin typeface="Abadi Extra Light" panose="020B0204020104020204" pitchFamily="34" charset="0"/>
              </a:rPr>
              <a:t>* R-squared is somewhat low (0.144), which indicates that the model explains only 14.4% of the change in the outcome variable.</a:t>
            </a:r>
          </a:p>
          <a:p>
            <a:pPr marL="0" indent="0">
              <a:buNone/>
            </a:pPr>
            <a:r>
              <a:rPr lang="en-US" sz="2300" dirty="0">
                <a:latin typeface="Abadi Extra Light" panose="020B0204020104020204" pitchFamily="34" charset="0"/>
              </a:rPr>
              <a:t>* Adjusted R-squared is similarly strong - 14.1%.</a:t>
            </a:r>
          </a:p>
          <a:p>
            <a:pPr marL="0" indent="0">
              <a:buNone/>
            </a:pPr>
            <a:r>
              <a:rPr lang="en-US" sz="2300" dirty="0">
                <a:latin typeface="Abadi Extra Light" panose="020B0204020104020204" pitchFamily="34" charset="0"/>
              </a:rPr>
              <a:t>* Our F-1 score statistic is 49.76 with its probability being .00124%.</a:t>
            </a:r>
          </a:p>
        </p:txBody>
      </p:sp>
    </p:spTree>
    <p:extLst>
      <p:ext uri="{BB962C8B-B14F-4D97-AF65-F5344CB8AC3E}">
        <p14:creationId xmlns:p14="http://schemas.microsoft.com/office/powerpoint/2010/main" val="18243505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34134"/>
            <a:ext cx="8229600" cy="1143000"/>
          </a:xfrm>
        </p:spPr>
        <p:txBody>
          <a:bodyPr>
            <a:normAutofit/>
          </a:bodyPr>
          <a:lstStyle/>
          <a:p>
            <a:r>
              <a:rPr lang="en-US" sz="3400" dirty="0">
                <a:solidFill>
                  <a:schemeClr val="bg1"/>
                </a:solidFill>
                <a:latin typeface="Abadi Extra Light" panose="020B0204020104020204" pitchFamily="34" charset="0"/>
              </a:rPr>
              <a:t> REGRESSION ANALYSIS CON’T.</a:t>
            </a:r>
            <a:endParaRPr lang="en-US" sz="3400" dirty="0"/>
          </a:p>
        </p:txBody>
      </p:sp>
      <p:pic>
        <p:nvPicPr>
          <p:cNvPr id="5" name="Picture 4">
            <a:extLst>
              <a:ext uri="{FF2B5EF4-FFF2-40B4-BE49-F238E27FC236}">
                <a16:creationId xmlns:a16="http://schemas.microsoft.com/office/drawing/2014/main" id="{0C9CA7DD-D3F1-44C7-9913-ADBC9F7AEFF4}"/>
              </a:ext>
            </a:extLst>
          </p:cNvPr>
          <p:cNvPicPr>
            <a:picLocks noChangeAspect="1"/>
          </p:cNvPicPr>
          <p:nvPr/>
        </p:nvPicPr>
        <p:blipFill>
          <a:blip r:embed="rId2"/>
          <a:stretch>
            <a:fillRect/>
          </a:stretch>
        </p:blipFill>
        <p:spPr>
          <a:xfrm>
            <a:off x="2586835" y="985720"/>
            <a:ext cx="4390138" cy="5591293"/>
          </a:xfrm>
          <a:prstGeom prst="rect">
            <a:avLst/>
          </a:prstGeom>
        </p:spPr>
      </p:pic>
    </p:spTree>
    <p:extLst>
      <p:ext uri="{BB962C8B-B14F-4D97-AF65-F5344CB8AC3E}">
        <p14:creationId xmlns:p14="http://schemas.microsoft.com/office/powerpoint/2010/main" val="12724636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714141"/>
            <a:ext cx="8229600" cy="1143000"/>
          </a:xfrm>
        </p:spPr>
        <p:txBody>
          <a:bodyPr>
            <a:normAutofit/>
          </a:bodyPr>
          <a:lstStyle/>
          <a:p>
            <a:r>
              <a:rPr lang="en-US" sz="3400" dirty="0">
                <a:solidFill>
                  <a:schemeClr val="bg1"/>
                </a:solidFill>
                <a:latin typeface="Abadi Extra Light" panose="020B0204020104020204" pitchFamily="34" charset="0"/>
              </a:rPr>
              <a:t> REGRESSION ANALYSIS CON’T.</a:t>
            </a:r>
            <a:endParaRPr lang="en-US" sz="3400" dirty="0"/>
          </a:p>
        </p:txBody>
      </p:sp>
      <p:sp>
        <p:nvSpPr>
          <p:cNvPr id="3" name="Content Placeholder 2"/>
          <p:cNvSpPr>
            <a:spLocks noGrp="1"/>
          </p:cNvSpPr>
          <p:nvPr>
            <p:ph idx="1"/>
          </p:nvPr>
        </p:nvSpPr>
        <p:spPr>
          <a:xfrm>
            <a:off x="457200" y="2054655"/>
            <a:ext cx="8390540" cy="4581150"/>
          </a:xfrm>
        </p:spPr>
        <p:txBody>
          <a:bodyPr>
            <a:normAutofit lnSpcReduction="10000"/>
          </a:bodyPr>
          <a:lstStyle/>
          <a:p>
            <a:pPr marL="0" indent="0">
              <a:buNone/>
            </a:pPr>
            <a:r>
              <a:rPr lang="en-US" sz="2300" dirty="0">
                <a:latin typeface="Abadi Extra Light" panose="020B0204020104020204" pitchFamily="34" charset="0"/>
              </a:rPr>
              <a:t>For the third relationship, I wanted to look at the relationship between a horse's abdomen status and its abdominal distension. From the results above, we can see that (using the model of Ordinary Least Squares):</a:t>
            </a:r>
          </a:p>
          <a:p>
            <a:pPr marL="0" indent="0">
              <a:buNone/>
            </a:pPr>
            <a:endParaRPr lang="en-US" sz="2300" dirty="0">
              <a:latin typeface="Abadi Extra Light" panose="020B0204020104020204" pitchFamily="34" charset="0"/>
            </a:endParaRPr>
          </a:p>
          <a:p>
            <a:pPr marL="0" indent="0">
              <a:buNone/>
            </a:pPr>
            <a:r>
              <a:rPr lang="en-US" sz="2300" dirty="0">
                <a:latin typeface="Abadi Extra Light" panose="020B0204020104020204" pitchFamily="34" charset="0"/>
              </a:rPr>
              <a:t>* The dependent variable is abdomen.</a:t>
            </a:r>
          </a:p>
          <a:p>
            <a:pPr marL="0" indent="0">
              <a:buNone/>
            </a:pPr>
            <a:r>
              <a:rPr lang="en-US" sz="2300" dirty="0">
                <a:latin typeface="Abadi Extra Light" panose="020B0204020104020204" pitchFamily="34" charset="0"/>
              </a:rPr>
              <a:t>* There are 297 degrees of freedom.</a:t>
            </a:r>
          </a:p>
          <a:p>
            <a:pPr marL="0" indent="0">
              <a:buNone/>
            </a:pPr>
            <a:r>
              <a:rPr lang="en-US" sz="2300" dirty="0">
                <a:latin typeface="Abadi Extra Light" panose="020B0204020104020204" pitchFamily="34" charset="0"/>
              </a:rPr>
              <a:t>* The </a:t>
            </a:r>
            <a:r>
              <a:rPr lang="en-US" sz="2300" dirty="0" err="1">
                <a:latin typeface="Abadi Extra Light" panose="020B0204020104020204" pitchFamily="34" charset="0"/>
              </a:rPr>
              <a:t>df</a:t>
            </a:r>
            <a:r>
              <a:rPr lang="en-US" sz="2300" dirty="0">
                <a:latin typeface="Abadi Extra Light" panose="020B0204020104020204" pitchFamily="34" charset="0"/>
              </a:rPr>
              <a:t> model is 1.</a:t>
            </a:r>
          </a:p>
          <a:p>
            <a:pPr marL="0" indent="0">
              <a:buNone/>
            </a:pPr>
            <a:r>
              <a:rPr lang="en-US" sz="2300" dirty="0">
                <a:latin typeface="Abadi Extra Light" panose="020B0204020104020204" pitchFamily="34" charset="0"/>
              </a:rPr>
              <a:t>* The covariance type is </a:t>
            </a:r>
            <a:r>
              <a:rPr lang="en-US" sz="2300" dirty="0" err="1">
                <a:latin typeface="Abadi Extra Light" panose="020B0204020104020204" pitchFamily="34" charset="0"/>
              </a:rPr>
              <a:t>nonrobust</a:t>
            </a:r>
            <a:r>
              <a:rPr lang="en-US" sz="2300" dirty="0">
                <a:latin typeface="Abadi Extra Light" panose="020B0204020104020204" pitchFamily="34" charset="0"/>
              </a:rPr>
              <a:t>.</a:t>
            </a:r>
          </a:p>
          <a:p>
            <a:pPr marL="0" indent="0">
              <a:buNone/>
            </a:pPr>
            <a:r>
              <a:rPr lang="en-US" sz="2300" dirty="0">
                <a:latin typeface="Abadi Extra Light" panose="020B0204020104020204" pitchFamily="34" charset="0"/>
              </a:rPr>
              <a:t>* R-squared is low (0.058), which indicates that the model explains only 5.8% of the change in the outcome variable.</a:t>
            </a:r>
          </a:p>
          <a:p>
            <a:pPr marL="0" indent="0">
              <a:buNone/>
            </a:pPr>
            <a:r>
              <a:rPr lang="en-US" sz="2300" dirty="0">
                <a:latin typeface="Abadi Extra Light" panose="020B0204020104020204" pitchFamily="34" charset="0"/>
              </a:rPr>
              <a:t>* Adjusted R-squared is also not very strong - 5.5%.</a:t>
            </a:r>
          </a:p>
          <a:p>
            <a:pPr marL="0" indent="0">
              <a:buNone/>
            </a:pPr>
            <a:r>
              <a:rPr lang="en-US" sz="2300" dirty="0">
                <a:latin typeface="Abadi Extra Light" panose="020B0204020104020204" pitchFamily="34" charset="0"/>
              </a:rPr>
              <a:t>* Our F-1 score statistic is 18.33 with its probability being .00251%.</a:t>
            </a:r>
          </a:p>
        </p:txBody>
      </p:sp>
    </p:spTree>
    <p:extLst>
      <p:ext uri="{BB962C8B-B14F-4D97-AF65-F5344CB8AC3E}">
        <p14:creationId xmlns:p14="http://schemas.microsoft.com/office/powerpoint/2010/main" val="347570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1"/>
                </a:solidFill>
                <a:latin typeface="Abadi Extra Light" panose="020B0204020104020204" pitchFamily="34" charset="0"/>
              </a:rPr>
              <a:t>DATA SOURCE</a:t>
            </a:r>
            <a:endParaRPr lang="en-US" dirty="0"/>
          </a:p>
        </p:txBody>
      </p:sp>
      <p:sp>
        <p:nvSpPr>
          <p:cNvPr id="3" name="Content Placeholder 2"/>
          <p:cNvSpPr>
            <a:spLocks noGrp="1"/>
          </p:cNvSpPr>
          <p:nvPr>
            <p:ph idx="1"/>
          </p:nvPr>
        </p:nvSpPr>
        <p:spPr>
          <a:xfrm>
            <a:off x="457200" y="2360065"/>
            <a:ext cx="8229600" cy="3918803"/>
          </a:xfrm>
        </p:spPr>
        <p:txBody>
          <a:bodyPr>
            <a:normAutofit/>
          </a:bodyPr>
          <a:lstStyle/>
          <a:p>
            <a:r>
              <a:rPr lang="en-US" dirty="0">
                <a:latin typeface="Abadi Extra Light" panose="020B0204020104020204" pitchFamily="34" charset="0"/>
              </a:rPr>
              <a:t>The dataset I am using for the project is a flat-file source (.csv file) and the data can be obtained/accessed from the below places:</a:t>
            </a:r>
          </a:p>
          <a:p>
            <a:pPr marL="971550" lvl="1" indent="-514350">
              <a:buAutoNum type="arabicPeriod"/>
            </a:pPr>
            <a:r>
              <a:rPr lang="en-US" dirty="0">
                <a:latin typeface="Abadi Extra Light" panose="020B0204020104020204" pitchFamily="34" charset="0"/>
                <a:hlinkClick r:id="rId2"/>
              </a:rPr>
              <a:t>https://archive.ics.uci.edu/ml/datasets/Horse+Colic</a:t>
            </a:r>
            <a:endParaRPr lang="en-US" dirty="0">
              <a:latin typeface="Abadi Extra Light" panose="020B0204020104020204" pitchFamily="34" charset="0"/>
            </a:endParaRPr>
          </a:p>
          <a:p>
            <a:pPr marL="971550" lvl="1" indent="-514350">
              <a:buFont typeface="Arial" pitchFamily="34" charset="0"/>
              <a:buAutoNum type="arabicPeriod"/>
            </a:pPr>
            <a:r>
              <a:rPr lang="en-US" dirty="0">
                <a:latin typeface="Abadi Extra Light" panose="020B0204020104020204" pitchFamily="34" charset="0"/>
                <a:hlinkClick r:id="rId3"/>
              </a:rPr>
              <a:t>https://www.kaggle.com/uciml/horse-colic?select=datadict.txt</a:t>
            </a:r>
            <a:endParaRPr lang="en-US" dirty="0">
              <a:latin typeface="Abadi Extra Light" panose="020B0204020104020204" pitchFamily="34" charset="0"/>
            </a:endParaRPr>
          </a:p>
        </p:txBody>
      </p:sp>
    </p:spTree>
    <p:extLst>
      <p:ext uri="{BB962C8B-B14F-4D97-AF65-F5344CB8AC3E}">
        <p14:creationId xmlns:p14="http://schemas.microsoft.com/office/powerpoint/2010/main" val="2483683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714141"/>
            <a:ext cx="8229600" cy="1143000"/>
          </a:xfrm>
        </p:spPr>
        <p:txBody>
          <a:bodyPr>
            <a:normAutofit/>
          </a:bodyPr>
          <a:lstStyle/>
          <a:p>
            <a:r>
              <a:rPr lang="en-US" sz="3400" dirty="0">
                <a:solidFill>
                  <a:schemeClr val="bg1"/>
                </a:solidFill>
                <a:latin typeface="Abadi Extra Light" panose="020B0204020104020204" pitchFamily="34" charset="0"/>
              </a:rPr>
              <a:t> CONCLUSION.</a:t>
            </a:r>
            <a:endParaRPr lang="en-US" sz="3400" dirty="0"/>
          </a:p>
        </p:txBody>
      </p:sp>
      <p:sp>
        <p:nvSpPr>
          <p:cNvPr id="3" name="Content Placeholder 2"/>
          <p:cNvSpPr>
            <a:spLocks noGrp="1"/>
          </p:cNvSpPr>
          <p:nvPr>
            <p:ph idx="1"/>
          </p:nvPr>
        </p:nvSpPr>
        <p:spPr>
          <a:xfrm>
            <a:off x="457200" y="2054655"/>
            <a:ext cx="8390540" cy="4581150"/>
          </a:xfrm>
        </p:spPr>
        <p:txBody>
          <a:bodyPr>
            <a:normAutofit fontScale="92500" lnSpcReduction="20000"/>
          </a:bodyPr>
          <a:lstStyle/>
          <a:p>
            <a:pPr marL="0" marR="0">
              <a:lnSpc>
                <a:spcPct val="107000"/>
              </a:lnSpc>
              <a:spcBef>
                <a:spcPts val="0"/>
              </a:spcBef>
              <a:spcAft>
                <a:spcPts val="800"/>
              </a:spcAft>
            </a:pPr>
            <a:r>
              <a:rPr lang="en-US" sz="1800" dirty="0">
                <a:effectLst/>
                <a:latin typeface="Abadi Extra Light" panose="020B0204020104020204" pitchFamily="34" charset="0"/>
                <a:ea typeface="Calibri" panose="020F0502020204030204" pitchFamily="34" charset="0"/>
                <a:cs typeface="Times New Roman" panose="02020603050405020304" pitchFamily="18" charset="0"/>
              </a:rPr>
              <a:t>Overall:</a:t>
            </a:r>
          </a:p>
          <a:p>
            <a:pPr marL="400050" lvl="1">
              <a:lnSpc>
                <a:spcPct val="107000"/>
              </a:lnSpc>
              <a:spcBef>
                <a:spcPts val="0"/>
              </a:spcBef>
              <a:spcAft>
                <a:spcPts val="800"/>
              </a:spcAft>
            </a:pPr>
            <a:r>
              <a:rPr lang="en-US" sz="1800" dirty="0">
                <a:effectLst/>
                <a:latin typeface="Abadi Extra Light" panose="020B0204020104020204" pitchFamily="34" charset="0"/>
                <a:ea typeface="Calibri" panose="020F0502020204030204" pitchFamily="34" charset="0"/>
                <a:cs typeface="Times New Roman" panose="02020603050405020304" pitchFamily="18" charset="0"/>
              </a:rPr>
              <a:t>Additional future analyses may be helpful.</a:t>
            </a:r>
          </a:p>
          <a:p>
            <a:pPr marL="400050" lvl="1">
              <a:lnSpc>
                <a:spcPct val="107000"/>
              </a:lnSpc>
              <a:spcBef>
                <a:spcPts val="0"/>
              </a:spcBef>
              <a:spcAft>
                <a:spcPts val="800"/>
              </a:spcAft>
            </a:pPr>
            <a:r>
              <a:rPr lang="en-US" sz="1800" dirty="0">
                <a:effectLst/>
                <a:latin typeface="Abadi Extra Light" panose="020B0204020104020204" pitchFamily="34" charset="0"/>
                <a:ea typeface="Calibri" panose="020F0502020204030204" pitchFamily="34" charset="0"/>
                <a:cs typeface="Times New Roman" panose="02020603050405020304" pitchFamily="18" charset="0"/>
              </a:rPr>
              <a:t>Having more datapoints (instead of just 299) may also prove helpful in the future </a:t>
            </a:r>
            <a:r>
              <a:rPr lang="en-US" sz="1800" dirty="0">
                <a:latin typeface="Abadi Extra Light" panose="020B0204020104020204" pitchFamily="34" charset="0"/>
                <a:ea typeface="Calibri" panose="020F0502020204030204" pitchFamily="34" charset="0"/>
                <a:cs typeface="Times New Roman" panose="02020603050405020304" pitchFamily="18" charset="0"/>
              </a:rPr>
              <a:t>to </a:t>
            </a:r>
            <a:r>
              <a:rPr lang="en-US" sz="1800" dirty="0">
                <a:effectLst/>
                <a:latin typeface="Abadi Extra Light" panose="020B0204020104020204" pitchFamily="34" charset="0"/>
                <a:ea typeface="Calibri" panose="020F0502020204030204" pitchFamily="34" charset="0"/>
                <a:cs typeface="Times New Roman" panose="02020603050405020304" pitchFamily="18" charset="0"/>
              </a:rPr>
              <a:t>bolster the sample size. </a:t>
            </a:r>
            <a:endParaRPr lang="en-US" sz="1800" dirty="0">
              <a:latin typeface="Abadi Extra Light" panose="020B0204020104020204" pitchFamily="34" charset="0"/>
              <a:ea typeface="Calibri" panose="020F0502020204030204" pitchFamily="34" charset="0"/>
              <a:cs typeface="Times New Roman" panose="02020603050405020304" pitchFamily="18" charset="0"/>
            </a:endParaRPr>
          </a:p>
          <a:p>
            <a:pPr marL="400050" lvl="1">
              <a:lnSpc>
                <a:spcPct val="107000"/>
              </a:lnSpc>
              <a:spcBef>
                <a:spcPts val="0"/>
              </a:spcBef>
              <a:spcAft>
                <a:spcPts val="800"/>
              </a:spcAft>
            </a:pPr>
            <a:r>
              <a:rPr lang="en-US" sz="1800" dirty="0">
                <a:effectLst/>
                <a:latin typeface="Abadi Extra Light" panose="020B0204020104020204" pitchFamily="34" charset="0"/>
                <a:ea typeface="Calibri" panose="020F0502020204030204" pitchFamily="34" charset="0"/>
                <a:cs typeface="Times New Roman" panose="02020603050405020304" pitchFamily="18" charset="0"/>
              </a:rPr>
              <a:t>Given about 30% of the data was missing from the original dataset, I had to handle those missing values, and that could have impacted the analysis outcomes.</a:t>
            </a:r>
          </a:p>
          <a:p>
            <a:pPr marL="400050" lvl="1">
              <a:lnSpc>
                <a:spcPct val="107000"/>
              </a:lnSpc>
              <a:spcBef>
                <a:spcPts val="0"/>
              </a:spcBef>
              <a:spcAft>
                <a:spcPts val="800"/>
              </a:spcAft>
            </a:pPr>
            <a:r>
              <a:rPr lang="en-US" sz="1800" dirty="0">
                <a:latin typeface="Abadi Extra Light" panose="020B0204020104020204" pitchFamily="34" charset="0"/>
                <a:ea typeface="Calibri" panose="020F0502020204030204" pitchFamily="34" charset="0"/>
                <a:cs typeface="Times New Roman" panose="02020603050405020304" pitchFamily="18" charset="0"/>
              </a:rPr>
              <a:t>For s</a:t>
            </a:r>
            <a:r>
              <a:rPr lang="en-US" sz="1800" dirty="0">
                <a:effectLst/>
                <a:latin typeface="Abadi Extra Light" panose="020B0204020104020204" pitchFamily="34" charset="0"/>
                <a:ea typeface="Calibri" panose="020F0502020204030204" pitchFamily="34" charset="0"/>
                <a:cs typeface="Times New Roman" panose="02020603050405020304" pitchFamily="18" charset="0"/>
              </a:rPr>
              <a:t>ome of the variables, such as </a:t>
            </a:r>
            <a:r>
              <a:rPr lang="en-US" sz="1800" dirty="0" err="1">
                <a:effectLst/>
                <a:latin typeface="Abadi Extra Light" panose="020B0204020104020204" pitchFamily="34" charset="0"/>
                <a:ea typeface="Calibri" panose="020F0502020204030204" pitchFamily="34" charset="0"/>
                <a:cs typeface="Times New Roman" panose="02020603050405020304" pitchFamily="18" charset="0"/>
              </a:rPr>
              <a:t>capillary_refill_time</a:t>
            </a:r>
            <a:r>
              <a:rPr lang="en-US" sz="1800" dirty="0">
                <a:effectLst/>
                <a:latin typeface="Abadi Extra Light" panose="020B0204020104020204" pitchFamily="34" charset="0"/>
                <a:ea typeface="Calibri" panose="020F0502020204030204" pitchFamily="34" charset="0"/>
                <a:cs typeface="Times New Roman" panose="02020603050405020304" pitchFamily="18" charset="0"/>
              </a:rPr>
              <a:t>, it would have been better if they were not categorical and had exact integer measures. </a:t>
            </a:r>
            <a:endParaRPr lang="en-US" sz="1800" dirty="0">
              <a:latin typeface="Abadi Extra Light" panose="020B0204020104020204" pitchFamily="34" charset="0"/>
              <a:ea typeface="Calibri" panose="020F0502020204030204" pitchFamily="34" charset="0"/>
              <a:cs typeface="Times New Roman" panose="02020603050405020304" pitchFamily="18" charset="0"/>
            </a:endParaRPr>
          </a:p>
          <a:p>
            <a:pPr marL="400050" lvl="1">
              <a:lnSpc>
                <a:spcPct val="107000"/>
              </a:lnSpc>
              <a:spcBef>
                <a:spcPts val="0"/>
              </a:spcBef>
              <a:spcAft>
                <a:spcPts val="800"/>
              </a:spcAft>
            </a:pPr>
            <a:r>
              <a:rPr lang="en-US" sz="1800" dirty="0">
                <a:effectLst/>
                <a:latin typeface="Abadi Extra Light" panose="020B0204020104020204" pitchFamily="34" charset="0"/>
                <a:ea typeface="Calibri" panose="020F0502020204030204" pitchFamily="34" charset="0"/>
                <a:cs typeface="Times New Roman" panose="02020603050405020304" pitchFamily="18" charset="0"/>
              </a:rPr>
              <a:t>I assumed that the relationship between a horse’s surgery option and its life outcome would be stronger than it was. </a:t>
            </a:r>
          </a:p>
          <a:p>
            <a:pPr marL="400050" lvl="1">
              <a:lnSpc>
                <a:spcPct val="107000"/>
              </a:lnSpc>
              <a:spcBef>
                <a:spcPts val="0"/>
              </a:spcBef>
              <a:spcAft>
                <a:spcPts val="800"/>
              </a:spcAft>
            </a:pPr>
            <a:r>
              <a:rPr lang="en-US" sz="1800" dirty="0">
                <a:effectLst/>
                <a:latin typeface="Abadi Extra Light" panose="020B0204020104020204" pitchFamily="34" charset="0"/>
                <a:ea typeface="Calibri" panose="020F0502020204030204" pitchFamily="34" charset="0"/>
                <a:cs typeface="Times New Roman" panose="02020603050405020304" pitchFamily="18" charset="0"/>
              </a:rPr>
              <a:t>Overall, I did not seem to really find much in the way of relationships that garnered any substance/merit.</a:t>
            </a:r>
          </a:p>
          <a:p>
            <a:pPr marL="400050" lvl="1">
              <a:lnSpc>
                <a:spcPct val="107000"/>
              </a:lnSpc>
              <a:spcBef>
                <a:spcPts val="0"/>
              </a:spcBef>
              <a:spcAft>
                <a:spcPts val="800"/>
              </a:spcAft>
            </a:pPr>
            <a:r>
              <a:rPr lang="en-US" sz="1800" dirty="0">
                <a:effectLst/>
                <a:latin typeface="Abadi Extra Light" panose="020B0204020104020204" pitchFamily="34" charset="0"/>
                <a:ea typeface="Calibri" panose="020F0502020204030204" pitchFamily="34" charset="0"/>
                <a:cs typeface="Times New Roman" panose="02020603050405020304" pitchFamily="18" charset="0"/>
              </a:rPr>
              <a:t>From a challenges standpoint, I changed my project topic twice before landing on this, as I had some issues finding a good dataset that would work for the objectives and scope of this project. </a:t>
            </a:r>
          </a:p>
          <a:p>
            <a:pPr marL="400050" lvl="1">
              <a:lnSpc>
                <a:spcPct val="107000"/>
              </a:lnSpc>
              <a:spcBef>
                <a:spcPts val="0"/>
              </a:spcBef>
              <a:spcAft>
                <a:spcPts val="800"/>
              </a:spcAft>
            </a:pPr>
            <a:r>
              <a:rPr lang="en-US" sz="1800" dirty="0">
                <a:effectLst/>
                <a:latin typeface="Abadi Extra Light" panose="020B0204020104020204" pitchFamily="34" charset="0"/>
                <a:ea typeface="Calibri" panose="020F0502020204030204" pitchFamily="34" charset="0"/>
                <a:cs typeface="Times New Roman" panose="02020603050405020304" pitchFamily="18" charset="0"/>
              </a:rPr>
              <a:t>Moving forward, the above are the additional future considerations I have.</a:t>
            </a:r>
          </a:p>
        </p:txBody>
      </p:sp>
    </p:spTree>
    <p:extLst>
      <p:ext uri="{BB962C8B-B14F-4D97-AF65-F5344CB8AC3E}">
        <p14:creationId xmlns:p14="http://schemas.microsoft.com/office/powerpoint/2010/main" val="2564952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1"/>
                </a:solidFill>
                <a:latin typeface="Abadi Extra Light" panose="020B0204020104020204" pitchFamily="34" charset="0"/>
              </a:rPr>
              <a:t>DATASET VARIABLES</a:t>
            </a:r>
            <a:endParaRPr lang="en-US" dirty="0"/>
          </a:p>
        </p:txBody>
      </p:sp>
      <p:sp>
        <p:nvSpPr>
          <p:cNvPr id="3" name="Content Placeholder 2"/>
          <p:cNvSpPr>
            <a:spLocks noGrp="1"/>
          </p:cNvSpPr>
          <p:nvPr>
            <p:ph idx="1"/>
          </p:nvPr>
        </p:nvSpPr>
        <p:spPr>
          <a:xfrm>
            <a:off x="457200" y="2054654"/>
            <a:ext cx="8229600" cy="4428445"/>
          </a:xfrm>
        </p:spPr>
        <p:txBody>
          <a:bodyPr>
            <a:normAutofit fontScale="92500" lnSpcReduction="10000"/>
          </a:bodyPr>
          <a:lstStyle/>
          <a:p>
            <a:r>
              <a:rPr lang="en-US" sz="2400" dirty="0">
                <a:latin typeface="Abadi Extra Light" panose="020B0204020104020204" pitchFamily="34" charset="0"/>
              </a:rPr>
              <a:t>The original dataset includes a total of 28 variables.</a:t>
            </a:r>
          </a:p>
          <a:p>
            <a:r>
              <a:rPr lang="en-US" sz="2400" dirty="0">
                <a:latin typeface="Abadi Extra Light" panose="020B0204020104020204" pitchFamily="34" charset="0"/>
              </a:rPr>
              <a:t>I will be using 11 of those variables for my project.</a:t>
            </a:r>
          </a:p>
          <a:p>
            <a:r>
              <a:rPr lang="en-US" sz="2400" dirty="0">
                <a:latin typeface="Abadi Extra Light" panose="020B0204020104020204" pitchFamily="34" charset="0"/>
              </a:rPr>
              <a:t>See the variables below (descriptions on next slide):</a:t>
            </a:r>
          </a:p>
          <a:p>
            <a:pPr lvl="1"/>
            <a:r>
              <a:rPr lang="en-US" sz="1800" dirty="0">
                <a:latin typeface="Abadi Extra Light" panose="020B0204020104020204" pitchFamily="34" charset="0"/>
              </a:rPr>
              <a:t>surgery</a:t>
            </a:r>
          </a:p>
          <a:p>
            <a:pPr lvl="1"/>
            <a:r>
              <a:rPr lang="en-US" sz="1800" dirty="0">
                <a:latin typeface="Abadi Extra Light" panose="020B0204020104020204" pitchFamily="34" charset="0"/>
              </a:rPr>
              <a:t>age</a:t>
            </a:r>
          </a:p>
          <a:p>
            <a:pPr lvl="1"/>
            <a:r>
              <a:rPr lang="en-US" sz="1800" dirty="0" err="1">
                <a:latin typeface="Abadi Extra Light" panose="020B0204020104020204" pitchFamily="34" charset="0"/>
              </a:rPr>
              <a:t>rectal_temp</a:t>
            </a:r>
            <a:endParaRPr lang="en-US" sz="1800" dirty="0">
              <a:latin typeface="Abadi Extra Light" panose="020B0204020104020204" pitchFamily="34" charset="0"/>
            </a:endParaRPr>
          </a:p>
          <a:p>
            <a:pPr lvl="1"/>
            <a:r>
              <a:rPr lang="en-US" sz="1800" dirty="0">
                <a:latin typeface="Abadi Extra Light" panose="020B0204020104020204" pitchFamily="34" charset="0"/>
              </a:rPr>
              <a:t>pulse</a:t>
            </a:r>
          </a:p>
          <a:p>
            <a:pPr lvl="1"/>
            <a:r>
              <a:rPr lang="en-US" sz="1800" dirty="0" err="1">
                <a:latin typeface="Abadi Extra Light" panose="020B0204020104020204" pitchFamily="34" charset="0"/>
              </a:rPr>
              <a:t>respiratory_rate</a:t>
            </a:r>
            <a:endParaRPr lang="en-US" sz="1800" dirty="0">
              <a:latin typeface="Abadi Extra Light" panose="020B0204020104020204" pitchFamily="34" charset="0"/>
            </a:endParaRPr>
          </a:p>
          <a:p>
            <a:pPr lvl="1"/>
            <a:r>
              <a:rPr lang="en-US" sz="1800" dirty="0" err="1">
                <a:latin typeface="Abadi Extra Light" panose="020B0204020104020204" pitchFamily="34" charset="0"/>
              </a:rPr>
              <a:t>mucous_membrane</a:t>
            </a:r>
            <a:endParaRPr lang="en-US" sz="1800" dirty="0">
              <a:latin typeface="Abadi Extra Light" panose="020B0204020104020204" pitchFamily="34" charset="0"/>
            </a:endParaRPr>
          </a:p>
          <a:p>
            <a:pPr lvl="1"/>
            <a:r>
              <a:rPr lang="en-US" sz="1800" dirty="0" err="1">
                <a:latin typeface="Abadi Extra Light" panose="020B0204020104020204" pitchFamily="34" charset="0"/>
              </a:rPr>
              <a:t>capillary_refill_time</a:t>
            </a:r>
            <a:endParaRPr lang="en-US" sz="1800" dirty="0">
              <a:latin typeface="Abadi Extra Light" panose="020B0204020104020204" pitchFamily="34" charset="0"/>
            </a:endParaRPr>
          </a:p>
          <a:p>
            <a:pPr lvl="1"/>
            <a:r>
              <a:rPr lang="en-US" sz="1800" dirty="0" err="1">
                <a:latin typeface="Abadi Extra Light" panose="020B0204020104020204" pitchFamily="34" charset="0"/>
              </a:rPr>
              <a:t>abdominal_distension</a:t>
            </a:r>
            <a:endParaRPr lang="en-US" sz="1800" dirty="0">
              <a:latin typeface="Abadi Extra Light" panose="020B0204020104020204" pitchFamily="34" charset="0"/>
            </a:endParaRPr>
          </a:p>
          <a:p>
            <a:pPr lvl="1"/>
            <a:r>
              <a:rPr lang="en-US" sz="1800" dirty="0">
                <a:latin typeface="Abadi Extra Light" panose="020B0204020104020204" pitchFamily="34" charset="0"/>
              </a:rPr>
              <a:t>abdomen</a:t>
            </a:r>
          </a:p>
          <a:p>
            <a:pPr lvl="1"/>
            <a:r>
              <a:rPr lang="en-US" sz="1800" dirty="0" err="1">
                <a:latin typeface="Abadi Extra Light" panose="020B0204020104020204" pitchFamily="34" charset="0"/>
              </a:rPr>
              <a:t>packed_cell_volume</a:t>
            </a:r>
            <a:endParaRPr lang="en-US" sz="1800" dirty="0">
              <a:latin typeface="Abadi Extra Light" panose="020B0204020104020204" pitchFamily="34" charset="0"/>
            </a:endParaRPr>
          </a:p>
          <a:p>
            <a:pPr lvl="1"/>
            <a:r>
              <a:rPr lang="en-US" sz="1800" dirty="0">
                <a:latin typeface="Abadi Extra Light" panose="020B0204020104020204" pitchFamily="34" charset="0"/>
              </a:rPr>
              <a:t>outcome</a:t>
            </a:r>
          </a:p>
          <a:p>
            <a:pPr lvl="1"/>
            <a:endParaRPr lang="en-US" dirty="0">
              <a:latin typeface="Abadi Extra Light" panose="020B0204020104020204" pitchFamily="34" charset="0"/>
            </a:endParaRPr>
          </a:p>
          <a:p>
            <a:pPr lvl="1"/>
            <a:endParaRPr lang="en-US" dirty="0">
              <a:latin typeface="Abadi Extra Light" panose="020B0204020104020204" pitchFamily="34" charset="0"/>
            </a:endParaRPr>
          </a:p>
        </p:txBody>
      </p:sp>
    </p:spTree>
    <p:extLst>
      <p:ext uri="{BB962C8B-B14F-4D97-AF65-F5344CB8AC3E}">
        <p14:creationId xmlns:p14="http://schemas.microsoft.com/office/powerpoint/2010/main" val="118614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527605"/>
            <a:ext cx="8229600" cy="1143000"/>
          </a:xfrm>
        </p:spPr>
        <p:txBody>
          <a:bodyPr>
            <a:normAutofit/>
          </a:bodyPr>
          <a:lstStyle/>
          <a:p>
            <a:r>
              <a:rPr lang="en-US" sz="3400" dirty="0">
                <a:solidFill>
                  <a:schemeClr val="bg1"/>
                </a:solidFill>
                <a:latin typeface="Abadi Extra Light" panose="020B0204020104020204" pitchFamily="34" charset="0"/>
              </a:rPr>
              <a:t>DATASET VARIABLES: DESCRIPTIONS</a:t>
            </a:r>
            <a:endParaRPr lang="en-US" sz="3400" dirty="0"/>
          </a:p>
        </p:txBody>
      </p:sp>
      <p:sp>
        <p:nvSpPr>
          <p:cNvPr id="3" name="Content Placeholder 2"/>
          <p:cNvSpPr>
            <a:spLocks noGrp="1"/>
          </p:cNvSpPr>
          <p:nvPr>
            <p:ph idx="1"/>
          </p:nvPr>
        </p:nvSpPr>
        <p:spPr>
          <a:xfrm>
            <a:off x="296260" y="2054655"/>
            <a:ext cx="8551480" cy="4581150"/>
          </a:xfrm>
        </p:spPr>
        <p:txBody>
          <a:bodyPr>
            <a:normAutofit fontScale="62500" lnSpcReduction="20000"/>
          </a:bodyPr>
          <a:lstStyle/>
          <a:p>
            <a:r>
              <a:rPr lang="en-US" b="1" dirty="0">
                <a:latin typeface="Abadi Extra Light" panose="020B0204020104020204" pitchFamily="34" charset="0"/>
              </a:rPr>
              <a:t>surgery: </a:t>
            </a:r>
            <a:r>
              <a:rPr lang="en-US" dirty="0">
                <a:latin typeface="Abadi Extra Light" panose="020B0204020104020204" pitchFamily="34" charset="0"/>
              </a:rPr>
              <a:t>a variable that indicates whether a horse had colic surgery or not (categorical). </a:t>
            </a:r>
          </a:p>
          <a:p>
            <a:pPr lvl="1"/>
            <a:r>
              <a:rPr lang="en-US" dirty="0">
                <a:latin typeface="Abadi Extra Light" panose="020B0204020104020204" pitchFamily="34" charset="0"/>
              </a:rPr>
              <a:t>1 = no Surgery</a:t>
            </a:r>
          </a:p>
          <a:p>
            <a:pPr lvl="1"/>
            <a:r>
              <a:rPr lang="en-US" dirty="0">
                <a:latin typeface="Abadi Extra Light" panose="020B0204020104020204" pitchFamily="34" charset="0"/>
              </a:rPr>
              <a:t>2 = surgery</a:t>
            </a:r>
          </a:p>
          <a:p>
            <a:r>
              <a:rPr lang="en-US" b="1" dirty="0">
                <a:latin typeface="Abadi Extra Light" panose="020B0204020104020204" pitchFamily="34" charset="0"/>
              </a:rPr>
              <a:t>age: </a:t>
            </a:r>
            <a:r>
              <a:rPr lang="en-US" dirty="0">
                <a:latin typeface="Abadi Extra Light" panose="020B0204020104020204" pitchFamily="34" charset="0"/>
              </a:rPr>
              <a:t>the age of the horse, split into two (2) categories.</a:t>
            </a:r>
          </a:p>
          <a:p>
            <a:pPr lvl="1"/>
            <a:r>
              <a:rPr lang="en-US" dirty="0">
                <a:latin typeface="Abadi Extra Light" panose="020B0204020104020204" pitchFamily="34" charset="0"/>
              </a:rPr>
              <a:t>1 = young horse (&lt; 6 months)</a:t>
            </a:r>
          </a:p>
          <a:p>
            <a:pPr lvl="1"/>
            <a:r>
              <a:rPr lang="en-US" dirty="0">
                <a:latin typeface="Abadi Extra Light" panose="020B0204020104020204" pitchFamily="34" charset="0"/>
              </a:rPr>
              <a:t>2 = adult horse</a:t>
            </a:r>
          </a:p>
          <a:p>
            <a:r>
              <a:rPr lang="en-US" b="1" dirty="0" err="1">
                <a:latin typeface="Abadi Extra Light" panose="020B0204020104020204" pitchFamily="34" charset="0"/>
              </a:rPr>
              <a:t>rectal_temp</a:t>
            </a:r>
            <a:r>
              <a:rPr lang="en-US" b="1" dirty="0">
                <a:latin typeface="Abadi Extra Light" panose="020B0204020104020204" pitchFamily="34" charset="0"/>
              </a:rPr>
              <a:t>:</a:t>
            </a:r>
            <a:r>
              <a:rPr lang="en-US" dirty="0">
                <a:latin typeface="Abadi Extra Light" panose="020B0204020104020204" pitchFamily="34" charset="0"/>
              </a:rPr>
              <a:t> the rectal temperature of the horse (in degrees Celsius). Normal is 37.8.</a:t>
            </a:r>
          </a:p>
          <a:p>
            <a:r>
              <a:rPr lang="en-US" b="1" dirty="0">
                <a:latin typeface="Abadi Extra Light" panose="020B0204020104020204" pitchFamily="34" charset="0"/>
              </a:rPr>
              <a:t>pulse: </a:t>
            </a:r>
            <a:r>
              <a:rPr lang="en-US" dirty="0">
                <a:latin typeface="Abadi Extra Light" panose="020B0204020104020204" pitchFamily="34" charset="0"/>
              </a:rPr>
              <a:t>the horse’s heart rate in beats per minute. Normal range (for adults) is 30-40 bpm.</a:t>
            </a:r>
          </a:p>
          <a:p>
            <a:r>
              <a:rPr lang="en-US" b="1" dirty="0" err="1">
                <a:latin typeface="Abadi Extra Light" panose="020B0204020104020204" pitchFamily="34" charset="0"/>
              </a:rPr>
              <a:t>respiratory_rate</a:t>
            </a:r>
            <a:r>
              <a:rPr lang="en-US" b="1" dirty="0">
                <a:latin typeface="Abadi Extra Light" panose="020B0204020104020204" pitchFamily="34" charset="0"/>
              </a:rPr>
              <a:t>:</a:t>
            </a:r>
            <a:r>
              <a:rPr lang="en-US" dirty="0">
                <a:latin typeface="Abadi Extra Light" panose="020B0204020104020204" pitchFamily="34" charset="0"/>
              </a:rPr>
              <a:t> breaths per minute of a horse. Normal range is 8-10 breaths.</a:t>
            </a:r>
          </a:p>
          <a:p>
            <a:r>
              <a:rPr lang="en-US" b="1" dirty="0" err="1">
                <a:latin typeface="Abadi Extra Light" panose="020B0204020104020204" pitchFamily="34" charset="0"/>
              </a:rPr>
              <a:t>mucous_membrane</a:t>
            </a:r>
            <a:r>
              <a:rPr lang="en-US" b="1" dirty="0">
                <a:latin typeface="Abadi Extra Light" panose="020B0204020104020204" pitchFamily="34" charset="0"/>
              </a:rPr>
              <a:t>: </a:t>
            </a:r>
            <a:r>
              <a:rPr lang="en-US" dirty="0">
                <a:latin typeface="Abadi Extra Light" panose="020B0204020104020204" pitchFamily="34" charset="0"/>
              </a:rPr>
              <a:t>color of these membranes indicates current circulation. Normal pink and bright pink indicate normal or slightly increased circulation.</a:t>
            </a:r>
          </a:p>
          <a:p>
            <a:r>
              <a:rPr lang="en-US" b="1" dirty="0" err="1">
                <a:latin typeface="Abadi Extra Light" panose="020B0204020104020204" pitchFamily="34" charset="0"/>
              </a:rPr>
              <a:t>capillary_refill_time</a:t>
            </a:r>
            <a:r>
              <a:rPr lang="en-US" b="1" dirty="0">
                <a:latin typeface="Abadi Extra Light" panose="020B0204020104020204" pitchFamily="34" charset="0"/>
              </a:rPr>
              <a:t>: </a:t>
            </a:r>
            <a:r>
              <a:rPr lang="en-US" dirty="0">
                <a:latin typeface="Abadi Extra Light" panose="020B0204020104020204" pitchFamily="34" charset="0"/>
              </a:rPr>
              <a:t>another indicator of circulation. The longer the refill, the poorer the circulation.</a:t>
            </a:r>
          </a:p>
          <a:p>
            <a:pPr lvl="1"/>
            <a:r>
              <a:rPr lang="en-US" dirty="0">
                <a:latin typeface="Abadi Extra Light" panose="020B0204020104020204" pitchFamily="34" charset="0"/>
              </a:rPr>
              <a:t>1 = less than 3 seconds</a:t>
            </a:r>
          </a:p>
          <a:p>
            <a:pPr lvl="1"/>
            <a:r>
              <a:rPr lang="en-US" dirty="0">
                <a:latin typeface="Abadi Extra Light" panose="020B0204020104020204" pitchFamily="34" charset="0"/>
              </a:rPr>
              <a:t>2 = more than or equal to 3 seconds</a:t>
            </a:r>
          </a:p>
          <a:p>
            <a:pPr lvl="1"/>
            <a:endParaRPr lang="en-US" dirty="0">
              <a:latin typeface="Abadi Extra Light" panose="020B0204020104020204" pitchFamily="34" charset="0"/>
            </a:endParaRPr>
          </a:p>
        </p:txBody>
      </p:sp>
    </p:spTree>
    <p:extLst>
      <p:ext uri="{BB962C8B-B14F-4D97-AF65-F5344CB8AC3E}">
        <p14:creationId xmlns:p14="http://schemas.microsoft.com/office/powerpoint/2010/main" val="72606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527605"/>
            <a:ext cx="8229600" cy="1143000"/>
          </a:xfrm>
        </p:spPr>
        <p:txBody>
          <a:bodyPr>
            <a:normAutofit/>
          </a:bodyPr>
          <a:lstStyle/>
          <a:p>
            <a:r>
              <a:rPr lang="en-US" sz="3400" dirty="0">
                <a:solidFill>
                  <a:schemeClr val="bg1"/>
                </a:solidFill>
                <a:latin typeface="Abadi Extra Light" panose="020B0204020104020204" pitchFamily="34" charset="0"/>
              </a:rPr>
              <a:t>DATASET VARIABLES: DESCRIPTIONS</a:t>
            </a:r>
            <a:br>
              <a:rPr lang="en-US" sz="3400" dirty="0">
                <a:solidFill>
                  <a:schemeClr val="bg1"/>
                </a:solidFill>
                <a:latin typeface="Abadi Extra Light" panose="020B0204020104020204" pitchFamily="34" charset="0"/>
              </a:rPr>
            </a:br>
            <a:r>
              <a:rPr lang="en-US" sz="3400" dirty="0">
                <a:solidFill>
                  <a:schemeClr val="bg1"/>
                </a:solidFill>
                <a:latin typeface="Abadi Extra Light" panose="020B0204020104020204" pitchFamily="34" charset="0"/>
              </a:rPr>
              <a:t>CONTINUED</a:t>
            </a:r>
            <a:endParaRPr lang="en-US" sz="3400" dirty="0"/>
          </a:p>
        </p:txBody>
      </p:sp>
      <p:sp>
        <p:nvSpPr>
          <p:cNvPr id="3" name="Content Placeholder 2"/>
          <p:cNvSpPr>
            <a:spLocks noGrp="1"/>
          </p:cNvSpPr>
          <p:nvPr>
            <p:ph idx="1"/>
          </p:nvPr>
        </p:nvSpPr>
        <p:spPr>
          <a:xfrm>
            <a:off x="296260" y="2207360"/>
            <a:ext cx="8551480" cy="4428445"/>
          </a:xfrm>
        </p:spPr>
        <p:txBody>
          <a:bodyPr>
            <a:normAutofit fontScale="62500" lnSpcReduction="20000"/>
          </a:bodyPr>
          <a:lstStyle/>
          <a:p>
            <a:r>
              <a:rPr lang="en-US" b="1" dirty="0" err="1">
                <a:latin typeface="Abadi Extra Light" panose="020B0204020104020204" pitchFamily="34" charset="0"/>
              </a:rPr>
              <a:t>abdominal_distension</a:t>
            </a:r>
            <a:r>
              <a:rPr lang="en-US" b="1" dirty="0">
                <a:latin typeface="Abadi Extra Light" panose="020B0204020104020204" pitchFamily="34" charset="0"/>
              </a:rPr>
              <a:t>: </a:t>
            </a:r>
            <a:r>
              <a:rPr lang="en-US" dirty="0">
                <a:latin typeface="Abadi Extra Light" panose="020B0204020104020204" pitchFamily="34" charset="0"/>
              </a:rPr>
              <a:t>an important parameter/indicator for colic (since colic is an abdominal/digestive issue). No distension is healthy/normal.</a:t>
            </a:r>
          </a:p>
          <a:p>
            <a:pPr lvl="1"/>
            <a:r>
              <a:rPr lang="en-US" dirty="0">
                <a:latin typeface="Abadi Extra Light" panose="020B0204020104020204" pitchFamily="34" charset="0"/>
              </a:rPr>
              <a:t>1 = none		</a:t>
            </a:r>
          </a:p>
          <a:p>
            <a:pPr lvl="1"/>
            <a:r>
              <a:rPr lang="en-US" dirty="0">
                <a:latin typeface="Abadi Extra Light" panose="020B0204020104020204" pitchFamily="34" charset="0"/>
              </a:rPr>
              <a:t>2 = slight</a:t>
            </a:r>
          </a:p>
          <a:p>
            <a:pPr lvl="1"/>
            <a:r>
              <a:rPr lang="en-US" dirty="0">
                <a:latin typeface="Abadi Extra Light" panose="020B0204020104020204" pitchFamily="34" charset="0"/>
              </a:rPr>
              <a:t>3 = moderate		</a:t>
            </a:r>
          </a:p>
          <a:p>
            <a:pPr lvl="1"/>
            <a:r>
              <a:rPr lang="en-US" dirty="0">
                <a:latin typeface="Abadi Extra Light" panose="020B0204020104020204" pitchFamily="34" charset="0"/>
              </a:rPr>
              <a:t>4 = severe</a:t>
            </a:r>
          </a:p>
          <a:p>
            <a:r>
              <a:rPr lang="en-US" b="1" dirty="0">
                <a:latin typeface="Abadi Extra Light" panose="020B0204020104020204" pitchFamily="34" charset="0"/>
              </a:rPr>
              <a:t>abdomen: </a:t>
            </a:r>
            <a:r>
              <a:rPr lang="en-US" dirty="0">
                <a:latin typeface="Abadi Extra Light" panose="020B0204020104020204" pitchFamily="34" charset="0"/>
              </a:rPr>
              <a:t>the status of the horse's abdomen overall. A value of 3 is likely an obstruction caused by mechanical impaction. 4 and 5 indicate a surgical lesion.</a:t>
            </a:r>
          </a:p>
          <a:p>
            <a:pPr lvl="1"/>
            <a:r>
              <a:rPr lang="en-US" dirty="0">
                <a:latin typeface="Abadi Extra Light" panose="020B0204020104020204" pitchFamily="34" charset="0"/>
              </a:rPr>
              <a:t>1 = normal</a:t>
            </a:r>
          </a:p>
          <a:p>
            <a:pPr lvl="1"/>
            <a:r>
              <a:rPr lang="en-US" dirty="0">
                <a:latin typeface="Abadi Extra Light" panose="020B0204020104020204" pitchFamily="34" charset="0"/>
              </a:rPr>
              <a:t>2 = other</a:t>
            </a:r>
          </a:p>
          <a:p>
            <a:pPr lvl="1"/>
            <a:r>
              <a:rPr lang="en-US" dirty="0">
                <a:latin typeface="Abadi Extra Light" panose="020B0204020104020204" pitchFamily="34" charset="0"/>
              </a:rPr>
              <a:t>3 = firm feces in the large intestine</a:t>
            </a:r>
          </a:p>
          <a:p>
            <a:pPr lvl="1"/>
            <a:r>
              <a:rPr lang="en-US" dirty="0">
                <a:latin typeface="Abadi Extra Light" panose="020B0204020104020204" pitchFamily="34" charset="0"/>
              </a:rPr>
              <a:t>4 = distended small intestine		</a:t>
            </a:r>
          </a:p>
          <a:p>
            <a:pPr lvl="1"/>
            <a:r>
              <a:rPr lang="en-US" dirty="0">
                <a:latin typeface="Abadi Extra Light" panose="020B0204020104020204" pitchFamily="34" charset="0"/>
              </a:rPr>
              <a:t>5 = distended large intestine	</a:t>
            </a:r>
          </a:p>
          <a:p>
            <a:r>
              <a:rPr lang="en-US" b="1" dirty="0" err="1">
                <a:latin typeface="Abadi Extra Light" panose="020B0204020104020204" pitchFamily="34" charset="0"/>
              </a:rPr>
              <a:t>packed_cell_volume</a:t>
            </a:r>
            <a:r>
              <a:rPr lang="en-US" b="1" dirty="0">
                <a:latin typeface="Abadi Extra Light" panose="020B0204020104020204" pitchFamily="34" charset="0"/>
              </a:rPr>
              <a:t>: </a:t>
            </a:r>
            <a:r>
              <a:rPr lang="en-US" dirty="0">
                <a:latin typeface="Abadi Extra Light" panose="020B0204020104020204" pitchFamily="34" charset="0"/>
              </a:rPr>
              <a:t>the number of red cells by volume in the blood, normal range is 30-50.</a:t>
            </a:r>
          </a:p>
          <a:p>
            <a:r>
              <a:rPr lang="en-US" b="1" dirty="0">
                <a:latin typeface="Abadi Extra Light" panose="020B0204020104020204" pitchFamily="34" charset="0"/>
              </a:rPr>
              <a:t>outcome: </a:t>
            </a:r>
            <a:r>
              <a:rPr lang="en-US" dirty="0">
                <a:latin typeface="Abadi Extra Light" panose="020B0204020104020204" pitchFamily="34" charset="0"/>
              </a:rPr>
              <a:t>the life outcome of the horse – did it live, die, or was it euthanized?</a:t>
            </a:r>
          </a:p>
          <a:p>
            <a:pPr lvl="1"/>
            <a:endParaRPr lang="en-US" dirty="0">
              <a:latin typeface="Abadi Extra Light" panose="020B0204020104020204" pitchFamily="34" charset="0"/>
            </a:endParaRPr>
          </a:p>
          <a:p>
            <a:pPr lvl="1"/>
            <a:endParaRPr lang="en-US" dirty="0">
              <a:latin typeface="Abadi Extra Light" panose="020B0204020104020204" pitchFamily="34" charset="0"/>
            </a:endParaRPr>
          </a:p>
        </p:txBody>
      </p:sp>
    </p:spTree>
    <p:extLst>
      <p:ext uri="{BB962C8B-B14F-4D97-AF65-F5344CB8AC3E}">
        <p14:creationId xmlns:p14="http://schemas.microsoft.com/office/powerpoint/2010/main" val="2599995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911655"/>
            <a:ext cx="8229600" cy="1143000"/>
          </a:xfrm>
        </p:spPr>
        <p:txBody>
          <a:bodyPr>
            <a:normAutofit/>
          </a:bodyPr>
          <a:lstStyle/>
          <a:p>
            <a:r>
              <a:rPr lang="en-US" sz="3400" dirty="0">
                <a:solidFill>
                  <a:schemeClr val="bg1"/>
                </a:solidFill>
                <a:latin typeface="Abadi Extra Light" panose="020B0204020104020204" pitchFamily="34" charset="0"/>
              </a:rPr>
              <a:t>COLICKY HORSES: BACKGROUND</a:t>
            </a:r>
            <a:endParaRPr lang="en-US" sz="3400" dirty="0"/>
          </a:p>
        </p:txBody>
      </p:sp>
      <p:sp>
        <p:nvSpPr>
          <p:cNvPr id="3" name="Content Placeholder 2"/>
          <p:cNvSpPr>
            <a:spLocks noGrp="1"/>
          </p:cNvSpPr>
          <p:nvPr>
            <p:ph idx="1"/>
          </p:nvPr>
        </p:nvSpPr>
        <p:spPr>
          <a:xfrm>
            <a:off x="457200" y="2054654"/>
            <a:ext cx="8390540" cy="4581151"/>
          </a:xfrm>
        </p:spPr>
        <p:txBody>
          <a:bodyPr>
            <a:normAutofit fontScale="70000" lnSpcReduction="20000"/>
          </a:bodyPr>
          <a:lstStyle/>
          <a:p>
            <a:pPr marL="0" indent="0">
              <a:buNone/>
            </a:pPr>
            <a:r>
              <a:rPr lang="en-US" dirty="0">
                <a:latin typeface="Abadi Extra Light" panose="020B0204020104020204" pitchFamily="34" charset="0"/>
              </a:rPr>
              <a:t>Overall, some additional background regarding colicky horses and the variables in this dataset includes:</a:t>
            </a:r>
          </a:p>
          <a:p>
            <a:r>
              <a:rPr lang="en-US" sz="1900" b="1" dirty="0">
                <a:latin typeface="Abadi Extra Light" panose="020B0204020104020204" pitchFamily="34" charset="0"/>
              </a:rPr>
              <a:t>A horse’s rectal temperature:</a:t>
            </a:r>
          </a:p>
          <a:p>
            <a:pPr lvl="1"/>
            <a:r>
              <a:rPr lang="en-US" sz="1900" dirty="0">
                <a:latin typeface="Abadi Extra Light" panose="020B0204020104020204" pitchFamily="34" charset="0"/>
              </a:rPr>
              <a:t>An elevated temp may occur due to infection.		</a:t>
            </a:r>
          </a:p>
          <a:p>
            <a:pPr lvl="1"/>
            <a:r>
              <a:rPr lang="en-US" sz="1900" dirty="0">
                <a:latin typeface="Abadi Extra Light" panose="020B0204020104020204" pitchFamily="34" charset="0"/>
              </a:rPr>
              <a:t>Temperature may be reduced when the animal is in late shock			</a:t>
            </a:r>
          </a:p>
          <a:p>
            <a:pPr lvl="1"/>
            <a:r>
              <a:rPr lang="en-US" sz="1900" dirty="0">
                <a:latin typeface="Abadi Extra Light" panose="020B0204020104020204" pitchFamily="34" charset="0"/>
              </a:rPr>
              <a:t>This parameter will usually change as the problem progresses		</a:t>
            </a:r>
          </a:p>
          <a:p>
            <a:r>
              <a:rPr lang="en-US" sz="1900" b="1" dirty="0">
                <a:latin typeface="Abadi Extra Light" panose="020B0204020104020204" pitchFamily="34" charset="0"/>
              </a:rPr>
              <a:t>A horse’s pulse:</a:t>
            </a:r>
          </a:p>
          <a:p>
            <a:pPr lvl="1"/>
            <a:r>
              <a:rPr lang="en-US" sz="1900" dirty="0">
                <a:latin typeface="Abadi Extra Light" panose="020B0204020104020204" pitchFamily="34" charset="0"/>
              </a:rPr>
              <a:t>It is rare to have a lower-than-normal rate although athletic horses may have a rate of 20-25</a:t>
            </a:r>
          </a:p>
          <a:p>
            <a:pPr lvl="1"/>
            <a:r>
              <a:rPr lang="en-US" sz="1900" dirty="0">
                <a:latin typeface="Abadi Extra Light" panose="020B0204020104020204" pitchFamily="34" charset="0"/>
              </a:rPr>
              <a:t>Those with painful lesions or suffering from circulatory shock may have an elevated heart rate</a:t>
            </a:r>
          </a:p>
          <a:p>
            <a:r>
              <a:rPr lang="en-US" sz="1900" b="1" dirty="0">
                <a:latin typeface="Abadi Extra Light" panose="020B0204020104020204" pitchFamily="34" charset="0"/>
              </a:rPr>
              <a:t>A horse’s mucous membrane:</a:t>
            </a:r>
          </a:p>
          <a:p>
            <a:pPr lvl="1"/>
            <a:r>
              <a:rPr lang="en-US" sz="1900" dirty="0">
                <a:latin typeface="Abadi Extra Light" panose="020B0204020104020204" pitchFamily="34" charset="0"/>
              </a:rPr>
              <a:t>1 and 2 probably indicate a normal or slightly increased circulation (normal pink, bright pink)	</a:t>
            </a:r>
          </a:p>
          <a:p>
            <a:pPr lvl="1"/>
            <a:r>
              <a:rPr lang="en-US" sz="1900" dirty="0">
                <a:latin typeface="Abadi Extra Light" panose="020B0204020104020204" pitchFamily="34" charset="0"/>
              </a:rPr>
              <a:t>3 may occur in early shock (pale pink)	</a:t>
            </a:r>
          </a:p>
          <a:p>
            <a:pPr lvl="1"/>
            <a:r>
              <a:rPr lang="en-US" sz="1900" dirty="0">
                <a:latin typeface="Abadi Extra Light" panose="020B0204020104020204" pitchFamily="34" charset="0"/>
              </a:rPr>
              <a:t>4 and 6 are indicative of serious circulatory compromise (pale cyanotic, dark cyanotic)	</a:t>
            </a:r>
          </a:p>
          <a:p>
            <a:pPr lvl="1"/>
            <a:r>
              <a:rPr lang="en-US" sz="1900" dirty="0">
                <a:latin typeface="Abadi Extra Light" panose="020B0204020104020204" pitchFamily="34" charset="0"/>
              </a:rPr>
              <a:t>5 is more indicative of a septicemia (bright red/injected)</a:t>
            </a:r>
          </a:p>
          <a:p>
            <a:r>
              <a:rPr lang="en-US" sz="1900" b="1" dirty="0">
                <a:latin typeface="Abadi Extra Light" panose="020B0204020104020204" pitchFamily="34" charset="0"/>
              </a:rPr>
              <a:t>A horse’s abdominal distension: </a:t>
            </a:r>
          </a:p>
          <a:p>
            <a:pPr lvl="1"/>
            <a:r>
              <a:rPr lang="en-US" sz="1900" dirty="0">
                <a:latin typeface="Abadi Extra Light" panose="020B0204020104020204" pitchFamily="34" charset="0"/>
              </a:rPr>
              <a:t>Abdominal distension is likely to be painful and have reduced gut motility		</a:t>
            </a:r>
          </a:p>
          <a:p>
            <a:pPr lvl="1"/>
            <a:r>
              <a:rPr lang="en-US" sz="1900" dirty="0">
                <a:latin typeface="Abadi Extra Light" panose="020B0204020104020204" pitchFamily="34" charset="0"/>
              </a:rPr>
              <a:t>A horse with severe abdominal distension is likely to require surgery just to relieve the pressure</a:t>
            </a:r>
          </a:p>
          <a:p>
            <a:r>
              <a:rPr lang="en-US" sz="1900" b="1" dirty="0">
                <a:latin typeface="Abadi Extra Light" panose="020B0204020104020204" pitchFamily="34" charset="0"/>
              </a:rPr>
              <a:t>A horse’s packed cell volume: </a:t>
            </a:r>
          </a:p>
          <a:p>
            <a:pPr lvl="1"/>
            <a:r>
              <a:rPr lang="en-US" sz="1900" dirty="0">
                <a:latin typeface="Abadi Extra Light" panose="020B0204020104020204" pitchFamily="34" charset="0"/>
              </a:rPr>
              <a:t>The level rises as the circulation becomes compromised or as the animal becomes dehydrated</a:t>
            </a:r>
          </a:p>
        </p:txBody>
      </p:sp>
    </p:spTree>
    <p:extLst>
      <p:ext uri="{BB962C8B-B14F-4D97-AF65-F5344CB8AC3E}">
        <p14:creationId xmlns:p14="http://schemas.microsoft.com/office/powerpoint/2010/main" val="2034450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2649</TotalTime>
  <Words>4336</Words>
  <Application>Microsoft Office PowerPoint</Application>
  <PresentationFormat>On-screen Show (4:3)</PresentationFormat>
  <Paragraphs>346</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Abadi Extra Light</vt:lpstr>
      <vt:lpstr>Arial</vt:lpstr>
      <vt:lpstr>Calibri</vt:lpstr>
      <vt:lpstr>Office Theme</vt:lpstr>
      <vt:lpstr>COLICKY HORSES</vt:lpstr>
      <vt:lpstr>BACKGROUND: COLIC</vt:lpstr>
      <vt:lpstr>RESEARCH QUESTIONS</vt:lpstr>
      <vt:lpstr>HYPOTHESIS</vt:lpstr>
      <vt:lpstr>DATA SOURCE</vt:lpstr>
      <vt:lpstr>DATASET VARIABLES</vt:lpstr>
      <vt:lpstr>DATASET VARIABLES: DESCRIPTIONS</vt:lpstr>
      <vt:lpstr>DATASET VARIABLES: DESCRIPTIONS CONTINUED</vt:lpstr>
      <vt:lpstr>COLICKY HORSES: BACKGROUND</vt:lpstr>
      <vt:lpstr>DATA CLEANING</vt:lpstr>
      <vt:lpstr>PROJECT IMPACT OF VARIABLES</vt:lpstr>
      <vt:lpstr>HISTOGRAMS</vt:lpstr>
      <vt:lpstr>HISTOGRAM SUMMARY + ANALYSIS</vt:lpstr>
      <vt:lpstr>HISTOGRAM SUMMARY + ANALYSIS CONTINUED</vt:lpstr>
      <vt:lpstr>HISTOGRAM SUMMARY + ANALYSIS OUTLIERS</vt:lpstr>
      <vt:lpstr>DESCRIPTIVE CHARACTERISTICS OF  DATA VARIABLES</vt:lpstr>
      <vt:lpstr>DESCRIPTIVE CHARACTERISTICS OF  DATA VARIABLES CON’T.</vt:lpstr>
      <vt:lpstr>DESCRIPTIVE CHARACTERISTICS OF  DATA VARIABLES CON’T.</vt:lpstr>
      <vt:lpstr>DESCRIPTIVE CHARACTERISTICS OF  DATA VARIABLES CON’T.</vt:lpstr>
      <vt:lpstr>DESCRIPTIVE CHARACTERISTICS OF  DATA VARIABLES CON’T.</vt:lpstr>
      <vt:lpstr>DESCRIPTIVE CHARACTERISTICS OF  DATA VARIABLES CON’T.</vt:lpstr>
      <vt:lpstr>DESCRIPTIVE CHARACTERISTICS OF  DATA VARIABLES CON’T.</vt:lpstr>
      <vt:lpstr>PMF</vt:lpstr>
      <vt:lpstr>PMF CONTINUED</vt:lpstr>
      <vt:lpstr>PMF CONTINUED</vt:lpstr>
      <vt:lpstr>CDF</vt:lpstr>
      <vt:lpstr>CDF CONTINUED</vt:lpstr>
      <vt:lpstr>CDF CONTINUED</vt:lpstr>
      <vt:lpstr> ANALYTICAL DISTRIBUTION/MODELING DISTRIBUTIONS</vt:lpstr>
      <vt:lpstr> ANALYTICAL DISTRIBUTION/MODELING DISTRIBUTIONS</vt:lpstr>
      <vt:lpstr> ANALYTICAL DISTRIBUTION/MODELING DISTRIBUTIONS CON’T.</vt:lpstr>
      <vt:lpstr> ANALYTICAL DISTRIBUTION/MODELING DISTRIBUTIONS CON’T.</vt:lpstr>
      <vt:lpstr> SCATTERPLOTS</vt:lpstr>
      <vt:lpstr> SCATTERPLOTS CONTINUED</vt:lpstr>
      <vt:lpstr> SCATTERPLOTS CONTINUED</vt:lpstr>
      <vt:lpstr> SCATTERPLOTS CONTINUED</vt:lpstr>
      <vt:lpstr> SCATTERPLOTS CONTINUED</vt:lpstr>
      <vt:lpstr> SCATTERPLOTS CONTINUED</vt:lpstr>
      <vt:lpstr> SCATTERPLOTS CONTINUED</vt:lpstr>
      <vt:lpstr> SCATTERPLOTS CONTINUED</vt:lpstr>
      <vt:lpstr> HYPOTHESIS TESTING</vt:lpstr>
      <vt:lpstr> HYPOTHESIS TESTING</vt:lpstr>
      <vt:lpstr> REGRESSION ANALYSIS</vt:lpstr>
      <vt:lpstr> REGRESSION ANALYSIS CON’T.</vt:lpstr>
      <vt:lpstr> REGRESSION ANALYSIS CON’T.</vt:lpstr>
      <vt:lpstr> REGRESSION ANALYSIS CON’T.</vt:lpstr>
      <vt:lpstr> REGRESSION ANALYSIS CON’T.</vt:lpstr>
      <vt:lpstr> REGRESSION ANALYSIS CON’T.</vt:lpstr>
      <vt:lpstr> REGRESSION ANALYSIS CON’T.</vt:lpstr>
      <vt:lpstr> 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Madeleine Sharp</cp:lastModifiedBy>
  <cp:revision>154</cp:revision>
  <dcterms:created xsi:type="dcterms:W3CDTF">2013-08-21T19:17:07Z</dcterms:created>
  <dcterms:modified xsi:type="dcterms:W3CDTF">2022-03-05T16:55:29Z</dcterms:modified>
</cp:coreProperties>
</file>