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43891200" cy="32918400"/>
  <p:notesSz cx="9144000" cy="6858000"/>
  <p:defaultTextStyle>
    <a:defPPr>
      <a:defRPr lang="en-US"/>
    </a:defPPr>
    <a:lvl1pPr marL="0" algn="l" defTabSz="3686861" rtl="0" eaLnBrk="1" latinLnBrk="0" hangingPunct="1">
      <a:defRPr sz="7258" kern="1200">
        <a:solidFill>
          <a:schemeClr val="tx1"/>
        </a:solidFill>
        <a:latin typeface="+mn-lt"/>
        <a:ea typeface="+mn-ea"/>
        <a:cs typeface="+mn-cs"/>
      </a:defRPr>
    </a:lvl1pPr>
    <a:lvl2pPr marL="1843430" algn="l" defTabSz="3686861" rtl="0" eaLnBrk="1" latinLnBrk="0" hangingPunct="1">
      <a:defRPr sz="7258" kern="1200">
        <a:solidFill>
          <a:schemeClr val="tx1"/>
        </a:solidFill>
        <a:latin typeface="+mn-lt"/>
        <a:ea typeface="+mn-ea"/>
        <a:cs typeface="+mn-cs"/>
      </a:defRPr>
    </a:lvl2pPr>
    <a:lvl3pPr marL="3686861" algn="l" defTabSz="3686861" rtl="0" eaLnBrk="1" latinLnBrk="0" hangingPunct="1">
      <a:defRPr sz="7258" kern="1200">
        <a:solidFill>
          <a:schemeClr val="tx1"/>
        </a:solidFill>
        <a:latin typeface="+mn-lt"/>
        <a:ea typeface="+mn-ea"/>
        <a:cs typeface="+mn-cs"/>
      </a:defRPr>
    </a:lvl3pPr>
    <a:lvl4pPr marL="5530291" algn="l" defTabSz="3686861" rtl="0" eaLnBrk="1" latinLnBrk="0" hangingPunct="1">
      <a:defRPr sz="7258" kern="1200">
        <a:solidFill>
          <a:schemeClr val="tx1"/>
        </a:solidFill>
        <a:latin typeface="+mn-lt"/>
        <a:ea typeface="+mn-ea"/>
        <a:cs typeface="+mn-cs"/>
      </a:defRPr>
    </a:lvl4pPr>
    <a:lvl5pPr marL="7373722" algn="l" defTabSz="3686861" rtl="0" eaLnBrk="1" latinLnBrk="0" hangingPunct="1">
      <a:defRPr sz="7258" kern="1200">
        <a:solidFill>
          <a:schemeClr val="tx1"/>
        </a:solidFill>
        <a:latin typeface="+mn-lt"/>
        <a:ea typeface="+mn-ea"/>
        <a:cs typeface="+mn-cs"/>
      </a:defRPr>
    </a:lvl5pPr>
    <a:lvl6pPr marL="9217152" algn="l" defTabSz="3686861" rtl="0" eaLnBrk="1" latinLnBrk="0" hangingPunct="1">
      <a:defRPr sz="7258" kern="1200">
        <a:solidFill>
          <a:schemeClr val="tx1"/>
        </a:solidFill>
        <a:latin typeface="+mn-lt"/>
        <a:ea typeface="+mn-ea"/>
        <a:cs typeface="+mn-cs"/>
      </a:defRPr>
    </a:lvl6pPr>
    <a:lvl7pPr marL="11060582" algn="l" defTabSz="3686861" rtl="0" eaLnBrk="1" latinLnBrk="0" hangingPunct="1">
      <a:defRPr sz="7258" kern="1200">
        <a:solidFill>
          <a:schemeClr val="tx1"/>
        </a:solidFill>
        <a:latin typeface="+mn-lt"/>
        <a:ea typeface="+mn-ea"/>
        <a:cs typeface="+mn-cs"/>
      </a:defRPr>
    </a:lvl7pPr>
    <a:lvl8pPr marL="12904013" algn="l" defTabSz="3686861" rtl="0" eaLnBrk="1" latinLnBrk="0" hangingPunct="1">
      <a:defRPr sz="7258" kern="1200">
        <a:solidFill>
          <a:schemeClr val="tx1"/>
        </a:solidFill>
        <a:latin typeface="+mn-lt"/>
        <a:ea typeface="+mn-ea"/>
        <a:cs typeface="+mn-cs"/>
      </a:defRPr>
    </a:lvl8pPr>
    <a:lvl9pPr marL="14747443" algn="l" defTabSz="3686861" rtl="0" eaLnBrk="1" latinLnBrk="0" hangingPunct="1">
      <a:defRPr sz="7258"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CE300"/>
    <a:srgbClr val="332C2C"/>
    <a:srgbClr val="E4002B"/>
    <a:srgbClr val="003C71"/>
    <a:srgbClr val="500000"/>
    <a:srgbClr val="D6D2C4"/>
    <a:srgbClr val="70737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0A6A125-CA8D-7B45-A5B5-A3388EC16394}" v="90" dt="2021-12-14T02:38:19.24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854" autoAdjust="0"/>
    <p:restoredTop sz="94660"/>
  </p:normalViewPr>
  <p:slideViewPr>
    <p:cSldViewPr snapToGrid="0">
      <p:cViewPr>
        <p:scale>
          <a:sx n="27" d="100"/>
          <a:sy n="27" d="100"/>
        </p:scale>
        <p:origin x="2088" y="2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7"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387342"/>
            <a:ext cx="37307520" cy="11460480"/>
          </a:xfrm>
          <a:prstGeom prst="rect">
            <a:avLst/>
          </a:prstGeom>
        </p:spPr>
        <p:txBody>
          <a:bodyPr anchor="b"/>
          <a:lstStyle>
            <a:lvl1pPr algn="ctr">
              <a:defRPr sz="28800"/>
            </a:lvl1pPr>
          </a:lstStyle>
          <a:p>
            <a:r>
              <a:rPr lang="en-US"/>
              <a:t>Click to edit Master title style</a:t>
            </a:r>
            <a:endParaRPr lang="en-US" dirty="0"/>
          </a:p>
        </p:txBody>
      </p:sp>
      <p:sp>
        <p:nvSpPr>
          <p:cNvPr id="3" name="Subtitle 2"/>
          <p:cNvSpPr>
            <a:spLocks noGrp="1"/>
          </p:cNvSpPr>
          <p:nvPr>
            <p:ph type="subTitle" idx="1"/>
          </p:nvPr>
        </p:nvSpPr>
        <p:spPr>
          <a:xfrm>
            <a:off x="5486400" y="17289782"/>
            <a:ext cx="32918400" cy="7947658"/>
          </a:xfrm>
          <a:prstGeom prst="rect">
            <a:avLst/>
          </a:prstGeo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1AC8ED6-98C9-4D5E-A2AD-4943AF806467}" type="datetimeFigureOut">
              <a:rPr lang="en-US" smtClean="0"/>
              <a:t>12/13/2021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4D1159-67CF-40AC-9E65-7C447666307D}" type="slidenum">
              <a:rPr lang="en-US" smtClean="0"/>
              <a:t>‹#›</a:t>
            </a:fld>
            <a:endParaRPr lang="en-US"/>
          </a:p>
        </p:txBody>
      </p:sp>
    </p:spTree>
    <p:extLst>
      <p:ext uri="{BB962C8B-B14F-4D97-AF65-F5344CB8AC3E}">
        <p14:creationId xmlns:p14="http://schemas.microsoft.com/office/powerpoint/2010/main" val="33118115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43891200" cy="5908431"/>
          </a:xfrm>
          <a:prstGeom prst="rect">
            <a:avLst/>
          </a:prstGeo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899138" y="8104906"/>
            <a:ext cx="14982093" cy="12258080"/>
          </a:xfrm>
          <a:prstGeom prst="rect">
            <a:avLst/>
          </a:prstGeo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1AC8ED6-98C9-4D5E-A2AD-4943AF806467}" type="datetimeFigureOut">
              <a:rPr lang="en-US" smtClean="0"/>
              <a:t>12/13/2021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4D1159-67CF-40AC-9E65-7C447666307D}" type="slidenum">
              <a:rPr lang="en-US" smtClean="0"/>
              <a:t>‹#›</a:t>
            </a:fld>
            <a:endParaRPr lang="en-US"/>
          </a:p>
        </p:txBody>
      </p:sp>
    </p:spTree>
    <p:extLst>
      <p:ext uri="{BB962C8B-B14F-4D97-AF65-F5344CB8AC3E}">
        <p14:creationId xmlns:p14="http://schemas.microsoft.com/office/powerpoint/2010/main" val="28588741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1752600"/>
            <a:ext cx="9464040" cy="27896822"/>
          </a:xfrm>
          <a:prstGeom prst="rect">
            <a:avLst/>
          </a:prstGeo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017522" y="1752600"/>
            <a:ext cx="27843480" cy="27896822"/>
          </a:xfrm>
          <a:prstGeom prst="rect">
            <a:avLst/>
          </a:prstGeo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1AC8ED6-98C9-4D5E-A2AD-4943AF806467}" type="datetimeFigureOut">
              <a:rPr lang="en-US" smtClean="0"/>
              <a:t>12/13/2021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4D1159-67CF-40AC-9E65-7C447666307D}" type="slidenum">
              <a:rPr lang="en-US" smtClean="0"/>
              <a:t>‹#›</a:t>
            </a:fld>
            <a:endParaRPr lang="en-US"/>
          </a:p>
        </p:txBody>
      </p:sp>
    </p:spTree>
    <p:extLst>
      <p:ext uri="{BB962C8B-B14F-4D97-AF65-F5344CB8AC3E}">
        <p14:creationId xmlns:p14="http://schemas.microsoft.com/office/powerpoint/2010/main" val="35739376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43891200" cy="5908431"/>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1899138" y="8104906"/>
            <a:ext cx="14982093" cy="12258080"/>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1AC8ED6-98C9-4D5E-A2AD-4943AF806467}" type="datetimeFigureOut">
              <a:rPr lang="en-US" smtClean="0"/>
              <a:t>12/13/2021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4D1159-67CF-40AC-9E65-7C447666307D}" type="slidenum">
              <a:rPr lang="en-US" smtClean="0"/>
              <a:t>‹#›</a:t>
            </a:fld>
            <a:endParaRPr lang="en-US"/>
          </a:p>
        </p:txBody>
      </p:sp>
    </p:spTree>
    <p:extLst>
      <p:ext uri="{BB962C8B-B14F-4D97-AF65-F5344CB8AC3E}">
        <p14:creationId xmlns:p14="http://schemas.microsoft.com/office/powerpoint/2010/main" val="7238597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8206749"/>
            <a:ext cx="37856160" cy="13693138"/>
          </a:xfrm>
          <a:prstGeom prst="rect">
            <a:avLst/>
          </a:prstGeom>
        </p:spPr>
        <p:txBody>
          <a:bodyPr anchor="b"/>
          <a:lstStyle>
            <a:lvl1pPr>
              <a:defRPr sz="28800"/>
            </a:lvl1pPr>
          </a:lstStyle>
          <a:p>
            <a:r>
              <a:rPr lang="en-US"/>
              <a:t>Click to edit Master title style</a:t>
            </a:r>
            <a:endParaRPr lang="en-US" dirty="0"/>
          </a:p>
        </p:txBody>
      </p:sp>
      <p:sp>
        <p:nvSpPr>
          <p:cNvPr id="3" name="Text Placeholder 2"/>
          <p:cNvSpPr>
            <a:spLocks noGrp="1"/>
          </p:cNvSpPr>
          <p:nvPr>
            <p:ph type="body" idx="1"/>
          </p:nvPr>
        </p:nvSpPr>
        <p:spPr>
          <a:xfrm>
            <a:off x="2994662" y="22029429"/>
            <a:ext cx="37856160" cy="7200898"/>
          </a:xfrm>
          <a:prstGeom prst="rect">
            <a:avLst/>
          </a:prstGeom>
        </p:spPr>
        <p:txBody>
          <a:bodyPr/>
          <a:lstStyle>
            <a:lvl1pPr marL="0" indent="0">
              <a:buNone/>
              <a:defRPr sz="11520">
                <a:solidFill>
                  <a:schemeClr val="tx1"/>
                </a:solidFill>
              </a:defRPr>
            </a:lvl1pPr>
            <a:lvl2pPr marL="2194560" indent="0">
              <a:buNone/>
              <a:defRPr sz="960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1AC8ED6-98C9-4D5E-A2AD-4943AF806467}" type="datetimeFigureOut">
              <a:rPr lang="en-US" smtClean="0"/>
              <a:t>12/13/2021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4D1159-67CF-40AC-9E65-7C447666307D}" type="slidenum">
              <a:rPr lang="en-US" smtClean="0"/>
              <a:t>‹#›</a:t>
            </a:fld>
            <a:endParaRPr lang="en-US"/>
          </a:p>
        </p:txBody>
      </p:sp>
    </p:spTree>
    <p:extLst>
      <p:ext uri="{BB962C8B-B14F-4D97-AF65-F5344CB8AC3E}">
        <p14:creationId xmlns:p14="http://schemas.microsoft.com/office/powerpoint/2010/main" val="1692413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43891200" cy="5908431"/>
          </a:xfrm>
          <a:prstGeom prst="rect">
            <a:avLst/>
          </a:prstGeom>
        </p:spPr>
        <p:txBody>
          <a:bodyPr/>
          <a:lstStyle/>
          <a:p>
            <a:r>
              <a:rPr lang="en-US"/>
              <a:t>Click to edit Master title style</a:t>
            </a:r>
            <a:endParaRPr lang="en-US" dirty="0"/>
          </a:p>
        </p:txBody>
      </p:sp>
      <p:sp>
        <p:nvSpPr>
          <p:cNvPr id="3" name="Content Placeholder 2"/>
          <p:cNvSpPr>
            <a:spLocks noGrp="1"/>
          </p:cNvSpPr>
          <p:nvPr>
            <p:ph sz="half" idx="1"/>
          </p:nvPr>
        </p:nvSpPr>
        <p:spPr>
          <a:xfrm>
            <a:off x="3017520" y="8763000"/>
            <a:ext cx="18653760" cy="20886422"/>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2219920" y="8763000"/>
            <a:ext cx="18653760" cy="20886422"/>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1AC8ED6-98C9-4D5E-A2AD-4943AF806467}" type="datetimeFigureOut">
              <a:rPr lang="en-US" smtClean="0"/>
              <a:t>12/13/2021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4D1159-67CF-40AC-9E65-7C447666307D}" type="slidenum">
              <a:rPr lang="en-US" smtClean="0"/>
              <a:t>‹#›</a:t>
            </a:fld>
            <a:endParaRPr lang="en-US"/>
          </a:p>
        </p:txBody>
      </p:sp>
    </p:spTree>
    <p:extLst>
      <p:ext uri="{BB962C8B-B14F-4D97-AF65-F5344CB8AC3E}">
        <p14:creationId xmlns:p14="http://schemas.microsoft.com/office/powerpoint/2010/main" val="5273795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7"/>
            <a:ext cx="37856160" cy="6362702"/>
          </a:xfrm>
          <a:prstGeom prst="rect">
            <a:avLst/>
          </a:prstGeom>
        </p:spPr>
        <p:txBody>
          <a:bodyPr/>
          <a:lstStyle/>
          <a:p>
            <a:r>
              <a:rPr lang="en-US"/>
              <a:t>Click to edit Master title style</a:t>
            </a:r>
            <a:endParaRPr lang="en-US" dirty="0"/>
          </a:p>
        </p:txBody>
      </p:sp>
      <p:sp>
        <p:nvSpPr>
          <p:cNvPr id="3" name="Text Placeholder 2"/>
          <p:cNvSpPr>
            <a:spLocks noGrp="1"/>
          </p:cNvSpPr>
          <p:nvPr>
            <p:ph type="body" idx="1"/>
          </p:nvPr>
        </p:nvSpPr>
        <p:spPr>
          <a:xfrm>
            <a:off x="3023242" y="8069582"/>
            <a:ext cx="18568032" cy="3954778"/>
          </a:xfrm>
          <a:prstGeom prst="rect">
            <a:avLst/>
          </a:prstGeo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Edit Master text styles</a:t>
            </a:r>
          </a:p>
        </p:txBody>
      </p:sp>
      <p:sp>
        <p:nvSpPr>
          <p:cNvPr id="4" name="Content Placeholder 3"/>
          <p:cNvSpPr>
            <a:spLocks noGrp="1"/>
          </p:cNvSpPr>
          <p:nvPr>
            <p:ph sz="half" idx="2"/>
          </p:nvPr>
        </p:nvSpPr>
        <p:spPr>
          <a:xfrm>
            <a:off x="3023242" y="12024360"/>
            <a:ext cx="18568032" cy="17686022"/>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2219922" y="8069582"/>
            <a:ext cx="18659477" cy="3954778"/>
          </a:xfrm>
          <a:prstGeom prst="rect">
            <a:avLst/>
          </a:prstGeo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Edit Master text styles</a:t>
            </a:r>
          </a:p>
        </p:txBody>
      </p:sp>
      <p:sp>
        <p:nvSpPr>
          <p:cNvPr id="6" name="Content Placeholder 5"/>
          <p:cNvSpPr>
            <a:spLocks noGrp="1"/>
          </p:cNvSpPr>
          <p:nvPr>
            <p:ph sz="quarter" idx="4"/>
          </p:nvPr>
        </p:nvSpPr>
        <p:spPr>
          <a:xfrm>
            <a:off x="22219922" y="12024360"/>
            <a:ext cx="18659477" cy="17686022"/>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1AC8ED6-98C9-4D5E-A2AD-4943AF806467}" type="datetimeFigureOut">
              <a:rPr lang="en-US" smtClean="0"/>
              <a:t>12/13/2021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94D1159-67CF-40AC-9E65-7C447666307D}" type="slidenum">
              <a:rPr lang="en-US" smtClean="0"/>
              <a:t>‹#›</a:t>
            </a:fld>
            <a:endParaRPr lang="en-US"/>
          </a:p>
        </p:txBody>
      </p:sp>
    </p:spTree>
    <p:extLst>
      <p:ext uri="{BB962C8B-B14F-4D97-AF65-F5344CB8AC3E}">
        <p14:creationId xmlns:p14="http://schemas.microsoft.com/office/powerpoint/2010/main" val="15236903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43891200" cy="5908431"/>
          </a:xfrm>
          <a:prstGeom prst="rect">
            <a:avLst/>
          </a:prstGeo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AC8ED6-98C9-4D5E-A2AD-4943AF806467}" type="datetimeFigureOut">
              <a:rPr lang="en-US" smtClean="0"/>
              <a:t>12/13/2021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94D1159-67CF-40AC-9E65-7C447666307D}" type="slidenum">
              <a:rPr lang="en-US" smtClean="0"/>
              <a:t>‹#›</a:t>
            </a:fld>
            <a:endParaRPr lang="en-US"/>
          </a:p>
        </p:txBody>
      </p:sp>
    </p:spTree>
    <p:extLst>
      <p:ext uri="{BB962C8B-B14F-4D97-AF65-F5344CB8AC3E}">
        <p14:creationId xmlns:p14="http://schemas.microsoft.com/office/powerpoint/2010/main" val="27881246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1AC8ED6-98C9-4D5E-A2AD-4943AF806467}" type="datetimeFigureOut">
              <a:rPr lang="en-US" smtClean="0"/>
              <a:t>12/13/2021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94D1159-67CF-40AC-9E65-7C447666307D}" type="slidenum">
              <a:rPr lang="en-US" smtClean="0"/>
              <a:t>‹#›</a:t>
            </a:fld>
            <a:endParaRPr lang="en-US"/>
          </a:p>
        </p:txBody>
      </p:sp>
    </p:spTree>
    <p:extLst>
      <p:ext uri="{BB962C8B-B14F-4D97-AF65-F5344CB8AC3E}">
        <p14:creationId xmlns:p14="http://schemas.microsoft.com/office/powerpoint/2010/main" val="37834142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a:prstGeom prst="rect">
            <a:avLst/>
          </a:prstGeom>
        </p:spPr>
        <p:txBody>
          <a:bodyPr anchor="b"/>
          <a:lstStyle>
            <a:lvl1pPr>
              <a:defRPr sz="15360"/>
            </a:lvl1pPr>
          </a:lstStyle>
          <a:p>
            <a:r>
              <a:rPr lang="en-US"/>
              <a:t>Click to edit Master title style</a:t>
            </a:r>
            <a:endParaRPr lang="en-US" dirty="0"/>
          </a:p>
        </p:txBody>
      </p:sp>
      <p:sp>
        <p:nvSpPr>
          <p:cNvPr id="3" name="Content Placeholder 2"/>
          <p:cNvSpPr>
            <a:spLocks noGrp="1"/>
          </p:cNvSpPr>
          <p:nvPr>
            <p:ph idx="1"/>
          </p:nvPr>
        </p:nvSpPr>
        <p:spPr>
          <a:xfrm>
            <a:off x="18659477" y="4739647"/>
            <a:ext cx="22219920" cy="23393400"/>
          </a:xfrm>
          <a:prstGeom prst="rect">
            <a:avLst/>
          </a:prstGeo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023237" y="9875520"/>
            <a:ext cx="14156054" cy="18295622"/>
          </a:xfrm>
          <a:prstGeom prst="rect">
            <a:avLst/>
          </a:prstGeo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Edit Master text styles</a:t>
            </a:r>
          </a:p>
        </p:txBody>
      </p:sp>
      <p:sp>
        <p:nvSpPr>
          <p:cNvPr id="5" name="Date Placeholder 4"/>
          <p:cNvSpPr>
            <a:spLocks noGrp="1"/>
          </p:cNvSpPr>
          <p:nvPr>
            <p:ph type="dt" sz="half" idx="10"/>
          </p:nvPr>
        </p:nvSpPr>
        <p:spPr/>
        <p:txBody>
          <a:bodyPr/>
          <a:lstStyle/>
          <a:p>
            <a:fld id="{E1AC8ED6-98C9-4D5E-A2AD-4943AF806467}" type="datetimeFigureOut">
              <a:rPr lang="en-US" smtClean="0"/>
              <a:t>12/13/2021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4D1159-67CF-40AC-9E65-7C447666307D}" type="slidenum">
              <a:rPr lang="en-US" smtClean="0"/>
              <a:t>‹#›</a:t>
            </a:fld>
            <a:endParaRPr lang="en-US"/>
          </a:p>
        </p:txBody>
      </p:sp>
    </p:spTree>
    <p:extLst>
      <p:ext uri="{BB962C8B-B14F-4D97-AF65-F5344CB8AC3E}">
        <p14:creationId xmlns:p14="http://schemas.microsoft.com/office/powerpoint/2010/main" val="6253092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a:prstGeom prst="rect">
            <a:avLst/>
          </a:prstGeom>
        </p:spPr>
        <p:txBody>
          <a:bodyPr anchor="b"/>
          <a:lstStyle>
            <a:lvl1pPr>
              <a:defRPr sz="15360"/>
            </a:lvl1pPr>
          </a:lstStyle>
          <a:p>
            <a:r>
              <a:rPr lang="en-US"/>
              <a:t>Click to edit Master title style</a:t>
            </a:r>
            <a:endParaRPr lang="en-US" dirty="0"/>
          </a:p>
        </p:txBody>
      </p:sp>
      <p:sp>
        <p:nvSpPr>
          <p:cNvPr id="3" name="Picture Placeholder 2"/>
          <p:cNvSpPr>
            <a:spLocks noGrp="1" noChangeAspect="1"/>
          </p:cNvSpPr>
          <p:nvPr>
            <p:ph type="pic" idx="1"/>
          </p:nvPr>
        </p:nvSpPr>
        <p:spPr>
          <a:xfrm>
            <a:off x="18659477" y="4739647"/>
            <a:ext cx="22219920" cy="23393400"/>
          </a:xfrm>
          <a:prstGeom prst="rect">
            <a:avLst/>
          </a:prstGeo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a:t>Click icon to add picture</a:t>
            </a:r>
            <a:endParaRPr lang="en-US" dirty="0"/>
          </a:p>
        </p:txBody>
      </p:sp>
      <p:sp>
        <p:nvSpPr>
          <p:cNvPr id="4" name="Text Placeholder 3"/>
          <p:cNvSpPr>
            <a:spLocks noGrp="1"/>
          </p:cNvSpPr>
          <p:nvPr>
            <p:ph type="body" sz="half" idx="2"/>
          </p:nvPr>
        </p:nvSpPr>
        <p:spPr>
          <a:xfrm>
            <a:off x="3023237" y="9875520"/>
            <a:ext cx="14156054" cy="18295622"/>
          </a:xfrm>
          <a:prstGeom prst="rect">
            <a:avLst/>
          </a:prstGeo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Edit Master text styles</a:t>
            </a:r>
          </a:p>
        </p:txBody>
      </p:sp>
      <p:sp>
        <p:nvSpPr>
          <p:cNvPr id="5" name="Date Placeholder 4"/>
          <p:cNvSpPr>
            <a:spLocks noGrp="1"/>
          </p:cNvSpPr>
          <p:nvPr>
            <p:ph type="dt" sz="half" idx="10"/>
          </p:nvPr>
        </p:nvSpPr>
        <p:spPr/>
        <p:txBody>
          <a:bodyPr/>
          <a:lstStyle/>
          <a:p>
            <a:fld id="{E1AC8ED6-98C9-4D5E-A2AD-4943AF806467}" type="datetimeFigureOut">
              <a:rPr lang="en-US" smtClean="0"/>
              <a:t>12/13/2021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4D1159-67CF-40AC-9E65-7C447666307D}" type="slidenum">
              <a:rPr lang="en-US" smtClean="0"/>
              <a:t>‹#›</a:t>
            </a:fld>
            <a:endParaRPr lang="en-US"/>
          </a:p>
        </p:txBody>
      </p:sp>
    </p:spTree>
    <p:extLst>
      <p:ext uri="{BB962C8B-B14F-4D97-AF65-F5344CB8AC3E}">
        <p14:creationId xmlns:p14="http://schemas.microsoft.com/office/powerpoint/2010/main" val="25150054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E1AC8ED6-98C9-4D5E-A2AD-4943AF806467}" type="datetimeFigureOut">
              <a:rPr lang="en-US" smtClean="0"/>
              <a:t>12/13/2021</a:t>
            </a:fld>
            <a:endParaRPr lang="en-US"/>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D94D1159-67CF-40AC-9E65-7C447666307D}" type="slidenum">
              <a:rPr lang="en-US" smtClean="0"/>
              <a:t>‹#›</a:t>
            </a:fld>
            <a:endParaRPr lang="en-US"/>
          </a:p>
        </p:txBody>
      </p:sp>
      <p:pic>
        <p:nvPicPr>
          <p:cNvPr id="8" name="Picture 7"/>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38500860" y="-595672"/>
            <a:ext cx="4323611" cy="4323611"/>
          </a:xfrm>
          <a:prstGeom prst="rect">
            <a:avLst/>
          </a:prstGeom>
        </p:spPr>
      </p:pic>
      <p:sp>
        <p:nvSpPr>
          <p:cNvPr id="9" name="Rectangle 8"/>
          <p:cNvSpPr/>
          <p:nvPr userDrawn="1"/>
        </p:nvSpPr>
        <p:spPr>
          <a:xfrm>
            <a:off x="0" y="5908431"/>
            <a:ext cx="43891200" cy="175846"/>
          </a:xfrm>
          <a:prstGeom prst="rect">
            <a:avLst/>
          </a:prstGeom>
          <a:solidFill>
            <a:srgbClr val="5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500000"/>
              </a:solidFill>
            </a:endParaRPr>
          </a:p>
        </p:txBody>
      </p:sp>
      <p:sp>
        <p:nvSpPr>
          <p:cNvPr id="10" name="Rectangle 9"/>
          <p:cNvSpPr/>
          <p:nvPr userDrawn="1"/>
        </p:nvSpPr>
        <p:spPr>
          <a:xfrm>
            <a:off x="0" y="0"/>
            <a:ext cx="43891200" cy="175846"/>
          </a:xfrm>
          <a:prstGeom prst="rect">
            <a:avLst/>
          </a:prstGeom>
          <a:solidFill>
            <a:srgbClr val="5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500000"/>
              </a:solidFill>
            </a:endParaRPr>
          </a:p>
        </p:txBody>
      </p:sp>
      <p:sp>
        <p:nvSpPr>
          <p:cNvPr id="11" name="Rectangle 10"/>
          <p:cNvSpPr/>
          <p:nvPr userDrawn="1"/>
        </p:nvSpPr>
        <p:spPr>
          <a:xfrm>
            <a:off x="0" y="30011078"/>
            <a:ext cx="43891200" cy="175846"/>
          </a:xfrm>
          <a:prstGeom prst="rect">
            <a:avLst/>
          </a:prstGeom>
          <a:solidFill>
            <a:srgbClr val="5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500000"/>
              </a:solidFill>
            </a:endParaRPr>
          </a:p>
        </p:txBody>
      </p:sp>
    </p:spTree>
    <p:extLst>
      <p:ext uri="{BB962C8B-B14F-4D97-AF65-F5344CB8AC3E}">
        <p14:creationId xmlns:p14="http://schemas.microsoft.com/office/powerpoint/2010/main" val="29480809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4389120" rtl="0" eaLnBrk="1" latinLnBrk="0" hangingPunct="1">
        <a:lnSpc>
          <a:spcPct val="90000"/>
        </a:lnSpc>
        <a:spcBef>
          <a:spcPct val="0"/>
        </a:spcBef>
        <a:buNone/>
        <a:defRPr sz="21120" kern="1200">
          <a:solidFill>
            <a:schemeClr val="tx1"/>
          </a:solidFill>
          <a:latin typeface="Arial Narrow" panose="020B0606020202030204" pitchFamily="34" charset="0"/>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Rounded Rectangle 52">
            <a:extLst>
              <a:ext uri="{FF2B5EF4-FFF2-40B4-BE49-F238E27FC236}">
                <a16:creationId xmlns:a16="http://schemas.microsoft.com/office/drawing/2014/main" id="{CF816D6B-04D9-BC4D-BD91-411DB6A4B7F3}"/>
              </a:ext>
            </a:extLst>
          </p:cNvPr>
          <p:cNvSpPr/>
          <p:nvPr/>
        </p:nvSpPr>
        <p:spPr>
          <a:xfrm flipH="1">
            <a:off x="23345018" y="23199036"/>
            <a:ext cx="4641754" cy="4117218"/>
          </a:xfrm>
          <a:prstGeom prst="roundRect">
            <a:avLst/>
          </a:prstGeom>
          <a:solidFill>
            <a:srgbClr val="E400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Round Diagonal Corner Rectangle 51">
            <a:extLst>
              <a:ext uri="{FF2B5EF4-FFF2-40B4-BE49-F238E27FC236}">
                <a16:creationId xmlns:a16="http://schemas.microsoft.com/office/drawing/2014/main" id="{C105FB9B-8C07-274B-B4B7-9FD3B3EDBA2A}"/>
              </a:ext>
            </a:extLst>
          </p:cNvPr>
          <p:cNvSpPr/>
          <p:nvPr/>
        </p:nvSpPr>
        <p:spPr>
          <a:xfrm>
            <a:off x="15700525" y="21602629"/>
            <a:ext cx="12016155" cy="5612973"/>
          </a:xfrm>
          <a:prstGeom prst="round2DiagRect">
            <a:avLst/>
          </a:prstGeom>
          <a:solidFill>
            <a:schemeClr val="bg1"/>
          </a:solidFill>
          <a:ln w="63500">
            <a:solidFill>
              <a:srgbClr val="70737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000" dirty="0">
                <a:solidFill>
                  <a:srgbClr val="332C2C"/>
                </a:solidFill>
                <a:latin typeface="Arial" panose="020B0604020202020204" pitchFamily="34" charset="0"/>
                <a:cs typeface="Arial" panose="020B0604020202020204" pitchFamily="34" charset="0"/>
              </a:rPr>
              <a:t>    </a:t>
            </a:r>
            <a:r>
              <a:rPr lang="en-US" sz="4000" b="1" dirty="0">
                <a:solidFill>
                  <a:srgbClr val="332C2C"/>
                </a:solidFill>
                <a:latin typeface="Arial" panose="020B0604020202020204" pitchFamily="34" charset="0"/>
                <a:cs typeface="Arial" panose="020B0604020202020204" pitchFamily="34" charset="0"/>
              </a:rPr>
              <a:t>What went well</a:t>
            </a:r>
            <a:r>
              <a:rPr lang="en-US" sz="4000" dirty="0">
                <a:solidFill>
                  <a:srgbClr val="332C2C"/>
                </a:solidFill>
                <a:latin typeface="Arial" panose="020B0604020202020204" pitchFamily="34" charset="0"/>
                <a:cs typeface="Arial" panose="020B0604020202020204" pitchFamily="34" charset="0"/>
              </a:rPr>
              <a:t>:</a:t>
            </a:r>
          </a:p>
          <a:p>
            <a:pPr marL="571500" indent="-571500">
              <a:buFont typeface="Arial" panose="020B0604020202020204" pitchFamily="34" charset="0"/>
              <a:buChar char="•"/>
            </a:pPr>
            <a:r>
              <a:rPr lang="en-US" sz="4000" dirty="0">
                <a:solidFill>
                  <a:srgbClr val="332C2C"/>
                </a:solidFill>
                <a:latin typeface="Arial" panose="020B0604020202020204" pitchFamily="34" charset="0"/>
                <a:cs typeface="Arial" panose="020B0604020202020204" pitchFamily="34" charset="0"/>
              </a:rPr>
              <a:t>Customer Interaction</a:t>
            </a:r>
          </a:p>
          <a:p>
            <a:pPr marL="571500" indent="-571500">
              <a:buFont typeface="Arial" panose="020B0604020202020204" pitchFamily="34" charset="0"/>
              <a:buChar char="•"/>
            </a:pPr>
            <a:r>
              <a:rPr lang="en-US" sz="4000" dirty="0">
                <a:solidFill>
                  <a:srgbClr val="332C2C"/>
                </a:solidFill>
                <a:latin typeface="Arial" panose="020B0604020202020204" pitchFamily="34" charset="0"/>
                <a:cs typeface="Arial" panose="020B0604020202020204" pitchFamily="34" charset="0"/>
              </a:rPr>
              <a:t>Team Collaboration</a:t>
            </a:r>
          </a:p>
          <a:p>
            <a:pPr marL="571500" indent="-571500">
              <a:buFont typeface="Arial" panose="020B0604020202020204" pitchFamily="34" charset="0"/>
              <a:buChar char="•"/>
            </a:pPr>
            <a:r>
              <a:rPr lang="en-US" sz="4000" dirty="0">
                <a:solidFill>
                  <a:srgbClr val="332C2C"/>
                </a:solidFill>
                <a:latin typeface="Arial" panose="020B0604020202020204" pitchFamily="34" charset="0"/>
                <a:cs typeface="Arial" panose="020B0604020202020204" pitchFamily="34" charset="0"/>
              </a:rPr>
              <a:t>Communication between team members</a:t>
            </a:r>
          </a:p>
          <a:p>
            <a:pPr marL="571500" indent="-571500">
              <a:buFont typeface="Arial" panose="020B0604020202020204" pitchFamily="34" charset="0"/>
              <a:buChar char="•"/>
            </a:pPr>
            <a:r>
              <a:rPr lang="en-US" sz="4000" dirty="0">
                <a:solidFill>
                  <a:srgbClr val="332C2C"/>
                </a:solidFill>
                <a:latin typeface="Arial" panose="020B0604020202020204" pitchFamily="34" charset="0"/>
                <a:cs typeface="Arial" panose="020B0604020202020204" pitchFamily="34" charset="0"/>
              </a:rPr>
              <a:t>Client Demo</a:t>
            </a:r>
          </a:p>
          <a:p>
            <a:pPr marL="571500" indent="-571500">
              <a:buFont typeface="Arial" panose="020B0604020202020204" pitchFamily="34" charset="0"/>
              <a:buChar char="•"/>
            </a:pPr>
            <a:r>
              <a:rPr lang="en-US" sz="4000" dirty="0">
                <a:solidFill>
                  <a:srgbClr val="332C2C"/>
                </a:solidFill>
                <a:latin typeface="Arial" panose="020B0604020202020204" pitchFamily="34" charset="0"/>
                <a:cs typeface="Arial" panose="020B0604020202020204" pitchFamily="34" charset="0"/>
              </a:rPr>
              <a:t>Iterative development of product</a:t>
            </a:r>
          </a:p>
          <a:p>
            <a:r>
              <a:rPr lang="en-US" sz="4000" dirty="0">
                <a:solidFill>
                  <a:srgbClr val="332C2C"/>
                </a:solidFill>
                <a:latin typeface="Arial" panose="020B0604020202020204" pitchFamily="34" charset="0"/>
                <a:cs typeface="Arial" panose="020B0604020202020204" pitchFamily="34" charset="0"/>
              </a:rPr>
              <a:t>    </a:t>
            </a:r>
            <a:r>
              <a:rPr lang="en-US" sz="4000" b="1" dirty="0">
                <a:solidFill>
                  <a:srgbClr val="332C2C"/>
                </a:solidFill>
                <a:latin typeface="Arial" panose="020B0604020202020204" pitchFamily="34" charset="0"/>
                <a:cs typeface="Arial" panose="020B0604020202020204" pitchFamily="34" charset="0"/>
              </a:rPr>
              <a:t>Challenges</a:t>
            </a:r>
            <a:r>
              <a:rPr lang="en-US" sz="4000" dirty="0">
                <a:solidFill>
                  <a:srgbClr val="332C2C"/>
                </a:solidFill>
                <a:latin typeface="Arial" panose="020B0604020202020204" pitchFamily="34" charset="0"/>
                <a:cs typeface="Arial" panose="020B0604020202020204" pitchFamily="34" charset="0"/>
              </a:rPr>
              <a:t>:</a:t>
            </a:r>
          </a:p>
          <a:p>
            <a:pPr marL="571500" indent="-571500">
              <a:buFont typeface="Arial" panose="020B0604020202020204" pitchFamily="34" charset="0"/>
              <a:buChar char="•"/>
            </a:pPr>
            <a:r>
              <a:rPr lang="en-US" sz="4000" dirty="0">
                <a:solidFill>
                  <a:srgbClr val="332C2C"/>
                </a:solidFill>
                <a:latin typeface="Arial" panose="020B0604020202020204" pitchFamily="34" charset="0"/>
                <a:cs typeface="Arial" panose="020B0604020202020204" pitchFamily="34" charset="0"/>
              </a:rPr>
              <a:t>Implementation of drag and drop on UI</a:t>
            </a:r>
          </a:p>
          <a:p>
            <a:endParaRPr lang="en-US" sz="4000" dirty="0"/>
          </a:p>
        </p:txBody>
      </p:sp>
      <p:sp>
        <p:nvSpPr>
          <p:cNvPr id="51" name="Rectangle 50">
            <a:extLst>
              <a:ext uri="{FF2B5EF4-FFF2-40B4-BE49-F238E27FC236}">
                <a16:creationId xmlns:a16="http://schemas.microsoft.com/office/drawing/2014/main" id="{DED2B052-DD70-A245-B1AB-FAD8A900D4B2}"/>
              </a:ext>
            </a:extLst>
          </p:cNvPr>
          <p:cNvSpPr/>
          <p:nvPr/>
        </p:nvSpPr>
        <p:spPr>
          <a:xfrm flipH="1">
            <a:off x="16761286" y="20252357"/>
            <a:ext cx="9167519" cy="1350273"/>
          </a:xfrm>
          <a:prstGeom prst="rect">
            <a:avLst/>
          </a:prstGeom>
          <a:solidFill>
            <a:srgbClr val="5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Retrospective</a:t>
            </a:r>
          </a:p>
        </p:txBody>
      </p:sp>
      <p:sp>
        <p:nvSpPr>
          <p:cNvPr id="43" name="Rectangle 42"/>
          <p:cNvSpPr/>
          <p:nvPr/>
        </p:nvSpPr>
        <p:spPr>
          <a:xfrm flipH="1">
            <a:off x="15204246" y="27496892"/>
            <a:ext cx="13775197" cy="1148457"/>
          </a:xfrm>
          <a:prstGeom prst="rect">
            <a:avLst/>
          </a:prstGeom>
          <a:solidFill>
            <a:srgbClr val="FCE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p:cNvSpPr/>
          <p:nvPr/>
        </p:nvSpPr>
        <p:spPr>
          <a:xfrm>
            <a:off x="38053107" y="13889430"/>
            <a:ext cx="4360984" cy="4117218"/>
          </a:xfrm>
          <a:prstGeom prst="roundRect">
            <a:avLst/>
          </a:prstGeom>
          <a:solidFill>
            <a:srgbClr val="E400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ound Diagonal Corner Rectangle 1"/>
          <p:cNvSpPr/>
          <p:nvPr/>
        </p:nvSpPr>
        <p:spPr>
          <a:xfrm>
            <a:off x="30351045" y="7669161"/>
            <a:ext cx="11816861" cy="10091302"/>
          </a:xfrm>
          <a:prstGeom prst="round2DiagRect">
            <a:avLst/>
          </a:prstGeom>
          <a:solidFill>
            <a:schemeClr val="bg1"/>
          </a:solidFill>
          <a:ln w="63500">
            <a:solidFill>
              <a:srgbClr val="70737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33590079" y="6822832"/>
            <a:ext cx="8612994" cy="1350273"/>
          </a:xfrm>
          <a:prstGeom prst="rect">
            <a:avLst/>
          </a:prstGeom>
          <a:solidFill>
            <a:srgbClr val="5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36280"/>
            <a:ext cx="10093569" cy="5772151"/>
          </a:xfrm>
          <a:prstGeom prst="rect">
            <a:avLst/>
          </a:prstGeom>
        </p:spPr>
      </p:pic>
      <p:sp>
        <p:nvSpPr>
          <p:cNvPr id="6" name="TextBox 5"/>
          <p:cNvSpPr txBox="1"/>
          <p:nvPr/>
        </p:nvSpPr>
        <p:spPr>
          <a:xfrm>
            <a:off x="6365631" y="1827665"/>
            <a:ext cx="32601877" cy="2400657"/>
          </a:xfrm>
          <a:prstGeom prst="rect">
            <a:avLst/>
          </a:prstGeom>
          <a:noFill/>
        </p:spPr>
        <p:txBody>
          <a:bodyPr wrap="square" rtlCol="0">
            <a:spAutoFit/>
          </a:bodyPr>
          <a:lstStyle/>
          <a:p>
            <a:pPr algn="ctr"/>
            <a:r>
              <a:rPr lang="en-US" sz="15000" b="1" dirty="0" err="1">
                <a:solidFill>
                  <a:srgbClr val="332C2C"/>
                </a:solidFill>
                <a:latin typeface="Arial" panose="020B0604020202020204" pitchFamily="34" charset="0"/>
                <a:cs typeface="Arial" panose="020B0604020202020204" pitchFamily="34" charset="0"/>
              </a:rPr>
              <a:t>Borda</a:t>
            </a:r>
            <a:r>
              <a:rPr lang="en-US" sz="15000" b="1" dirty="0">
                <a:solidFill>
                  <a:srgbClr val="332C2C"/>
                </a:solidFill>
                <a:latin typeface="Arial" panose="020B0604020202020204" pitchFamily="34" charset="0"/>
                <a:cs typeface="Arial" panose="020B0604020202020204" pitchFamily="34" charset="0"/>
              </a:rPr>
              <a:t> Count</a:t>
            </a:r>
          </a:p>
        </p:txBody>
      </p:sp>
      <p:sp>
        <p:nvSpPr>
          <p:cNvPr id="17" name="Rounded Rectangle 16"/>
          <p:cNvSpPr/>
          <p:nvPr/>
        </p:nvSpPr>
        <p:spPr>
          <a:xfrm flipH="1">
            <a:off x="1348872" y="10307061"/>
            <a:ext cx="4641754" cy="4117218"/>
          </a:xfrm>
          <a:prstGeom prst="roundRect">
            <a:avLst/>
          </a:prstGeom>
          <a:solidFill>
            <a:srgbClr val="E400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 Diagonal Corner Rectangle 20"/>
          <p:cNvSpPr/>
          <p:nvPr/>
        </p:nvSpPr>
        <p:spPr>
          <a:xfrm flipH="1">
            <a:off x="1629432" y="7493314"/>
            <a:ext cx="12016155" cy="6581122"/>
          </a:xfrm>
          <a:prstGeom prst="round2DiagRect">
            <a:avLst/>
          </a:prstGeom>
          <a:solidFill>
            <a:schemeClr val="bg1"/>
          </a:solidFill>
          <a:ln w="63500">
            <a:solidFill>
              <a:srgbClr val="70737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p:cNvSpPr/>
          <p:nvPr/>
        </p:nvSpPr>
        <p:spPr>
          <a:xfrm flipH="1">
            <a:off x="1594266" y="6646985"/>
            <a:ext cx="9167519" cy="1350273"/>
          </a:xfrm>
          <a:prstGeom prst="rect">
            <a:avLst/>
          </a:prstGeom>
          <a:solidFill>
            <a:srgbClr val="5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1875620" y="6717323"/>
            <a:ext cx="8639980" cy="1107996"/>
          </a:xfrm>
          <a:prstGeom prst="rect">
            <a:avLst/>
          </a:prstGeom>
          <a:noFill/>
        </p:spPr>
        <p:txBody>
          <a:bodyPr wrap="square" rtlCol="0">
            <a:spAutoFit/>
          </a:bodyPr>
          <a:lstStyle/>
          <a:p>
            <a:r>
              <a:rPr lang="en-US" sz="6600" b="1" dirty="0">
                <a:solidFill>
                  <a:schemeClr val="bg1"/>
                </a:solidFill>
                <a:latin typeface="Arial" panose="020B0604020202020204" pitchFamily="34" charset="0"/>
                <a:cs typeface="Arial" panose="020B0604020202020204" pitchFamily="34" charset="0"/>
              </a:rPr>
              <a:t>Introduction</a:t>
            </a:r>
          </a:p>
        </p:txBody>
      </p:sp>
      <p:sp>
        <p:nvSpPr>
          <p:cNvPr id="24" name="TextBox 23"/>
          <p:cNvSpPr txBox="1"/>
          <p:nvPr/>
        </p:nvSpPr>
        <p:spPr>
          <a:xfrm>
            <a:off x="33762458" y="6928339"/>
            <a:ext cx="7965833" cy="1107996"/>
          </a:xfrm>
          <a:prstGeom prst="rect">
            <a:avLst/>
          </a:prstGeom>
          <a:noFill/>
        </p:spPr>
        <p:txBody>
          <a:bodyPr wrap="square" rtlCol="0">
            <a:spAutoFit/>
          </a:bodyPr>
          <a:lstStyle/>
          <a:p>
            <a:r>
              <a:rPr lang="en-US" sz="6600" b="1" dirty="0" err="1">
                <a:solidFill>
                  <a:schemeClr val="bg1"/>
                </a:solidFill>
                <a:latin typeface="Arial" panose="020B0604020202020204" pitchFamily="34" charset="0"/>
                <a:cs typeface="Arial" panose="020B0604020202020204" pitchFamily="34" charset="0"/>
              </a:rPr>
              <a:t>Borda</a:t>
            </a:r>
            <a:r>
              <a:rPr lang="en-US" sz="6600" b="1" dirty="0">
                <a:solidFill>
                  <a:schemeClr val="bg1"/>
                </a:solidFill>
                <a:latin typeface="Arial" panose="020B0604020202020204" pitchFamily="34" charset="0"/>
                <a:cs typeface="Arial" panose="020B0604020202020204" pitchFamily="34" charset="0"/>
              </a:rPr>
              <a:t> Count</a:t>
            </a:r>
          </a:p>
        </p:txBody>
      </p:sp>
      <p:sp>
        <p:nvSpPr>
          <p:cNvPr id="25" name="TextBox 24"/>
          <p:cNvSpPr txBox="1"/>
          <p:nvPr/>
        </p:nvSpPr>
        <p:spPr>
          <a:xfrm>
            <a:off x="1971562" y="8443628"/>
            <a:ext cx="11054207" cy="5632311"/>
          </a:xfrm>
          <a:prstGeom prst="rect">
            <a:avLst/>
          </a:prstGeom>
          <a:noFill/>
        </p:spPr>
        <p:txBody>
          <a:bodyPr wrap="square" rtlCol="0">
            <a:spAutoFit/>
          </a:bodyPr>
          <a:lstStyle/>
          <a:p>
            <a:r>
              <a:rPr lang="en-US" sz="4000" dirty="0"/>
              <a:t>This project is to build a website to implement </a:t>
            </a:r>
            <a:r>
              <a:rPr lang="en-US" sz="4000" dirty="0" err="1"/>
              <a:t>borda</a:t>
            </a:r>
            <a:r>
              <a:rPr lang="en-US" sz="4000" dirty="0"/>
              <a:t> count. It’s a method of aggregating individual preferences into a social preference.</a:t>
            </a:r>
          </a:p>
          <a:p>
            <a:r>
              <a:rPr lang="en-US" sz="4000" dirty="0"/>
              <a:t> An administrator creates an event, which is a choice among K objects (e.g. times for a meeting). N different users then rank the K objects, and then the website uses </a:t>
            </a:r>
            <a:r>
              <a:rPr lang="en-US" sz="4000" dirty="0" err="1"/>
              <a:t>Borda</a:t>
            </a:r>
            <a:r>
              <a:rPr lang="en-US" sz="4000" dirty="0"/>
              <a:t> Count algorithm to deliver the top choice. Extensions use other algorithms also, like bidding with points.</a:t>
            </a:r>
            <a:endParaRPr lang="en-US" sz="4000" b="1" dirty="0">
              <a:solidFill>
                <a:srgbClr val="332C2C"/>
              </a:solidFill>
              <a:latin typeface="Arial" panose="020B0604020202020204" pitchFamily="34" charset="0"/>
              <a:cs typeface="Arial" panose="020B0604020202020204" pitchFamily="34" charset="0"/>
            </a:endParaRPr>
          </a:p>
        </p:txBody>
      </p:sp>
      <p:sp>
        <p:nvSpPr>
          <p:cNvPr id="26" name="Rounded Rectangle 25"/>
          <p:cNvSpPr/>
          <p:nvPr/>
        </p:nvSpPr>
        <p:spPr>
          <a:xfrm flipH="1">
            <a:off x="1383254" y="25439108"/>
            <a:ext cx="4641754" cy="4117218"/>
          </a:xfrm>
          <a:prstGeom prst="roundRect">
            <a:avLst/>
          </a:prstGeom>
          <a:solidFill>
            <a:srgbClr val="E400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ound Diagonal Corner Rectangle 26"/>
          <p:cNvSpPr/>
          <p:nvPr/>
        </p:nvSpPr>
        <p:spPr>
          <a:xfrm flipH="1">
            <a:off x="1629433" y="18073219"/>
            <a:ext cx="12958883" cy="11236922"/>
          </a:xfrm>
          <a:prstGeom prst="round2DiagRect">
            <a:avLst>
              <a:gd name="adj1" fmla="val 16667"/>
              <a:gd name="adj2" fmla="val 0"/>
            </a:avLst>
          </a:prstGeom>
          <a:solidFill>
            <a:schemeClr val="bg1"/>
          </a:solidFill>
          <a:ln w="63500">
            <a:solidFill>
              <a:srgbClr val="70737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p:cNvSpPr/>
          <p:nvPr/>
        </p:nvSpPr>
        <p:spPr>
          <a:xfrm flipH="1">
            <a:off x="1611849" y="18071717"/>
            <a:ext cx="9167519" cy="1625958"/>
          </a:xfrm>
          <a:prstGeom prst="rect">
            <a:avLst/>
          </a:prstGeom>
          <a:solidFill>
            <a:srgbClr val="5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TextBox 28"/>
          <p:cNvSpPr txBox="1"/>
          <p:nvPr/>
        </p:nvSpPr>
        <p:spPr>
          <a:xfrm>
            <a:off x="1944883" y="18341126"/>
            <a:ext cx="8639980" cy="1474744"/>
          </a:xfrm>
          <a:prstGeom prst="rect">
            <a:avLst/>
          </a:prstGeom>
          <a:noFill/>
        </p:spPr>
        <p:txBody>
          <a:bodyPr wrap="square" rtlCol="0">
            <a:spAutoFit/>
          </a:bodyPr>
          <a:lstStyle/>
          <a:p>
            <a:r>
              <a:rPr lang="en-US" sz="6600" b="1" dirty="0">
                <a:solidFill>
                  <a:schemeClr val="bg1"/>
                </a:solidFill>
                <a:latin typeface="Arial" panose="020B0604020202020204" pitchFamily="34" charset="0"/>
                <a:cs typeface="Arial" panose="020B0604020202020204" pitchFamily="34" charset="0"/>
              </a:rPr>
              <a:t>Implementation</a:t>
            </a:r>
          </a:p>
        </p:txBody>
      </p:sp>
      <p:sp>
        <p:nvSpPr>
          <p:cNvPr id="30" name="TextBox 29"/>
          <p:cNvSpPr txBox="1"/>
          <p:nvPr/>
        </p:nvSpPr>
        <p:spPr>
          <a:xfrm>
            <a:off x="2145323" y="19988984"/>
            <a:ext cx="11390224" cy="8710077"/>
          </a:xfrm>
          <a:prstGeom prst="rect">
            <a:avLst/>
          </a:prstGeom>
          <a:noFill/>
        </p:spPr>
        <p:txBody>
          <a:bodyPr wrap="square" rtlCol="0">
            <a:spAutoFit/>
          </a:bodyPr>
          <a:lstStyle/>
          <a:p>
            <a:r>
              <a:rPr lang="en-US" sz="4000" dirty="0">
                <a:solidFill>
                  <a:srgbClr val="332C2C"/>
                </a:solidFill>
                <a:latin typeface="Arial" panose="020B0604020202020204" pitchFamily="34" charset="0"/>
                <a:cs typeface="Arial" panose="020B0604020202020204" pitchFamily="34" charset="0"/>
              </a:rPr>
              <a:t>The aggregation algorithm is integrated with a web application developed using Python Django framework with MVT architecture and SQLite database.</a:t>
            </a:r>
          </a:p>
          <a:p>
            <a:r>
              <a:rPr lang="en-US" sz="4000" dirty="0">
                <a:solidFill>
                  <a:srgbClr val="332C2C"/>
                </a:solidFill>
                <a:latin typeface="Arial" panose="020B0604020202020204" pitchFamily="34" charset="0"/>
                <a:cs typeface="Arial" panose="020B0604020202020204" pitchFamily="34" charset="0"/>
              </a:rPr>
              <a:t>	The admin of application can create polls and give access to specific set of users. A deadline can also be set for the poll. The admin can always view the result of the the poll at any point of time using an admin dashboard.</a:t>
            </a:r>
          </a:p>
          <a:p>
            <a:r>
              <a:rPr lang="en-US" sz="4000" dirty="0">
                <a:solidFill>
                  <a:srgbClr val="332C2C"/>
                </a:solidFill>
                <a:latin typeface="Arial" panose="020B0604020202020204" pitchFamily="34" charset="0"/>
                <a:cs typeface="Arial" panose="020B0604020202020204" pitchFamily="34" charset="0"/>
              </a:rPr>
              <a:t>	The users can view a list of polls shared with them. They can see the poll till the deadline is unmet. And once the user submits the poll, the submission will be recorded, and the user is marked for the submission.</a:t>
            </a:r>
          </a:p>
        </p:txBody>
      </p:sp>
      <p:sp>
        <p:nvSpPr>
          <p:cNvPr id="31" name="Rounded Rectangle 30"/>
          <p:cNvSpPr/>
          <p:nvPr/>
        </p:nvSpPr>
        <p:spPr>
          <a:xfrm flipH="1">
            <a:off x="23719426" y="15434047"/>
            <a:ext cx="4641754" cy="4117218"/>
          </a:xfrm>
          <a:prstGeom prst="roundRect">
            <a:avLst/>
          </a:prstGeom>
          <a:solidFill>
            <a:srgbClr val="E400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ound Diagonal Corner Rectangle 31"/>
          <p:cNvSpPr/>
          <p:nvPr/>
        </p:nvSpPr>
        <p:spPr>
          <a:xfrm flipH="1">
            <a:off x="15799639" y="7796108"/>
            <a:ext cx="12016155" cy="11236922"/>
          </a:xfrm>
          <a:prstGeom prst="round2DiagRect">
            <a:avLst/>
          </a:prstGeom>
          <a:solidFill>
            <a:schemeClr val="bg1"/>
          </a:solidFill>
          <a:ln w="63500">
            <a:solidFill>
              <a:srgbClr val="70737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flipH="1">
            <a:off x="16591464" y="7046035"/>
            <a:ext cx="9167519" cy="1350273"/>
          </a:xfrm>
          <a:prstGeom prst="rect">
            <a:avLst/>
          </a:prstGeom>
          <a:solidFill>
            <a:srgbClr val="5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p:cNvSpPr txBox="1"/>
          <p:nvPr/>
        </p:nvSpPr>
        <p:spPr>
          <a:xfrm>
            <a:off x="17025915" y="7115163"/>
            <a:ext cx="8639980" cy="1107996"/>
          </a:xfrm>
          <a:prstGeom prst="rect">
            <a:avLst/>
          </a:prstGeom>
          <a:noFill/>
        </p:spPr>
        <p:txBody>
          <a:bodyPr wrap="square" rtlCol="0">
            <a:spAutoFit/>
          </a:bodyPr>
          <a:lstStyle/>
          <a:p>
            <a:r>
              <a:rPr lang="en-US" sz="6600" b="1" dirty="0">
                <a:solidFill>
                  <a:schemeClr val="bg1"/>
                </a:solidFill>
                <a:latin typeface="Arial" panose="020B0604020202020204" pitchFamily="34" charset="0"/>
                <a:cs typeface="Arial" panose="020B0604020202020204" pitchFamily="34" charset="0"/>
              </a:rPr>
              <a:t>Design</a:t>
            </a:r>
          </a:p>
        </p:txBody>
      </p:sp>
      <p:sp>
        <p:nvSpPr>
          <p:cNvPr id="35" name="TextBox 34"/>
          <p:cNvSpPr txBox="1"/>
          <p:nvPr/>
        </p:nvSpPr>
        <p:spPr>
          <a:xfrm>
            <a:off x="18340467" y="9341554"/>
            <a:ext cx="10933137" cy="678988"/>
          </a:xfrm>
          <a:prstGeom prst="rect">
            <a:avLst/>
          </a:prstGeom>
          <a:noFill/>
        </p:spPr>
        <p:txBody>
          <a:bodyPr wrap="square" rtlCol="0">
            <a:spAutoFit/>
          </a:bodyPr>
          <a:lstStyle/>
          <a:p>
            <a:endParaRPr lang="en-US" sz="3200" b="1" dirty="0">
              <a:solidFill>
                <a:srgbClr val="332C2C"/>
              </a:solidFill>
              <a:latin typeface="Arial" panose="020B0604020202020204" pitchFamily="34" charset="0"/>
              <a:cs typeface="Arial" panose="020B0604020202020204" pitchFamily="34" charset="0"/>
            </a:endParaRPr>
          </a:p>
        </p:txBody>
      </p:sp>
      <p:sp>
        <p:nvSpPr>
          <p:cNvPr id="36" name="TextBox 35"/>
          <p:cNvSpPr txBox="1"/>
          <p:nvPr/>
        </p:nvSpPr>
        <p:spPr>
          <a:xfrm>
            <a:off x="30674084" y="8414055"/>
            <a:ext cx="11054207" cy="9325630"/>
          </a:xfrm>
          <a:prstGeom prst="rect">
            <a:avLst/>
          </a:prstGeom>
          <a:noFill/>
        </p:spPr>
        <p:txBody>
          <a:bodyPr wrap="square" rtlCol="0">
            <a:spAutoFit/>
          </a:bodyPr>
          <a:lstStyle/>
          <a:p>
            <a:r>
              <a:rPr lang="en-US" sz="4000" dirty="0">
                <a:solidFill>
                  <a:srgbClr val="332C2C"/>
                </a:solidFill>
                <a:latin typeface="Arial" panose="020B0604020202020204" pitchFamily="34" charset="0"/>
                <a:cs typeface="Arial" panose="020B0604020202020204" pitchFamily="34" charset="0"/>
              </a:rPr>
              <a:t>The </a:t>
            </a:r>
            <a:r>
              <a:rPr lang="en-US" sz="4000" dirty="0" err="1">
                <a:solidFill>
                  <a:srgbClr val="332C2C"/>
                </a:solidFill>
                <a:latin typeface="Arial" panose="020B0604020202020204" pitchFamily="34" charset="0"/>
                <a:cs typeface="Arial" panose="020B0604020202020204" pitchFamily="34" charset="0"/>
              </a:rPr>
              <a:t>Borda</a:t>
            </a:r>
            <a:r>
              <a:rPr lang="en-US" sz="4000" dirty="0">
                <a:solidFill>
                  <a:srgbClr val="332C2C"/>
                </a:solidFill>
                <a:latin typeface="Arial" panose="020B0604020202020204" pitchFamily="34" charset="0"/>
                <a:cs typeface="Arial" panose="020B0604020202020204" pitchFamily="34" charset="0"/>
              </a:rPr>
              <a:t> count is a family of positional voting rules which gives each candidate, for each ballot, a number of points corresponding to the number of candidates ranked lower. In the original variant, the lowest-ranked candidate gets 0 points, the next-lowest gets 1 point, etc., and the highest-ranked candidate gets n − 1 points, where n is the number of candidates. Once all votes have been counted, the option or candidate with the most points is the winner. The </a:t>
            </a:r>
            <a:r>
              <a:rPr lang="en-US" sz="4000" dirty="0" err="1">
                <a:solidFill>
                  <a:srgbClr val="332C2C"/>
                </a:solidFill>
                <a:latin typeface="Arial" panose="020B0604020202020204" pitchFamily="34" charset="0"/>
                <a:cs typeface="Arial" panose="020B0604020202020204" pitchFamily="34" charset="0"/>
              </a:rPr>
              <a:t>Borda</a:t>
            </a:r>
            <a:r>
              <a:rPr lang="en-US" sz="4000" dirty="0">
                <a:solidFill>
                  <a:srgbClr val="332C2C"/>
                </a:solidFill>
                <a:latin typeface="Arial" panose="020B0604020202020204" pitchFamily="34" charset="0"/>
                <a:cs typeface="Arial" panose="020B0604020202020204" pitchFamily="34" charset="0"/>
              </a:rPr>
              <a:t> count is intended to elect broadly acceptable options or candidates, rather than those preferred by a majority, and so is often described as a consensus-based voting system rather than a majoritarian one.</a:t>
            </a:r>
          </a:p>
        </p:txBody>
      </p:sp>
      <p:sp>
        <p:nvSpPr>
          <p:cNvPr id="37" name="Rounded Rectangle 36"/>
          <p:cNvSpPr/>
          <p:nvPr/>
        </p:nvSpPr>
        <p:spPr>
          <a:xfrm>
            <a:off x="38053107" y="25305102"/>
            <a:ext cx="4360984" cy="4117218"/>
          </a:xfrm>
          <a:prstGeom prst="roundRect">
            <a:avLst/>
          </a:prstGeom>
          <a:solidFill>
            <a:srgbClr val="E400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ound Diagonal Corner Rectangle 53">
            <a:extLst>
              <a:ext uri="{FF2B5EF4-FFF2-40B4-BE49-F238E27FC236}">
                <a16:creationId xmlns:a16="http://schemas.microsoft.com/office/drawing/2014/main" id="{6B9F4ECE-B911-ED4D-B46D-AE0E081CDCF5}"/>
              </a:ext>
            </a:extLst>
          </p:cNvPr>
          <p:cNvSpPr/>
          <p:nvPr/>
        </p:nvSpPr>
        <p:spPr>
          <a:xfrm>
            <a:off x="30351044" y="18972238"/>
            <a:ext cx="11816861" cy="10091302"/>
          </a:xfrm>
          <a:prstGeom prst="round2DiagRect">
            <a:avLst/>
          </a:prstGeom>
          <a:solidFill>
            <a:schemeClr val="bg1"/>
          </a:solidFill>
          <a:ln w="63500">
            <a:solidFill>
              <a:srgbClr val="70737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rgbClr val="332C2C"/>
                </a:solidFill>
                <a:latin typeface="Arial" panose="020B0604020202020204" pitchFamily="34" charset="0"/>
                <a:cs typeface="Arial" panose="020B0604020202020204" pitchFamily="34" charset="0"/>
              </a:rPr>
              <a:t>All uses cases of client were successfully met. User Interface is built with responsiveness and is compatible with web and mobile devices. Standard Practices of SDLC were followed. The web application is deployed on Heroku. Client has validated the working of the </a:t>
            </a:r>
            <a:r>
              <a:rPr lang="en-US" sz="4000" dirty="0" err="1">
                <a:solidFill>
                  <a:srgbClr val="332C2C"/>
                </a:solidFill>
                <a:latin typeface="Arial" panose="020B0604020202020204" pitchFamily="34" charset="0"/>
                <a:cs typeface="Arial" panose="020B0604020202020204" pitchFamily="34" charset="0"/>
              </a:rPr>
              <a:t>Borda</a:t>
            </a:r>
            <a:r>
              <a:rPr lang="en-US" sz="4000" dirty="0">
                <a:solidFill>
                  <a:srgbClr val="332C2C"/>
                </a:solidFill>
                <a:latin typeface="Arial" panose="020B0604020202020204" pitchFamily="34" charset="0"/>
                <a:cs typeface="Arial" panose="020B0604020202020204" pitchFamily="34" charset="0"/>
              </a:rPr>
              <a:t> Count Application. List of Enhancements were discussed with Client leaving a scope for improvements on this Project.</a:t>
            </a:r>
            <a:endParaRPr lang="en-US" sz="4000" dirty="0"/>
          </a:p>
        </p:txBody>
      </p:sp>
      <p:sp>
        <p:nvSpPr>
          <p:cNvPr id="41" name="TextBox 40"/>
          <p:cNvSpPr txBox="1"/>
          <p:nvPr/>
        </p:nvSpPr>
        <p:spPr>
          <a:xfrm>
            <a:off x="30674084" y="19829727"/>
            <a:ext cx="11054207" cy="584775"/>
          </a:xfrm>
          <a:prstGeom prst="rect">
            <a:avLst/>
          </a:prstGeom>
          <a:noFill/>
        </p:spPr>
        <p:txBody>
          <a:bodyPr wrap="square" rtlCol="0">
            <a:spAutoFit/>
          </a:bodyPr>
          <a:lstStyle/>
          <a:p>
            <a:r>
              <a:rPr lang="en-US" sz="3200" b="1" dirty="0">
                <a:solidFill>
                  <a:srgbClr val="332C2C"/>
                </a:solidFill>
                <a:latin typeface="Arial" panose="020B0604020202020204" pitchFamily="34" charset="0"/>
                <a:cs typeface="Arial" panose="020B0604020202020204" pitchFamily="34" charset="0"/>
              </a:rPr>
              <a:t>.</a:t>
            </a:r>
          </a:p>
        </p:txBody>
      </p:sp>
      <p:pic>
        <p:nvPicPr>
          <p:cNvPr id="1026" name="Picture 2" descr="Texas A&amp;amp;M University Department of Computer Science and Engineering - Home  | Facebook">
            <a:extLst>
              <a:ext uri="{FF2B5EF4-FFF2-40B4-BE49-F238E27FC236}">
                <a16:creationId xmlns:a16="http://schemas.microsoft.com/office/drawing/2014/main" id="{54CB57A9-78B3-0E4F-895A-C64F97BB65E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850096" y="30143444"/>
            <a:ext cx="4253744" cy="2857500"/>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B4131BD3-7390-1F49-8F1A-0C99209A0534}"/>
              </a:ext>
            </a:extLst>
          </p:cNvPr>
          <p:cNvSpPr txBox="1"/>
          <p:nvPr/>
        </p:nvSpPr>
        <p:spPr>
          <a:xfrm flipH="1">
            <a:off x="12979623" y="4268214"/>
            <a:ext cx="26121360" cy="1209242"/>
          </a:xfrm>
          <a:prstGeom prst="rect">
            <a:avLst/>
          </a:prstGeom>
          <a:noFill/>
        </p:spPr>
        <p:txBody>
          <a:bodyPr wrap="square" rtlCol="0">
            <a:spAutoFit/>
          </a:bodyPr>
          <a:lstStyle/>
          <a:p>
            <a:r>
              <a:rPr lang="en-US" dirty="0"/>
              <a:t>Team Hawk Eyes - CSCE 606 – Dr. Duncan Walker</a:t>
            </a:r>
          </a:p>
        </p:txBody>
      </p:sp>
      <p:pic>
        <p:nvPicPr>
          <p:cNvPr id="1028" name="Picture 4">
            <a:extLst>
              <a:ext uri="{FF2B5EF4-FFF2-40B4-BE49-F238E27FC236}">
                <a16:creationId xmlns:a16="http://schemas.microsoft.com/office/drawing/2014/main" id="{CB0B23A9-2EC1-CF4F-838C-3A30BD36D9D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419457" y="8465435"/>
            <a:ext cx="10886419" cy="10119141"/>
          </a:xfrm>
          <a:prstGeom prst="rect">
            <a:avLst/>
          </a:prstGeom>
          <a:noFill/>
          <a:extLst>
            <a:ext uri="{909E8E84-426E-40DD-AFC4-6F175D3DCCD1}">
              <a14:hiddenFill xmlns:a14="http://schemas.microsoft.com/office/drawing/2010/main">
                <a:solidFill>
                  <a:srgbClr val="FFFFFF"/>
                </a:solidFill>
              </a14:hiddenFill>
            </a:ext>
          </a:extLst>
        </p:spPr>
      </p:pic>
      <p:sp>
        <p:nvSpPr>
          <p:cNvPr id="50" name="Rectangle 49">
            <a:extLst>
              <a:ext uri="{FF2B5EF4-FFF2-40B4-BE49-F238E27FC236}">
                <a16:creationId xmlns:a16="http://schemas.microsoft.com/office/drawing/2014/main" id="{09B8262F-3450-A044-BFFF-B38ECE9FAE23}"/>
              </a:ext>
            </a:extLst>
          </p:cNvPr>
          <p:cNvSpPr/>
          <p:nvPr/>
        </p:nvSpPr>
        <p:spPr>
          <a:xfrm>
            <a:off x="33463545" y="18297102"/>
            <a:ext cx="8612994" cy="1350273"/>
          </a:xfrm>
          <a:prstGeom prst="rect">
            <a:avLst/>
          </a:prstGeom>
          <a:solidFill>
            <a:srgbClr val="5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Conclusion</a:t>
            </a:r>
          </a:p>
        </p:txBody>
      </p:sp>
    </p:spTree>
    <p:extLst>
      <p:ext uri="{BB962C8B-B14F-4D97-AF65-F5344CB8AC3E}">
        <p14:creationId xmlns:p14="http://schemas.microsoft.com/office/powerpoint/2010/main" val="249296132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1109</TotalTime>
  <Words>440</Words>
  <Application>Microsoft Office PowerPoint</Application>
  <PresentationFormat>Custom</PresentationFormat>
  <Paragraphs>24</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Jenna Kujawski</dc:creator>
  <cp:lastModifiedBy>Bachu, Manisha</cp:lastModifiedBy>
  <cp:revision>23</cp:revision>
  <cp:lastPrinted>2018-04-23T16:19:43Z</cp:lastPrinted>
  <dcterms:created xsi:type="dcterms:W3CDTF">2018-04-19T14:29:44Z</dcterms:created>
  <dcterms:modified xsi:type="dcterms:W3CDTF">2021-12-14T04:33:16Z</dcterms:modified>
</cp:coreProperties>
</file>