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332" r:id="rId8"/>
    <p:sldId id="340" r:id="rId9"/>
    <p:sldId id="341" r:id="rId10"/>
    <p:sldId id="335" r:id="rId11"/>
    <p:sldId id="333" r:id="rId12"/>
    <p:sldId id="342" r:id="rId13"/>
    <p:sldId id="343" r:id="rId14"/>
    <p:sldId id="344" r:id="rId15"/>
    <p:sldId id="345" r:id="rId16"/>
    <p:sldId id="336" r:id="rId17"/>
    <p:sldId id="334" r:id="rId18"/>
    <p:sldId id="337" r:id="rId19"/>
    <p:sldId id="338" r:id="rId20"/>
    <p:sldId id="339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3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E593B6-3208-514E-BBDB-4C3DC15B476D}">
          <p14:sldIdLst>
            <p14:sldId id="256"/>
            <p14:sldId id="257"/>
            <p14:sldId id="258"/>
            <p14:sldId id="259"/>
            <p14:sldId id="332"/>
            <p14:sldId id="340"/>
            <p14:sldId id="341"/>
            <p14:sldId id="335"/>
            <p14:sldId id="333"/>
            <p14:sldId id="342"/>
            <p14:sldId id="343"/>
            <p14:sldId id="344"/>
          </p14:sldIdLst>
        </p14:section>
        <p14:section name="Untitled Section" id="{7A4C71E6-2B7B-9140-9BBB-DFF24FD20DB8}">
          <p14:sldIdLst>
            <p14:sldId id="345"/>
            <p14:sldId id="336"/>
            <p14:sldId id="334"/>
            <p14:sldId id="337"/>
            <p14:sldId id="338"/>
            <p14:sldId id="339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8" autoAdjust="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F5376F7-5326-4B2C-AB1B-0483EF69D8EA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26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EB5696-BF0C-4DCE-BF87-E75F2A00D0E8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singleton</a:t>
            </a:r>
            <a:r>
              <a:rPr lang="en-US" baseline="0" dirty="0" smtClean="0"/>
              <a:t> and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Static-factory and instance-factory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Description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Proxy-based AOP support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spring-aspects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aspects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spring-beans			Beans support, including Groovy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spring-context		Application context runtime, including scheduling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abstractions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spring-context-support	Support classes for integrating common third-party libraries into a Spring application context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spring-core			Core utilities, used by many other Spring modules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spring-expression		Spring Expression Language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spring-instrument		Instrumentation agent for JVM bootstrapping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spring-instrument-tomcat	Instrumentation agent for Tomcat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JDBC support package, including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setup and JDBC access support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JMS support package, including helper classes to send and receive JMS messages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spring-messaging		Support for messaging architectures and protocols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Object/Relational Mapping, including JPA and Hibernate support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Object/XML Mapping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spring-test			Support for unit testing and integration testing Spring components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Transaction infrastructure, including DAO support and JCA integration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spring-web			Web support packages, including client and web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remoting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webmvc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REST Web Services and model-view-controller implementation for web applications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webmvc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portlet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MVC implementation to be used in 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Portlet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SockJS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implementations, including STOMP support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384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– Show by adding both class and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for:-</a:t>
            </a:r>
          </a:p>
          <a:p>
            <a:pPr marL="228600" indent="-228600">
              <a:buAutoNum type="arabicPeriod"/>
            </a:pPr>
            <a:r>
              <a:rPr lang="en-US" dirty="0" smtClean="0"/>
              <a:t>initialization-method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Destory</a:t>
            </a:r>
            <a:r>
              <a:rPr lang="en-US" dirty="0" smtClean="0"/>
              <a:t>-method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066680" y="2743200"/>
            <a:ext cx="739116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066680" y="2743200"/>
            <a:ext cx="739116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066680" y="2743200"/>
            <a:ext cx="739116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wm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0"/>
          <p:cNvPicPr/>
          <p:nvPr/>
        </p:nvPicPr>
        <p:blipFill>
          <a:blip r:embed="rId14"/>
          <a:stretch/>
        </p:blipFill>
        <p:spPr>
          <a:xfrm>
            <a:off x="0" y="-19080"/>
            <a:ext cx="9212040" cy="6910200"/>
          </a:xfrm>
          <a:prstGeom prst="rect">
            <a:avLst/>
          </a:prstGeom>
          <a:ln>
            <a:noFill/>
          </a:ln>
        </p:spPr>
      </p:pic>
      <p:sp>
        <p:nvSpPr>
          <p:cNvPr id="22" name="CustomShape 1" hidden="1"/>
          <p:cNvSpPr/>
          <p:nvPr/>
        </p:nvSpPr>
        <p:spPr>
          <a:xfrm>
            <a:off x="1482840" y="5715000"/>
            <a:ext cx="755280" cy="755280"/>
          </a:xfrm>
          <a:prstGeom prst="ellipse">
            <a:avLst/>
          </a:prstGeom>
          <a:noFill/>
          <a:ln w="1908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-325440" y="5729400"/>
            <a:ext cx="755280" cy="755280"/>
          </a:xfrm>
          <a:prstGeom prst="ellipse">
            <a:avLst/>
          </a:prstGeom>
          <a:noFill/>
          <a:ln w="19080">
            <a:solidFill>
              <a:srgbClr val="5881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3" hidden="1"/>
          <p:cNvSpPr/>
          <p:nvPr/>
        </p:nvSpPr>
        <p:spPr>
          <a:xfrm>
            <a:off x="561960" y="5730840"/>
            <a:ext cx="755280" cy="75528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80">
            <a:solidFill>
              <a:srgbClr val="5E8A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4" hidden="1"/>
          <p:cNvSpPr/>
          <p:nvPr/>
        </p:nvSpPr>
        <p:spPr>
          <a:xfrm>
            <a:off x="1482840" y="5748480"/>
            <a:ext cx="934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PK</a:t>
            </a:r>
            <a:endParaRPr/>
          </a:p>
        </p:txBody>
      </p:sp>
      <p:sp>
        <p:nvSpPr>
          <p:cNvPr id="5" name="CustomShape 5" hidden="1"/>
          <p:cNvSpPr/>
          <p:nvPr/>
        </p:nvSpPr>
        <p:spPr>
          <a:xfrm>
            <a:off x="771480" y="6653160"/>
            <a:ext cx="84657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 © 2014 ProKarma Inc</a:t>
            </a:r>
            <a:r>
              <a:rPr lang="en-US" sz="1050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  </a:t>
            </a:r>
            <a:r>
              <a:rPr lang="en-US" sz="1050" i="1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Copyrights, trademarks, and registered trademarks for all technology described in this document are owned by the respective companies.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" name="Picture 24"/>
          <p:cNvPicPr/>
          <p:nvPr/>
        </p:nvPicPr>
        <p:blipFill>
          <a:blip r:embed="rId15"/>
          <a:stretch/>
        </p:blipFill>
        <p:spPr>
          <a:xfrm>
            <a:off x="606600" y="530280"/>
            <a:ext cx="2447640" cy="402840"/>
          </a:xfrm>
          <a:prstGeom prst="rect">
            <a:avLst/>
          </a:prstGeom>
          <a:ln>
            <a:noFill/>
          </a:ln>
        </p:spPr>
      </p:pic>
      <p:sp>
        <p:nvSpPr>
          <p:cNvPr id="7" name="CustomShape 6" hidden="1"/>
          <p:cNvSpPr/>
          <p:nvPr/>
        </p:nvSpPr>
        <p:spPr>
          <a:xfrm>
            <a:off x="530280" y="1042920"/>
            <a:ext cx="139356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4A452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presented to:</a:t>
            </a:r>
            <a:endParaRPr/>
          </a:p>
        </p:txBody>
      </p:sp>
      <p:pic>
        <p:nvPicPr>
          <p:cNvPr id="8" name="Picture 9"/>
          <p:cNvPicPr/>
          <p:nvPr/>
        </p:nvPicPr>
        <p:blipFill>
          <a:blip r:embed="rId16"/>
          <a:stretch/>
        </p:blipFill>
        <p:spPr>
          <a:xfrm>
            <a:off x="0" y="0"/>
            <a:ext cx="9212040" cy="690840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1482840" y="5715000"/>
            <a:ext cx="755280" cy="755280"/>
          </a:xfrm>
          <a:prstGeom prst="ellipse">
            <a:avLst/>
          </a:prstGeom>
          <a:noFill/>
          <a:ln w="1908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-325440" y="5729400"/>
            <a:ext cx="755280" cy="755280"/>
          </a:xfrm>
          <a:prstGeom prst="ellipse">
            <a:avLst/>
          </a:prstGeom>
          <a:noFill/>
          <a:ln w="19080">
            <a:solidFill>
              <a:srgbClr val="5881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561960" y="5730840"/>
            <a:ext cx="755280" cy="75528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80">
            <a:solidFill>
              <a:srgbClr val="5E8A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" name="CustomShape 10"/>
          <p:cNvSpPr/>
          <p:nvPr/>
        </p:nvSpPr>
        <p:spPr>
          <a:xfrm>
            <a:off x="1482840" y="5748480"/>
            <a:ext cx="934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PK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771480" y="6653160"/>
            <a:ext cx="84657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 © 2014 ProKarma Inc</a:t>
            </a:r>
            <a:r>
              <a:rPr lang="en-US" sz="1050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  </a:t>
            </a:r>
            <a:r>
              <a:rPr lang="en-US" sz="1050" i="1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Copyrights, trademarks, and registered trademarks for all technology described in this document are owned by the respective companies.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" name="Picture 18"/>
          <p:cNvPicPr/>
          <p:nvPr/>
        </p:nvPicPr>
        <p:blipFill>
          <a:blip r:embed="rId17"/>
          <a:stretch/>
        </p:blipFill>
        <p:spPr>
          <a:xfrm>
            <a:off x="8263080" y="5799240"/>
            <a:ext cx="325080" cy="325080"/>
          </a:xfrm>
          <a:prstGeom prst="rect">
            <a:avLst/>
          </a:prstGeom>
          <a:ln>
            <a:noFill/>
          </a:ln>
        </p:spPr>
      </p:pic>
      <p:pic>
        <p:nvPicPr>
          <p:cNvPr id="15" name="Picture 23"/>
          <p:cNvPicPr/>
          <p:nvPr/>
        </p:nvPicPr>
        <p:blipFill>
          <a:blip r:embed="rId18"/>
          <a:stretch/>
        </p:blipFill>
        <p:spPr>
          <a:xfrm>
            <a:off x="8188200" y="3819600"/>
            <a:ext cx="542520" cy="269640"/>
          </a:xfrm>
          <a:prstGeom prst="rect">
            <a:avLst/>
          </a:prstGeom>
          <a:ln>
            <a:noFill/>
          </a:ln>
        </p:spPr>
      </p:pic>
      <p:pic>
        <p:nvPicPr>
          <p:cNvPr id="16" name="Picture 25"/>
          <p:cNvPicPr/>
          <p:nvPr/>
        </p:nvPicPr>
        <p:blipFill>
          <a:blip r:embed="rId19"/>
          <a:stretch/>
        </p:blipFill>
        <p:spPr>
          <a:xfrm>
            <a:off x="7062840" y="4659480"/>
            <a:ext cx="693360" cy="588600"/>
          </a:xfrm>
          <a:prstGeom prst="rect">
            <a:avLst/>
          </a:prstGeom>
          <a:ln>
            <a:noFill/>
          </a:ln>
        </p:spPr>
      </p:pic>
      <p:pic>
        <p:nvPicPr>
          <p:cNvPr id="17" name="Picture 26"/>
          <p:cNvPicPr/>
          <p:nvPr/>
        </p:nvPicPr>
        <p:blipFill>
          <a:blip r:embed="rId20"/>
          <a:stretch/>
        </p:blipFill>
        <p:spPr>
          <a:xfrm>
            <a:off x="8093160" y="4649760"/>
            <a:ext cx="686880" cy="582120"/>
          </a:xfrm>
          <a:prstGeom prst="rect">
            <a:avLst/>
          </a:prstGeom>
          <a:ln>
            <a:noFill/>
          </a:ln>
        </p:spPr>
      </p:pic>
      <p:pic>
        <p:nvPicPr>
          <p:cNvPr id="18" name="Picture 11"/>
          <p:cNvPicPr/>
          <p:nvPr/>
        </p:nvPicPr>
        <p:blipFill>
          <a:blip r:embed="rId21"/>
          <a:stretch/>
        </p:blipFill>
        <p:spPr>
          <a:xfrm>
            <a:off x="7102080" y="5702400"/>
            <a:ext cx="633600" cy="536400"/>
          </a:xfrm>
          <a:prstGeom prst="rect">
            <a:avLst/>
          </a:prstGeom>
          <a:ln>
            <a:noFill/>
          </a:ln>
        </p:spPr>
      </p:pic>
      <p:sp>
        <p:nvSpPr>
          <p:cNvPr id="19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0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FD91-CAA5-234E-B507-06A806B8E89D}" type="datetimeFigureOut">
              <a:rPr lang="en-US" smtClean="0"/>
              <a:t>07/08/16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36BA-30CD-3349-9EDF-2D942AE1A8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-17640" y="0"/>
            <a:ext cx="9205560" cy="601200"/>
          </a:xfrm>
          <a:prstGeom prst="rect">
            <a:avLst/>
          </a:prstGeom>
          <a:solidFill>
            <a:srgbClr val="6FA0A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1736640" y="6489720"/>
            <a:ext cx="6891120" cy="6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i="1" strike="noStrike" cap="all" spc="-1" baseline="30000">
                <a:solidFill>
                  <a:srgbClr val="93D1D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 © 2014 ProKarma Inc</a:t>
            </a:r>
            <a:r>
              <a:rPr lang="en-US" sz="1050" b="1" strike="noStrike" cap="all" spc="-1" baseline="30000">
                <a:solidFill>
                  <a:srgbClr val="93D1D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 
</a:t>
            </a:r>
            <a:r>
              <a:rPr lang="en-US" sz="1050" strike="noStrike" spc="-1" baseline="30000">
                <a:solidFill>
                  <a:srgbClr val="93D1D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Copyrights, trademarks, and registered trademarks for all technology described in this document are owned by the respective companies.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-210960" y="6413400"/>
            <a:ext cx="374400" cy="374400"/>
          </a:xfrm>
          <a:prstGeom prst="ellipse">
            <a:avLst/>
          </a:prstGeom>
          <a:solidFill>
            <a:srgbClr val="96C44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233280" y="6405480"/>
            <a:ext cx="372600" cy="374400"/>
          </a:xfrm>
          <a:prstGeom prst="ellipse">
            <a:avLst/>
          </a:prstGeom>
          <a:noFill/>
          <a:ln w="1260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244440" y="6413400"/>
            <a:ext cx="374400" cy="374400"/>
          </a:xfrm>
          <a:prstGeom prst="ellipse">
            <a:avLst/>
          </a:prstGeom>
          <a:noFill/>
          <a:ln w="12600">
            <a:solidFill>
              <a:srgbClr val="5881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1173240" y="6413400"/>
            <a:ext cx="374400" cy="374400"/>
          </a:xfrm>
          <a:prstGeom prst="ellipse">
            <a:avLst/>
          </a:prstGeom>
          <a:solidFill>
            <a:srgbClr val="8CB73E">
              <a:alpha val="83000"/>
            </a:srgbClr>
          </a:solidFill>
          <a:ln w="12600">
            <a:solidFill>
              <a:srgbClr val="7CB6D8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701640" y="6413400"/>
            <a:ext cx="374400" cy="374400"/>
          </a:xfrm>
          <a:prstGeom prst="ellipse">
            <a:avLst/>
          </a:prstGeom>
          <a:solidFill>
            <a:srgbClr val="7CB6D8">
              <a:alpha val="81000"/>
            </a:srgbClr>
          </a:solidFill>
          <a:ln w="12600">
            <a:solidFill>
              <a:srgbClr val="5E8A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208080" y="6413400"/>
            <a:ext cx="46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6EA0A7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PK</a:t>
            </a:r>
            <a:endParaRPr/>
          </a:p>
        </p:txBody>
      </p:sp>
      <p:sp>
        <p:nvSpPr>
          <p:cNvPr id="109" name="Line 9"/>
          <p:cNvSpPr/>
          <p:nvPr/>
        </p:nvSpPr>
        <p:spPr>
          <a:xfrm>
            <a:off x="126720" y="6324480"/>
            <a:ext cx="8918640" cy="0"/>
          </a:xfrm>
          <a:prstGeom prst="line">
            <a:avLst/>
          </a:prstGeom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PlaceHolder 10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sp>
        <p:nvSpPr>
          <p:cNvPr id="111" name="PlaceHolder 11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tIns="91440" bIns="91440" anchor="b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3"/>
          <p:cNvPicPr/>
          <p:nvPr/>
        </p:nvPicPr>
        <p:blipFill>
          <a:blip r:embed="rId3"/>
          <a:stretch/>
        </p:blipFill>
        <p:spPr>
          <a:xfrm>
            <a:off x="606600" y="724320"/>
            <a:ext cx="2748960" cy="40428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-525600" y="5461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Of Spring	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81100"/>
            <a:ext cx="5181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Maven Dependency For Spring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00" y="873125"/>
            <a:ext cx="5092700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55" y="3349483"/>
            <a:ext cx="6032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Configuration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2280" y="889843"/>
            <a:ext cx="8831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&lt;?</a:t>
            </a:r>
            <a:r>
              <a:rPr lang="es-ES_tradnl" dirty="0" err="1"/>
              <a:t>xml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r>
              <a:rPr lang="es-ES_tradnl" dirty="0"/>
              <a:t>="1.0" </a:t>
            </a:r>
            <a:r>
              <a:rPr lang="es-ES_tradnl" dirty="0" err="1"/>
              <a:t>encoding</a:t>
            </a:r>
            <a:r>
              <a:rPr lang="es-ES_tradnl" dirty="0"/>
              <a:t>="UTF-8"?&gt;</a:t>
            </a:r>
          </a:p>
          <a:p>
            <a:r>
              <a:rPr lang="en-US" dirty="0"/>
              <a:t>&lt;beans </a:t>
            </a:r>
            <a:r>
              <a:rPr lang="en-US" dirty="0" err="1"/>
              <a:t>xmlns</a:t>
            </a:r>
            <a:r>
              <a:rPr lang="en-US" dirty="0"/>
              <a:t>="http://</a:t>
            </a:r>
            <a:r>
              <a:rPr lang="en-US" dirty="0" err="1"/>
              <a:t>www.springframework.org</a:t>
            </a:r>
            <a:r>
              <a:rPr lang="en-US" dirty="0"/>
              <a:t>/schema/beans"</a:t>
            </a:r>
          </a:p>
          <a:p>
            <a:r>
              <a:rPr lang="de-DE" dirty="0"/>
              <a:t>    </a:t>
            </a:r>
            <a:r>
              <a:rPr lang="de-DE" dirty="0" err="1"/>
              <a:t>xmlns:xsi</a:t>
            </a:r>
            <a:r>
              <a:rPr lang="de-DE" dirty="0"/>
              <a:t>="http://www.w3.org/2001/</a:t>
            </a:r>
            <a:r>
              <a:rPr lang="de-DE" dirty="0" err="1"/>
              <a:t>XMLSchema-instance</a:t>
            </a:r>
            <a:r>
              <a:rPr lang="de-DE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xsi:schemaLocation</a:t>
            </a:r>
            <a:r>
              <a:rPr lang="en-US" dirty="0"/>
              <a:t>="http://</a:t>
            </a:r>
            <a:r>
              <a:rPr lang="en-US" dirty="0" err="1"/>
              <a:t>www.springframework.org</a:t>
            </a:r>
            <a:r>
              <a:rPr lang="en-US" dirty="0"/>
              <a:t>/schema/beans http://</a:t>
            </a:r>
            <a:r>
              <a:rPr lang="en-US" dirty="0" err="1"/>
              <a:t>www.springframework.org</a:t>
            </a:r>
            <a:r>
              <a:rPr lang="en-US" dirty="0"/>
              <a:t>/schema/beans/spring-</a:t>
            </a:r>
            <a:r>
              <a:rPr lang="en-US" dirty="0" err="1"/>
              <a:t>beans.xsd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hr-HR" dirty="0"/>
              <a:t>    </a:t>
            </a:r>
            <a:r>
              <a:rPr lang="x-none" dirty="0" smtClean="0"/>
              <a:t>&lt;!</a:t>
            </a:r>
            <a:r>
              <a:rPr lang="en-US" dirty="0" smtClean="0"/>
              <a:t>–</a:t>
            </a:r>
            <a:r>
              <a:rPr lang="x-none" dirty="0" smtClean="0"/>
              <a:t> All Your Beans Go Here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&lt;/beans&gt;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5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 Up Environment</a:t>
            </a:r>
            <a:endParaRPr dirty="0"/>
          </a:p>
        </p:txBody>
      </p:sp>
      <p:sp>
        <p:nvSpPr>
          <p:cNvPr id="12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Maven Project.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Required Spring libraries.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main class that loads the Spring Context.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Bean.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Bean Dependency for the created Bean.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 the Spring Application Context.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 the Bean.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Display its content.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09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Container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the core of Spring Framework.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is repsponsible for,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Objects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Wiring the Objects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Configuring the Objects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 the LifeCycle till its Destruction.</a:t>
            </a: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42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 And Inversion Of Contro</a:t>
            </a:r>
            <a:r>
              <a:rPr lang="en-US" sz="2800" b="1" cap="small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endParaRPr sz="28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objects in the application has dependencies on each other.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process in which objects define their dependencies through,</a:t>
            </a:r>
          </a:p>
          <a:p>
            <a:pPr marL="914400" lvl="1" indent="-457200">
              <a:buFont typeface="Wingdings" charset="2"/>
              <a:buChar char="Ø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Constructor arguments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Arguments to Factory methods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 properties after object is created</a:t>
            </a:r>
            <a:endParaRPr lang="x-none" sz="32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dependencies are injected after object is created, hence it is called as IOC.</a:t>
            </a:r>
          </a:p>
        </p:txBody>
      </p:sp>
    </p:spTree>
    <p:extLst>
      <p:ext uri="{BB962C8B-B14F-4D97-AF65-F5344CB8AC3E}">
        <p14:creationId xmlns:p14="http://schemas.microsoft.com/office/powerpoint/2010/main" val="301749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Advantages of DI/IOC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is cleaner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Decoupling is more effective.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 does not have to look for it dependencies.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Testing is easy.</a:t>
            </a:r>
          </a:p>
        </p:txBody>
      </p:sp>
    </p:spTree>
    <p:extLst>
      <p:ext uri="{BB962C8B-B14F-4D97-AF65-F5344CB8AC3E}">
        <p14:creationId xmlns:p14="http://schemas.microsoft.com/office/powerpoint/2010/main" val="329830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 Variants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Constructor-based Dependency Injection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035175"/>
            <a:ext cx="8407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7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 Variants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Setter-based Dependency Injection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95500"/>
            <a:ext cx="8382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8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Configuration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&lt;bean name=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“” class=“” alias=“”&gt;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&lt;constructor-arg index=“” ref=“”&gt;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&lt;/constructor-arg&gt;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	&lt;</a:t>
            </a: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constructor-arg 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type=“int” value=“”&gt;</a:t>
            </a:r>
            <a:endParaRPr lang="x-none" sz="24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	&lt;/constructor-arg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&gt;</a:t>
            </a: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&lt;property name=“ ref=“&gt;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&lt;/property&gt;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&lt;/bean&gt;</a:t>
            </a:r>
          </a:p>
          <a:p>
            <a:pPr>
              <a:lnSpc>
                <a:spcPct val="100000"/>
              </a:lnSpc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**bean					**property	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**name					</a:t>
            </a:r>
            <a:r>
              <a:rPr lang="x-none" sz="2400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**alias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**class					**index	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**constructor-arg			**type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**ref						**value</a:t>
            </a:r>
          </a:p>
        </p:txBody>
      </p:sp>
    </p:spTree>
    <p:extLst>
      <p:ext uri="{BB962C8B-B14F-4D97-AF65-F5344CB8AC3E}">
        <p14:creationId xmlns:p14="http://schemas.microsoft.com/office/powerpoint/2010/main" val="393121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86320" y="2105640"/>
            <a:ext cx="7391160" cy="1704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strike="noStrike" spc="-1" dirty="0" smtClean="0">
                <a:solidFill>
                  <a:srgbClr val="53917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Core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Configuration ..Continued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azy-init: Create only on first request.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/>
              <a:t>a</a:t>
            </a:r>
            <a:r>
              <a:rPr lang="pl-PL" sz="2400" dirty="0" smtClean="0"/>
              <a:t>utowiring</a:t>
            </a:r>
            <a:r>
              <a:rPr lang="pl-PL" sz="2400" dirty="0"/>
              <a:t>-</a:t>
            </a:r>
            <a:r>
              <a:rPr lang="pl-PL" sz="2400" dirty="0" smtClean="0"/>
              <a:t>mode: Another </a:t>
            </a:r>
            <a:r>
              <a:rPr lang="pl-PL" sz="2400" dirty="0" err="1" smtClean="0"/>
              <a:t>way</a:t>
            </a:r>
            <a:r>
              <a:rPr lang="pl-PL" sz="2400" dirty="0" smtClean="0"/>
              <a:t> of </a:t>
            </a:r>
            <a:r>
              <a:rPr lang="pl-PL" sz="2400" dirty="0" err="1" smtClean="0"/>
              <a:t>injecting</a:t>
            </a:r>
            <a:r>
              <a:rPr lang="pl-PL" sz="2400" dirty="0" smtClean="0"/>
              <a:t> </a:t>
            </a:r>
            <a:r>
              <a:rPr lang="pl-PL" sz="2400" dirty="0" err="1" smtClean="0"/>
              <a:t>beans</a:t>
            </a:r>
            <a:r>
              <a:rPr lang="pl-PL" sz="2400" dirty="0" smtClean="0"/>
              <a:t>. By </a:t>
            </a:r>
            <a:r>
              <a:rPr lang="pl-PL" sz="2400" dirty="0" err="1" smtClean="0"/>
              <a:t>using</a:t>
            </a:r>
            <a:r>
              <a:rPr lang="pl-PL" sz="2400" dirty="0" smtClean="0"/>
              <a:t> </a:t>
            </a:r>
            <a:r>
              <a:rPr lang="pl-PL" sz="2400" dirty="0" err="1" smtClean="0"/>
              <a:t>autowire</a:t>
            </a:r>
            <a:r>
              <a:rPr lang="pl-PL" sz="2400" dirty="0" smtClean="0"/>
              <a:t>, </a:t>
            </a:r>
            <a:r>
              <a:rPr lang="pl-PL" sz="2400" dirty="0" err="1" smtClean="0"/>
              <a:t>there</a:t>
            </a:r>
            <a:r>
              <a:rPr lang="pl-PL" sz="2400" dirty="0" smtClean="0"/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no </a:t>
            </a:r>
            <a:r>
              <a:rPr lang="pl-PL" sz="2400" dirty="0" err="1" smtClean="0"/>
              <a:t>need</a:t>
            </a:r>
            <a:r>
              <a:rPr lang="pl-PL" sz="2400" dirty="0" smtClean="0"/>
              <a:t> for </a:t>
            </a:r>
            <a:r>
              <a:rPr lang="pl-PL" sz="2400" dirty="0" err="1" smtClean="0"/>
              <a:t>us</a:t>
            </a:r>
            <a:r>
              <a:rPr lang="pl-PL" sz="2400" dirty="0" smtClean="0"/>
              <a:t> to </a:t>
            </a:r>
            <a:r>
              <a:rPr lang="pl-PL" sz="2400" dirty="0" err="1" smtClean="0"/>
              <a:t>specifically</a:t>
            </a:r>
            <a:r>
              <a:rPr lang="pl-PL" sz="2400" dirty="0" smtClean="0"/>
              <a:t> </a:t>
            </a:r>
            <a:r>
              <a:rPr lang="pl-PL" sz="2400" dirty="0" err="1" smtClean="0"/>
              <a:t>inject</a:t>
            </a:r>
            <a:r>
              <a:rPr lang="pl-PL" sz="2400" dirty="0" smtClean="0"/>
              <a:t> the bean </a:t>
            </a:r>
            <a:r>
              <a:rPr lang="pl-PL" sz="2400" dirty="0" err="1" smtClean="0"/>
              <a:t>using</a:t>
            </a:r>
            <a:r>
              <a:rPr lang="pl-PL" sz="2400" dirty="0" smtClean="0"/>
              <a:t> </a:t>
            </a:r>
            <a:r>
              <a:rPr lang="pl-PL" sz="2400" dirty="0" err="1" smtClean="0"/>
              <a:t>constructor-arg</a:t>
            </a:r>
            <a:r>
              <a:rPr lang="pl-PL" sz="2400" dirty="0" smtClean="0"/>
              <a:t> </a:t>
            </a:r>
            <a:r>
              <a:rPr lang="pl-PL" sz="2400" dirty="0" err="1" smtClean="0"/>
              <a:t>or</a:t>
            </a:r>
            <a:r>
              <a:rPr lang="pl-PL" sz="2400" dirty="0" smtClean="0"/>
              <a:t> </a:t>
            </a:r>
            <a:r>
              <a:rPr lang="pl-PL" sz="2400" dirty="0" err="1" smtClean="0"/>
              <a:t>property</a:t>
            </a:r>
            <a:r>
              <a:rPr lang="pl-PL" sz="24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cope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decides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the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nitialization-method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To be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once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bean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creation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done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by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properties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estruction-method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To be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once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bean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destroyed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94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Scope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Singleton: </a:t>
            </a:r>
            <a:r>
              <a:rPr lang="en-US" sz="2000" dirty="0"/>
              <a:t>This scopes the bean definition to a single instance per Spring </a:t>
            </a:r>
            <a:r>
              <a:rPr lang="en-US" sz="2000" dirty="0" err="1"/>
              <a:t>IoC</a:t>
            </a:r>
            <a:r>
              <a:rPr lang="en-US" sz="2000" dirty="0"/>
              <a:t> container (default)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Prototype: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single bean definition to have any number of object instances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Request: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bean definition to an HTTP request. Only valid in the context of a web-aware Spring </a:t>
            </a:r>
            <a:r>
              <a:rPr lang="en-US" sz="2000" dirty="0" err="1"/>
              <a:t>ApplicationContext</a:t>
            </a:r>
            <a:r>
              <a:rPr lang="en-US" sz="2000" dirty="0"/>
              <a:t>.	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Session: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bean definition to an HTTP session. Only valid in the context of a web-aware Spring </a:t>
            </a:r>
            <a:r>
              <a:rPr lang="en-US" sz="2000" dirty="0" err="1"/>
              <a:t>ApplicationContext</a:t>
            </a:r>
            <a:r>
              <a:rPr lang="en-US" sz="2000" dirty="0"/>
              <a:t>.	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global</a:t>
            </a:r>
            <a:r>
              <a:rPr lang="en-US" sz="2000" dirty="0"/>
              <a:t>-</a:t>
            </a:r>
            <a:r>
              <a:rPr lang="en-US" sz="2000" dirty="0" smtClean="0"/>
              <a:t>session: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bean definition to a global HTTP session. Only valid in the context of a web-aware Spring </a:t>
            </a:r>
            <a:r>
              <a:rPr lang="en-US" sz="2000" dirty="0" err="1"/>
              <a:t>ApplicationContext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0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16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Scope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Application: This scopes a single bean definition to the lifecycle of an ServletContext. Only valid in the context of a web-aware spring ApplicationContext.</a:t>
            </a: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x-none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ebsocket: This scopes a single bean definition to the lifecycle of a websocket.Only valid in the context of a web-aware spring.</a:t>
            </a:r>
          </a:p>
        </p:txBody>
      </p:sp>
    </p:spTree>
    <p:extLst>
      <p:ext uri="{BB962C8B-B14F-4D97-AF65-F5344CB8AC3E}">
        <p14:creationId xmlns:p14="http://schemas.microsoft.com/office/powerpoint/2010/main" val="223368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Types Of Bean Instantiations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tatic-factory: </a:t>
            </a:r>
            <a:r>
              <a:rPr lang="en-US" sz="2800" dirty="0"/>
              <a:t>When </a:t>
            </a:r>
            <a:r>
              <a:rPr lang="en-US" sz="2800" dirty="0" smtClean="0"/>
              <a:t>creating such bean, </a:t>
            </a:r>
            <a:r>
              <a:rPr lang="en-US" sz="2800" dirty="0"/>
              <a:t>you use the class attribute to specify the class containing the static factory method and an attribute named factory-method to specify the name of the factory method </a:t>
            </a:r>
            <a:r>
              <a:rPr lang="en-US" sz="2800" dirty="0" smtClean="0"/>
              <a:t>itself.</a:t>
            </a: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Instance-factory: Just like static-factory, this invokes a non-static method of an existing bean from the Continer to create a new bean.</a:t>
            </a:r>
          </a:p>
        </p:txBody>
      </p:sp>
    </p:spTree>
    <p:extLst>
      <p:ext uri="{BB962C8B-B14F-4D97-AF65-F5344CB8AC3E}">
        <p14:creationId xmlns:p14="http://schemas.microsoft.com/office/powerpoint/2010/main" val="343226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Autowiring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Allowing the spring to resolve the dependencies for us.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dirty="0" err="1"/>
              <a:t>Autowiring</a:t>
            </a:r>
            <a:r>
              <a:rPr lang="en-US" sz="2800" dirty="0"/>
              <a:t> can significantly reduce the need to specify properties or constructor arguments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dirty="0" err="1"/>
              <a:t>Autowiring</a:t>
            </a:r>
            <a:r>
              <a:rPr lang="en-US" sz="2800" dirty="0"/>
              <a:t> can update a configuration as your objects </a:t>
            </a:r>
            <a:r>
              <a:rPr lang="en-US" sz="2800" dirty="0" smtClean="0"/>
              <a:t>evolve. That means, there is no need for us to change the xml when the bean changes.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dirty="0" smtClean="0"/>
              <a:t>To use </a:t>
            </a:r>
            <a:r>
              <a:rPr lang="en-US" sz="2800" dirty="0" err="1" smtClean="0"/>
              <a:t>autowire</a:t>
            </a:r>
            <a:r>
              <a:rPr lang="en-US" sz="2800" dirty="0" smtClean="0"/>
              <a:t> mode, just add an </a:t>
            </a:r>
            <a:r>
              <a:rPr lang="en-US" sz="2800" dirty="0" err="1" smtClean="0"/>
              <a:t>autowire</a:t>
            </a:r>
            <a:r>
              <a:rPr lang="en-US" sz="2800" dirty="0" smtClean="0"/>
              <a:t> attribute to the creation of bean in the bean configuration.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There are multiple ways to </a:t>
            </a:r>
            <a:r>
              <a:rPr lang="en-US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autowire</a:t>
            </a: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bean.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64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Autowiring</a:t>
            </a: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Modes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663480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o: This is the default value set to autowire.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byName: </a:t>
            </a:r>
            <a:r>
              <a:rPr lang="en-US" sz="2800" dirty="0" err="1"/>
              <a:t>Autowiring</a:t>
            </a:r>
            <a:r>
              <a:rPr lang="en-US" sz="2800" dirty="0"/>
              <a:t> by property name. Spring looks for a bean with the same name as the property that needs to be </a:t>
            </a:r>
            <a:r>
              <a:rPr lang="en-US" sz="2800" dirty="0" err="1" smtClean="0"/>
              <a:t>autowired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8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byType</a:t>
            </a: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2800" dirty="0"/>
              <a:t>Allows a property to be </a:t>
            </a:r>
            <a:r>
              <a:rPr lang="en-US" sz="2800" dirty="0" err="1"/>
              <a:t>autowired</a:t>
            </a:r>
            <a:r>
              <a:rPr lang="en-US" sz="2800" dirty="0"/>
              <a:t> if exactly one bean of the property type exists in the container. If more than one exists, a fatal exception is </a:t>
            </a:r>
            <a:r>
              <a:rPr lang="en-US" sz="2800" dirty="0" smtClean="0"/>
              <a:t>thrown.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8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Constructor: Just like </a:t>
            </a:r>
            <a:r>
              <a:rPr lang="en-US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byType</a:t>
            </a: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but uses constructor.</a:t>
            </a: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88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Autowiring</a:t>
            </a: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Disadvantages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663480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Explicit dependencies in property and constructor-</a:t>
            </a:r>
            <a:r>
              <a:rPr lang="en-US" sz="2800" dirty="0" err="1"/>
              <a:t>arg</a:t>
            </a:r>
            <a:r>
              <a:rPr lang="en-US" sz="2800" dirty="0"/>
              <a:t> settings always override </a:t>
            </a:r>
            <a:r>
              <a:rPr lang="en-US" sz="2800" dirty="0" err="1"/>
              <a:t>autowiring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cannot </a:t>
            </a:r>
            <a:r>
              <a:rPr lang="en-US" sz="2800" dirty="0" err="1"/>
              <a:t>autowire</a:t>
            </a:r>
            <a:r>
              <a:rPr lang="en-US" sz="2800" dirty="0"/>
              <a:t> </a:t>
            </a:r>
            <a:r>
              <a:rPr lang="en-US" sz="2800" i="1" dirty="0" smtClean="0"/>
              <a:t>simple</a:t>
            </a:r>
            <a:r>
              <a:rPr lang="en-US" sz="2800" dirty="0" smtClean="0"/>
              <a:t> </a:t>
            </a:r>
            <a:r>
              <a:rPr lang="en-US" sz="2800" dirty="0"/>
              <a:t>properties such as primitives, Strings, and </a:t>
            </a:r>
            <a:r>
              <a:rPr lang="en-US" sz="2800" dirty="0" smtClean="0"/>
              <a:t>Classes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Multiple </a:t>
            </a:r>
            <a:r>
              <a:rPr lang="en-US" sz="2800" dirty="0"/>
              <a:t>bean definitions within the container may match the type specified by the setter method or constructor argument to be </a:t>
            </a:r>
            <a:r>
              <a:rPr lang="en-US" sz="2800" dirty="0" err="1"/>
              <a:t>autowired</a:t>
            </a:r>
            <a:r>
              <a:rPr lang="en-US" sz="2800" dirty="0" smtClean="0"/>
              <a:t>.</a:t>
            </a: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066680" y="2743200"/>
            <a:ext cx="739116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Questions?</a:t>
            </a:r>
            <a:endParaRPr/>
          </a:p>
        </p:txBody>
      </p:sp>
      <p:sp>
        <p:nvSpPr>
          <p:cNvPr id="372" name="TextShape 2"/>
          <p:cNvSpPr txBox="1"/>
          <p:nvPr/>
        </p:nvSpPr>
        <p:spPr>
          <a:xfrm>
            <a:off x="898200" y="2486520"/>
            <a:ext cx="739116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 strike="noStrike" spc="-1" dirty="0" err="1" smtClean="0">
                <a:solidFill>
                  <a:srgbClr val="F9A12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msashikanth@</a:t>
            </a:r>
            <a:r>
              <a:rPr lang="en-US" sz="2800" b="1" u="sng" strike="noStrike" spc="-1" dirty="0" err="1">
                <a:solidFill>
                  <a:srgbClr val="F9A12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prokarma.com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</a:t>
            </a:r>
            <a:r>
              <a:rPr lang="en-US" sz="280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919949126027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Presenters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Shashikant Mokkarala</a:t>
            </a:r>
            <a:endParaRPr dirty="0"/>
          </a:p>
          <a:p>
            <a:pPr marL="457200" lvl="1">
              <a:lnSpc>
                <a:spcPct val="100000"/>
              </a:lnSpc>
              <a:buSzPct val="98000"/>
              <a:buFont typeface="Wingdings" charset="2"/>
              <a:buChar char="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Designation : </a:t>
            </a:r>
            <a:r>
              <a:rPr lang="x-none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Senior Software Engineer</a:t>
            </a:r>
            <a:endParaRPr dirty="0"/>
          </a:p>
          <a:p>
            <a:pPr marL="457200" lvl="1">
              <a:lnSpc>
                <a:spcPct val="100000"/>
              </a:lnSpc>
              <a:buSzPct val="98000"/>
              <a:buFont typeface="Wingdings" charset="2"/>
              <a:buChar char="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Prokarma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x-none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Been with ProKarma from 5 </a:t>
            </a:r>
            <a:r>
              <a:rPr lang="x-none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years.</a:t>
            </a:r>
            <a:endParaRPr dirty="0"/>
          </a:p>
          <a:p>
            <a:pPr marL="457200" lvl="1">
              <a:lnSpc>
                <a:spcPct val="100000"/>
              </a:lnSpc>
              <a:buSzPct val="98000"/>
              <a:buFont typeface="Wingdings" charset="2"/>
              <a:buChar char="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Project: </a:t>
            </a:r>
            <a:r>
              <a:rPr lang="en-US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52280" y="-8028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PRESENTATION AGENDA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98000"/>
              <a:buFont typeface="Arial"/>
              <a:buChar char="•"/>
            </a:pPr>
            <a:r>
              <a:rPr lang="x-none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Introduction To Spring</a:t>
            </a:r>
            <a:endParaRPr dirty="0"/>
          </a:p>
          <a:p>
            <a:pPr>
              <a:lnSpc>
                <a:spcPct val="100000"/>
              </a:lnSpc>
              <a:buSzPct val="98000"/>
              <a:buFont typeface="Arial"/>
              <a:buChar char="•"/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IOC and Dependency Injections</a:t>
            </a:r>
          </a:p>
          <a:p>
            <a:pPr>
              <a:lnSpc>
                <a:spcPct val="100000"/>
              </a:lnSpc>
              <a:buSzPct val="98000"/>
              <a:buFont typeface="Arial"/>
              <a:buChar char="•"/>
            </a:pPr>
            <a:r>
              <a:rPr lang="x-none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Beans and Configurations</a:t>
            </a:r>
            <a:endParaRPr dirty="0"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x-none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Lifecycle and Post Processors</a:t>
            </a:r>
            <a:endParaRPr dirty="0"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Property Placeholders</a:t>
            </a:r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Bean aware of containers</a:t>
            </a:r>
            <a:endParaRPr lang="en-US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Spring?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Framework is an Application Framework and Inversion Of Control (IOC) for the Java Platform.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used in any Java Application.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used to build Web Applications on top of J2EE stack using few extentions of Spring.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MVC framework 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AOP </a:t>
            </a:r>
            <a:r>
              <a:rPr lang="en-US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–</a:t>
            </a: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Uses OOP concepts in a different approach.</a:t>
            </a: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8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Usage Scenario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1740470"/>
            <a:ext cx="8229240" cy="438529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63479"/>
            <a:ext cx="8966200" cy="57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Usage Scenario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1740470"/>
            <a:ext cx="8229240" cy="438529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663479"/>
            <a:ext cx="8394700" cy="56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J2EE Stack </a:t>
            </a:r>
            <a:r>
              <a:rPr lang="en-US" sz="36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</a:t>
            </a: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Spring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4" y="777875"/>
            <a:ext cx="8924976" cy="55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Spring?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Inversion Of Control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Transaction Management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AOP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Services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Messaging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Testing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42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Template</Template>
  <TotalTime>1342</TotalTime>
  <Words>966</Words>
  <Application>Microsoft Macintosh PowerPoint</Application>
  <PresentationFormat>On-screen Show (4:3)</PresentationFormat>
  <Paragraphs>185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Shaik Kalesha Vali</dc:creator>
  <cp:lastModifiedBy>Shashi</cp:lastModifiedBy>
  <cp:revision>199</cp:revision>
  <cp:lastPrinted>2014-10-20T22:02:22Z</cp:lastPrinted>
  <dcterms:created xsi:type="dcterms:W3CDTF">2016-07-24T12:13:09Z</dcterms:created>
  <dcterms:modified xsi:type="dcterms:W3CDTF">2016-08-08T04:46:39Z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75</vt:i4>
  </property>
</Properties>
</file>