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C7994A-C9A0-4F0C-8232-887A907ACFD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7B0F891-6155-442A-91BD-9DAC2C63F5C1}">
      <dgm:prSet phldrT="[Text]"/>
      <dgm:spPr/>
      <dgm:t>
        <a:bodyPr/>
        <a:lstStyle/>
        <a:p>
          <a:r>
            <a:rPr lang="en-US" dirty="0"/>
            <a:t>Building</a:t>
          </a:r>
        </a:p>
      </dgm:t>
    </dgm:pt>
    <dgm:pt modelId="{0379344A-4A9F-40AF-8FC5-E21188C2CE6D}" type="parTrans" cxnId="{A31B28A3-9A00-4A65-84DD-60EF6C941EB3}">
      <dgm:prSet/>
      <dgm:spPr/>
    </dgm:pt>
    <dgm:pt modelId="{D074D1C8-37F0-4049-91EF-3AC5497B401E}" type="sibTrans" cxnId="{A31B28A3-9A00-4A65-84DD-60EF6C941EB3}">
      <dgm:prSet/>
      <dgm:spPr/>
    </dgm:pt>
    <dgm:pt modelId="{EFC251F5-5371-45C6-B27F-0E769279582E}">
      <dgm:prSet phldrT="[Text]"/>
      <dgm:spPr/>
      <dgm:t>
        <a:bodyPr/>
        <a:lstStyle/>
        <a:p>
          <a:r>
            <a:rPr lang="en-US" dirty="0"/>
            <a:t>Versioning</a:t>
          </a:r>
        </a:p>
      </dgm:t>
    </dgm:pt>
    <dgm:pt modelId="{6F21384F-6474-4E6C-BB7E-B38C1C10DB9B}" type="parTrans" cxnId="{D2B49232-1E63-443B-8EA1-F5CEF00BF2BC}">
      <dgm:prSet/>
      <dgm:spPr/>
    </dgm:pt>
    <dgm:pt modelId="{37AFD55A-3FBF-43CB-889B-30135ECFF0B4}" type="sibTrans" cxnId="{D2B49232-1E63-443B-8EA1-F5CEF00BF2BC}">
      <dgm:prSet/>
      <dgm:spPr/>
    </dgm:pt>
    <dgm:pt modelId="{88532687-419A-48E5-8C07-2B3D1B14D699}">
      <dgm:prSet phldrT="[Text]"/>
      <dgm:spPr/>
      <dgm:t>
        <a:bodyPr/>
        <a:lstStyle/>
        <a:p>
          <a:r>
            <a:rPr lang="en-US" dirty="0"/>
            <a:t>Reporting</a:t>
          </a:r>
        </a:p>
      </dgm:t>
    </dgm:pt>
    <dgm:pt modelId="{6AC797A9-3536-4E20-9B10-865C53673723}" type="parTrans" cxnId="{FA12FE77-AA1A-40D2-82FE-B0679E7FCE61}">
      <dgm:prSet/>
      <dgm:spPr/>
    </dgm:pt>
    <dgm:pt modelId="{95C90943-0576-422A-9C47-AF3B85FEA956}" type="sibTrans" cxnId="{FA12FE77-AA1A-40D2-82FE-B0679E7FCE61}">
      <dgm:prSet/>
      <dgm:spPr/>
    </dgm:pt>
    <dgm:pt modelId="{61853F53-AC3F-4EEA-B8D4-6AEAE53EEE33}" type="pres">
      <dgm:prSet presAssocID="{64C7994A-C9A0-4F0C-8232-887A907ACFDA}" presName="Name0" presStyleCnt="0">
        <dgm:presLayoutVars>
          <dgm:dir/>
          <dgm:animLvl val="lvl"/>
          <dgm:resizeHandles val="exact"/>
        </dgm:presLayoutVars>
      </dgm:prSet>
      <dgm:spPr/>
    </dgm:pt>
    <dgm:pt modelId="{CDCAD8AA-F988-4696-9617-7484883AD02F}" type="pres">
      <dgm:prSet presAssocID="{47B0F891-6155-442A-91BD-9DAC2C63F5C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C2721EC-775F-43A6-9CA3-A1D096F793B8}" type="pres">
      <dgm:prSet presAssocID="{D074D1C8-37F0-4049-91EF-3AC5497B401E}" presName="parTxOnlySpace" presStyleCnt="0"/>
      <dgm:spPr/>
    </dgm:pt>
    <dgm:pt modelId="{1590326F-BB94-40F4-A3D2-CB351883049A}" type="pres">
      <dgm:prSet presAssocID="{EFC251F5-5371-45C6-B27F-0E769279582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0C30E52-F644-499A-A7B9-4E41DC79F792}" type="pres">
      <dgm:prSet presAssocID="{37AFD55A-3FBF-43CB-889B-30135ECFF0B4}" presName="parTxOnlySpace" presStyleCnt="0"/>
      <dgm:spPr/>
    </dgm:pt>
    <dgm:pt modelId="{030A1329-E2E7-4EA4-BA90-4CD46ECA4A68}" type="pres">
      <dgm:prSet presAssocID="{88532687-419A-48E5-8C07-2B3D1B14D69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AF67E28-5D69-4060-9E44-95E0B44C667F}" type="presOf" srcId="{EFC251F5-5371-45C6-B27F-0E769279582E}" destId="{1590326F-BB94-40F4-A3D2-CB351883049A}" srcOrd="0" destOrd="0" presId="urn:microsoft.com/office/officeart/2005/8/layout/chevron1"/>
    <dgm:cxn modelId="{A90E5B95-876A-4299-857E-6A1F7948138F}" type="presOf" srcId="{88532687-419A-48E5-8C07-2B3D1B14D699}" destId="{030A1329-E2E7-4EA4-BA90-4CD46ECA4A68}" srcOrd="0" destOrd="0" presId="urn:microsoft.com/office/officeart/2005/8/layout/chevron1"/>
    <dgm:cxn modelId="{FA12FE77-AA1A-40D2-82FE-B0679E7FCE61}" srcId="{64C7994A-C9A0-4F0C-8232-887A907ACFDA}" destId="{88532687-419A-48E5-8C07-2B3D1B14D699}" srcOrd="2" destOrd="0" parTransId="{6AC797A9-3536-4E20-9B10-865C53673723}" sibTransId="{95C90943-0576-422A-9C47-AF3B85FEA956}"/>
    <dgm:cxn modelId="{A31B28A3-9A00-4A65-84DD-60EF6C941EB3}" srcId="{64C7994A-C9A0-4F0C-8232-887A907ACFDA}" destId="{47B0F891-6155-442A-91BD-9DAC2C63F5C1}" srcOrd="0" destOrd="0" parTransId="{0379344A-4A9F-40AF-8FC5-E21188C2CE6D}" sibTransId="{D074D1C8-37F0-4049-91EF-3AC5497B401E}"/>
    <dgm:cxn modelId="{0E84063B-43A2-4698-A732-D78C1D348B91}" type="presOf" srcId="{64C7994A-C9A0-4F0C-8232-887A907ACFDA}" destId="{61853F53-AC3F-4EEA-B8D4-6AEAE53EEE33}" srcOrd="0" destOrd="0" presId="urn:microsoft.com/office/officeart/2005/8/layout/chevron1"/>
    <dgm:cxn modelId="{D2B49232-1E63-443B-8EA1-F5CEF00BF2BC}" srcId="{64C7994A-C9A0-4F0C-8232-887A907ACFDA}" destId="{EFC251F5-5371-45C6-B27F-0E769279582E}" srcOrd="1" destOrd="0" parTransId="{6F21384F-6474-4E6C-BB7E-B38C1C10DB9B}" sibTransId="{37AFD55A-3FBF-43CB-889B-30135ECFF0B4}"/>
    <dgm:cxn modelId="{89629394-131D-40F5-9A28-F41BB32DEF09}" type="presOf" srcId="{47B0F891-6155-442A-91BD-9DAC2C63F5C1}" destId="{CDCAD8AA-F988-4696-9617-7484883AD02F}" srcOrd="0" destOrd="0" presId="urn:microsoft.com/office/officeart/2005/8/layout/chevron1"/>
    <dgm:cxn modelId="{94979979-C19F-4B0D-8184-49252CA04E30}" type="presParOf" srcId="{61853F53-AC3F-4EEA-B8D4-6AEAE53EEE33}" destId="{CDCAD8AA-F988-4696-9617-7484883AD02F}" srcOrd="0" destOrd="0" presId="urn:microsoft.com/office/officeart/2005/8/layout/chevron1"/>
    <dgm:cxn modelId="{5C6EAC98-E70D-4028-A1EE-98F7FDE33277}" type="presParOf" srcId="{61853F53-AC3F-4EEA-B8D4-6AEAE53EEE33}" destId="{6C2721EC-775F-43A6-9CA3-A1D096F793B8}" srcOrd="1" destOrd="0" presId="urn:microsoft.com/office/officeart/2005/8/layout/chevron1"/>
    <dgm:cxn modelId="{F570EFD9-4078-4755-BF8B-EC7DD0CE196D}" type="presParOf" srcId="{61853F53-AC3F-4EEA-B8D4-6AEAE53EEE33}" destId="{1590326F-BB94-40F4-A3D2-CB351883049A}" srcOrd="2" destOrd="0" presId="urn:microsoft.com/office/officeart/2005/8/layout/chevron1"/>
    <dgm:cxn modelId="{2DD71543-C5D7-468F-8769-3681D3490023}" type="presParOf" srcId="{61853F53-AC3F-4EEA-B8D4-6AEAE53EEE33}" destId="{00C30E52-F644-499A-A7B9-4E41DC79F792}" srcOrd="3" destOrd="0" presId="urn:microsoft.com/office/officeart/2005/8/layout/chevron1"/>
    <dgm:cxn modelId="{CC70D61A-231F-4876-B15A-DE2DBA9926CA}" type="presParOf" srcId="{61853F53-AC3F-4EEA-B8D4-6AEAE53EEE33}" destId="{030A1329-E2E7-4EA4-BA90-4CD46ECA4A6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CAD8AA-F988-4696-9617-7484883AD02F}">
      <dsp:nvSpPr>
        <dsp:cNvPr id="0" name=""/>
        <dsp:cNvSpPr/>
      </dsp:nvSpPr>
      <dsp:spPr>
        <a:xfrm>
          <a:off x="2254" y="0"/>
          <a:ext cx="2747032" cy="6526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Building</a:t>
          </a:r>
        </a:p>
      </dsp:txBody>
      <dsp:txXfrm>
        <a:off x="328596" y="0"/>
        <a:ext cx="2094348" cy="652684"/>
      </dsp:txXfrm>
    </dsp:sp>
    <dsp:sp modelId="{1590326F-BB94-40F4-A3D2-CB351883049A}">
      <dsp:nvSpPr>
        <dsp:cNvPr id="0" name=""/>
        <dsp:cNvSpPr/>
      </dsp:nvSpPr>
      <dsp:spPr>
        <a:xfrm>
          <a:off x="2474583" y="0"/>
          <a:ext cx="2747032" cy="6526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Versioning</a:t>
          </a:r>
        </a:p>
      </dsp:txBody>
      <dsp:txXfrm>
        <a:off x="2800925" y="0"/>
        <a:ext cx="2094348" cy="652684"/>
      </dsp:txXfrm>
    </dsp:sp>
    <dsp:sp modelId="{030A1329-E2E7-4EA4-BA90-4CD46ECA4A68}">
      <dsp:nvSpPr>
        <dsp:cNvPr id="0" name=""/>
        <dsp:cNvSpPr/>
      </dsp:nvSpPr>
      <dsp:spPr>
        <a:xfrm>
          <a:off x="4946912" y="0"/>
          <a:ext cx="2747032" cy="6526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Reporting</a:t>
          </a:r>
        </a:p>
      </dsp:txBody>
      <dsp:txXfrm>
        <a:off x="5273254" y="0"/>
        <a:ext cx="2094348" cy="652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DFDAE-C43B-4A4A-B175-E06C4DF30445}" type="datetimeFigureOut">
              <a:rPr lang="en-US"/>
              <a:t>7/22/2016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16758-94A3-42E3-B41D-306C3A75AAA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7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16758-94A3-42E3-B41D-306C3A75AA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15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16758-94A3-42E3-B41D-306C3A75AA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47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16758-94A3-42E3-B41D-306C3A75AAA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99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16758-94A3-42E3-B41D-306C3A75AAA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65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16758-94A3-42E3-B41D-306C3A75AAA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13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16758-94A3-42E3-B41D-306C3A75AAA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30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31308"/>
            <a:ext cx="9144000" cy="978655"/>
          </a:xfrm>
        </p:spPr>
        <p:txBody>
          <a:bodyPr/>
          <a:lstStyle/>
          <a:p>
            <a:r>
              <a:rPr lang="en-US" u="sng" dirty="0"/>
              <a:t>Migrating to Maven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Calibri Light"/>
              </a:rPr>
              <a:t>Present Scenario</a:t>
            </a:r>
            <a:endParaRPr lang="en-US" dirty="0">
              <a:latin typeface="Calibri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9812" y="1850836"/>
            <a:ext cx="9872662" cy="1754326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/>
              </a:rPr>
              <a:t>Current Build Structure is Ant Based.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/>
              </a:rPr>
              <a:t>Project Structure Lacks Uniformity.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242729"/>
                </a:solidFill>
                <a:latin typeface="Arial" charset="0"/>
              </a:rPr>
              <a:t>Project doesn't have a Build Lifecycle, moreover its procedural.</a:t>
            </a:r>
            <a:endParaRPr lang="en-US" dirty="0">
              <a:latin typeface="Arial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/>
              </a:rPr>
              <a:t>Complicated Build Architecture as the project grows , lots of line of XML 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/>
              </a:rPr>
              <a:t>Difficult and different code coverage and unit test integration for various projects.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/>
              </a:rPr>
              <a:t>Lacks plugins for the upcoming technologies. </a:t>
            </a:r>
          </a:p>
        </p:txBody>
      </p:sp>
    </p:spTree>
    <p:extLst>
      <p:ext uri="{BB962C8B-B14F-4D97-AF65-F5344CB8AC3E}">
        <p14:creationId xmlns:p14="http://schemas.microsoft.com/office/powerpoint/2010/main" val="141736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Maven : The Next Step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782935"/>
            <a:ext cx="10941050" cy="3139321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242729"/>
                </a:solidFill>
                <a:latin typeface="Arial" charset="0"/>
              </a:rPr>
              <a:t>Maven is a Framework and has pre-definitions.</a:t>
            </a:r>
            <a:endParaRPr lang="en-US" dirty="0">
              <a:latin typeface="Arial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/>
              </a:rPr>
              <a:t>Provides Uniformity to project structure, even though being developed by various team , a common template helps to maintain uniformity 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/>
              </a:rPr>
              <a:t>No need to write new build scripts each and every time, just update the dependencies.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/>
              </a:rPr>
              <a:t>Easy and automatic Integration with Eclipse and other IDE.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/>
              </a:rPr>
              <a:t>Faster Build process.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/>
              </a:rPr>
              <a:t>Not only build but also Life Cycle Management but versioning as well.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/>
              </a:rPr>
              <a:t>Can be easily integrated with latest and better code coverage tools.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/>
              </a:rPr>
              <a:t>With closed project domains such as Finance and Insurance , maven has private artifact repository accessible via remote proxies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8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How will Maven help me ?</a:t>
            </a:r>
            <a:r>
              <a:rPr lang="en-US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6613" y="1782936"/>
            <a:ext cx="10960100" cy="4801314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/>
              </a:rPr>
              <a:t>Give you a uniform project structure that is flexible and rigid at the same time.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</a:rPr>
              <a:t>Pre-Defined structure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</a:rPr>
              <a:t>No huge XML files defining path  to Code , resources and libraries , maven handles it.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</a:rPr>
              <a:t>Removes the burden to think of cyclic dependencies.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/>
              </a:rPr>
              <a:t>Easier Integration with Developer's IDE and faster build time 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/>
              </a:rPr>
              <a:t>Integration of test case is easy with maven as no need to define the paths to Code , Test Case and Library.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/>
              </a:rPr>
              <a:t>Maven integration with Selenium.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/>
              </a:rPr>
              <a:t>Maven Integration Plugin for Angular JS.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/>
              </a:rPr>
              <a:t>Easy Integration with WLST.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/>
              </a:rPr>
              <a:t>By defining any of the code-coverage plugins in the Maven Parent pom.xml you will get code coverage for all projects by default.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/>
              </a:rPr>
              <a:t>Will help in versioning of artifacts. Will deliver SNAPSHOTS to INT/DEV/QA and RELEASES to PROD.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/>
              </a:rPr>
              <a:t>Maven can be used for Reporting.</a:t>
            </a:r>
          </a:p>
          <a:p>
            <a:r>
              <a:rPr lang="en-US" dirty="0">
                <a:latin typeface="Arial"/>
              </a:rPr>
              <a:t>10. Maven has a huge development and support community to help with troubleshooting.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09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Adding Maven to present Infrastructure</a:t>
            </a:r>
            <a:br>
              <a:rPr lang="en-US" dirty="0"/>
            </a:br>
            <a:r>
              <a:rPr lang="en-US" sz="3200" b="1" dirty="0"/>
              <a:t>(ANT + MAVEN)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292193"/>
            <a:ext cx="10823575" cy="3416320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r>
              <a:rPr lang="en-US" dirty="0">
                <a:latin typeface="Arial"/>
              </a:rPr>
              <a:t>Challenge : Integration with AHP and existing Infrastructure</a:t>
            </a:r>
          </a:p>
          <a:p>
            <a:r>
              <a:rPr lang="en-US" dirty="0">
                <a:latin typeface="Arial"/>
              </a:rPr>
              <a:t>Solution : No Changes required to be done on AHP . Write a build.xml invoking maven commands</a:t>
            </a:r>
          </a:p>
          <a:p>
            <a:endParaRPr lang="en-US" dirty="0"/>
          </a:p>
          <a:p>
            <a:r>
              <a:rPr lang="en-US" dirty="0">
                <a:latin typeface="Arial"/>
              </a:rPr>
              <a:t>Challenge : Saving Static App Scan and PMD</a:t>
            </a:r>
          </a:p>
          <a:p>
            <a:r>
              <a:rPr lang="en-US" dirty="0">
                <a:latin typeface="Arial"/>
              </a:rPr>
              <a:t>Solution : PMD/APP Scan will be the part of master build.xml</a:t>
            </a:r>
          </a:p>
          <a:p>
            <a:endParaRPr lang="en-US" dirty="0"/>
          </a:p>
          <a:p>
            <a:r>
              <a:rPr lang="en-US" dirty="0">
                <a:latin typeface="Arial"/>
              </a:rPr>
              <a:t>Challenge:   AHP</a:t>
            </a:r>
            <a:r>
              <a:rPr lang="en-US" dirty="0"/>
              <a:t> </a:t>
            </a:r>
            <a:r>
              <a:rPr lang="en-US" dirty="0">
                <a:latin typeface="Arial"/>
              </a:rPr>
              <a:t>already has its own repository</a:t>
            </a:r>
          </a:p>
          <a:p>
            <a:r>
              <a:rPr lang="en-US" dirty="0">
                <a:latin typeface="Arial"/>
              </a:rPr>
              <a:t>Solution : Maven can utilize the existing private repository and existing dependency management of AHP</a:t>
            </a:r>
          </a:p>
          <a:p>
            <a:endParaRPr lang="en-US" dirty="0"/>
          </a:p>
          <a:p>
            <a:r>
              <a:rPr lang="en-US" dirty="0">
                <a:latin typeface="Arial"/>
              </a:rPr>
              <a:t>Challenge: Where will Maven generated artifacts land ?</a:t>
            </a:r>
          </a:p>
          <a:p>
            <a:r>
              <a:rPr lang="en-US" dirty="0">
                <a:latin typeface="Arial"/>
              </a:rPr>
              <a:t>Solution : Maven can be linked to existing AHP repo .All reports and artifacts will be published on AHP.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74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8500" y="842963"/>
            <a:ext cx="342591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Master Build.xml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(Common for all projects)</a:t>
            </a:r>
          </a:p>
        </p:txBody>
      </p:sp>
      <p:sp>
        <p:nvSpPr>
          <p:cNvPr id="3" name="Rectangle 2"/>
          <p:cNvSpPr/>
          <p:nvPr/>
        </p:nvSpPr>
        <p:spPr>
          <a:xfrm>
            <a:off x="8410575" y="2522538"/>
            <a:ext cx="191593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AHP REPOSITORY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8410575" y="842963"/>
            <a:ext cx="189896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Anthill Pro</a:t>
            </a:r>
          </a:p>
        </p:txBody>
      </p:sp>
      <p:sp>
        <p:nvSpPr>
          <p:cNvPr id="5" name="Rectangle 4"/>
          <p:cNvSpPr/>
          <p:nvPr/>
        </p:nvSpPr>
        <p:spPr>
          <a:xfrm>
            <a:off x="715963" y="2539513"/>
            <a:ext cx="5378450" cy="2610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MAVEN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Import Dependencies for the root dependency.xml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Publish to M2 as well as AHP Repo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WebLogic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IDE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Selenium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Common Code Coverage task for all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Reporting to SONAR/ AHP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21841" y="842963"/>
            <a:ext cx="26790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Root Dependencies.xml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(project specific)</a:t>
            </a:r>
          </a:p>
        </p:txBody>
      </p:sp>
      <p:sp>
        <p:nvSpPr>
          <p:cNvPr id="7" name="Rectangle 6"/>
          <p:cNvSpPr/>
          <p:nvPr/>
        </p:nvSpPr>
        <p:spPr>
          <a:xfrm>
            <a:off x="8410575" y="4225520"/>
            <a:ext cx="191593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MAVEN M2 REPOSITORY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198982" y="2981587"/>
            <a:ext cx="2136618" cy="3168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157138" y="3313198"/>
            <a:ext cx="2102667" cy="1202979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752300" y="1891106"/>
            <a:ext cx="14712" cy="5239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879870" y="1325209"/>
            <a:ext cx="1389705" cy="1471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9389990" y="1893436"/>
            <a:ext cx="2262" cy="52849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479524468"/>
              </p:ext>
            </p:extLst>
          </p:nvPr>
        </p:nvGraphicFramePr>
        <p:xfrm>
          <a:off x="2095500" y="5521325"/>
          <a:ext cx="7696200" cy="652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18740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Moving to Maven : Implementing CI/CD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952688"/>
            <a:ext cx="9618662" cy="1477328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r>
              <a:rPr lang="en-US" dirty="0">
                <a:latin typeface="Arial"/>
              </a:rPr>
              <a:t>1) Continuous Integration and Delivery : Jenkins : Freeware </a:t>
            </a:r>
          </a:p>
          <a:p>
            <a:r>
              <a:rPr lang="en-US" dirty="0">
                <a:latin typeface="Arial"/>
              </a:rPr>
              <a:t>2) Build/Configuration Management : Maven : Freeware</a:t>
            </a:r>
          </a:p>
          <a:p>
            <a:r>
              <a:rPr lang="en-US" dirty="0">
                <a:latin typeface="Arial"/>
              </a:rPr>
              <a:t>2) Repository Management : Nexus : PAID</a:t>
            </a:r>
          </a:p>
          <a:p>
            <a:r>
              <a:rPr lang="en-US" dirty="0">
                <a:latin typeface="Arial"/>
              </a:rPr>
              <a:t>3) Code Quality/Coverage/Reporting : SONAR : Freeware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25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Migrating to Maven</vt:lpstr>
      <vt:lpstr>Present Scenario</vt:lpstr>
      <vt:lpstr>Maven : The Next Step</vt:lpstr>
      <vt:lpstr>How will Maven help me ? </vt:lpstr>
      <vt:lpstr>Adding Maven to present Infrastructure (ANT + MAVEN)</vt:lpstr>
      <vt:lpstr>PowerPoint Presentation</vt:lpstr>
      <vt:lpstr>Moving to Maven : Implementing CI/CD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45</cp:revision>
  <dcterms:created xsi:type="dcterms:W3CDTF">2013-07-15T20:26:40Z</dcterms:created>
  <dcterms:modified xsi:type="dcterms:W3CDTF">2016-07-22T05:01:46Z</dcterms:modified>
</cp:coreProperties>
</file>