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B2271E-506F-495F-B146-53E7EDB535E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895143-61B9-40B8-B0C4-92167BC636E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713B11-CAB3-496C-8A2E-36F8BF0E401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EEBE82-1803-45CA-8B2C-474402601A5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D621DF-1483-4147-A2C4-C8A60F7DC6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64FAF9-5BEC-4E3A-B647-576797517FD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626A8A-D730-4E2F-A3E7-AD7A2EBB30C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D18341-73A1-4F98-AD86-6AFE5D83875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273320"/>
            <a:ext cx="914364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Human-Robot Collaboration: Affect-Driven Functional Coexistence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1371600" y="4464720"/>
            <a:ext cx="640008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Mahni Shayganfar, Charles Rich, Candace L. Sidner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AAAI'16 Workshop on Symbiotic Cognitive Systems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04920" y="5029200"/>
            <a:ext cx="2666160" cy="1447200"/>
          </a:xfrm>
          <a:prstGeom prst="rect">
            <a:avLst/>
          </a:prstGeom>
          <a:noFill/>
          <a:ln>
            <a:noFill/>
          </a:ln>
        </p:spPr>
      </p:sp>
      <p:pic>
        <p:nvPicPr>
          <p:cNvPr id="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6200" y="120240"/>
            <a:ext cx="2660760" cy="74448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" y="0"/>
            <a:ext cx="2418480" cy="98280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0" y="2533320"/>
            <a:ext cx="914364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An Overview of Affective Motivational Collaboration Theory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1981080"/>
            <a:ext cx="820584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Some of the key points about collaboration: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Participants with </a:t>
            </a:r>
            <a:r>
              <a:rPr lang="en-US">
                <a:solidFill>
                  <a:srgbClr val="ff0000"/>
                </a:solidFill>
                <a:latin typeface="Calibri"/>
              </a:rPr>
              <a:t>different beliefs</a:t>
            </a:r>
            <a:r>
              <a:rPr lang="en-US">
                <a:solidFill>
                  <a:srgbClr val="000000"/>
                </a:solidFill>
                <a:latin typeface="Calibri"/>
              </a:rPr>
              <a:t> and capabilities,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Participants with </a:t>
            </a:r>
            <a:r>
              <a:rPr lang="en-US">
                <a:solidFill>
                  <a:srgbClr val="ff0000"/>
                </a:solidFill>
                <a:latin typeface="Calibri"/>
              </a:rPr>
              <a:t>partial knowledge </a:t>
            </a:r>
            <a:r>
              <a:rPr lang="en-US">
                <a:solidFill>
                  <a:srgbClr val="000000"/>
                </a:solidFill>
                <a:latin typeface="Calibri"/>
              </a:rPr>
              <a:t>of the collaborative activities,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Collaborative plans are </a:t>
            </a:r>
            <a:r>
              <a:rPr lang="en-US">
                <a:solidFill>
                  <a:srgbClr val="ff0000"/>
                </a:solidFill>
                <a:latin typeface="Calibri"/>
              </a:rPr>
              <a:t>more than the sum</a:t>
            </a:r>
            <a:r>
              <a:rPr lang="en-US">
                <a:solidFill>
                  <a:srgbClr val="000000"/>
                </a:solidFill>
                <a:latin typeface="Calibri"/>
              </a:rPr>
              <a:t> of individual plans,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Collaborators are required to </a:t>
            </a:r>
            <a:r>
              <a:rPr lang="en-US">
                <a:solidFill>
                  <a:srgbClr val="ff0000"/>
                </a:solidFill>
                <a:latin typeface="Calibri"/>
              </a:rPr>
              <a:t>maintain mutual beliefs </a:t>
            </a:r>
            <a:r>
              <a:rPr lang="en-US">
                <a:solidFill>
                  <a:srgbClr val="000000"/>
                </a:solidFill>
                <a:latin typeface="Calibri"/>
              </a:rPr>
              <a:t>about their shared goal throughout the collaboration,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Collaborators  need to be able to </a:t>
            </a:r>
            <a:r>
              <a:rPr lang="en-US">
                <a:solidFill>
                  <a:srgbClr val="ff0000"/>
                </a:solidFill>
                <a:latin typeface="Calibri"/>
              </a:rPr>
              <a:t>communicate</a:t>
            </a:r>
            <a:r>
              <a:rPr lang="en-US">
                <a:solidFill>
                  <a:srgbClr val="000000"/>
                </a:solidFill>
                <a:latin typeface="Calibri"/>
              </a:rPr>
              <a:t> with others effectively,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Collaborators need to </a:t>
            </a:r>
            <a:r>
              <a:rPr lang="en-US">
                <a:solidFill>
                  <a:srgbClr val="ff0000"/>
                </a:solidFill>
                <a:latin typeface="Calibri"/>
              </a:rPr>
              <a:t>commit to the group </a:t>
            </a:r>
            <a:r>
              <a:rPr lang="en-US">
                <a:solidFill>
                  <a:srgbClr val="000000"/>
                </a:solidFill>
                <a:latin typeface="Calibri"/>
              </a:rPr>
              <a:t>activities and to their role in it,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Collaborators need to commit to the </a:t>
            </a:r>
            <a:r>
              <a:rPr lang="en-US">
                <a:solidFill>
                  <a:srgbClr val="ff0000"/>
                </a:solidFill>
                <a:latin typeface="Calibri"/>
              </a:rPr>
              <a:t>success of others</a:t>
            </a:r>
            <a:r>
              <a:rPr lang="en-US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Collaborators need to </a:t>
            </a:r>
            <a:r>
              <a:rPr lang="en-US">
                <a:solidFill>
                  <a:srgbClr val="ff0000"/>
                </a:solidFill>
                <a:latin typeface="Calibri"/>
              </a:rPr>
              <a:t>reconcile between commitments </a:t>
            </a:r>
            <a:r>
              <a:rPr lang="en-US">
                <a:solidFill>
                  <a:srgbClr val="000000"/>
                </a:solidFill>
                <a:latin typeface="Calibri"/>
              </a:rPr>
              <a:t>to the existing collaboration and their other activities,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365760" y="474120"/>
            <a:ext cx="8320680" cy="116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Collaboration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is a special type of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coordinated activity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which the participants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work jointly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together performing a task or carrying out the activities needed to satisfy a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shared goal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04920" y="914400"/>
            <a:ext cx="8533800" cy="59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 general theory of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collaborative planning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Accommodates multi-level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action decomposition hierarchies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Allows the process of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expanding partial plans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into full plans,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Shows how a group of agents can incrementally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form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execute a shared plan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Describes how a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shared plan coordinates agents’ activities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towards achieving a shared goal,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Emphasizes that collaborative plans are an interleaving of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mutual beliefs and intentions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about the actions in the plan (rather than simply a collection of individual plans),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Agents have a library of how to do their actions (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recipes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Agents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communicate their beliefs and intentions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about the actions they can contribute to the shared plan,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This communication leads to 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construction of a shared plan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Communication makes the agents to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mutually believing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that there is an agent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responsible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to execute an action in the plan, and that agent has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intention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to do so, and the actions in the plan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contribute to the goal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SharedPlans Theory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1219320"/>
            <a:ext cx="8205840" cy="51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Appraisal theory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describes 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cognitive process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by which an individual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evaluates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the situation in the environment with respect to 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individual's well-being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and triggers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emotions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to control internal changes and external actions.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Cognitive appraisal process: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Distinct components of emotions,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Components are called appraisal variables,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Agent Evaluates the stimuli with respect to their consequences ;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According to Scherer’s appraisal objectives (i.e., relevance, implication, coping, and normative significance),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Objectives include different appraisal variables,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Specific values will be assigned to appraisal variables,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Determined appraisal variables are mapped onto a particular emotion,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Appraisal variables are the semantic primitives  fro representing emotions.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Appraisal Theory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1219320"/>
            <a:ext cx="8205840" cy="51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Collaboration requires awareness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Awareness requires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Collaboration induces some changes to appraisal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None of appraisal models focus on collaboration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Solution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8160" y="1989360"/>
            <a:ext cx="6874920" cy="29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Example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7080" y="1823400"/>
            <a:ext cx="7111080" cy="34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Affective Motivational Collaboration Theory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2520" y="1645920"/>
            <a:ext cx="6146640" cy="418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1219320"/>
            <a:ext cx="8205840" cy="51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Action Selection in Coping Mechanism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Motivation and Theory of Mind Mechanisms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End-to-End Study 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Future Work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