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66" r:id="rId3"/>
    <p:sldId id="269" r:id="rId4"/>
    <p:sldId id="279" r:id="rId5"/>
    <p:sldId id="282" r:id="rId6"/>
    <p:sldId id="289" r:id="rId7"/>
    <p:sldId id="284" r:id="rId8"/>
    <p:sldId id="296" r:id="rId9"/>
    <p:sldId id="301" r:id="rId10"/>
    <p:sldId id="305" r:id="rId11"/>
    <p:sldId id="312" r:id="rId12"/>
    <p:sldId id="316" r:id="rId13"/>
    <p:sldId id="323" r:id="rId14"/>
    <p:sldId id="324" r:id="rId15"/>
    <p:sldId id="325" r:id="rId16"/>
    <p:sldId id="326" r:id="rId17"/>
    <p:sldId id="327" r:id="rId18"/>
    <p:sldId id="328" r:id="rId19"/>
    <p:sldId id="25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259" r:id="rId32"/>
    <p:sldId id="340" r:id="rId33"/>
    <p:sldId id="341" r:id="rId34"/>
    <p:sldId id="342" r:id="rId35"/>
    <p:sldId id="343" r:id="rId36"/>
    <p:sldId id="34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73487" autoAdjust="0"/>
  </p:normalViewPr>
  <p:slideViewPr>
    <p:cSldViewPr>
      <p:cViewPr varScale="1">
        <p:scale>
          <a:sx n="63" d="100"/>
          <a:sy n="63" d="100"/>
        </p:scale>
        <p:origin x="-22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59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Russell suggested that affective states are all related to each other systematically through what is called core affect 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describable</a:t>
            </a:r>
            <a:r>
              <a:rPr lang="en-US" baseline="0" dirty="0" smtClean="0"/>
              <a:t> by core affect.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One dimension is valence or how good or bad objects and events are for a being ranging from pleasant to unpleasant. The other dimension is arousal, ranging from calm to excited.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Problem: Sometimes two-dimensional space cannot easily differentiate 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 DAG to provide a graphical model for reasoning under uncertainty.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in the network represents a random variable from the domain.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state of each node is called </a:t>
            </a:r>
            <a:r>
              <a:rPr lang="en-US" sz="1200" b="1" dirty="0" smtClean="0"/>
              <a:t>belief</a:t>
            </a:r>
            <a:r>
              <a:rPr lang="en-US" sz="1200" dirty="0" smtClean="0"/>
              <a:t>, which based on the prior evidence reflects </a:t>
            </a:r>
            <a:r>
              <a:rPr lang="en-US" sz="1200" b="1" dirty="0" smtClean="0"/>
              <a:t>the posterior probability distribution </a:t>
            </a:r>
            <a:r>
              <a:rPr lang="en-US" sz="1200" dirty="0" smtClean="0"/>
              <a:t>of the other values associated with that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also has an associated </a:t>
            </a:r>
            <a:r>
              <a:rPr lang="en-US" sz="1200" b="1" dirty="0" smtClean="0"/>
              <a:t>Conditional Probability Table</a:t>
            </a:r>
            <a:r>
              <a:rPr lang="en-US" sz="1200" dirty="0" smtClean="0"/>
              <a:t> (CPT) which represents the conditional probability of the variable given the value of its parents in the graph.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individual edge between two variables represents the relation or </a:t>
            </a:r>
            <a:r>
              <a:rPr lang="en-US" sz="1200" b="1" dirty="0" smtClean="0"/>
              <a:t>conditional dependence between those two variables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Also, the explicit directions represented by arrows as directional edges indicate the </a:t>
            </a:r>
            <a:r>
              <a:rPr lang="en-US" sz="1200" b="1" dirty="0" smtClean="0"/>
              <a:t>notion of causality </a:t>
            </a:r>
            <a:r>
              <a:rPr lang="en-US" sz="1200" dirty="0" smtClean="0"/>
              <a:t>in the network.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a) Causal</a:t>
            </a:r>
            <a:r>
              <a:rPr lang="en-US" sz="1200" baseline="0" dirty="0" smtClean="0"/>
              <a:t> structure, b) conditional probabilities.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Structure:</a:t>
            </a:r>
            <a:r>
              <a:rPr lang="en-US" sz="1200" baseline="0" dirty="0" smtClean="0"/>
              <a:t> First, a) what are the nodes/variables to represent in the structure, and b) what are their possible values? Then, causal relationship.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Conditional Probability Table (CPT):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row in a CPT will contain the value of a conditional probability of a node for each case of the possible combination of values for the parent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probabilities in a CPT are typically acquired from </a:t>
            </a:r>
            <a:r>
              <a:rPr lang="en-US" sz="1200" b="1" dirty="0" smtClean="0"/>
              <a:t>experts on the subject</a:t>
            </a:r>
            <a:r>
              <a:rPr lang="en-US" sz="1200" dirty="0" smtClean="0"/>
              <a:t>, but they can also be </a:t>
            </a:r>
            <a:r>
              <a:rPr lang="en-US" sz="1200" b="1" dirty="0" smtClean="0"/>
              <a:t>learned automatically</a:t>
            </a:r>
            <a:r>
              <a:rPr lang="en-US" sz="1200" dirty="0" smtClean="0"/>
              <a:t> using machine learning approaches.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Markov property:</a:t>
            </a:r>
            <a:r>
              <a:rPr lang="en-US" sz="1200" dirty="0" smtClean="0"/>
              <a:t> In Bayesian networks, each variable is independent of its non-descendants given its parent variables.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 formula P(x_1, x_2, …, </a:t>
            </a:r>
            <a:r>
              <a:rPr lang="en-US" dirty="0" err="1" smtClean="0"/>
              <a:t>x_n</a:t>
            </a:r>
            <a:r>
              <a:rPr lang="en-US" dirty="0" smtClean="0"/>
              <a:t>) is an abbreviation for the conjunction of </a:t>
            </a:r>
            <a:r>
              <a:rPr lang="en-US" b="1" i="1" dirty="0" smtClean="0"/>
              <a:t>n</a:t>
            </a:r>
            <a:r>
              <a:rPr lang="en-US" dirty="0" smtClean="0"/>
              <a:t> assignments to each variable.</a:t>
            </a:r>
          </a:p>
          <a:p>
            <a:endParaRPr lang="en-US" dirty="0" smtClean="0"/>
          </a:p>
          <a:p>
            <a:r>
              <a:rPr lang="en-US" dirty="0" smtClean="0"/>
              <a:t>- where parents(X) denotes the specific values of the variables in Parents(X).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Reasoning in Bayesian networks is the process of updating beliefs in the face of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is the process of efficiently deducing the belief distribution over a particular subset of random variables given that we know the states of some other variables in the network.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Diagnostic reasoning:</a:t>
            </a:r>
            <a:r>
              <a:rPr lang="en-US" dirty="0" smtClean="0"/>
              <a:t> This is the reasoning </a:t>
            </a:r>
            <a:r>
              <a:rPr lang="en-US" b="1" dirty="0" smtClean="0"/>
              <a:t>from symptoms </a:t>
            </a:r>
            <a:r>
              <a:rPr lang="en-US" dirty="0" smtClean="0"/>
              <a:t>(effects) to cause.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Predictive reasoning:</a:t>
            </a:r>
            <a:r>
              <a:rPr lang="en-US" dirty="0" smtClean="0"/>
              <a:t> This is the reasoning based on new information about the </a:t>
            </a:r>
            <a:r>
              <a:rPr lang="en-US" b="1" dirty="0" smtClean="0"/>
              <a:t>causes to new beliefs </a:t>
            </a:r>
            <a:r>
              <a:rPr lang="en-US" dirty="0" smtClean="0"/>
              <a:t>about the corresponding effects.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Intercausal</a:t>
            </a:r>
            <a:r>
              <a:rPr lang="en-US" b="1" dirty="0" smtClean="0"/>
              <a:t> reasoning:</a:t>
            </a:r>
            <a:r>
              <a:rPr lang="en-US" dirty="0" smtClean="0"/>
              <a:t> This is the reasoning about the </a:t>
            </a:r>
            <a:r>
              <a:rPr lang="en-US" b="1" dirty="0" smtClean="0"/>
              <a:t>mutual causes </a:t>
            </a:r>
            <a:r>
              <a:rPr lang="en-US" dirty="0" smtClean="0"/>
              <a:t>of a common effect. The first explanatory cause </a:t>
            </a:r>
            <a:r>
              <a:rPr lang="en-US" b="1" dirty="0" smtClean="0"/>
              <a:t>explains away </a:t>
            </a:r>
            <a:r>
              <a:rPr lang="en-US" dirty="0" smtClean="0"/>
              <a:t>the alternative one.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 formula P(x_1, x_2, …, </a:t>
            </a:r>
            <a:r>
              <a:rPr lang="en-US" dirty="0" err="1" smtClean="0"/>
              <a:t>x_n</a:t>
            </a:r>
            <a:r>
              <a:rPr lang="en-US" dirty="0" smtClean="0"/>
              <a:t>) is an abbreviation for the conjunction of </a:t>
            </a:r>
            <a:r>
              <a:rPr lang="en-US" b="1" i="1" dirty="0" smtClean="0"/>
              <a:t>n</a:t>
            </a:r>
            <a:r>
              <a:rPr lang="en-US" dirty="0" smtClean="0"/>
              <a:t> assignments to each variable.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where parents(X) denotes the specific values of the variables in Parents(X).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(a) This means that if one already knows that C has occurred, knowing that A occurred doesn’t make a difference to one's beliefs about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(b) This means that if one already knows about B, then an additional information that A provides, will not give more information about the chances of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(c) This means that if one knows about B (the effect), then finds out that for example A (one of two causes) is absent, this increases the probability of C (alternative cause).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d-separated:</a:t>
            </a:r>
            <a:r>
              <a:rPr lang="en-US" baseline="0" dirty="0" smtClean="0"/>
              <a:t> The concepts of conditional dependencies and independencies can apply not only between pairs of nodes, but also between sets of nodes.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If the two sets of nodes X and Y are d-separated (directional-dependent separation) by an evidence set of nodes E, then (given the Markov property) the two sets of nodes X and Y are conditionally independent </a:t>
            </a:r>
            <a:r>
              <a:rPr lang="en-US" smtClean="0"/>
              <a:t>given 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534399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STEAM is </a:t>
            </a:r>
            <a:r>
              <a:rPr lang="en-US" sz="2000" dirty="0">
                <a:solidFill>
                  <a:srgbClr val="FF0000"/>
                </a:solidFill>
              </a:rPr>
              <a:t>founded</a:t>
            </a:r>
            <a:r>
              <a:rPr lang="en-US" sz="2000" dirty="0"/>
              <a:t> on the Joint Intentions </a:t>
            </a:r>
            <a:r>
              <a:rPr lang="en-US" sz="2000" dirty="0" smtClean="0"/>
              <a:t>theory.</a:t>
            </a:r>
          </a:p>
          <a:p>
            <a:r>
              <a:rPr lang="en-US" sz="2000" dirty="0" smtClean="0"/>
              <a:t>Uses </a:t>
            </a:r>
            <a:r>
              <a:rPr lang="en-US" sz="2000" dirty="0">
                <a:solidFill>
                  <a:srgbClr val="FF0000"/>
                </a:solidFill>
              </a:rPr>
              <a:t>joint intentions </a:t>
            </a:r>
            <a:r>
              <a:rPr lang="en-US" sz="2000" dirty="0"/>
              <a:t>as the basic building block of </a:t>
            </a:r>
            <a:r>
              <a:rPr lang="en-US" sz="2000" dirty="0" smtClean="0"/>
              <a:t>teamwork (formalizes commitment).</a:t>
            </a:r>
          </a:p>
          <a:p>
            <a:pPr lvl="1"/>
            <a:r>
              <a:rPr lang="en-US" sz="1800" dirty="0"/>
              <a:t>Reasoning about coordination and communication in a team.</a:t>
            </a:r>
          </a:p>
          <a:p>
            <a:pPr lvl="1"/>
            <a:r>
              <a:rPr lang="en-US" sz="1800" dirty="0"/>
              <a:t>Guidance for monitoring and maintenance of a 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member’s contribution.</a:t>
            </a:r>
          </a:p>
          <a:p>
            <a:pPr lvl="1"/>
            <a:r>
              <a:rPr lang="en-US" sz="1800" dirty="0" smtClean="0"/>
              <a:t>To reinforce the teamwork coherency to build team members’ mental states.</a:t>
            </a:r>
          </a:p>
          <a:p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informed</a:t>
            </a:r>
            <a:r>
              <a:rPr lang="en-US" sz="2000" dirty="0" smtClean="0"/>
              <a:t> </a:t>
            </a:r>
            <a:r>
              <a:rPr lang="en-US" sz="2000" dirty="0"/>
              <a:t>by key concepts from SharedPlans </a:t>
            </a:r>
            <a:r>
              <a:rPr lang="en-US" sz="2000" dirty="0" smtClean="0"/>
              <a:t>theory (formulates team’s attitude).</a:t>
            </a:r>
          </a:p>
          <a:p>
            <a:pPr lvl="1"/>
            <a:r>
              <a:rPr lang="en-US" sz="1800" dirty="0"/>
              <a:t>Mutual belief in a shared recipe and shared plans (adds coherency within the teamwork).</a:t>
            </a:r>
          </a:p>
          <a:p>
            <a:pPr lvl="1"/>
            <a:r>
              <a:rPr lang="en-US" sz="1800" dirty="0"/>
              <a:t>The limited required information about recipe to perform an action (only tracking who is responsible).</a:t>
            </a:r>
          </a:p>
          <a:p>
            <a:pPr lvl="1"/>
            <a:r>
              <a:rPr lang="en-US" sz="1800" dirty="0"/>
              <a:t>Unreconciled case in SharedPlans (handled by </a:t>
            </a:r>
            <a:r>
              <a:rPr lang="en-US" sz="1800" dirty="0" err="1"/>
              <a:t>replanning</a:t>
            </a:r>
            <a:r>
              <a:rPr lang="en-US" sz="1800" dirty="0"/>
              <a:t> and communication to assign unachieved/unassigned tasks).</a:t>
            </a:r>
          </a:p>
          <a:p>
            <a:pPr lvl="1"/>
            <a:r>
              <a:rPr lang="en-US" sz="1900" dirty="0"/>
              <a:t>Uses the concept of intention-that for communication.</a:t>
            </a:r>
          </a:p>
          <a:p>
            <a:endParaRPr lang="en-US" sz="2000" dirty="0" smtClean="0"/>
          </a:p>
          <a:p>
            <a:r>
              <a:rPr lang="en-US" sz="2000" dirty="0" smtClean="0"/>
              <a:t>Has team (joint activities) vs. individual (individual’s </a:t>
            </a:r>
            <a:r>
              <a:rPr lang="en-US" sz="2000" dirty="0"/>
              <a:t>activities</a:t>
            </a:r>
            <a:r>
              <a:rPr lang="en-US" sz="2000" dirty="0" smtClean="0"/>
              <a:t>) operators.</a:t>
            </a:r>
          </a:p>
          <a:p>
            <a:r>
              <a:rPr lang="en-US" sz="2000" dirty="0" smtClean="0"/>
              <a:t>Team synchronization protocol.</a:t>
            </a:r>
          </a:p>
          <a:p>
            <a:r>
              <a:rPr lang="en-US" sz="2000" dirty="0" smtClean="0"/>
              <a:t>Constructs to monitoring team performance.</a:t>
            </a:r>
          </a:p>
          <a:p>
            <a:r>
              <a:rPr lang="en-US" sz="2000" dirty="0" smtClean="0"/>
              <a:t>Communication overhead and risks.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executing actions as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BDI model and </a:t>
            </a:r>
            <a:r>
              <a:rPr lang="en-US" sz="2000" dirty="0" err="1" smtClean="0"/>
              <a:t>Bratman’s</a:t>
            </a:r>
            <a:r>
              <a:rPr lang="en-US" sz="2000" dirty="0" smtClean="0"/>
              <a:t> view of intention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are not collection of individual actions (agents need to share beliefs)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commitment.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is based on mutual beliefs and notion of intention-that, while Joint Intentions theory is based on joint intentions.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SharedPlans theory teammates agree on the shared plan, whereas </a:t>
            </a:r>
            <a:r>
              <a:rPr lang="en-US" sz="2000" dirty="0" smtClean="0"/>
              <a:t>in  </a:t>
            </a:r>
            <a:r>
              <a:rPr lang="en-US" sz="2000" dirty="0"/>
              <a:t>Joint Intentions theory teammates agree on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employs hierarchical structures over intentions (in contrast to Joint Intentions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SharedPlans </a:t>
            </a:r>
            <a:r>
              <a:rPr lang="en-US" sz="2000" dirty="0" smtClean="0"/>
              <a:t>theory describe a way to achieve a shared goal whereas </a:t>
            </a:r>
            <a:r>
              <a:rPr lang="en-US" sz="2000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Joint Intentions </a:t>
            </a:r>
            <a:r>
              <a:rPr lang="en-US" sz="2000" dirty="0" smtClean="0"/>
              <a:t>theory assumes knowledge about the teammates is always available (in contrast to partial plan in </a:t>
            </a:r>
            <a:r>
              <a:rPr lang="en-US" sz="2000" dirty="0" err="1" smtClean="0"/>
              <a:t>SharedPland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smtClean="0"/>
              <a:t>SharedPlans theory communication requirements are derived from intention-that concept whereas it is “hard-wired” in Joint </a:t>
            </a:r>
            <a:r>
              <a:rPr lang="en-US" sz="2000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SharedPlans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collaboration structure.</a:t>
            </a:r>
          </a:p>
          <a:p>
            <a:pPr lvl="1"/>
            <a:r>
              <a:rPr lang="en-US" sz="1800" dirty="0"/>
              <a:t>Association to discourse structure 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clearly defined and fulfills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valuable and make the theories closer to applications.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lack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/>
              <a:t>processes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formulated by psychologists Arnold, Lazarus, and later by Scherer.</a:t>
            </a:r>
          </a:p>
          <a:p>
            <a:r>
              <a:rPr lang="en-US" sz="2000" b="1" dirty="0"/>
              <a:t>Appraisal theory </a:t>
            </a:r>
            <a:r>
              <a:rPr lang="en-US" sz="2000" dirty="0"/>
              <a:t>describes the </a:t>
            </a:r>
            <a:r>
              <a:rPr lang="en-US" sz="2000" dirty="0">
                <a:solidFill>
                  <a:srgbClr val="FF0000"/>
                </a:solidFill>
              </a:rPr>
              <a:t>cognitive process </a:t>
            </a:r>
            <a:r>
              <a:rPr lang="en-US" sz="2000" dirty="0" smtClean="0"/>
              <a:t>by which </a:t>
            </a:r>
            <a:r>
              <a:rPr lang="en-US" sz="2000" dirty="0"/>
              <a:t>an individual </a:t>
            </a:r>
            <a:r>
              <a:rPr lang="en-US" sz="2000" dirty="0">
                <a:solidFill>
                  <a:srgbClr val="FF0000"/>
                </a:solidFill>
              </a:rPr>
              <a:t>evaluates</a:t>
            </a:r>
            <a:r>
              <a:rPr lang="en-US" sz="2000" dirty="0"/>
              <a:t> the situation in the environment with respect </a:t>
            </a:r>
            <a:r>
              <a:rPr lang="en-US" sz="2000" dirty="0" smtClean="0"/>
              <a:t>to the </a:t>
            </a:r>
            <a:r>
              <a:rPr lang="en-US" sz="2000" dirty="0">
                <a:solidFill>
                  <a:srgbClr val="FF0000"/>
                </a:solidFill>
              </a:rPr>
              <a:t>individual's well-being</a:t>
            </a:r>
            <a:r>
              <a:rPr lang="en-US" sz="2000" dirty="0"/>
              <a:t> and triggers </a:t>
            </a:r>
            <a:r>
              <a:rPr lang="en-US" sz="2000" dirty="0">
                <a:solidFill>
                  <a:srgbClr val="FF0000"/>
                </a:solidFill>
              </a:rPr>
              <a:t>emotions</a:t>
            </a:r>
            <a:r>
              <a:rPr lang="en-US" sz="2000" dirty="0"/>
              <a:t> to control internal </a:t>
            </a:r>
            <a:r>
              <a:rPr lang="en-US" sz="2000" dirty="0" smtClean="0"/>
              <a:t>changes and </a:t>
            </a:r>
            <a:r>
              <a:rPr lang="en-US" sz="2000" dirty="0"/>
              <a:t>external actions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Cognitive appraisal process:</a:t>
            </a:r>
          </a:p>
          <a:p>
            <a:pPr lvl="1"/>
            <a:r>
              <a:rPr lang="en-US" sz="1800" dirty="0" smtClean="0"/>
              <a:t>Distinct components of emotions,</a:t>
            </a:r>
          </a:p>
          <a:p>
            <a:pPr lvl="1"/>
            <a:r>
              <a:rPr lang="en-US" sz="1800" dirty="0" smtClean="0"/>
              <a:t>Components are called appraisal variables,</a:t>
            </a:r>
          </a:p>
          <a:p>
            <a:pPr lvl="1"/>
            <a:r>
              <a:rPr lang="en-US" sz="1800" dirty="0" smtClean="0"/>
              <a:t>Agent Evaluates the stimuli with respect to their consequences ;</a:t>
            </a:r>
          </a:p>
          <a:p>
            <a:pPr lvl="2"/>
            <a:r>
              <a:rPr lang="en-US" sz="1600" dirty="0" smtClean="0"/>
              <a:t>According to Scherer’s appraisal objectives (i.e., relevance, implication, coping, and normative significance),</a:t>
            </a:r>
          </a:p>
          <a:p>
            <a:pPr lvl="2"/>
            <a:r>
              <a:rPr lang="en-US" sz="1600" dirty="0" smtClean="0"/>
              <a:t>Objectives include different appraisal variables,</a:t>
            </a:r>
          </a:p>
          <a:p>
            <a:pPr lvl="1"/>
            <a:r>
              <a:rPr lang="en-US" sz="1800" dirty="0" smtClean="0"/>
              <a:t>Specific values will be assigned to appraisal variables,</a:t>
            </a:r>
          </a:p>
          <a:p>
            <a:pPr lvl="1"/>
            <a:r>
              <a:rPr lang="en-US" sz="1800" dirty="0" smtClean="0"/>
              <a:t>Determined appraisal variables are mapped onto a particular emotion,</a:t>
            </a:r>
          </a:p>
          <a:p>
            <a:pPr lvl="2"/>
            <a:r>
              <a:rPr lang="en-US" sz="1600" dirty="0" smtClean="0"/>
              <a:t>Appraisal variables are the semantic primitives  fro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Appraisals are separable antecedents of emotions</a:t>
            </a:r>
          </a:p>
          <a:p>
            <a:r>
              <a:rPr lang="en-US" sz="2000" dirty="0" smtClean="0"/>
              <a:t>Overall process:</a:t>
            </a:r>
          </a:p>
          <a:p>
            <a:pPr lvl="1"/>
            <a:r>
              <a:rPr lang="en-US" sz="1800" dirty="0"/>
              <a:t>Evaluation of the environment according to the internalized goals</a:t>
            </a:r>
          </a:p>
          <a:p>
            <a:pPr lvl="2"/>
            <a:r>
              <a:rPr lang="en-US" sz="1700" dirty="0"/>
              <a:t>systematic assessment of several elements</a:t>
            </a:r>
          </a:p>
          <a:p>
            <a:pPr lvl="1"/>
            <a:r>
              <a:rPr lang="en-US" sz="1800" dirty="0"/>
              <a:t>Outcome triggers emotions and coping strategies.</a:t>
            </a:r>
          </a:p>
          <a:p>
            <a:r>
              <a:rPr lang="en-US" sz="2000" dirty="0" smtClean="0"/>
              <a:t>Appraisal variables, e.g., relevance, desirability, expectedness, controllability.</a:t>
            </a:r>
          </a:p>
          <a:p>
            <a:r>
              <a:rPr lang="en-US" sz="2000" dirty="0" smtClean="0"/>
              <a:t>Coping process: </a:t>
            </a:r>
          </a:p>
          <a:p>
            <a:pPr lvl="1"/>
            <a:r>
              <a:rPr lang="en-US" sz="1800" dirty="0"/>
              <a:t>Determines whether and how agent should respond to an event.</a:t>
            </a:r>
          </a:p>
          <a:p>
            <a:pPr lvl="1"/>
            <a:r>
              <a:rPr lang="en-US" sz="1800" dirty="0"/>
              <a:t>Coping strategies control (enable or suppress) cognitive processes operate  on causal interpretation of the appraisals.</a:t>
            </a:r>
          </a:p>
          <a:p>
            <a:r>
              <a:rPr lang="en-US" sz="2000" dirty="0" smtClean="0"/>
              <a:t>Coping strategies can be grouped into different categories. For instance, problem-focused (planning) and emotion-focused (seeking social support for instrumental reasons) categories.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/>
              <a:t>Appraisal &amp; Coping processes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90600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</a:t>
            </a:r>
            <a:r>
              <a:rPr lang="en-US" sz="2000" dirty="0"/>
              <a:t>to </a:t>
            </a:r>
            <a:r>
              <a:rPr lang="en-US" sz="2000" dirty="0" smtClean="0"/>
              <a:t>Lazarus’ and Scherer’s cognitive views.</a:t>
            </a:r>
          </a:p>
          <a:p>
            <a:r>
              <a:rPr lang="en-US" sz="2000" dirty="0"/>
              <a:t>The model categorizes emotions based on their underlying 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fundamental criteria and involve: </a:t>
            </a:r>
          </a:p>
          <a:p>
            <a:pPr lvl="1"/>
            <a:r>
              <a:rPr lang="en-US" sz="1800" dirty="0"/>
              <a:t>One’s focus of attention</a:t>
            </a:r>
          </a:p>
          <a:p>
            <a:pPr lvl="1"/>
            <a:r>
              <a:rPr lang="en-US" sz="1800" dirty="0"/>
              <a:t>One’s concern</a:t>
            </a:r>
          </a:p>
          <a:p>
            <a:pPr lvl="1"/>
            <a:r>
              <a:rPr lang="en-US" sz="1800" dirty="0"/>
              <a:t>One’s appraisals</a:t>
            </a:r>
          </a:p>
          <a:p>
            <a:r>
              <a:rPr lang="en-US" sz="2000" dirty="0" smtClean="0"/>
              <a:t>All emotion types (i.e., six) in </a:t>
            </a:r>
            <a:r>
              <a:rPr lang="en-US" sz="2000" dirty="0"/>
              <a:t>a group share the same cognitive pattern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 model introduces some global variables of an </a:t>
            </a:r>
            <a:r>
              <a:rPr lang="en-US" sz="2000" dirty="0" smtClean="0"/>
              <a:t>emotion's intensity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/>
              <a:t>OCC – A structural Appraisal Theory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9" y="4554415"/>
            <a:ext cx="4905382" cy="22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where they lie 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Circumplex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PAD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by </a:t>
            </a:r>
            <a:r>
              <a:rPr lang="en-US" sz="2000" dirty="0" err="1" smtClean="0"/>
              <a:t>Tomkin</a:t>
            </a:r>
            <a:r>
              <a:rPr lang="en-US" sz="2000" dirty="0" smtClean="0"/>
              <a:t> (as rediscovery of Darwin’s work), later by Ekman, Izard.</a:t>
            </a:r>
          </a:p>
          <a:p>
            <a:r>
              <a:rPr lang="en-US" sz="2000" dirty="0"/>
              <a:t>These theories emphasize a small set of discrete and </a:t>
            </a:r>
            <a:r>
              <a:rPr lang="en-US" sz="2000" dirty="0" smtClean="0"/>
              <a:t>fundamental emotions.</a:t>
            </a:r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hardwired </a:t>
            </a:r>
            <a:r>
              <a:rPr lang="en-US" sz="2000" dirty="0" smtClean="0"/>
              <a:t>component.</a:t>
            </a:r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triggers, behavioral expression, and associated </a:t>
            </a:r>
            <a:r>
              <a:rPr lang="en-US" sz="2000" dirty="0" smtClean="0"/>
              <a:t>distinct subjective </a:t>
            </a:r>
            <a:r>
              <a:rPr lang="en-US" sz="2000" dirty="0"/>
              <a:t>experiences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emotions are called </a:t>
            </a:r>
            <a:r>
              <a:rPr lang="en-US" sz="2000" dirty="0"/>
              <a:t>basic </a:t>
            </a:r>
            <a:r>
              <a:rPr lang="en-US" sz="2000" dirty="0" smtClean="0"/>
              <a:t>emotions: happiness</a:t>
            </a:r>
            <a:r>
              <a:rPr lang="en-US" sz="2000" dirty="0"/>
              <a:t>, sadness, </a:t>
            </a:r>
            <a:r>
              <a:rPr lang="en-US" sz="2000" dirty="0" smtClean="0"/>
              <a:t>fear, anger</a:t>
            </a:r>
            <a:r>
              <a:rPr lang="en-US" sz="2000" dirty="0"/>
              <a:t>, surprise, and </a:t>
            </a:r>
            <a:r>
              <a:rPr lang="en-US" sz="2000" dirty="0" smtClean="0"/>
              <a:t>disgust.</a:t>
            </a:r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production side and a recognition side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Computational models focus on low-level perceptual-motor tasks (fast and automatic vs. slower, reasoning-based)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basic emotions, dimensional theory is compatible with the differences in the behavioral responses to the stimuli.</a:t>
            </a:r>
          </a:p>
          <a:p>
            <a:r>
              <a:rPr lang="en-US" sz="2000" dirty="0" smtClean="0"/>
              <a:t>Dimensional theories </a:t>
            </a:r>
            <a:r>
              <a:rPr lang="en-US" sz="2000" dirty="0"/>
              <a:t>can represent instances of basic </a:t>
            </a:r>
            <a:r>
              <a:rPr lang="en-US" sz="2000" dirty="0" smtClean="0"/>
              <a:t>emotions.</a:t>
            </a:r>
          </a:p>
          <a:p>
            <a:r>
              <a:rPr lang="en-US" sz="2000" dirty="0" smtClean="0"/>
              <a:t>In contrast to </a:t>
            </a:r>
            <a:r>
              <a:rPr lang="en-US" sz="2000" dirty="0"/>
              <a:t>basic emotions, </a:t>
            </a:r>
            <a:r>
              <a:rPr lang="en-US" sz="2000" dirty="0" smtClean="0"/>
              <a:t>dimensional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not necessarily be aimed at a particular object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Dimensional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wider range of </a:t>
            </a:r>
            <a:r>
              <a:rPr lang="en-US" sz="2000" dirty="0" smtClean="0"/>
              <a:t>affective phenomena.</a:t>
            </a:r>
          </a:p>
          <a:p>
            <a:r>
              <a:rPr lang="en-US" sz="2000" dirty="0" smtClean="0"/>
              <a:t>In contrast to dimensional theory, basic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facial </a:t>
            </a:r>
            <a:r>
              <a:rPr lang="en-US" sz="2000" dirty="0"/>
              <a:t>expression 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Dimensional Vs. Discrete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Dimensional theories might struggle to adequately distinguish emotions </a:t>
            </a:r>
            <a:r>
              <a:rPr lang="en-US" sz="2000" dirty="0" smtClean="0"/>
              <a:t>because of </a:t>
            </a:r>
            <a:r>
              <a:rPr lang="en-US" sz="2000" dirty="0"/>
              <a:t>the existence of limited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Pleasure </a:t>
            </a:r>
            <a:r>
              <a:rPr lang="en-US" sz="2000" dirty="0"/>
              <a:t>dimension roughly maps onto appraisal dimensions that characterize </a:t>
            </a:r>
            <a:r>
              <a:rPr lang="en-US" sz="2000" dirty="0" smtClean="0"/>
              <a:t>the valence </a:t>
            </a:r>
            <a:r>
              <a:rPr lang="en-US" sz="2000" dirty="0"/>
              <a:t>of an appraisal-eliciting </a:t>
            </a:r>
            <a:r>
              <a:rPr lang="en-US" sz="2000" dirty="0" smtClean="0"/>
              <a:t>event (e.g., desirability).</a:t>
            </a:r>
          </a:p>
          <a:p>
            <a:r>
              <a:rPr lang="en-US" sz="2000" dirty="0" smtClean="0"/>
              <a:t>Dominance </a:t>
            </a:r>
            <a:r>
              <a:rPr lang="en-US" sz="2000" dirty="0"/>
              <a:t>roughly maps onto the </a:t>
            </a:r>
            <a:r>
              <a:rPr lang="en-US" sz="2000" dirty="0" smtClean="0"/>
              <a:t>appraisal dimension </a:t>
            </a:r>
            <a:r>
              <a:rPr lang="en-US" sz="2000" dirty="0"/>
              <a:t>of coping </a:t>
            </a:r>
            <a:r>
              <a:rPr lang="en-US" sz="2000" dirty="0" smtClean="0"/>
              <a:t>potential.</a:t>
            </a:r>
          </a:p>
          <a:p>
            <a:r>
              <a:rPr lang="en-US" sz="2000" dirty="0" smtClean="0"/>
              <a:t>Arousal </a:t>
            </a:r>
            <a:r>
              <a:rPr lang="en-US" sz="2000" dirty="0"/>
              <a:t>can be considered as a measure </a:t>
            </a:r>
            <a:r>
              <a:rPr lang="en-US" sz="2000" dirty="0" smtClean="0"/>
              <a:t>of intensity.</a:t>
            </a:r>
          </a:p>
          <a:p>
            <a:r>
              <a:rPr lang="en-US" sz="2000" dirty="0" smtClean="0"/>
              <a:t>Appraisals are relational constructs (between an event and one’s mental states), whereas emotions in dimensional are non-relational and just a unique overall state of individual.</a:t>
            </a:r>
          </a:p>
          <a:p>
            <a:r>
              <a:rPr lang="en-US" sz="2000" dirty="0" smtClean="0"/>
              <a:t>Dimensional emotion theory do not address affects antecedents like appraisal and they question the causal linkage between appraisal and emotion.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Dimensional emotion theory lacks the link between preceding intentional meaning and emotion.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/>
              <a:t>Appraisal &amp; </a:t>
            </a:r>
            <a:r>
              <a:rPr lang="en-US" sz="2000" b="1" i="1" dirty="0" smtClean="0"/>
              <a:t>Dimensional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Both consider emotions to descend from valenced reactions to the stimuli.</a:t>
            </a:r>
          </a:p>
          <a:p>
            <a:r>
              <a:rPr lang="en-US" sz="2000" dirty="0" smtClean="0"/>
              <a:t>Both acknowledge </a:t>
            </a:r>
            <a:r>
              <a:rPr lang="en-US" sz="2000" dirty="0"/>
              <a:t>the role of arousal in determining </a:t>
            </a:r>
            <a:r>
              <a:rPr lang="en-US" sz="2000" dirty="0" smtClean="0"/>
              <a:t>emotional reactions (as intensity in OCC model – as coping potential by Scherer).</a:t>
            </a:r>
          </a:p>
          <a:p>
            <a:r>
              <a:rPr lang="en-US" sz="2000" dirty="0" smtClean="0"/>
              <a:t>Dimensional theories and OCC model can relate to each other in terms of categorization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OCC &amp; Dimensional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70" y="3363694"/>
            <a:ext cx="4461259" cy="339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It is good </a:t>
            </a:r>
            <a:r>
              <a:rPr lang="en-US" sz="2000" dirty="0"/>
              <a:t>to follow </a:t>
            </a:r>
            <a:r>
              <a:rPr lang="en-US" sz="2000" dirty="0" smtClean="0"/>
              <a:t>well-established computational models with theoretical foundations.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can explain more details of the structure or the processes involved </a:t>
            </a:r>
            <a:r>
              <a:rPr lang="en-US" sz="2000" dirty="0" smtClean="0"/>
              <a:t>in affective </a:t>
            </a:r>
            <a:r>
              <a:rPr lang="en-US" sz="2000" dirty="0"/>
              <a:t>situations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is not necessarily </a:t>
            </a:r>
            <a:r>
              <a:rPr lang="en-US" sz="2000" dirty="0" smtClean="0"/>
              <a:t>to exactly follow only </a:t>
            </a:r>
            <a:r>
              <a:rPr lang="en-US" sz="2000" dirty="0"/>
              <a:t>one theory and its descriptions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Different </a:t>
            </a:r>
            <a:r>
              <a:rPr lang="en-US" sz="2000" dirty="0"/>
              <a:t>aspects of models can represent different theories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believe </a:t>
            </a:r>
            <a:r>
              <a:rPr lang="en-US" sz="2000" dirty="0"/>
              <a:t>the interpersonal </a:t>
            </a:r>
            <a:r>
              <a:rPr lang="en-US" sz="2000" dirty="0" smtClean="0"/>
              <a:t>functions of </a:t>
            </a:r>
            <a:r>
              <a:rPr lang="en-US" sz="2000" dirty="0"/>
              <a:t>emotions should be our first </a:t>
            </a:r>
            <a:r>
              <a:rPr lang="en-US" sz="2000" dirty="0" smtClean="0"/>
              <a:t>concern.</a:t>
            </a:r>
          </a:p>
          <a:p>
            <a:r>
              <a:rPr lang="en-US" sz="2000" dirty="0" smtClean="0"/>
              <a:t>We can </a:t>
            </a:r>
            <a:r>
              <a:rPr lang="en-US" sz="2000" dirty="0"/>
              <a:t>see the importance </a:t>
            </a:r>
            <a:r>
              <a:rPr lang="en-US" sz="2000" dirty="0" smtClean="0"/>
              <a:t>of interpretive</a:t>
            </a:r>
            <a:r>
              <a:rPr lang="en-US" sz="2000" dirty="0"/>
              <a:t>, communicative and regulatory aspects of emotion functions in </a:t>
            </a:r>
            <a:r>
              <a:rPr lang="en-US" sz="2000" dirty="0" smtClean="0"/>
              <a:t>this proposed </a:t>
            </a:r>
            <a:r>
              <a:rPr lang="en-US" sz="2000" dirty="0"/>
              <a:t>work.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Bayesian Belief Networks (probabilistic reasoning)</a:t>
            </a:r>
          </a:p>
          <a:p>
            <a:r>
              <a:rPr lang="en-US" sz="2000" dirty="0" smtClean="0"/>
              <a:t>Dempster-Shafer theory (Evidential reasoning)</a:t>
            </a:r>
          </a:p>
          <a:p>
            <a:r>
              <a:rPr lang="en-US" sz="2000" dirty="0" smtClean="0"/>
              <a:t>Fuzzy logic (reasoning under ambiguity)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896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Bayesian Belief Networks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3\figure\b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95192"/>
            <a:ext cx="7308849" cy="53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Given </a:t>
            </a:r>
            <a:r>
              <a:rPr lang="en-US" sz="2000" dirty="0"/>
              <a:t>Markov property, </a:t>
            </a:r>
            <a:r>
              <a:rPr lang="en-US" sz="2000" dirty="0" smtClean="0"/>
              <a:t>the product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only the appropriate elements </a:t>
            </a:r>
            <a:r>
              <a:rPr lang="en-US" sz="2000" dirty="0"/>
              <a:t>(parent nodes) of the CPTs in </a:t>
            </a:r>
            <a:r>
              <a:rPr lang="en-US" sz="2000" dirty="0" smtClean="0"/>
              <a:t>the network </a:t>
            </a:r>
            <a:r>
              <a:rPr lang="en-US" sz="2000" dirty="0"/>
              <a:t>represents the value of each individual entry in the joint </a:t>
            </a:r>
            <a:r>
              <a:rPr lang="en-US" sz="2000" dirty="0" smtClean="0"/>
              <a:t>probability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/>
              <a:t>Joint Probability Distribution</a:t>
            </a:r>
            <a:endParaRPr lang="en-US" sz="20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2803311"/>
            <a:ext cx="6338887" cy="10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Bayesian Belief Networks: </a:t>
            </a:r>
            <a:r>
              <a:rPr lang="en-US" sz="2000" b="1" i="1" dirty="0" smtClean="0"/>
              <a:t>Reasoning in BBNs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3\figure\reasoning-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88394"/>
            <a:ext cx="6126163" cy="48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Bayesian networks which satisfy the Markov </a:t>
            </a:r>
            <a:r>
              <a:rPr lang="en-US" sz="2000" dirty="0" smtClean="0"/>
              <a:t>property explicitly </a:t>
            </a:r>
            <a:r>
              <a:rPr lang="en-US" sz="2000" dirty="0"/>
              <a:t>express conditional independencies </a:t>
            </a:r>
            <a:r>
              <a:rPr lang="en-US" sz="2000" dirty="0" smtClean="0"/>
              <a:t>in probability distributions.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 smtClean="0"/>
              <a:t>Conditional Independence</a:t>
            </a:r>
            <a:endParaRPr lang="en-US" sz="20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34" y="2146861"/>
            <a:ext cx="4757738" cy="52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1" y="2971800"/>
            <a:ext cx="7998365" cy="8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Mohammad\Documents\GitHub\CompExam3\figure\conditional-independ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423024"/>
            <a:ext cx="8245475" cy="196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3606</Words>
  <Application>Microsoft Office PowerPoint</Application>
  <PresentationFormat>On-screen Show (4:3)</PresentationFormat>
  <Paragraphs>358</Paragraphs>
  <Slides>36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444</cp:revision>
  <dcterms:created xsi:type="dcterms:W3CDTF">2015-06-17T18:43:57Z</dcterms:created>
  <dcterms:modified xsi:type="dcterms:W3CDTF">2015-06-19T20:51:10Z</dcterms:modified>
</cp:coreProperties>
</file>