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6" r:id="rId3"/>
    <p:sldId id="269" r:id="rId4"/>
    <p:sldId id="279" r:id="rId5"/>
    <p:sldId id="282" r:id="rId6"/>
    <p:sldId id="289" r:id="rId7"/>
    <p:sldId id="284" r:id="rId8"/>
    <p:sldId id="296" r:id="rId9"/>
    <p:sldId id="301" r:id="rId10"/>
    <p:sldId id="305" r:id="rId11"/>
    <p:sldId id="312" r:id="rId12"/>
    <p:sldId id="316" r:id="rId13"/>
    <p:sldId id="323" r:id="rId14"/>
    <p:sldId id="324" r:id="rId15"/>
    <p:sldId id="325" r:id="rId16"/>
    <p:sldId id="326" r:id="rId17"/>
    <p:sldId id="327" r:id="rId18"/>
    <p:sldId id="328" r:id="rId19"/>
    <p:sldId id="25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25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7320" autoAdjust="0"/>
  </p:normalViewPr>
  <p:slideViewPr>
    <p:cSldViewPr>
      <p:cViewPr varScale="1">
        <p:scale>
          <a:sx n="76" d="100"/>
          <a:sy n="76" d="100"/>
        </p:scale>
        <p:origin x="-19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found commitment as an essential issue in collaborative activities.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Two dimensions that are commonly proposed to describe emotions are valence and physiological arousal.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Russell suggested that affective states are all related to each other systematically through what is called core affect which is describable as a point in a space between two bipolar dimensions.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Emotions are describable</a:t>
            </a:r>
            <a:r>
              <a:rPr lang="en-US" baseline="0" dirty="0" smtClean="0"/>
              <a:t> by core affect.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One dimension is valence or how good or bad objects and events are for a being ranging from pleasant to unpleasant. The other dimension is arousal, ranging from calm to excited.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Problem: Sometimes two-dimensional space cannot easily differentiate among emotions. Hence, some models incorporate another dimension.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Intention-to:</a:t>
            </a:r>
            <a:r>
              <a:rPr lang="en-US" sz="2000" dirty="0"/>
              <a:t> </a:t>
            </a:r>
            <a:r>
              <a:rPr lang="en-US" sz="2000" dirty="0" smtClean="0"/>
              <a:t>Models </a:t>
            </a:r>
            <a:r>
              <a:rPr lang="en-US" sz="2000" dirty="0"/>
              <a:t>the </a:t>
            </a:r>
            <a:r>
              <a:rPr lang="en-US" sz="2000" dirty="0" smtClean="0"/>
              <a:t>intention of </a:t>
            </a:r>
            <a:r>
              <a:rPr lang="en-US" sz="2000" dirty="0"/>
              <a:t>an agent </a:t>
            </a:r>
            <a:r>
              <a:rPr lang="en-US" sz="2000" dirty="0">
                <a:solidFill>
                  <a:srgbClr val="FF0000"/>
                </a:solidFill>
              </a:rPr>
              <a:t>to do </a:t>
            </a:r>
            <a:r>
              <a:rPr lang="en-US" sz="2000" dirty="0"/>
              <a:t>any single-agent </a:t>
            </a:r>
            <a:r>
              <a:rPr lang="en-US" sz="2000" dirty="0" smtClean="0"/>
              <a:t>action.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FF0000"/>
                </a:solidFill>
              </a:rPr>
              <a:t>able</a:t>
            </a:r>
            <a:r>
              <a:rPr lang="en-US" sz="1800" dirty="0"/>
              <a:t> to execute that action, </a:t>
            </a:r>
            <a:endParaRPr lang="en-US" sz="1800" dirty="0" smtClean="0"/>
          </a:p>
          <a:p>
            <a:pPr lvl="1"/>
            <a:r>
              <a:rPr lang="en-US" sz="1800" dirty="0" smtClean="0"/>
              <a:t>The agent </a:t>
            </a:r>
            <a:r>
              <a:rPr lang="en-US" sz="1800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</a:t>
            </a:r>
            <a:r>
              <a:rPr lang="en-US" sz="1800" dirty="0"/>
              <a:t>to doing </a:t>
            </a:r>
            <a:r>
              <a:rPr lang="en-US" sz="1800" dirty="0" smtClean="0"/>
              <a:t>so.</a:t>
            </a:r>
          </a:p>
          <a:p>
            <a:pPr lvl="1"/>
            <a:endParaRPr lang="en-US" sz="1800" dirty="0" smtClean="0"/>
          </a:p>
          <a:p>
            <a:r>
              <a:rPr lang="en-US" sz="2000" b="1" dirty="0"/>
              <a:t>Intention-that: </a:t>
            </a:r>
            <a:r>
              <a:rPr lang="en-US" sz="2000" dirty="0" smtClean="0"/>
              <a:t>It is directed </a:t>
            </a:r>
            <a:r>
              <a:rPr lang="en-US" sz="2000" dirty="0"/>
              <a:t>towards </a:t>
            </a:r>
            <a:r>
              <a:rPr lang="en-US" sz="2000" dirty="0" smtClean="0">
                <a:solidFill>
                  <a:srgbClr val="FF0000"/>
                </a:solidFill>
              </a:rPr>
              <a:t>agent’s collaborators</a:t>
            </a:r>
            <a:r>
              <a:rPr lang="en-US" sz="2000" dirty="0">
                <a:solidFill>
                  <a:srgbClr val="FF0000"/>
                </a:solidFill>
              </a:rPr>
              <a:t>' action </a:t>
            </a:r>
            <a:r>
              <a:rPr lang="en-US" sz="2000" dirty="0"/>
              <a:t>or towards a group's joint action. </a:t>
            </a:r>
            <a:r>
              <a:rPr lang="en-US" sz="2000" dirty="0" smtClean="0"/>
              <a:t>It guides </a:t>
            </a:r>
            <a:r>
              <a:rPr lang="en-US" sz="2000" dirty="0"/>
              <a:t>an agent to take actions (including communication), that </a:t>
            </a:r>
            <a:r>
              <a:rPr lang="en-US" sz="2000" dirty="0">
                <a:solidFill>
                  <a:srgbClr val="FF0000"/>
                </a:solidFill>
              </a:rPr>
              <a:t>enable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FF0000"/>
                </a:solidFill>
              </a:rPr>
              <a:t>facilitate</a:t>
            </a:r>
            <a:r>
              <a:rPr lang="en-US" sz="2000" dirty="0" smtClean="0"/>
              <a:t> </a:t>
            </a:r>
            <a:r>
              <a:rPr lang="en-US" sz="2000" dirty="0"/>
              <a:t>other collaborators to perform assigned tasks.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Intention-to &amp; Intention-that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888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</a:t>
            </a:r>
            <a:endParaRPr lang="en-US" sz="19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Another </a:t>
            </a:r>
            <a:r>
              <a:rPr lang="en-US" sz="2000" dirty="0" smtClean="0">
                <a:solidFill>
                  <a:srgbClr val="FF0000"/>
                </a:solidFill>
              </a:rPr>
              <a:t>formal theory </a:t>
            </a:r>
            <a:r>
              <a:rPr lang="en-US" sz="2000" dirty="0" smtClean="0"/>
              <a:t>of collaboration.</a:t>
            </a:r>
          </a:p>
          <a:p>
            <a:r>
              <a:rPr lang="en-US" sz="2000" dirty="0" smtClean="0"/>
              <a:t>Based 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and joint intentions </a:t>
            </a:r>
            <a:r>
              <a:rPr lang="en-US" sz="2000" dirty="0" smtClean="0"/>
              <a:t>to act as a team member.</a:t>
            </a:r>
          </a:p>
          <a:p>
            <a:r>
              <a:rPr lang="en-US" sz="2000" dirty="0"/>
              <a:t>A 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r>
              <a:rPr lang="en-US" sz="2000" dirty="0"/>
              <a:t>Joint </a:t>
            </a:r>
            <a:r>
              <a:rPr lang="en-US" sz="2000" dirty="0" smtClean="0"/>
              <a:t>Intentions theory </a:t>
            </a:r>
            <a:r>
              <a:rPr lang="en-US" sz="2000" dirty="0"/>
              <a:t>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</a:t>
            </a:r>
            <a:r>
              <a:rPr lang="en-US" sz="2000" dirty="0" smtClean="0">
                <a:solidFill>
                  <a:srgbClr val="FF0000"/>
                </a:solidFill>
              </a:rPr>
              <a:t>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</a:t>
            </a:r>
            <a:r>
              <a:rPr lang="en-US" sz="2000" dirty="0" smtClean="0"/>
              <a:t>to perform </a:t>
            </a:r>
            <a:r>
              <a:rPr lang="en-US" sz="2000" dirty="0"/>
              <a:t>an action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Joint intention </a:t>
            </a:r>
            <a:r>
              <a:rPr lang="en-US" sz="2000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</a:t>
            </a:r>
            <a:r>
              <a:rPr lang="en-US" sz="2000" dirty="0"/>
              <a:t>be defined simply as individual intention with the team regarded as </a:t>
            </a:r>
            <a:r>
              <a:rPr lang="en-US" sz="2000" dirty="0" smtClean="0"/>
              <a:t>an individual.</a:t>
            </a:r>
          </a:p>
          <a:p>
            <a:r>
              <a:rPr lang="en-US" sz="2000" dirty="0"/>
              <a:t>once 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r>
              <a:rPr lang="en-US" sz="2000" dirty="0"/>
              <a:t>team 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achievable, impossible, or irrelevant.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Individual Commitment &amp; </a:t>
            </a:r>
            <a:r>
              <a:rPr lang="en-US" sz="2000" b="1" i="1" dirty="0"/>
              <a:t>Individual </a:t>
            </a:r>
            <a:r>
              <a:rPr lang="en-US" sz="2000" b="1" i="1" dirty="0" smtClean="0"/>
              <a:t>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believes that the </a:t>
            </a:r>
            <a:r>
              <a:rPr lang="en-US" sz="1800" b="1" i="1" dirty="0"/>
              <a:t>p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FF0000"/>
                </a:solidFill>
              </a:rPr>
              <a:t>currently false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agent </a:t>
            </a:r>
            <a:r>
              <a:rPr lang="en-US" sz="1800" dirty="0">
                <a:solidFill>
                  <a:srgbClr val="FF0000"/>
                </a:solidFill>
              </a:rPr>
              <a:t>wants</a:t>
            </a:r>
            <a:r>
              <a:rPr lang="en-US" sz="1800" dirty="0"/>
              <a:t> </a:t>
            </a:r>
            <a:r>
              <a:rPr lang="en-US" sz="1800" b="1" i="1" dirty="0"/>
              <a:t>p</a:t>
            </a:r>
            <a:r>
              <a:rPr lang="en-US" sz="1800" dirty="0"/>
              <a:t> to be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it is true (and agent knows it) that (2) will </a:t>
            </a:r>
            <a:r>
              <a:rPr lang="en-US" sz="1800" dirty="0">
                <a:solidFill>
                  <a:srgbClr val="FF0000"/>
                </a:solidFill>
              </a:rPr>
              <a:t>continue to hold </a:t>
            </a:r>
            <a:r>
              <a:rPr lang="en-US" sz="1800" dirty="0"/>
              <a:t>until the agent comes to believe either that </a:t>
            </a:r>
            <a:r>
              <a:rPr lang="en-US" sz="1800" b="1" i="1" dirty="0"/>
              <a:t>p</a:t>
            </a:r>
            <a:r>
              <a:rPr lang="en-US" sz="1800" dirty="0"/>
              <a:t> is true, or that it will never be true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83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/>
              <a:t>Joint Commitment &amp; Joint Intention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Weak Achievement Goal (WAG):</a:t>
            </a:r>
            <a:r>
              <a:rPr lang="en-US" sz="2000" dirty="0"/>
              <a:t> shows the state of a team member nominally working on a goal</a:t>
            </a:r>
            <a:r>
              <a:rPr lang="en-US" sz="2000" dirty="0" smtClean="0"/>
              <a:t>. An agent has a WAG about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does not yet believe that </a:t>
            </a:r>
            <a:r>
              <a:rPr lang="en-US" sz="1800" b="1" i="1" dirty="0"/>
              <a:t>p</a:t>
            </a:r>
            <a:r>
              <a:rPr lang="en-US" sz="1800" dirty="0"/>
              <a:t> is true 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the status of p be mutually believed by all the team members.</a:t>
            </a:r>
          </a:p>
          <a:p>
            <a:r>
              <a:rPr lang="en-US" sz="2000" dirty="0" smtClean="0"/>
              <a:t>Joint commitment or Joint Persistent Goal (JPG</a:t>
            </a:r>
            <a:r>
              <a:rPr lang="en-US" sz="2000" dirty="0"/>
              <a:t>) requires </a:t>
            </a:r>
            <a:r>
              <a:rPr lang="en-US" sz="2000" dirty="0" smtClean="0"/>
              <a:t>all team </a:t>
            </a:r>
            <a:r>
              <a:rPr lang="en-US" sz="2000" dirty="0"/>
              <a:t>members to mutually believe that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en-US" sz="2000" dirty="0">
                <a:solidFill>
                  <a:srgbClr val="FF0000"/>
                </a:solidFill>
              </a:rPr>
              <a:t> is currently false </a:t>
            </a:r>
            <a:r>
              <a:rPr lang="en-US" sz="2000" dirty="0"/>
              <a:t>and want </a:t>
            </a:r>
            <a:r>
              <a:rPr lang="en-US" sz="2000" b="1" i="1" dirty="0"/>
              <a:t>p</a:t>
            </a:r>
            <a:r>
              <a:rPr lang="en-US" sz="2000" dirty="0"/>
              <a:t> </a:t>
            </a:r>
            <a:r>
              <a:rPr lang="en-US" sz="2000" dirty="0" smtClean="0"/>
              <a:t>to eventually </a:t>
            </a:r>
            <a:r>
              <a:rPr lang="en-US" sz="2000" dirty="0"/>
              <a:t>be true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JPG guarantees that team </a:t>
            </a:r>
            <a:r>
              <a:rPr lang="en-US" sz="2000" dirty="0">
                <a:solidFill>
                  <a:srgbClr val="FF0000"/>
                </a:solidFill>
              </a:rPr>
              <a:t>members cannot </a:t>
            </a:r>
            <a:r>
              <a:rPr lang="en-US" sz="2000" dirty="0" err="1">
                <a:solidFill>
                  <a:srgbClr val="FF0000"/>
                </a:solidFill>
              </a:rPr>
              <a:t>decommit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until </a:t>
            </a:r>
            <a:r>
              <a:rPr lang="en-US" sz="2000" b="1" i="1" dirty="0" smtClean="0"/>
              <a:t>p</a:t>
            </a:r>
            <a:r>
              <a:rPr lang="en-US" sz="2000" dirty="0" smtClean="0"/>
              <a:t> is </a:t>
            </a:r>
            <a:r>
              <a:rPr lang="en-US" sz="2000" dirty="0"/>
              <a:t>mutually known to be </a:t>
            </a:r>
            <a:r>
              <a:rPr lang="en-US" sz="2000" dirty="0" smtClean="0"/>
              <a:t>achieved</a:t>
            </a:r>
            <a:r>
              <a:rPr lang="en-US" sz="2000" dirty="0"/>
              <a:t>, </a:t>
            </a:r>
            <a:r>
              <a:rPr lang="en-US" sz="2000" dirty="0" smtClean="0"/>
              <a:t>unachievable </a:t>
            </a:r>
            <a:r>
              <a:rPr lang="en-US" sz="2000" dirty="0"/>
              <a:t>or </a:t>
            </a:r>
            <a:r>
              <a:rPr lang="en-US" sz="2000" dirty="0" smtClean="0"/>
              <a:t>irrelevant.</a:t>
            </a:r>
          </a:p>
          <a:p>
            <a:r>
              <a:rPr lang="en-US" sz="2000" dirty="0" smtClean="0"/>
              <a:t>JPG requires </a:t>
            </a:r>
            <a:r>
              <a:rPr lang="en-US" sz="2000" dirty="0"/>
              <a:t>team members to each hold </a:t>
            </a:r>
            <a:r>
              <a:rPr lang="en-US" sz="2000" b="1" i="1" dirty="0"/>
              <a:t>p</a:t>
            </a:r>
            <a:r>
              <a:rPr lang="en-US" sz="2000" dirty="0"/>
              <a:t> as </a:t>
            </a:r>
            <a:r>
              <a:rPr lang="en-US" sz="2000" dirty="0" smtClean="0"/>
              <a:t>a WAG.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team of agents </a:t>
            </a:r>
            <a:r>
              <a:rPr lang="en-US" sz="2000" dirty="0">
                <a:solidFill>
                  <a:srgbClr val="FF0000"/>
                </a:solidFill>
              </a:rPr>
              <a:t>jointly </a:t>
            </a:r>
            <a:r>
              <a:rPr lang="en-US" sz="2000" dirty="0" smtClean="0">
                <a:solidFill>
                  <a:srgbClr val="FF0000"/>
                </a:solidFill>
              </a:rPr>
              <a:t>intends </a:t>
            </a:r>
            <a:r>
              <a:rPr lang="en-US" sz="2000" dirty="0" smtClean="0"/>
              <a:t>to </a:t>
            </a:r>
            <a:r>
              <a:rPr lang="en-US" sz="2000" dirty="0"/>
              <a:t>do an action if and only if the members have a </a:t>
            </a:r>
            <a:r>
              <a:rPr lang="en-US" sz="2000" dirty="0" smtClean="0">
                <a:solidFill>
                  <a:srgbClr val="FF0000"/>
                </a:solidFill>
              </a:rPr>
              <a:t>JPG</a:t>
            </a:r>
            <a:r>
              <a:rPr lang="en-US" sz="2000" dirty="0" smtClean="0"/>
              <a:t> of </a:t>
            </a:r>
            <a:r>
              <a:rPr lang="en-US" sz="2000" dirty="0"/>
              <a:t>them </a:t>
            </a:r>
            <a:r>
              <a:rPr lang="en-US" sz="2000" dirty="0">
                <a:solidFill>
                  <a:srgbClr val="FF0000"/>
                </a:solidFill>
              </a:rPr>
              <a:t>having the action completed</a:t>
            </a:r>
            <a:r>
              <a:rPr lang="en-US" sz="2000" dirty="0"/>
              <a:t>, and having it </a:t>
            </a:r>
            <a:r>
              <a:rPr lang="en-US" sz="2000" dirty="0" smtClean="0"/>
              <a:t>completed knowingly.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90600"/>
            <a:ext cx="8534399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STEAM is </a:t>
            </a:r>
            <a:r>
              <a:rPr lang="en-US" sz="2000" dirty="0">
                <a:solidFill>
                  <a:srgbClr val="FF0000"/>
                </a:solidFill>
              </a:rPr>
              <a:t>founded</a:t>
            </a:r>
            <a:r>
              <a:rPr lang="en-US" sz="2000" dirty="0"/>
              <a:t> on the Joint Intentions </a:t>
            </a:r>
            <a:r>
              <a:rPr lang="en-US" sz="2000" dirty="0" smtClean="0"/>
              <a:t>theory.</a:t>
            </a:r>
          </a:p>
          <a:p>
            <a:r>
              <a:rPr lang="en-US" sz="2000" dirty="0" smtClean="0"/>
              <a:t>Uses </a:t>
            </a:r>
            <a:r>
              <a:rPr lang="en-US" sz="2000" dirty="0">
                <a:solidFill>
                  <a:srgbClr val="FF0000"/>
                </a:solidFill>
              </a:rPr>
              <a:t>joint intentions </a:t>
            </a:r>
            <a:r>
              <a:rPr lang="en-US" sz="2000" dirty="0"/>
              <a:t>as the basic building block of </a:t>
            </a:r>
            <a:r>
              <a:rPr lang="en-US" sz="2000" dirty="0" smtClean="0"/>
              <a:t>teamwork (formalizes commitment).</a:t>
            </a:r>
          </a:p>
          <a:p>
            <a:pPr lvl="1"/>
            <a:r>
              <a:rPr lang="en-US" sz="1800" dirty="0"/>
              <a:t>Reasoning about coordination and communication in a team.</a:t>
            </a:r>
          </a:p>
          <a:p>
            <a:pPr lvl="1"/>
            <a:r>
              <a:rPr lang="en-US" sz="1800" dirty="0"/>
              <a:t>Guidance for monitoring and maintenance of a 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member’s contribution.</a:t>
            </a:r>
          </a:p>
          <a:p>
            <a:pPr lvl="1"/>
            <a:r>
              <a:rPr lang="en-US" sz="1800" dirty="0" smtClean="0"/>
              <a:t>To reinforce the teamwork coherency to build team members’ mental states.</a:t>
            </a:r>
          </a:p>
          <a:p>
            <a:r>
              <a:rPr lang="en-US" sz="2000" dirty="0" smtClean="0"/>
              <a:t>It is </a:t>
            </a:r>
            <a:r>
              <a:rPr lang="en-US" sz="2000" dirty="0" smtClean="0">
                <a:solidFill>
                  <a:srgbClr val="FF0000"/>
                </a:solidFill>
              </a:rPr>
              <a:t>informed</a:t>
            </a:r>
            <a:r>
              <a:rPr lang="en-US" sz="2000" dirty="0" smtClean="0"/>
              <a:t> </a:t>
            </a:r>
            <a:r>
              <a:rPr lang="en-US" sz="2000" dirty="0"/>
              <a:t>by key concepts from SharedPlans </a:t>
            </a:r>
            <a:r>
              <a:rPr lang="en-US" sz="2000" dirty="0" smtClean="0"/>
              <a:t>theory (formulates team’s attitude).</a:t>
            </a:r>
          </a:p>
          <a:p>
            <a:pPr lvl="1"/>
            <a:r>
              <a:rPr lang="en-US" sz="1800" dirty="0"/>
              <a:t>Mutual belief in a shared recipe and shared plans (adds coherency within the teamwork).</a:t>
            </a:r>
          </a:p>
          <a:p>
            <a:pPr lvl="1"/>
            <a:r>
              <a:rPr lang="en-US" sz="1800" dirty="0"/>
              <a:t>The limited required information about recipe to perform an action (only tracking who is responsible).</a:t>
            </a:r>
          </a:p>
          <a:p>
            <a:pPr lvl="1"/>
            <a:r>
              <a:rPr lang="en-US" sz="1800" dirty="0"/>
              <a:t>Unreconciled case in SharedPlans (handled by </a:t>
            </a:r>
            <a:r>
              <a:rPr lang="en-US" sz="1800" dirty="0" err="1"/>
              <a:t>replanning</a:t>
            </a:r>
            <a:r>
              <a:rPr lang="en-US" sz="1800" dirty="0"/>
              <a:t> and communication to assign unachieved/unassigned tasks).</a:t>
            </a:r>
          </a:p>
          <a:p>
            <a:pPr lvl="1"/>
            <a:r>
              <a:rPr lang="en-US" sz="1900" dirty="0"/>
              <a:t>Uses the concept of intention-that for communication.</a:t>
            </a:r>
          </a:p>
          <a:p>
            <a:endParaRPr lang="en-US" sz="2000" dirty="0" smtClean="0"/>
          </a:p>
          <a:p>
            <a:r>
              <a:rPr lang="en-US" sz="2000" dirty="0" smtClean="0"/>
              <a:t>Has team (joint activities) vs. individual (individual’s </a:t>
            </a:r>
            <a:r>
              <a:rPr lang="en-US" sz="2000" dirty="0"/>
              <a:t>activities</a:t>
            </a:r>
            <a:r>
              <a:rPr lang="en-US" sz="2000" dirty="0" smtClean="0"/>
              <a:t>) operators.</a:t>
            </a:r>
          </a:p>
          <a:p>
            <a:r>
              <a:rPr lang="en-US" sz="2000" dirty="0" smtClean="0"/>
              <a:t>Team synchronization protocol.</a:t>
            </a:r>
          </a:p>
          <a:p>
            <a:r>
              <a:rPr lang="en-US" sz="2000" dirty="0" smtClean="0"/>
              <a:t>Constructs to monitoring team performance.</a:t>
            </a:r>
          </a:p>
          <a:p>
            <a:r>
              <a:rPr lang="en-US" sz="2000" dirty="0" smtClean="0"/>
              <a:t>Communication overhead and risks.</a:t>
            </a:r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executing actions as a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BDI model and </a:t>
            </a:r>
            <a:r>
              <a:rPr lang="en-US" sz="2000" dirty="0" err="1" smtClean="0"/>
              <a:t>Bratman’s</a:t>
            </a:r>
            <a:r>
              <a:rPr lang="en-US" sz="2000" dirty="0" smtClean="0"/>
              <a:t> view of intention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are not collection of individual actions (agents need to share beliefs)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emphasize on communication.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are concerned about commitment.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6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is based on mutual beliefs and notion of intention-that, while Joint Intentions theory is based on joint intentions.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SharedPlans theory teammates agree on the shared plan, whereas </a:t>
            </a:r>
            <a:r>
              <a:rPr lang="en-US" sz="2000" dirty="0" smtClean="0"/>
              <a:t>in  </a:t>
            </a:r>
            <a:r>
              <a:rPr lang="en-US" sz="2000" dirty="0"/>
              <a:t>Joint Intentions theory teammates agree on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SharedPlans theory employs hierarchical structures over intentions (in contrast to Joint Intentions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SharedPlans </a:t>
            </a:r>
            <a:r>
              <a:rPr lang="en-US" sz="2000" dirty="0" smtClean="0"/>
              <a:t>theory describe a way to achieve a shared goal whereas </a:t>
            </a:r>
            <a:r>
              <a:rPr lang="en-US" sz="2000" dirty="0"/>
              <a:t>Joint Intentions </a:t>
            </a:r>
            <a:r>
              <a:rPr lang="en-US" sz="2000" dirty="0" smtClean="0"/>
              <a:t>theory only describes the shared goal.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Joint Intentions </a:t>
            </a:r>
            <a:r>
              <a:rPr lang="en-US" sz="2000" dirty="0" smtClean="0"/>
              <a:t>theory assumes knowledge about the teammates is always available (in contrast to partial plan in </a:t>
            </a:r>
            <a:r>
              <a:rPr lang="en-US" sz="2000" dirty="0" err="1" smtClean="0"/>
              <a:t>SharedPland</a:t>
            </a:r>
            <a:r>
              <a:rPr lang="en-US" sz="2000" dirty="0" smtClean="0"/>
              <a:t> theory).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dirty="0" smtClean="0"/>
              <a:t>SharedPlans theory communication requirements are derived from intention-that concept whereas it is “hard-wired” in Joint </a:t>
            </a:r>
            <a:r>
              <a:rPr lang="en-US" sz="2000" dirty="0"/>
              <a:t>Intentions </a:t>
            </a:r>
            <a:r>
              <a:rPr lang="en-US" sz="2000" dirty="0" smtClean="0"/>
              <a:t>theory.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510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robots</a:t>
            </a:r>
          </a:p>
          <a:p>
            <a:r>
              <a:rPr lang="en-US" sz="2000" dirty="0" smtClean="0"/>
              <a:t>Emotional awareness (COCHI)</a:t>
            </a:r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Joint actions and commitments</a:t>
            </a:r>
          </a:p>
          <a:p>
            <a:r>
              <a:rPr lang="en-US" sz="2000" dirty="0" smtClean="0"/>
              <a:t>Task-based planning</a:t>
            </a:r>
          </a:p>
          <a:p>
            <a:r>
              <a:rPr lang="en-US" sz="2000" dirty="0" smtClean="0"/>
              <a:t>Discourse generation and interpretation (COLLAGEN)</a:t>
            </a:r>
          </a:p>
          <a:p>
            <a:r>
              <a:rPr lang="en-US" sz="2000" dirty="0" smtClean="0"/>
              <a:t>Conversational agents</a:t>
            </a:r>
          </a:p>
          <a:p>
            <a:r>
              <a:rPr lang="en-US" sz="2000" dirty="0" smtClean="0"/>
              <a:t>Network management</a:t>
            </a:r>
          </a:p>
          <a:p>
            <a:r>
              <a:rPr lang="en-US" sz="2000" dirty="0" smtClean="0"/>
              <a:t>Proactive behaviors and information exchange (CAST)</a:t>
            </a:r>
          </a:p>
          <a:p>
            <a:r>
              <a:rPr lang="en-US" sz="2000" dirty="0" smtClean="0"/>
              <a:t>Instructional systems</a:t>
            </a:r>
          </a:p>
          <a:p>
            <a:r>
              <a:rPr lang="en-US" sz="2000" dirty="0" smtClean="0"/>
              <a:t>Group decision support systems</a:t>
            </a:r>
          </a:p>
          <a:p>
            <a:r>
              <a:rPr lang="en-US" sz="2000" dirty="0" smtClean="0"/>
              <a:t>Authors’ assistant</a:t>
            </a:r>
          </a:p>
          <a:p>
            <a:r>
              <a:rPr lang="en-US" sz="2000" dirty="0" smtClean="0"/>
              <a:t>Sociable robots</a:t>
            </a:r>
          </a:p>
          <a:p>
            <a:r>
              <a:rPr lang="en-US" sz="2000" dirty="0" smtClean="0"/>
              <a:t>Combat air missions</a:t>
            </a:r>
          </a:p>
          <a:p>
            <a:r>
              <a:rPr lang="en-US" sz="2000" dirty="0" smtClean="0"/>
              <a:t>Robot soccer</a:t>
            </a:r>
          </a:p>
          <a:p>
            <a:r>
              <a:rPr lang="en-US" sz="2000" dirty="0" smtClean="0"/>
              <a:t>Rescue responses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Applications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SharedPlans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collaboration structure.</a:t>
            </a:r>
          </a:p>
          <a:p>
            <a:pPr lvl="1"/>
            <a:r>
              <a:rPr lang="en-US" sz="1800" dirty="0"/>
              <a:t>Association to discourse structure 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clearly defined and fulfills most of the key collaboration requirements.</a:t>
            </a:r>
          </a:p>
          <a:p>
            <a:endParaRPr lang="en-US" sz="2000" dirty="0"/>
          </a:p>
          <a:p>
            <a:r>
              <a:rPr lang="en-US" sz="2000" dirty="0" smtClean="0"/>
              <a:t>Hybrid approaches are valuable and make the theories closer to applications.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lack </a:t>
            </a:r>
            <a:r>
              <a:rPr lang="en-US" sz="2000" dirty="0"/>
              <a:t>of underlying </a:t>
            </a:r>
            <a:r>
              <a:rPr lang="en-US" sz="2000" dirty="0" smtClean="0"/>
              <a:t> domain-independent </a:t>
            </a:r>
            <a:r>
              <a:rPr lang="en-US" sz="2000" dirty="0"/>
              <a:t>collaboration </a:t>
            </a:r>
            <a:r>
              <a:rPr lang="en-US" sz="2000" dirty="0" smtClean="0"/>
              <a:t>processes which can construct and evolve the collaboration structure.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/>
              <a:t>Some of the </a:t>
            </a:r>
            <a:r>
              <a:rPr lang="en-US" sz="2900" dirty="0" smtClean="0"/>
              <a:t>key points about collaboration: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Participants </a:t>
            </a:r>
            <a:r>
              <a:rPr lang="en-US" sz="2900" dirty="0"/>
              <a:t>with </a:t>
            </a:r>
            <a:r>
              <a:rPr lang="en-US" sz="2900" dirty="0">
                <a:solidFill>
                  <a:srgbClr val="FF0000"/>
                </a:solidFill>
              </a:rPr>
              <a:t>different beliefs</a:t>
            </a:r>
            <a:r>
              <a:rPr lang="en-US" sz="2900" dirty="0"/>
              <a:t> and </a:t>
            </a:r>
            <a:r>
              <a:rPr lang="en-US" sz="2900" dirty="0" smtClean="0"/>
              <a:t>capabilities,</a:t>
            </a:r>
          </a:p>
          <a:p>
            <a:r>
              <a:rPr lang="en-US" sz="2900" dirty="0"/>
              <a:t>Participants with </a:t>
            </a:r>
            <a:r>
              <a:rPr lang="en-US" sz="2900" dirty="0">
                <a:solidFill>
                  <a:srgbClr val="FF0000"/>
                </a:solidFill>
              </a:rPr>
              <a:t>p</a:t>
            </a:r>
            <a:r>
              <a:rPr lang="en-US" sz="2900" dirty="0" smtClean="0">
                <a:solidFill>
                  <a:srgbClr val="FF0000"/>
                </a:solidFill>
              </a:rPr>
              <a:t>artial </a:t>
            </a:r>
            <a:r>
              <a:rPr lang="en-US" sz="2900" dirty="0">
                <a:solidFill>
                  <a:srgbClr val="FF0000"/>
                </a:solidFill>
              </a:rPr>
              <a:t>knowledge </a:t>
            </a:r>
            <a:r>
              <a:rPr lang="en-US" sz="2900" dirty="0"/>
              <a:t>of the collaborative </a:t>
            </a:r>
            <a:r>
              <a:rPr lang="en-US" sz="2900" dirty="0" smtClean="0"/>
              <a:t>activities,</a:t>
            </a:r>
          </a:p>
          <a:p>
            <a:r>
              <a:rPr lang="en-US" sz="2900" dirty="0" smtClean="0"/>
              <a:t>Collaborative </a:t>
            </a:r>
            <a:r>
              <a:rPr lang="en-US" sz="2900" dirty="0"/>
              <a:t>plans are </a:t>
            </a:r>
            <a:r>
              <a:rPr lang="en-US" sz="2900" dirty="0">
                <a:solidFill>
                  <a:srgbClr val="FF0000"/>
                </a:solidFill>
              </a:rPr>
              <a:t>more than the sum</a:t>
            </a:r>
            <a:r>
              <a:rPr lang="en-US" sz="2900" dirty="0"/>
              <a:t> of individual </a:t>
            </a:r>
            <a:r>
              <a:rPr lang="en-US" sz="2900" dirty="0" smtClean="0"/>
              <a:t>plans,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are required to </a:t>
            </a:r>
            <a:r>
              <a:rPr lang="en-US" sz="2900" dirty="0">
                <a:solidFill>
                  <a:srgbClr val="FF0000"/>
                </a:solidFill>
              </a:rPr>
              <a:t>maintain mutual beliefs </a:t>
            </a:r>
            <a:r>
              <a:rPr lang="en-US" sz="2900" dirty="0"/>
              <a:t>about their shared </a:t>
            </a:r>
            <a:r>
              <a:rPr lang="en-US" sz="2900" dirty="0" smtClean="0"/>
              <a:t>goal throughout </a:t>
            </a:r>
            <a:r>
              <a:rPr lang="en-US" sz="2900" dirty="0"/>
              <a:t>the collaboration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 </a:t>
            </a:r>
            <a:r>
              <a:rPr lang="en-US" sz="2900" dirty="0"/>
              <a:t>need to be able to </a:t>
            </a:r>
            <a:r>
              <a:rPr lang="en-US" sz="2900" dirty="0">
                <a:solidFill>
                  <a:srgbClr val="FF0000"/>
                </a:solidFill>
              </a:rPr>
              <a:t>communicate</a:t>
            </a:r>
            <a:r>
              <a:rPr lang="en-US" sz="2900" dirty="0"/>
              <a:t> with others effectively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commit to the group </a:t>
            </a:r>
            <a:r>
              <a:rPr lang="en-US" sz="2900" dirty="0"/>
              <a:t>activities and to their role in </a:t>
            </a:r>
            <a:r>
              <a:rPr lang="en-US" sz="2900" dirty="0" smtClean="0"/>
              <a:t>it,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commit to the </a:t>
            </a:r>
            <a:r>
              <a:rPr lang="en-US" sz="2900" dirty="0">
                <a:solidFill>
                  <a:srgbClr val="FF0000"/>
                </a:solidFill>
              </a:rPr>
              <a:t>success of others</a:t>
            </a:r>
            <a:r>
              <a:rPr lang="en-US" sz="2900" dirty="0" smtClean="0"/>
              <a:t>,</a:t>
            </a:r>
          </a:p>
          <a:p>
            <a:r>
              <a:rPr lang="en-US" sz="2900" dirty="0" smtClean="0"/>
              <a:t>Collaborators </a:t>
            </a:r>
            <a:r>
              <a:rPr lang="en-US" sz="2900" dirty="0"/>
              <a:t>need to </a:t>
            </a:r>
            <a:r>
              <a:rPr lang="en-US" sz="2900" dirty="0">
                <a:solidFill>
                  <a:srgbClr val="FF0000"/>
                </a:solidFill>
              </a:rPr>
              <a:t>reconcile between commitments </a:t>
            </a:r>
            <a:r>
              <a:rPr lang="en-US" sz="2900" dirty="0"/>
              <a:t>to the existing collaboration and their other activities</a:t>
            </a:r>
            <a:r>
              <a:rPr lang="en-US" sz="2900" dirty="0" smtClean="0"/>
              <a:t>,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Four categories of computational emotion modeling:</a:t>
            </a:r>
          </a:p>
          <a:p>
            <a:pPr lvl="1"/>
            <a:r>
              <a:rPr lang="en-US" sz="1600" dirty="0"/>
              <a:t>Detecting and recognizing human emotions,</a:t>
            </a:r>
          </a:p>
          <a:p>
            <a:pPr lvl="1"/>
            <a:r>
              <a:rPr lang="en-US" sz="1600" dirty="0"/>
              <a:t>Interpreting and understanding human emotions,</a:t>
            </a:r>
          </a:p>
          <a:p>
            <a:pPr lvl="1"/>
            <a:r>
              <a:rPr lang="en-US" sz="1600" dirty="0"/>
              <a:t>Generating artificial emotions,</a:t>
            </a:r>
          </a:p>
          <a:p>
            <a:pPr lvl="1"/>
            <a:r>
              <a:rPr lang="en-US" sz="1600" dirty="0"/>
              <a:t>Expressing human-perceivable 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Major emotion theories:</a:t>
            </a:r>
            <a:endParaRPr lang="en-US" sz="1600" dirty="0"/>
          </a:p>
          <a:p>
            <a:pPr lvl="1"/>
            <a:r>
              <a:rPr lang="en-US" sz="1600" dirty="0"/>
              <a:t>Appraisal</a:t>
            </a:r>
          </a:p>
          <a:p>
            <a:pPr lvl="1"/>
            <a:r>
              <a:rPr lang="en-US" sz="1600" dirty="0"/>
              <a:t>Dimensional</a:t>
            </a:r>
          </a:p>
          <a:p>
            <a:pPr lvl="1"/>
            <a:r>
              <a:rPr lang="en-US" sz="1600" dirty="0"/>
              <a:t>Discrete (basic)</a:t>
            </a:r>
          </a:p>
          <a:p>
            <a:endParaRPr lang="en-US" sz="1600" dirty="0" smtClean="0"/>
          </a:p>
          <a:p>
            <a:r>
              <a:rPr lang="en-US" sz="2000" dirty="0" smtClean="0"/>
              <a:t>We majorly focus on Appraisal and Dimensional theories.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5171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formulated by psychologists Arnold, Lazarus, and later by Scherer.</a:t>
            </a:r>
          </a:p>
          <a:p>
            <a:r>
              <a:rPr lang="en-US" sz="2000" b="1" dirty="0"/>
              <a:t>Appraisal theory </a:t>
            </a:r>
            <a:r>
              <a:rPr lang="en-US" sz="2000" dirty="0"/>
              <a:t>describes the </a:t>
            </a:r>
            <a:r>
              <a:rPr lang="en-US" sz="2000" dirty="0">
                <a:solidFill>
                  <a:srgbClr val="FF0000"/>
                </a:solidFill>
              </a:rPr>
              <a:t>cognitive process </a:t>
            </a:r>
            <a:r>
              <a:rPr lang="en-US" sz="2000" dirty="0" smtClean="0"/>
              <a:t>by which </a:t>
            </a:r>
            <a:r>
              <a:rPr lang="en-US" sz="2000" dirty="0"/>
              <a:t>an individual </a:t>
            </a:r>
            <a:r>
              <a:rPr lang="en-US" sz="2000" dirty="0">
                <a:solidFill>
                  <a:srgbClr val="FF0000"/>
                </a:solidFill>
              </a:rPr>
              <a:t>evaluates</a:t>
            </a:r>
            <a:r>
              <a:rPr lang="en-US" sz="2000" dirty="0"/>
              <a:t> the situation in the environment with respect </a:t>
            </a:r>
            <a:r>
              <a:rPr lang="en-US" sz="2000" dirty="0" smtClean="0"/>
              <a:t>to the </a:t>
            </a:r>
            <a:r>
              <a:rPr lang="en-US" sz="2000" dirty="0">
                <a:solidFill>
                  <a:srgbClr val="FF0000"/>
                </a:solidFill>
              </a:rPr>
              <a:t>individual's well-being</a:t>
            </a:r>
            <a:r>
              <a:rPr lang="en-US" sz="2000" dirty="0"/>
              <a:t> and triggers </a:t>
            </a:r>
            <a:r>
              <a:rPr lang="en-US" sz="2000" dirty="0">
                <a:solidFill>
                  <a:srgbClr val="FF0000"/>
                </a:solidFill>
              </a:rPr>
              <a:t>emotions</a:t>
            </a:r>
            <a:r>
              <a:rPr lang="en-US" sz="2000" dirty="0"/>
              <a:t> to control internal </a:t>
            </a:r>
            <a:r>
              <a:rPr lang="en-US" sz="2000" dirty="0" smtClean="0"/>
              <a:t>changes and </a:t>
            </a:r>
            <a:r>
              <a:rPr lang="en-US" sz="2000" dirty="0"/>
              <a:t>external actions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Cognitive appraisal process:</a:t>
            </a:r>
          </a:p>
          <a:p>
            <a:pPr lvl="1"/>
            <a:r>
              <a:rPr lang="en-US" sz="1800" dirty="0" smtClean="0"/>
              <a:t>Distinct components of emotions,</a:t>
            </a:r>
          </a:p>
          <a:p>
            <a:pPr lvl="1"/>
            <a:r>
              <a:rPr lang="en-US" sz="1800" dirty="0" smtClean="0"/>
              <a:t>Components are called appraisal variables,</a:t>
            </a:r>
          </a:p>
          <a:p>
            <a:pPr lvl="1"/>
            <a:r>
              <a:rPr lang="en-US" sz="1800" dirty="0" smtClean="0"/>
              <a:t>Agent Evaluates the stimuli with respect to their consequences ;</a:t>
            </a:r>
          </a:p>
          <a:p>
            <a:pPr lvl="2"/>
            <a:r>
              <a:rPr lang="en-US" sz="1600" dirty="0" smtClean="0"/>
              <a:t>According to Scherer’s appraisal objectives (i.e., relevance, implication, coping, and normative significance),</a:t>
            </a:r>
          </a:p>
          <a:p>
            <a:pPr lvl="2"/>
            <a:r>
              <a:rPr lang="en-US" sz="1600" dirty="0" smtClean="0"/>
              <a:t>Objectives include different appraisal variables,</a:t>
            </a:r>
          </a:p>
          <a:p>
            <a:pPr lvl="1"/>
            <a:r>
              <a:rPr lang="en-US" sz="1800" dirty="0" smtClean="0"/>
              <a:t>Specific values will be assigned to appraisal variables,</a:t>
            </a:r>
          </a:p>
          <a:p>
            <a:pPr lvl="1"/>
            <a:r>
              <a:rPr lang="en-US" sz="1800" dirty="0" smtClean="0"/>
              <a:t>Determined appraisal variables are mapped onto a particular emotion,</a:t>
            </a:r>
          </a:p>
          <a:p>
            <a:pPr lvl="2"/>
            <a:r>
              <a:rPr lang="en-US" sz="1600" dirty="0" smtClean="0"/>
              <a:t>Appraisal variables are the semantic primitives  fro representing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01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Appraisals are separable antecedents of emotions</a:t>
            </a:r>
          </a:p>
          <a:p>
            <a:r>
              <a:rPr lang="en-US" sz="2000" dirty="0" smtClean="0"/>
              <a:t>Overall process:</a:t>
            </a:r>
          </a:p>
          <a:p>
            <a:pPr lvl="1"/>
            <a:r>
              <a:rPr lang="en-US" sz="1800" dirty="0"/>
              <a:t>Evaluation of the environment according to the internalized goals</a:t>
            </a:r>
          </a:p>
          <a:p>
            <a:pPr lvl="2"/>
            <a:r>
              <a:rPr lang="en-US" sz="1700" dirty="0"/>
              <a:t>systematic assessment of several elements</a:t>
            </a:r>
          </a:p>
          <a:p>
            <a:pPr lvl="1"/>
            <a:r>
              <a:rPr lang="en-US" sz="1800" dirty="0"/>
              <a:t>Outcome triggers emotions and coping strategies.</a:t>
            </a:r>
          </a:p>
          <a:p>
            <a:r>
              <a:rPr lang="en-US" sz="2000" dirty="0" smtClean="0"/>
              <a:t>Appraisal variables, e.g., relevance, desirability, expectedness, controllability.</a:t>
            </a:r>
          </a:p>
          <a:p>
            <a:r>
              <a:rPr lang="en-US" sz="2000" dirty="0" smtClean="0"/>
              <a:t>Coping process: </a:t>
            </a:r>
          </a:p>
          <a:p>
            <a:pPr lvl="1"/>
            <a:r>
              <a:rPr lang="en-US" sz="1800" dirty="0"/>
              <a:t>Determines whether and how agent should respond to an event.</a:t>
            </a:r>
          </a:p>
          <a:p>
            <a:pPr lvl="1"/>
            <a:r>
              <a:rPr lang="en-US" sz="1800" dirty="0"/>
              <a:t>Coping strategies control (enable or suppress) cognitive processes operate  on causal interpretation of the appraisals.</a:t>
            </a:r>
          </a:p>
          <a:p>
            <a:r>
              <a:rPr lang="en-US" sz="2000" dirty="0" smtClean="0"/>
              <a:t>Coping strategies can be grouped into different categories. For instance, problem-focused (planning) and emotion-focused (seeking social support for instrumental reasons) categories.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/>
              <a:t>Appraisal &amp; Coping processes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913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90600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Similar </a:t>
            </a:r>
            <a:r>
              <a:rPr lang="en-US" sz="2000" dirty="0"/>
              <a:t>to </a:t>
            </a:r>
            <a:r>
              <a:rPr lang="en-US" sz="2000" dirty="0" smtClean="0"/>
              <a:t>Lazarus’ and Scherer’s cognitive views.</a:t>
            </a:r>
          </a:p>
          <a:p>
            <a:r>
              <a:rPr lang="en-US" sz="2000" dirty="0"/>
              <a:t>The model categorizes emotions based on their underlying appraisal patterns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Patterns are fundamental criteria and involve: </a:t>
            </a:r>
          </a:p>
          <a:p>
            <a:pPr lvl="1"/>
            <a:r>
              <a:rPr lang="en-US" sz="1800" dirty="0"/>
              <a:t>One’s focus of attention</a:t>
            </a:r>
          </a:p>
          <a:p>
            <a:pPr lvl="1"/>
            <a:r>
              <a:rPr lang="en-US" sz="1800" dirty="0"/>
              <a:t>One’s concern</a:t>
            </a:r>
          </a:p>
          <a:p>
            <a:pPr lvl="1"/>
            <a:r>
              <a:rPr lang="en-US" sz="1800" dirty="0"/>
              <a:t>One’s appraisals</a:t>
            </a:r>
          </a:p>
          <a:p>
            <a:r>
              <a:rPr lang="en-US" sz="2000" dirty="0" smtClean="0"/>
              <a:t>All emotion types (i.e., six) in </a:t>
            </a:r>
            <a:r>
              <a:rPr lang="en-US" sz="2000" dirty="0"/>
              <a:t>a group share the same cognitive pattern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OCC model introduces some global variables of an </a:t>
            </a:r>
            <a:r>
              <a:rPr lang="en-US" sz="2000" dirty="0" smtClean="0"/>
              <a:t>emotion's intensity </a:t>
            </a:r>
            <a:r>
              <a:rPr lang="en-US" sz="2000" dirty="0"/>
              <a:t>to distinguish all types of </a:t>
            </a:r>
            <a:r>
              <a:rPr lang="en-US" sz="2000" dirty="0" smtClean="0"/>
              <a:t>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/>
              <a:t>Appraisal </a:t>
            </a:r>
            <a:r>
              <a:rPr lang="en-US" sz="2400" b="1" dirty="0" smtClean="0"/>
              <a:t>Theory</a:t>
            </a:r>
            <a:r>
              <a:rPr lang="en-US" sz="2400" b="1" dirty="0"/>
              <a:t>: </a:t>
            </a:r>
            <a:r>
              <a:rPr lang="en-US" sz="2000" b="1" i="1" dirty="0" smtClean="0"/>
              <a:t>OCC – A structural Appraisal Theory</a:t>
            </a:r>
            <a:endParaRPr lang="en-US" sz="2000" b="1" i="1" dirty="0"/>
          </a:p>
        </p:txBody>
      </p:sp>
      <p:pic>
        <p:nvPicPr>
          <p:cNvPr id="1026" name="Picture 2" descr="C:\Users\Mohammad\Documents\GitHub\CompExam2\figure\o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09" y="4554415"/>
            <a:ext cx="4905382" cy="223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They conceptualize emotions </a:t>
            </a:r>
            <a:r>
              <a:rPr lang="en-US" sz="2000" dirty="0"/>
              <a:t>by defining where they lie in two or three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Russell’s Circumplex model (Valence and Arousal).</a:t>
            </a:r>
          </a:p>
          <a:p>
            <a:r>
              <a:rPr lang="en-US" sz="2000" dirty="0" err="1" smtClean="0"/>
              <a:t>Mehrabian</a:t>
            </a:r>
            <a:r>
              <a:rPr lang="en-US" sz="2000" dirty="0" smtClean="0"/>
              <a:t> and Russell’s PAD model (Pleasure, Arousal, Dominance)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Dimensional Emotion Theories</a:t>
            </a:r>
            <a:endParaRPr lang="en-US" sz="2200" b="1" i="1" dirty="0"/>
          </a:p>
        </p:txBody>
      </p:sp>
      <p:pic>
        <p:nvPicPr>
          <p:cNvPr id="2050" name="Picture 2" descr="C:\Users\Mohammad\Documents\GitHub\CompExam2\figure\core-aff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9498"/>
            <a:ext cx="4648200" cy="36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ohammad\Documents\GitHub\CompExam2\figure\dimension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25554"/>
            <a:ext cx="4279900" cy="3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First by </a:t>
            </a:r>
            <a:r>
              <a:rPr lang="en-US" sz="2000" dirty="0" err="1" smtClean="0"/>
              <a:t>Tomkin</a:t>
            </a:r>
            <a:r>
              <a:rPr lang="en-US" sz="2000" dirty="0" smtClean="0"/>
              <a:t> (as rediscovery of Darwin’s work), later by Ekman, Izard.</a:t>
            </a:r>
          </a:p>
          <a:p>
            <a:r>
              <a:rPr lang="en-US" sz="2000" dirty="0"/>
              <a:t>These theories emphasize a small set of discrete and </a:t>
            </a:r>
            <a:r>
              <a:rPr lang="en-US" sz="2000" dirty="0" smtClean="0"/>
              <a:t>fundamental emotions.</a:t>
            </a:r>
          </a:p>
          <a:p>
            <a:r>
              <a:rPr lang="en-US" sz="2000" dirty="0"/>
              <a:t>The underlying assumption </a:t>
            </a:r>
            <a:r>
              <a:rPr lang="en-US" sz="2000" dirty="0" smtClean="0"/>
              <a:t>is </a:t>
            </a:r>
            <a:r>
              <a:rPr lang="en-US" sz="2000" dirty="0"/>
              <a:t>that these emotions are </a:t>
            </a:r>
            <a:r>
              <a:rPr lang="en-US" sz="2000" dirty="0" smtClean="0"/>
              <a:t>mediated by </a:t>
            </a:r>
            <a:r>
              <a:rPr lang="en-US" sz="2000" dirty="0"/>
              <a:t>associated neural circuitry, with a hardwired </a:t>
            </a:r>
            <a:r>
              <a:rPr lang="en-US" sz="2000" dirty="0" smtClean="0"/>
              <a:t>component.</a:t>
            </a:r>
          </a:p>
          <a:p>
            <a:r>
              <a:rPr lang="en-US" sz="2000" dirty="0"/>
              <a:t>Different emotions are </a:t>
            </a:r>
            <a:r>
              <a:rPr lang="en-US" sz="2000" dirty="0" smtClean="0"/>
              <a:t>characterized by stable </a:t>
            </a:r>
            <a:r>
              <a:rPr lang="en-US" sz="2000" dirty="0"/>
              <a:t>patterns of triggers, behavioral expression, and associated </a:t>
            </a:r>
            <a:r>
              <a:rPr lang="en-US" sz="2000" dirty="0" smtClean="0"/>
              <a:t>distinct subjective </a:t>
            </a:r>
            <a:r>
              <a:rPr lang="en-US" sz="2000" dirty="0"/>
              <a:t>experiences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emotions are called </a:t>
            </a:r>
            <a:r>
              <a:rPr lang="en-US" sz="2000" dirty="0"/>
              <a:t>basic </a:t>
            </a:r>
            <a:r>
              <a:rPr lang="en-US" sz="2000" dirty="0" smtClean="0"/>
              <a:t>emotions: happiness</a:t>
            </a:r>
            <a:r>
              <a:rPr lang="en-US" sz="2000" dirty="0"/>
              <a:t>, sadness, </a:t>
            </a:r>
            <a:r>
              <a:rPr lang="en-US" sz="2000" dirty="0" smtClean="0"/>
              <a:t>fear, anger</a:t>
            </a:r>
            <a:r>
              <a:rPr lang="en-US" sz="2000" dirty="0"/>
              <a:t>, surprise, and </a:t>
            </a:r>
            <a:r>
              <a:rPr lang="en-US" sz="2000" dirty="0" smtClean="0"/>
              <a:t>disgust.</a:t>
            </a:r>
          </a:p>
          <a:p>
            <a:r>
              <a:rPr lang="en-US" sz="2000" dirty="0" smtClean="0"/>
              <a:t>This universality </a:t>
            </a:r>
            <a:r>
              <a:rPr lang="en-US" sz="2000" dirty="0"/>
              <a:t>has a production side and a recognition side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Computational models focus on low-level perceptual-motor tasks (fast and automatic vs. slower, reasoning-based)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3045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contrast to </a:t>
            </a:r>
            <a:r>
              <a:rPr lang="en-US" sz="2000" dirty="0" smtClean="0"/>
              <a:t>basic emotions, </a:t>
            </a:r>
            <a:r>
              <a:rPr lang="en-US" sz="2000" dirty="0" smtClean="0"/>
              <a:t>dimensional theory is compatible with the differences in the behavioral responses to the stimuli.</a:t>
            </a:r>
          </a:p>
          <a:p>
            <a:r>
              <a:rPr lang="en-US" sz="2000" dirty="0" smtClean="0"/>
              <a:t>Dimensional theories </a:t>
            </a:r>
            <a:r>
              <a:rPr lang="en-US" sz="2000" dirty="0"/>
              <a:t>can represent instances of basic </a:t>
            </a:r>
            <a:r>
              <a:rPr lang="en-US" sz="2000" dirty="0" smtClean="0"/>
              <a:t>emotions.</a:t>
            </a:r>
          </a:p>
          <a:p>
            <a:r>
              <a:rPr lang="en-US" sz="2000" dirty="0" smtClean="0"/>
              <a:t>In contrast to </a:t>
            </a:r>
            <a:r>
              <a:rPr lang="en-US" sz="2000" dirty="0"/>
              <a:t>basic emotions, </a:t>
            </a:r>
            <a:r>
              <a:rPr lang="en-US" sz="2000" dirty="0" smtClean="0"/>
              <a:t>dimensional </a:t>
            </a:r>
            <a:r>
              <a:rPr lang="en-US" sz="2000" dirty="0"/>
              <a:t>theory </a:t>
            </a:r>
            <a:r>
              <a:rPr lang="en-US" sz="2000" dirty="0" smtClean="0"/>
              <a:t>argues that </a:t>
            </a:r>
            <a:r>
              <a:rPr lang="en-US" sz="2000" dirty="0"/>
              <a:t>emotion may not necessarily be aimed at a particular object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Dimensional models </a:t>
            </a:r>
            <a:r>
              <a:rPr lang="en-US" sz="2000" dirty="0" smtClean="0"/>
              <a:t>of emotion are capable </a:t>
            </a:r>
            <a:r>
              <a:rPr lang="en-US" sz="2000" dirty="0"/>
              <a:t>of accounting for a wider range of </a:t>
            </a:r>
            <a:r>
              <a:rPr lang="en-US" sz="2000" dirty="0" smtClean="0"/>
              <a:t>affective phenomena.</a:t>
            </a:r>
          </a:p>
          <a:p>
            <a:r>
              <a:rPr lang="en-US" sz="2000" dirty="0" smtClean="0"/>
              <a:t>In contrast to dimensional theory, basic emotion theory’s categorization </a:t>
            </a:r>
            <a:r>
              <a:rPr lang="en-US" sz="2000" dirty="0"/>
              <a:t>of emotions captures </a:t>
            </a:r>
            <a:r>
              <a:rPr lang="en-US" sz="2000" dirty="0" smtClean="0"/>
              <a:t>elicitation </a:t>
            </a:r>
            <a:r>
              <a:rPr lang="en-US" sz="2000" dirty="0"/>
              <a:t>of </a:t>
            </a:r>
            <a:r>
              <a:rPr lang="en-US" sz="2000" dirty="0" smtClean="0"/>
              <a:t>a facial </a:t>
            </a:r>
            <a:r>
              <a:rPr lang="en-US" sz="2000" dirty="0"/>
              <a:t>expression of the emotion.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dirty="0" smtClean="0"/>
              <a:t>Dimensional Vs. Discrete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5077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Bratman’s</a:t>
            </a:r>
            <a:r>
              <a:rPr lang="en-US" sz="2000" dirty="0" smtClean="0"/>
              <a:t> 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responsiveness</a:t>
            </a:r>
          </a:p>
          <a:p>
            <a:endParaRPr lang="en-US" sz="2900" dirty="0" smtClean="0"/>
          </a:p>
          <a:p>
            <a:pPr marL="0" indent="0">
              <a:buNone/>
            </a:pPr>
            <a:r>
              <a:rPr lang="en-US" sz="2000" dirty="0" smtClean="0"/>
              <a:t>Commitment and  other fundamental concepts of </a:t>
            </a:r>
            <a:r>
              <a:rPr lang="en-US" sz="2000" dirty="0"/>
              <a:t>collaboration </a:t>
            </a:r>
            <a:r>
              <a:rPr lang="en-US" sz="2000" dirty="0" smtClean="0"/>
              <a:t>such as mutual beliefs, joint intentions, shared goals, and shared plans mutually support each other to establish a collaborative activity.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general theory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collaborative </a:t>
            </a:r>
            <a:r>
              <a:rPr lang="en-US" sz="2000" dirty="0" smtClean="0">
                <a:solidFill>
                  <a:srgbClr val="FF0000"/>
                </a:solidFill>
              </a:rPr>
              <a:t>planning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Accommodates </a:t>
            </a:r>
            <a:r>
              <a:rPr lang="en-US" sz="2000" dirty="0"/>
              <a:t>multi-level </a:t>
            </a:r>
            <a:r>
              <a:rPr lang="en-US" sz="2000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the process of </a:t>
            </a:r>
            <a:r>
              <a:rPr lang="en-US" sz="2000" dirty="0">
                <a:solidFill>
                  <a:srgbClr val="FF0000"/>
                </a:solidFill>
              </a:rPr>
              <a:t>expanding </a:t>
            </a:r>
            <a:r>
              <a:rPr lang="en-US" sz="2000" dirty="0" smtClean="0">
                <a:solidFill>
                  <a:srgbClr val="FF0000"/>
                </a:solidFill>
              </a:rPr>
              <a:t>partial </a:t>
            </a:r>
            <a:r>
              <a:rPr lang="en-US" sz="2000" dirty="0">
                <a:solidFill>
                  <a:srgbClr val="FF0000"/>
                </a:solidFill>
              </a:rPr>
              <a:t>plans </a:t>
            </a:r>
            <a:r>
              <a:rPr lang="en-US" sz="2000" dirty="0"/>
              <a:t>into full </a:t>
            </a:r>
            <a:r>
              <a:rPr lang="en-US" sz="2000" dirty="0" smtClean="0"/>
              <a:t>plans,</a:t>
            </a:r>
          </a:p>
          <a:p>
            <a:r>
              <a:rPr lang="en-US" sz="2000" dirty="0" smtClean="0"/>
              <a:t>Shows how </a:t>
            </a:r>
            <a:r>
              <a:rPr lang="en-US" sz="2000" dirty="0"/>
              <a:t>a group of agents can incrementally </a:t>
            </a:r>
            <a:r>
              <a:rPr lang="en-US" sz="2000" dirty="0">
                <a:solidFill>
                  <a:srgbClr val="FF0000"/>
                </a:solidFill>
              </a:rPr>
              <a:t>form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execute </a:t>
            </a:r>
            <a:r>
              <a:rPr lang="en-US" sz="2000" dirty="0">
                <a:solidFill>
                  <a:srgbClr val="FF0000"/>
                </a:solidFill>
              </a:rPr>
              <a:t>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Describes how a </a:t>
            </a:r>
            <a:r>
              <a:rPr lang="en-US" sz="2000" dirty="0" smtClean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2000" dirty="0" smtClean="0"/>
              <a:t>towards achieving a </a:t>
            </a:r>
            <a:r>
              <a:rPr lang="en-US" sz="2000" dirty="0"/>
              <a:t>shared </a:t>
            </a:r>
            <a:r>
              <a:rPr lang="en-US" sz="2000" dirty="0" smtClean="0"/>
              <a:t>goal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Emphasizes that collaborative plans are an interleaving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mutual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</a:t>
            </a:r>
            <a:r>
              <a:rPr lang="en-US" sz="2000" dirty="0" smtClean="0"/>
              <a:t> about the actions in the plan (rather than </a:t>
            </a:r>
            <a:r>
              <a:rPr lang="en-US" sz="2000" dirty="0"/>
              <a:t>simply a collection of individual plans</a:t>
            </a:r>
            <a:r>
              <a:rPr lang="en-US" sz="2000" dirty="0" smtClean="0"/>
              <a:t>),</a:t>
            </a:r>
          </a:p>
          <a:p>
            <a:r>
              <a:rPr lang="en-US" sz="2000" dirty="0"/>
              <a:t>Agents have a library of how to do their </a:t>
            </a:r>
            <a:r>
              <a:rPr lang="en-US" sz="2000" dirty="0" smtClean="0"/>
              <a:t>actions (</a:t>
            </a:r>
            <a:r>
              <a:rPr lang="en-US" sz="2000" dirty="0" smtClean="0">
                <a:solidFill>
                  <a:srgbClr val="FF0000"/>
                </a:solidFill>
              </a:rPr>
              <a:t>recipes</a:t>
            </a:r>
            <a:r>
              <a:rPr lang="en-US" sz="2000" dirty="0" smtClean="0"/>
              <a:t>),</a:t>
            </a:r>
          </a:p>
          <a:p>
            <a:r>
              <a:rPr lang="en-US" sz="2000" dirty="0" smtClean="0"/>
              <a:t>Agents </a:t>
            </a:r>
            <a:r>
              <a:rPr lang="en-US" sz="2000" dirty="0" smtClean="0">
                <a:solidFill>
                  <a:srgbClr val="FF0000"/>
                </a:solidFill>
              </a:rPr>
              <a:t>communicate </a:t>
            </a:r>
            <a:r>
              <a:rPr lang="en-US" sz="2000" dirty="0">
                <a:solidFill>
                  <a:srgbClr val="FF0000"/>
                </a:solidFill>
              </a:rPr>
              <a:t>their beliefs </a:t>
            </a:r>
            <a:r>
              <a:rPr lang="en-US" sz="2000" dirty="0" smtClean="0">
                <a:solidFill>
                  <a:srgbClr val="FF0000"/>
                </a:solidFill>
              </a:rPr>
              <a:t>and intentions </a:t>
            </a:r>
            <a:r>
              <a:rPr lang="en-US" sz="2000" dirty="0" smtClean="0"/>
              <a:t>about the actions </a:t>
            </a:r>
            <a:r>
              <a:rPr lang="en-US" sz="2000" dirty="0"/>
              <a:t>they can contribute to </a:t>
            </a:r>
            <a:r>
              <a:rPr lang="en-US" sz="2000" dirty="0" smtClean="0"/>
              <a:t>the shared plan,</a:t>
            </a:r>
          </a:p>
          <a:p>
            <a:r>
              <a:rPr lang="en-US" sz="2000" dirty="0"/>
              <a:t>This communication leads to the </a:t>
            </a:r>
            <a:r>
              <a:rPr lang="en-US" sz="2000" dirty="0">
                <a:solidFill>
                  <a:srgbClr val="FF0000"/>
                </a:solidFill>
              </a:rPr>
              <a:t>construction of a shared </a:t>
            </a:r>
            <a:r>
              <a:rPr lang="en-US" sz="2000" dirty="0" smtClean="0">
                <a:solidFill>
                  <a:srgbClr val="FF0000"/>
                </a:solidFill>
              </a:rPr>
              <a:t>plan</a:t>
            </a:r>
            <a:r>
              <a:rPr lang="en-US" sz="2000" dirty="0"/>
              <a:t>,</a:t>
            </a:r>
            <a:endParaRPr lang="en-US" sz="2000" dirty="0" smtClean="0"/>
          </a:p>
          <a:p>
            <a:r>
              <a:rPr lang="en-US" sz="2000" dirty="0" smtClean="0"/>
              <a:t>Communication makes the agents to </a:t>
            </a:r>
            <a:r>
              <a:rPr lang="en-US" sz="2000" dirty="0" smtClean="0">
                <a:solidFill>
                  <a:srgbClr val="FF0000"/>
                </a:solidFill>
              </a:rPr>
              <a:t>mutually believing </a:t>
            </a:r>
            <a:r>
              <a:rPr lang="en-US" sz="2000" dirty="0" smtClean="0"/>
              <a:t>that </a:t>
            </a:r>
            <a:r>
              <a:rPr lang="en-US" sz="2000" dirty="0"/>
              <a:t>there </a:t>
            </a:r>
            <a:r>
              <a:rPr lang="en-US" sz="2000" dirty="0" smtClean="0"/>
              <a:t>is an agent </a:t>
            </a:r>
            <a:r>
              <a:rPr lang="en-US" sz="2000" dirty="0" smtClean="0">
                <a:solidFill>
                  <a:srgbClr val="FF0000"/>
                </a:solidFill>
              </a:rPr>
              <a:t>responsible</a:t>
            </a:r>
            <a:r>
              <a:rPr lang="en-US" sz="2000" dirty="0" smtClean="0"/>
              <a:t> to </a:t>
            </a:r>
            <a:r>
              <a:rPr lang="en-US" sz="2000" dirty="0"/>
              <a:t>execute an action in the plan, </a:t>
            </a:r>
            <a:r>
              <a:rPr lang="en-US" sz="2000" dirty="0" smtClean="0"/>
              <a:t>and that </a:t>
            </a:r>
            <a:r>
              <a:rPr lang="en-US" sz="2000" dirty="0"/>
              <a:t>agent has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to </a:t>
            </a:r>
            <a:r>
              <a:rPr lang="en-US" sz="2000" dirty="0" smtClean="0"/>
              <a:t>do so, </a:t>
            </a:r>
            <a:r>
              <a:rPr lang="en-US" sz="2000" dirty="0"/>
              <a:t>and </a:t>
            </a:r>
            <a:r>
              <a:rPr lang="en-US" sz="2000" dirty="0" smtClean="0"/>
              <a:t>the actions </a:t>
            </a:r>
            <a:r>
              <a:rPr lang="en-US" sz="2000" dirty="0"/>
              <a:t>in the plan </a:t>
            </a:r>
            <a:r>
              <a:rPr lang="en-US" sz="2000" dirty="0" smtClean="0">
                <a:solidFill>
                  <a:srgbClr val="FF0000"/>
                </a:solidFill>
              </a:rPr>
              <a:t>contribute to </a:t>
            </a:r>
            <a:r>
              <a:rPr lang="en-US" sz="2000" dirty="0">
                <a:solidFill>
                  <a:srgbClr val="FF0000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goal</a:t>
            </a:r>
            <a:r>
              <a:rPr lang="en-US" sz="20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Knowing </a:t>
            </a:r>
            <a:r>
              <a:rPr lang="en-US" sz="2000" dirty="0">
                <a:solidFill>
                  <a:srgbClr val="FF0000"/>
                </a:solidFill>
              </a:rPr>
              <a:t>how to accomplish </a:t>
            </a:r>
            <a:r>
              <a:rPr lang="en-US" sz="2000" dirty="0"/>
              <a:t>a </a:t>
            </a:r>
            <a:r>
              <a:rPr lang="en-US" sz="2000" dirty="0" smtClean="0"/>
              <a:t>goal (vs. plans -- </a:t>
            </a:r>
            <a:r>
              <a:rPr lang="en-US" sz="2000" dirty="0"/>
              <a:t>structured collection of beliefs and intentions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When there is a shared plan, agents hold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about actions specified in the recipe.</a:t>
            </a:r>
          </a:p>
          <a:p>
            <a:r>
              <a:rPr lang="en-US" sz="2000" dirty="0" smtClean="0"/>
              <a:t>Recipes can be </a:t>
            </a:r>
            <a:r>
              <a:rPr lang="en-US" sz="2000" dirty="0" smtClean="0">
                <a:solidFill>
                  <a:srgbClr val="FF0000"/>
                </a:solidFill>
              </a:rPr>
              <a:t>partial</a:t>
            </a:r>
            <a:r>
              <a:rPr lang="en-US" sz="2000" dirty="0" smtClean="0"/>
              <a:t> (i.e., can be expand over time)</a:t>
            </a:r>
          </a:p>
          <a:p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/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21029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Shared plan</a:t>
            </a:r>
            <a:r>
              <a:rPr lang="en-US" sz="2000" dirty="0" smtClean="0"/>
              <a:t> </a:t>
            </a:r>
            <a:r>
              <a:rPr lang="en-US" sz="2000" dirty="0"/>
              <a:t>is an essential concept in </a:t>
            </a:r>
            <a:r>
              <a:rPr lang="en-US" sz="2000" dirty="0" smtClean="0"/>
              <a:t>SharedPlans theory.</a:t>
            </a:r>
          </a:p>
          <a:p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rgbClr val="FF0000"/>
                </a:solidFill>
              </a:rPr>
              <a:t>Pollack’s</a:t>
            </a:r>
            <a:r>
              <a:rPr lang="en-US" sz="2000" dirty="0" smtClean="0"/>
              <a:t> definition of plans (relations between actions &amp; beliefs and intentions about those actions)</a:t>
            </a:r>
          </a:p>
          <a:p>
            <a:r>
              <a:rPr lang="en-US" sz="2000" dirty="0" smtClean="0"/>
              <a:t>But, not just for a </a:t>
            </a:r>
            <a:r>
              <a:rPr lang="en-US" sz="2000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agent.</a:t>
            </a:r>
          </a:p>
          <a:p>
            <a:r>
              <a:rPr lang="en-US" sz="2000" dirty="0" smtClean="0"/>
              <a:t>Based on shared plan concept, role of </a:t>
            </a:r>
            <a:r>
              <a:rPr lang="en-US" sz="2000" dirty="0" smtClean="0">
                <a:solidFill>
                  <a:srgbClr val="FF0000"/>
                </a:solidFill>
              </a:rPr>
              <a:t>beliefs and intentions </a:t>
            </a:r>
            <a:r>
              <a:rPr lang="en-US" sz="2000" dirty="0" smtClean="0"/>
              <a:t>can be explored.</a:t>
            </a:r>
          </a:p>
          <a:p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Decomposing </a:t>
            </a:r>
            <a:r>
              <a:rPr lang="en-US" sz="1600" dirty="0"/>
              <a:t>activities into </a:t>
            </a:r>
            <a:r>
              <a:rPr lang="en-US" sz="1600" dirty="0">
                <a:solidFill>
                  <a:srgbClr val="FF0000"/>
                </a:solidFill>
              </a:rPr>
              <a:t>multiple agents’ </a:t>
            </a:r>
            <a:r>
              <a:rPr lang="en-US" sz="1600" dirty="0"/>
              <a:t>actions.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</a:t>
            </a:r>
            <a:r>
              <a:rPr lang="en-US" sz="1600" dirty="0"/>
              <a:t>of agents to joint activity,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</a:t>
            </a:r>
            <a:r>
              <a:rPr lang="en-US" sz="1600" dirty="0"/>
              <a:t>recipes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as the notion of commitment.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0699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200" b="1" i="1" dirty="0" smtClean="0"/>
              <a:t>Shared Plans</a:t>
            </a:r>
            <a:endParaRPr lang="en-US" sz="2200" b="1" i="1" dirty="0"/>
          </a:p>
        </p:txBody>
      </p:sp>
      <p:pic>
        <p:nvPicPr>
          <p:cNvPr id="1026" name="Picture 2" descr="C:\Users\Mohammad\Documents\GitHub\CompExam1\figure\pl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439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action.</a:t>
            </a:r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Full &amp; Partial Shared Plans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i="1" dirty="0" smtClean="0"/>
              <a:t>SP</a:t>
            </a:r>
            <a:r>
              <a:rPr lang="en-US" sz="2000" dirty="0" smtClean="0"/>
              <a:t> focus is on plans that </a:t>
            </a:r>
            <a:r>
              <a:rPr lang="en-US" sz="2000" dirty="0" smtClean="0">
                <a:solidFill>
                  <a:srgbClr val="FF0000"/>
                </a:solidFill>
              </a:rPr>
              <a:t>underlie </a:t>
            </a:r>
            <a:r>
              <a:rPr lang="en-US" sz="2000" dirty="0">
                <a:solidFill>
                  <a:srgbClr val="FF0000"/>
                </a:solidFill>
              </a:rPr>
              <a:t>a discourse </a:t>
            </a:r>
            <a:r>
              <a:rPr lang="en-US" sz="2000" dirty="0"/>
              <a:t>in which the agents collaborate to achieve a </a:t>
            </a:r>
            <a:r>
              <a:rPr lang="en-US" sz="2000" dirty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/>
              <a:t>Linguistic structure:</a:t>
            </a:r>
            <a:r>
              <a:rPr lang="en-US" sz="1800" dirty="0"/>
              <a:t> a sequence of utterances aggregating into discourse </a:t>
            </a:r>
            <a:r>
              <a:rPr lang="en-US" sz="1800" dirty="0" smtClean="0"/>
              <a:t>segments.</a:t>
            </a:r>
          </a:p>
          <a:p>
            <a:pPr lvl="1"/>
            <a:r>
              <a:rPr lang="en-US" sz="1800" b="1" dirty="0"/>
              <a:t>Intentions structure:</a:t>
            </a:r>
            <a:r>
              <a:rPr lang="en-US" sz="1800" dirty="0"/>
              <a:t> the intention that underlies engagement </a:t>
            </a:r>
            <a:r>
              <a:rPr lang="en-US" sz="1800" dirty="0" smtClean="0"/>
              <a:t>in the </a:t>
            </a:r>
            <a:r>
              <a:rPr lang="en-US" sz="1800" dirty="0"/>
              <a:t>particular </a:t>
            </a:r>
            <a:r>
              <a:rPr lang="en-US" sz="1800" dirty="0" smtClean="0"/>
              <a:t>discourse (discourse purpose).</a:t>
            </a:r>
          </a:p>
          <a:p>
            <a:pPr lvl="1"/>
            <a:r>
              <a:rPr lang="en-US" sz="1800" b="1" dirty="0" smtClean="0"/>
              <a:t>Attention </a:t>
            </a:r>
            <a:r>
              <a:rPr lang="en-US" sz="1800" b="1" dirty="0"/>
              <a:t>state:</a:t>
            </a:r>
            <a:r>
              <a:rPr lang="en-US" sz="1800" dirty="0"/>
              <a:t> an abstraction of </a:t>
            </a:r>
            <a:r>
              <a:rPr lang="en-US" sz="1800" dirty="0" smtClean="0"/>
              <a:t>the agent's </a:t>
            </a:r>
            <a:r>
              <a:rPr lang="en-US" sz="1800" dirty="0"/>
              <a:t>focus of </a:t>
            </a:r>
            <a:r>
              <a:rPr lang="en-US" sz="1800" dirty="0" smtClean="0"/>
              <a:t>attention.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/>
              <a:t>Communicating intentions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196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2573</Words>
  <Application>Microsoft Office PowerPoint</Application>
  <PresentationFormat>On-screen Show (4:3)</PresentationFormat>
  <Paragraphs>260</Paragraphs>
  <Slides>27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in Modeling and Reasoning about Beliefs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351</cp:revision>
  <dcterms:created xsi:type="dcterms:W3CDTF">2015-06-17T18:43:57Z</dcterms:created>
  <dcterms:modified xsi:type="dcterms:W3CDTF">2015-06-18T23:29:08Z</dcterms:modified>
</cp:coreProperties>
</file>