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6" r:id="rId3"/>
    <p:sldId id="269" r:id="rId4"/>
    <p:sldId id="279" r:id="rId5"/>
    <p:sldId id="296" r:id="rId6"/>
    <p:sldId id="312" r:id="rId7"/>
    <p:sldId id="323" r:id="rId8"/>
    <p:sldId id="324" r:id="rId9"/>
    <p:sldId id="325" r:id="rId10"/>
    <p:sldId id="326" r:id="rId11"/>
    <p:sldId id="327" r:id="rId12"/>
    <p:sldId id="328" r:id="rId13"/>
    <p:sldId id="25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25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50" r:id="rId36"/>
    <p:sldId id="349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4150" autoAdjust="0"/>
  </p:normalViewPr>
  <p:slideViewPr>
    <p:cSldViewPr>
      <p:cViewPr>
        <p:scale>
          <a:sx n="75" d="100"/>
          <a:sy n="75" d="100"/>
        </p:scale>
        <p:origin x="-193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</a:t>
            </a:r>
            <a:r>
              <a:rPr lang="en-US" dirty="0" smtClean="0"/>
              <a:t>found commitment as an essential issue in </a:t>
            </a:r>
            <a:r>
              <a:rPr lang="en-US" dirty="0" smtClean="0"/>
              <a:t>collaborative </a:t>
            </a:r>
            <a:r>
              <a:rPr lang="en-US" dirty="0" smtClean="0"/>
              <a:t>activities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</a:t>
            </a:r>
            <a:r>
              <a:rPr lang="en-US" sz="1200" baseline="0" dirty="0" smtClean="0"/>
              <a:t> </a:t>
            </a:r>
            <a:r>
              <a:rPr lang="en-US" sz="1200" dirty="0" smtClean="0"/>
              <a:t>Commitment and  other fundamental concepts of collaboration such as mutual beliefs, joint intentions, shared goals, and shared plans mutually support each other to establish a collaborative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DAG to provide a graphical model for reasoning under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in the network represents a random variable 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Structure:</a:t>
            </a:r>
            <a:r>
              <a:rPr lang="en-US" sz="1200" baseline="0" dirty="0" smtClean="0"/>
              <a:t> First, a) what are the nodes/variables to represent in the structure, and b) what are their possible values? Then, causal relationship.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each case of the possible combination 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process of updating beliefs 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efficiently deducing the belief distribution 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formalism, each piece of evidence may support a subset containing several hypotheses.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total belief committed 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total belief 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focal elements being singletons,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Lack of belief does not imply disbelief, since the complements of belief and plausibility are doubt and disbelief,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sources are independent.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numerator represents the accumulated evidence for the sets A and B, which supports the given hypothesis 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denominator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measure of conflict between the sources.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multivalued logic,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three items: truth values, operators, and reasoning procedures 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gradual rather than abrupt.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operators are used in order to manipulate fuzzy sets, and to evaluate the constructed fuzzy rules, and ultimately to combine the results 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employs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structures over intentions </a:t>
            </a:r>
            <a:r>
              <a:rPr lang="en-US" sz="2000" dirty="0" smtClean="0"/>
              <a:t>(in contrast to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</a:t>
            </a:r>
            <a:r>
              <a:rPr lang="en-US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SharedPlans</a:t>
            </a:r>
            <a:r>
              <a:rPr lang="en-US" sz="2000" dirty="0"/>
              <a:t> </a:t>
            </a:r>
            <a:r>
              <a:rPr lang="en-US" sz="2000" dirty="0" smtClean="0"/>
              <a:t>theory describe </a:t>
            </a:r>
            <a:r>
              <a:rPr lang="en-US" sz="2000" dirty="0" smtClean="0">
                <a:solidFill>
                  <a:srgbClr val="FF0000"/>
                </a:solidFill>
              </a:rPr>
              <a:t>a way to achieve </a:t>
            </a:r>
            <a:r>
              <a:rPr lang="en-US" sz="2000" dirty="0" smtClean="0"/>
              <a:t>a shared goal whereas </a:t>
            </a:r>
            <a:r>
              <a:rPr lang="en-US" sz="2000" b="1" dirty="0"/>
              <a:t>Joint Intentions </a:t>
            </a:r>
            <a:r>
              <a:rPr lang="en-US" sz="2000" dirty="0" smtClean="0"/>
              <a:t>theory only describes the shared goal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Joint Intentions </a:t>
            </a:r>
            <a:r>
              <a:rPr lang="en-US" sz="2000" dirty="0" smtClean="0"/>
              <a:t>theory assumes </a:t>
            </a:r>
            <a:r>
              <a:rPr lang="en-US" sz="2000" dirty="0" smtClean="0">
                <a:solidFill>
                  <a:srgbClr val="FF0000"/>
                </a:solidFill>
              </a:rPr>
              <a:t>knowledge</a:t>
            </a:r>
            <a:r>
              <a:rPr lang="en-US" sz="2000" dirty="0" smtClean="0"/>
              <a:t> about the teammates is </a:t>
            </a:r>
            <a:r>
              <a:rPr lang="en-US" sz="2000" dirty="0" smtClean="0">
                <a:solidFill>
                  <a:srgbClr val="FF0000"/>
                </a:solidFill>
              </a:rPr>
              <a:t>always available </a:t>
            </a:r>
            <a:r>
              <a:rPr lang="en-US" sz="2000" dirty="0" smtClean="0"/>
              <a:t>(in contrast to partial plan 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</a:t>
            </a:r>
            <a:r>
              <a:rPr lang="en-US" sz="2000" dirty="0" smtClean="0"/>
              <a:t>theory</a:t>
            </a:r>
            <a:r>
              <a:rPr lang="en-US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 requirements are derived from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concept whereas it is “hard-wired” in </a:t>
            </a:r>
            <a:r>
              <a:rPr lang="en-US" sz="2000" b="1" dirty="0" smtClean="0"/>
              <a:t>Joint </a:t>
            </a:r>
            <a:r>
              <a:rPr lang="en-US" sz="2000" b="1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Association to </a:t>
            </a:r>
            <a:r>
              <a:rPr lang="en-US" sz="1800" dirty="0">
                <a:solidFill>
                  <a:srgbClr val="FF0000"/>
                </a:solidFill>
              </a:rPr>
              <a:t>discourse structure </a:t>
            </a:r>
            <a:r>
              <a:rPr lang="en-US" sz="1800" dirty="0"/>
              <a:t>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</a:t>
            </a:r>
            <a:r>
              <a:rPr lang="en-US" sz="2000" dirty="0" smtClean="0">
                <a:solidFill>
                  <a:srgbClr val="FF0000"/>
                </a:solidFill>
              </a:rPr>
              <a:t>clearly defined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fulfills</a:t>
            </a:r>
            <a:r>
              <a:rPr lang="en-US" sz="2000" dirty="0" smtClean="0"/>
              <a:t>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</a:t>
            </a:r>
            <a:r>
              <a:rPr lang="en-US" sz="2000" dirty="0" smtClean="0">
                <a:solidFill>
                  <a:srgbClr val="FF0000"/>
                </a:solidFill>
              </a:rPr>
              <a:t>valuable</a:t>
            </a:r>
            <a:r>
              <a:rPr lang="en-US" sz="2000" dirty="0" smtClean="0"/>
              <a:t> and make the theories closer to </a:t>
            </a:r>
            <a:r>
              <a:rPr lang="en-US" sz="2000" dirty="0" smtClean="0">
                <a:solidFill>
                  <a:srgbClr val="FF0000"/>
                </a:solidFill>
              </a:rPr>
              <a:t>applications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lack</a:t>
            </a:r>
            <a:r>
              <a:rPr lang="en-US" sz="2000" dirty="0" smtClean="0"/>
              <a:t>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with: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  <a:endParaRPr lang="en-US" sz="1800" dirty="0" smtClean="0"/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success of others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reconcile </a:t>
            </a:r>
            <a:r>
              <a:rPr lang="en-US" sz="1800" dirty="0"/>
              <a:t>between commitments to the existing collaboration and their other </a:t>
            </a:r>
            <a:r>
              <a:rPr lang="en-US" sz="1800" dirty="0" smtClean="0"/>
              <a:t>activities</a:t>
            </a:r>
            <a:r>
              <a:rPr lang="en-US" sz="1800" dirty="0"/>
              <a:t>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/>
              <a:t>Collaborative plans are more than the sum of individual </a:t>
            </a:r>
            <a:r>
              <a:rPr lang="en-US" sz="1800" dirty="0" smtClean="0"/>
              <a:t>plans</a:t>
            </a:r>
            <a:r>
              <a:rPr lang="en-US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basic emotions, 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Dimensional theories might struggle to adequately distinguish emotions </a:t>
            </a:r>
            <a:r>
              <a:rPr lang="en-US" sz="2000" dirty="0" smtClean="0"/>
              <a:t>because of </a:t>
            </a:r>
            <a:r>
              <a:rPr lang="en-US" sz="2000" dirty="0"/>
              <a:t>the existence of limited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Pleasure </a:t>
            </a:r>
            <a:r>
              <a:rPr lang="en-US" sz="2000" dirty="0"/>
              <a:t>dimension roughly maps onto appraisal dimensions that characterize </a:t>
            </a:r>
            <a:r>
              <a:rPr lang="en-US" sz="2000" dirty="0" smtClean="0"/>
              <a:t>the valence </a:t>
            </a:r>
            <a:r>
              <a:rPr lang="en-US" sz="2000" dirty="0"/>
              <a:t>of an appraisal-eliciting </a:t>
            </a:r>
            <a:r>
              <a:rPr lang="en-US" sz="2000" dirty="0" smtClean="0"/>
              <a:t>event (e.g., desirability).</a:t>
            </a:r>
          </a:p>
          <a:p>
            <a:r>
              <a:rPr lang="en-US" sz="2000" dirty="0" smtClean="0"/>
              <a:t>Dominance </a:t>
            </a:r>
            <a:r>
              <a:rPr lang="en-US" sz="2000" dirty="0"/>
              <a:t>roughly maps onto the </a:t>
            </a:r>
            <a:r>
              <a:rPr lang="en-US" sz="2000" dirty="0" smtClean="0"/>
              <a:t>appraisal dimension </a:t>
            </a:r>
            <a:r>
              <a:rPr lang="en-US" sz="2000" dirty="0"/>
              <a:t>of coping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Arousal </a:t>
            </a:r>
            <a:r>
              <a:rPr lang="en-US" sz="2000" dirty="0"/>
              <a:t>can be considered as a measure </a:t>
            </a:r>
            <a:r>
              <a:rPr lang="en-US" sz="2000" dirty="0" smtClean="0"/>
              <a:t>of intensity.</a:t>
            </a:r>
          </a:p>
          <a:p>
            <a:r>
              <a:rPr lang="en-US" sz="2000" dirty="0" smtClean="0"/>
              <a:t>Appraisals are relational constructs (between an event and one’s mental states), whereas emotions in dimensional are non-relational and just a unique overall state of individual.</a:t>
            </a:r>
          </a:p>
          <a:p>
            <a:r>
              <a:rPr lang="en-US" sz="2000" dirty="0" smtClean="0"/>
              <a:t>Dimensional emotion theory do not address affects antecedents like appraisal and they question the causal linkage between appraisal and emotion.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Dimensional emotion theory lacks the link between preceding intentional meaning and emotion.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Both consider emotions to descend from valenced reactions to the stimuli.</a:t>
            </a:r>
          </a:p>
          <a:p>
            <a:r>
              <a:rPr lang="en-US" sz="2000" dirty="0" smtClean="0"/>
              <a:t>Both acknowledge </a:t>
            </a:r>
            <a:r>
              <a:rPr lang="en-US" sz="2000" dirty="0"/>
              <a:t>the role of arousal in determining </a:t>
            </a:r>
            <a:r>
              <a:rPr lang="en-US" sz="2000" dirty="0" smtClean="0"/>
              <a:t>emotional reactions (as intensity in OCC model – as coping potential by Scherer).</a:t>
            </a:r>
          </a:p>
          <a:p>
            <a:r>
              <a:rPr lang="en-US" sz="2000" dirty="0" smtClean="0"/>
              <a:t>Dimensional theories and OCC model can relate to each other in terms of categorization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0" y="3363694"/>
            <a:ext cx="4461259" cy="33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is good </a:t>
            </a:r>
            <a:r>
              <a:rPr lang="en-US" sz="2000" dirty="0"/>
              <a:t>to follow </a:t>
            </a:r>
            <a:r>
              <a:rPr lang="en-US" sz="2000" dirty="0" smtClean="0"/>
              <a:t>well-established computational models with theoretical foundations.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explain more details of the structure or the processes involved </a:t>
            </a:r>
            <a:r>
              <a:rPr lang="en-US" sz="2000" dirty="0" smtClean="0"/>
              <a:t>in affective </a:t>
            </a:r>
            <a:r>
              <a:rPr lang="en-US" sz="2000" dirty="0"/>
              <a:t>situations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necessarily </a:t>
            </a:r>
            <a:r>
              <a:rPr lang="en-US" sz="2000" dirty="0" smtClean="0"/>
              <a:t>to exactly follow only </a:t>
            </a:r>
            <a:r>
              <a:rPr lang="en-US" sz="2000" dirty="0"/>
              <a:t>one theory and its descriptions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aspects of models can represent different theories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believe </a:t>
            </a:r>
            <a:r>
              <a:rPr lang="en-US" sz="2000" dirty="0"/>
              <a:t>the interpersonal </a:t>
            </a:r>
            <a:r>
              <a:rPr lang="en-US" sz="2000" dirty="0" smtClean="0"/>
              <a:t>functions of </a:t>
            </a:r>
            <a:r>
              <a:rPr lang="en-US" sz="2000" dirty="0"/>
              <a:t>emotions should be our first </a:t>
            </a:r>
            <a:r>
              <a:rPr lang="en-US" sz="2000" dirty="0" smtClean="0"/>
              <a:t>concern.</a:t>
            </a:r>
          </a:p>
          <a:p>
            <a:r>
              <a:rPr lang="en-US" sz="2000" dirty="0" smtClean="0"/>
              <a:t>We can </a:t>
            </a:r>
            <a:r>
              <a:rPr lang="en-US" sz="2000" dirty="0"/>
              <a:t>see the importance </a:t>
            </a:r>
            <a:r>
              <a:rPr lang="en-US" sz="2000" dirty="0" smtClean="0"/>
              <a:t>of interpretive</a:t>
            </a:r>
            <a:r>
              <a:rPr lang="en-US" sz="2000" dirty="0"/>
              <a:t>, communicative and regulatory aspects of emotion functions in </a:t>
            </a:r>
            <a:r>
              <a:rPr lang="en-US" sz="2000" dirty="0" smtClean="0"/>
              <a:t>this proposed </a:t>
            </a:r>
            <a:r>
              <a:rPr lang="en-US" sz="2000" dirty="0"/>
              <a:t>work.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CPTs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/>
              <a:t>Joint Probability Distribution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Networks: </a:t>
            </a:r>
            <a:r>
              <a:rPr lang="en-US" sz="2000" b="1" i="1" dirty="0" smtClean="0"/>
              <a:t>Reasoning in BBNs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Hybrid (Tambe)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Bratman’s </a:t>
            </a:r>
            <a:r>
              <a:rPr lang="en-US" sz="2000" dirty="0" smtClean="0"/>
              <a:t>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responsiveness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Theories&gt; </a:t>
            </a:r>
            <a:r>
              <a:rPr lang="en-US" sz="2400" b="1" dirty="0" smtClean="0"/>
              <a:t>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Bayesian networks which satisfy the Markov </a:t>
            </a:r>
            <a:r>
              <a:rPr lang="en-US" sz="2000" dirty="0" smtClean="0"/>
              <a:t>property explicitly </a:t>
            </a:r>
            <a:r>
              <a:rPr lang="en-US" sz="2000" dirty="0"/>
              <a:t>express conditional independencies </a:t>
            </a:r>
            <a:r>
              <a:rPr lang="en-US" sz="2000" dirty="0" smtClean="0"/>
              <a:t>in probability distributions.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 smtClean="0"/>
              <a:t>Conditional Independence</a:t>
            </a:r>
            <a:endParaRPr lang="en-US" sz="20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4" y="2146861"/>
            <a:ext cx="4757738" cy="52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1" y="2971800"/>
            <a:ext cx="7998365" cy="8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ohammad\Documents\GitHub\CompExam3\figure\conditional-independ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423024"/>
            <a:ext cx="8245475" cy="19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Dempster-Shafer theory is designed to deal with the distinction between </a:t>
            </a:r>
            <a:r>
              <a:rPr lang="en-US" sz="2000" b="1" dirty="0"/>
              <a:t>uncertainty and ignorance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Rather </a:t>
            </a:r>
            <a:r>
              <a:rPr lang="en-US" sz="2000" dirty="0"/>
              <a:t>than computing the probability of a proposition, it computes the probability that the evidence supports the proposition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set of hypotheses </a:t>
            </a:r>
            <a:r>
              <a:rPr lang="en-US" sz="2000" dirty="0" smtClean="0"/>
              <a:t> (</a:t>
            </a:r>
            <a:r>
              <a:rPr lang="en-US" sz="2000" b="1" dirty="0" smtClean="0"/>
              <a:t>frame </a:t>
            </a:r>
            <a:r>
              <a:rPr lang="en-US" sz="2000" b="1" dirty="0"/>
              <a:t>of </a:t>
            </a:r>
            <a:r>
              <a:rPr lang="en-US" sz="2000" b="1" dirty="0" smtClean="0"/>
              <a:t>discernment</a:t>
            </a:r>
            <a:r>
              <a:rPr lang="en-US" sz="2000" dirty="0" smtClean="0"/>
              <a:t>)</a:t>
            </a:r>
            <a:r>
              <a:rPr lang="en-US" sz="2000" dirty="0"/>
              <a:t> represent all of the possible states of the system considered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relation between a piece of evidence and a hypothesis corresponds to a cause-effect chain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 are three basic functions </a:t>
            </a:r>
            <a:r>
              <a:rPr lang="en-US" sz="2000" dirty="0" smtClean="0"/>
              <a:t>required to </a:t>
            </a:r>
            <a:r>
              <a:rPr lang="en-US" sz="2000" dirty="0"/>
              <a:t>understand for modeling purposes, </a:t>
            </a:r>
            <a:r>
              <a:rPr lang="en-US" sz="2000" b="1" dirty="0"/>
              <a:t>mass function</a:t>
            </a:r>
            <a:r>
              <a:rPr lang="en-US" sz="2000" dirty="0"/>
              <a:t>, </a:t>
            </a:r>
            <a:r>
              <a:rPr lang="en-US" sz="2000" b="1" dirty="0"/>
              <a:t>belief function</a:t>
            </a:r>
            <a:r>
              <a:rPr lang="en-US" sz="2000" dirty="0"/>
              <a:t>, and </a:t>
            </a:r>
            <a:r>
              <a:rPr lang="en-US" sz="2000" b="1" dirty="0"/>
              <a:t>plausibility function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Basic </a:t>
            </a:r>
            <a:r>
              <a:rPr lang="en-US" sz="2000" dirty="0"/>
              <a:t>Probability </a:t>
            </a:r>
            <a:r>
              <a:rPr lang="en-US" sz="2000" dirty="0" smtClean="0"/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total belief 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/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/>
              <a:t>important functions</a:t>
            </a:r>
            <a:endParaRPr lang="en-US" sz="20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relationship: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Uncertainty measure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/>
              <a:t>to combine </a:t>
            </a:r>
            <a:r>
              <a:rPr lang="en-US" sz="2000" dirty="0"/>
              <a:t>the measures of evidence from different </a:t>
            </a:r>
            <a:r>
              <a:rPr lang="en-US" sz="2000" dirty="0" smtClean="0"/>
              <a:t>sources.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Fuzzy </a:t>
            </a:r>
            <a:r>
              <a:rPr lang="en-US" sz="2000" dirty="0" smtClean="0"/>
              <a:t>Logic's ultimate </a:t>
            </a:r>
            <a:r>
              <a:rPr lang="en-US" sz="2000" dirty="0"/>
              <a:t>goal is to provide foundations for approximate reasoning </a:t>
            </a:r>
            <a:r>
              <a:rPr lang="en-US" sz="2000" dirty="0" smtClean="0"/>
              <a:t>using imprecise </a:t>
            </a:r>
            <a:r>
              <a:rPr lang="en-US" sz="2000" dirty="0"/>
              <a:t>propositions based on fuzzy set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order to deal with </a:t>
            </a:r>
            <a:r>
              <a:rPr lang="en-US" sz="2000" dirty="0" smtClean="0"/>
              <a:t>such imprecise </a:t>
            </a:r>
            <a:r>
              <a:rPr lang="en-US" sz="2000" dirty="0"/>
              <a:t>inference, Fuzzy Logic allows the imprecise linguistic terms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b="1" dirty="0"/>
              <a:t>Fuzzy Sets:</a:t>
            </a:r>
            <a:r>
              <a:rPr lang="en-US" sz="2000" dirty="0"/>
              <a:t> A fuzzy set is a class of objects with a continuum of degrees of membership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 fuzzy set </a:t>
            </a:r>
            <a:r>
              <a:rPr lang="en-US" sz="2000" b="1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defined by </a:t>
            </a:r>
            <a:r>
              <a:rPr lang="en-US" sz="2000" dirty="0"/>
              <a:t>a membership function </a:t>
            </a:r>
            <a:r>
              <a:rPr lang="en-US" sz="2000" dirty="0" smtClean="0"/>
              <a:t>      from </a:t>
            </a:r>
            <a:r>
              <a:rPr lang="en-US" sz="2000" dirty="0"/>
              <a:t>the universe of discourse </a:t>
            </a:r>
            <a:r>
              <a:rPr lang="en-US" sz="2000" b="1" i="1" dirty="0" smtClean="0"/>
              <a:t>X</a:t>
            </a:r>
            <a:r>
              <a:rPr lang="en-US" sz="2000" dirty="0" smtClean="0"/>
              <a:t> to the </a:t>
            </a:r>
            <a:r>
              <a:rPr lang="en-US" sz="2000" dirty="0"/>
              <a:t>closed unit interval </a:t>
            </a:r>
            <a:r>
              <a:rPr lang="en-US" sz="2000" b="1" dirty="0"/>
              <a:t>[0,1]</a:t>
            </a:r>
            <a:r>
              <a:rPr lang="en-US" sz="2000" dirty="0"/>
              <a:t>. We interpret </a:t>
            </a:r>
            <a:r>
              <a:rPr lang="en-US" sz="2000" dirty="0" smtClean="0"/>
              <a:t>            as </a:t>
            </a:r>
            <a:r>
              <a:rPr lang="en-US" sz="2000" dirty="0"/>
              <a:t>the </a:t>
            </a:r>
            <a:r>
              <a:rPr lang="en-US" sz="2000" dirty="0" smtClean="0"/>
              <a:t>degree of </a:t>
            </a:r>
            <a:r>
              <a:rPr lang="en-US" sz="2000" dirty="0"/>
              <a:t>membership of </a:t>
            </a:r>
            <a:r>
              <a:rPr lang="en-US" sz="2000" b="1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b="1" i="1" dirty="0" smtClean="0"/>
              <a:t>A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1" y="49784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5283738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mathematical </a:t>
            </a:r>
            <a:r>
              <a:rPr lang="en-US" sz="2000" dirty="0"/>
              <a:t>tools for indicating flexible membership to a set, modeling, </a:t>
            </a:r>
            <a:r>
              <a:rPr lang="en-US" sz="2000" dirty="0" smtClean="0"/>
              <a:t>and quantifying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fuzzification </a:t>
            </a:r>
            <a:r>
              <a:rPr lang="en-US" sz="2000" dirty="0"/>
              <a:t>and defuzzification steps of a Fuzzy Logic system.</a:t>
            </a:r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quantify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Fuzzy Logic </a:t>
            </a:r>
            <a:r>
              <a:rPr lang="en-US" sz="2400" b="1" dirty="0" smtClean="0"/>
              <a:t>Theory: </a:t>
            </a:r>
            <a:r>
              <a:rPr lang="en-US" sz="2000" b="1" dirty="0" smtClean="0"/>
              <a:t>Membership </a:t>
            </a:r>
            <a:r>
              <a:rPr lang="en-US" sz="2000" b="1" dirty="0" err="1" smtClean="0"/>
              <a:t>Funcitons</a:t>
            </a:r>
            <a:endParaRPr lang="en-US" sz="2000" b="1" i="1" dirty="0"/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37" y="3385664"/>
            <a:ext cx="4210733" cy="30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input or output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natural </a:t>
            </a:r>
            <a:r>
              <a:rPr lang="en-US" sz="2000" dirty="0" smtClean="0"/>
              <a:t>language.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determine and control </a:t>
            </a:r>
            <a:r>
              <a:rPr lang="en-US" sz="2000" dirty="0" smtClean="0"/>
              <a:t>the output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one fuzzy value 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combining the results 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defuzzifying the final fuzzy result 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causal relationships between </a:t>
            </a:r>
            <a:r>
              <a:rPr lang="en-US" sz="2000" dirty="0" smtClean="0"/>
              <a:t>variables.</a:t>
            </a:r>
          </a:p>
          <a:p>
            <a:r>
              <a:rPr lang="en-US" sz="2000" dirty="0"/>
              <a:t>Relatively easy recognition of dependencies and independencies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handle situations where the data set is incomplete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all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Capable of being readily updated when a new </a:t>
            </a:r>
            <a:r>
              <a:rPr lang="en-US" sz="2000" dirty="0" smtClean="0"/>
              <a:t>evidence becomes available.</a:t>
            </a:r>
          </a:p>
          <a:p>
            <a:r>
              <a:rPr lang="en-US" sz="2000" dirty="0"/>
              <a:t>Both predictive/deductive and diagnostic/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Computational tractability exists for most practical applications.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effort is required to build network models 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Computationally intensive if the conditional independencies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Challenging to obtain experts' knowledge 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feedback loops in the Bayesian network's structure, which has </a:t>
            </a:r>
            <a:r>
              <a:rPr lang="en-US" sz="2000" dirty="0" smtClean="0"/>
              <a:t>an  </a:t>
            </a:r>
            <a:r>
              <a:rPr lang="en-US" sz="2000" dirty="0"/>
              <a:t>acyclic nature. This structure prevents typical feedback loops in design </a:t>
            </a:r>
            <a:r>
              <a:rPr lang="en-US" sz="2000" dirty="0" smtClean="0"/>
              <a:t>of  </a:t>
            </a:r>
            <a:r>
              <a:rPr lang="en-US" sz="2000" dirty="0"/>
              <a:t>Bayesian network models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856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plan,</a:t>
            </a:r>
          </a:p>
          <a:p>
            <a:pPr lvl="1"/>
            <a:r>
              <a:rPr lang="en-US" sz="1800" dirty="0" smtClean="0"/>
              <a:t>Communication </a:t>
            </a:r>
            <a:r>
              <a:rPr lang="en-US" sz="1800" dirty="0" smtClean="0"/>
              <a:t>makes the agents to </a:t>
            </a:r>
            <a:r>
              <a:rPr lang="en-US" sz="1800" dirty="0" smtClean="0">
                <a:solidFill>
                  <a:srgbClr val="FF0000"/>
                </a:solidFill>
              </a:rPr>
              <a:t>mutually believing </a:t>
            </a:r>
            <a:r>
              <a:rPr lang="en-US" sz="1800" dirty="0" smtClean="0"/>
              <a:t>that:</a:t>
            </a:r>
          </a:p>
          <a:p>
            <a:pPr lvl="2"/>
            <a:r>
              <a:rPr lang="en-US" sz="1800" dirty="0" smtClean="0"/>
              <a:t>there </a:t>
            </a:r>
            <a:r>
              <a:rPr lang="en-US" sz="1800" dirty="0" smtClean="0"/>
              <a:t>is an agent </a:t>
            </a:r>
            <a:r>
              <a:rPr lang="en-US" sz="1800" dirty="0" smtClean="0">
                <a:solidFill>
                  <a:srgbClr val="FF0000"/>
                </a:solidFill>
              </a:rPr>
              <a:t>responsible</a:t>
            </a:r>
            <a:r>
              <a:rPr lang="en-US" sz="1800" dirty="0" smtClean="0"/>
              <a:t> to </a:t>
            </a:r>
            <a:r>
              <a:rPr lang="en-US" sz="1800" dirty="0"/>
              <a:t>execute an action in the plan, </a:t>
            </a:r>
            <a:endParaRPr lang="en-US" sz="1800" dirty="0" smtClean="0"/>
          </a:p>
          <a:p>
            <a:pPr lvl="2"/>
            <a:r>
              <a:rPr lang="en-US" sz="1800" dirty="0" smtClean="0"/>
              <a:t>that </a:t>
            </a:r>
            <a:r>
              <a:rPr lang="en-US" sz="1800" dirty="0"/>
              <a:t>agent has </a:t>
            </a:r>
            <a:r>
              <a:rPr lang="en-US" sz="1800" dirty="0">
                <a:solidFill>
                  <a:srgbClr val="FF0000"/>
                </a:solidFill>
              </a:rPr>
              <a:t>intention</a:t>
            </a:r>
            <a:r>
              <a:rPr lang="en-US" sz="1800" dirty="0"/>
              <a:t> to </a:t>
            </a:r>
            <a:r>
              <a:rPr lang="en-US" sz="1800" dirty="0" smtClean="0"/>
              <a:t>do so, </a:t>
            </a:r>
            <a:endParaRPr lang="en-US" sz="1800" dirty="0" smtClean="0"/>
          </a:p>
          <a:p>
            <a:pPr lvl="2"/>
            <a:r>
              <a:rPr lang="en-US" sz="1800" dirty="0" smtClean="0"/>
              <a:t>the </a:t>
            </a:r>
            <a:r>
              <a:rPr lang="en-US" sz="1800" dirty="0" smtClean="0"/>
              <a:t>actions </a:t>
            </a:r>
            <a:r>
              <a:rPr lang="en-US" sz="1800" dirty="0"/>
              <a:t>in the plan </a:t>
            </a:r>
            <a:r>
              <a:rPr lang="en-US" sz="1800" dirty="0" smtClean="0">
                <a:solidFill>
                  <a:srgbClr val="FF0000"/>
                </a:solidFill>
              </a:rPr>
              <a:t>contribute to </a:t>
            </a:r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goal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Overview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possibility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represent the concept of ignorance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Consistent with classical probability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Distinguishing randomness from missing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required a priori knowledge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Including an evidence combination rule which provides an operator </a:t>
            </a:r>
            <a:r>
              <a:rPr lang="en-US" sz="2000" dirty="0" smtClean="0"/>
              <a:t>to integrate </a:t>
            </a:r>
            <a:r>
              <a:rPr lang="en-US" sz="2000" dirty="0"/>
              <a:t>multiple pieces of information from different 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Computational complexity 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Small modifications in the evidence assignments may lead to </a:t>
            </a:r>
            <a:r>
              <a:rPr lang="en-US" sz="2000" dirty="0" smtClean="0"/>
              <a:t>a  </a:t>
            </a:r>
            <a:r>
              <a:rPr lang="en-US" sz="2000" dirty="0"/>
              <a:t>completely different conclusion, which can lead to misleading </a:t>
            </a:r>
            <a:r>
              <a:rPr lang="en-US" sz="2000" dirty="0" smtClean="0"/>
              <a:t>and  </a:t>
            </a:r>
            <a:r>
              <a:rPr lang="en-US" sz="2000" dirty="0"/>
              <a:t>counter-intuitive results.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/>
              <a:t>Dempster-Shafer Theory</a:t>
            </a:r>
          </a:p>
        </p:txBody>
      </p:sp>
    </p:spTree>
    <p:extLst>
      <p:ext uri="{BB962C8B-B14F-4D97-AF65-F5344CB8AC3E}">
        <p14:creationId xmlns:p14="http://schemas.microsoft.com/office/powerpoint/2010/main" val="87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/>
              <a:t>numerics</a:t>
            </a:r>
            <a:r>
              <a:rPr lang="en-US" sz="2000" dirty="0"/>
              <a:t> </a:t>
            </a:r>
            <a:r>
              <a:rPr lang="en-US" sz="2000" dirty="0" smtClean="0"/>
              <a:t>and  </a:t>
            </a:r>
            <a:r>
              <a:rPr lang="en-US" sz="2000" dirty="0"/>
              <a:t>linguistics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Capturing the concept of the ambiguity of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Flexible and intuitive knowledge-base design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Relatively robust algorithms.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99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exact fuzzy rules and membership functions is a </a:t>
            </a:r>
            <a:r>
              <a:rPr lang="en-US" sz="2000" dirty="0" smtClean="0"/>
              <a:t>hard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manual tuning to obtain a better result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tuning in many options in design of a system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order of inference steps matters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After reasoning, it can be difficult to exactly interpret the </a:t>
            </a:r>
            <a:r>
              <a:rPr lang="en-US" sz="2000" dirty="0" smtClean="0"/>
              <a:t>membership value.</a:t>
            </a:r>
          </a:p>
          <a:p>
            <a:r>
              <a:rPr lang="en-US" sz="2000" dirty="0"/>
              <a:t>Validation of a fuzzy knowledge-base is typically expensive.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</a:t>
            </a:r>
            <a:r>
              <a:rPr lang="en-US" sz="2000" b="1" i="1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009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Robot’s motion control</a:t>
            </a:r>
          </a:p>
          <a:p>
            <a:r>
              <a:rPr lang="en-US" sz="2000" dirty="0" smtClean="0"/>
              <a:t>Sensory data fusion in robots</a:t>
            </a:r>
          </a:p>
          <a:p>
            <a:r>
              <a:rPr lang="en-US" sz="2000" dirty="0" smtClean="0"/>
              <a:t>Modeling domain knowledge</a:t>
            </a:r>
          </a:p>
          <a:p>
            <a:r>
              <a:rPr lang="en-US" sz="2000" dirty="0" smtClean="0"/>
              <a:t>Modeling human-robot interaction</a:t>
            </a:r>
          </a:p>
          <a:p>
            <a:r>
              <a:rPr lang="en-US" sz="2000" dirty="0" smtClean="0"/>
              <a:t>Modeling emotional state of the robot</a:t>
            </a:r>
          </a:p>
          <a:p>
            <a:r>
              <a:rPr lang="en-US" sz="2000" dirty="0" smtClean="0"/>
              <a:t>Modeling forward model of robot’s actions</a:t>
            </a:r>
          </a:p>
          <a:p>
            <a:r>
              <a:rPr lang="en-US" sz="2000" dirty="0" smtClean="0"/>
              <a:t>Modeling object affordances</a:t>
            </a:r>
          </a:p>
          <a:p>
            <a:r>
              <a:rPr lang="en-US" sz="2000" dirty="0" smtClean="0"/>
              <a:t>Robot’s navigation</a:t>
            </a:r>
          </a:p>
          <a:p>
            <a:r>
              <a:rPr lang="en-US" sz="2000" dirty="0" smtClean="0"/>
              <a:t>Learning robot’s decision function</a:t>
            </a:r>
          </a:p>
          <a:p>
            <a:r>
              <a:rPr lang="en-US" sz="2000" dirty="0" smtClean="0"/>
              <a:t>Learning imitative body motions of humans</a:t>
            </a:r>
          </a:p>
          <a:p>
            <a:r>
              <a:rPr lang="en-US" sz="2000" dirty="0" smtClean="0"/>
              <a:t>Intention recognition</a:t>
            </a:r>
          </a:p>
          <a:p>
            <a:r>
              <a:rPr lang="en-US" sz="2000" dirty="0" smtClean="0"/>
              <a:t>Mobile-robot localization</a:t>
            </a:r>
          </a:p>
          <a:p>
            <a:r>
              <a:rPr lang="en-US" sz="2000" dirty="0" smtClean="0"/>
              <a:t>Modeling cooperative agents</a:t>
            </a:r>
          </a:p>
          <a:p>
            <a:r>
              <a:rPr lang="en-US" sz="2000" dirty="0" smtClean="0"/>
              <a:t>Agent’s argumentation and decision making framework</a:t>
            </a:r>
          </a:p>
          <a:p>
            <a:r>
              <a:rPr lang="en-US" sz="2000" dirty="0" smtClean="0"/>
              <a:t>Modeling theory of mind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01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Uncertainty is involved in collaboration:</a:t>
            </a:r>
            <a:endParaRPr lang="en-US" sz="1600" dirty="0"/>
          </a:p>
          <a:p>
            <a:pPr lvl="1"/>
            <a:r>
              <a:rPr lang="en-US" sz="1800" dirty="0"/>
              <a:t>Different theories are concerned about teamwork and the involvement of others to form an intention,</a:t>
            </a:r>
          </a:p>
          <a:p>
            <a:pPr lvl="1"/>
            <a:r>
              <a:rPr lang="en-US" sz="1800" dirty="0"/>
              <a:t>to generate or evolve the shared plan,</a:t>
            </a:r>
          </a:p>
          <a:p>
            <a:pPr lvl="1"/>
            <a:r>
              <a:rPr lang="en-US" sz="1800" dirty="0"/>
              <a:t>or even to establish a single mutual belief.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perceiving </a:t>
            </a:r>
            <a:r>
              <a:rPr lang="en-US" sz="2000" dirty="0" smtClean="0"/>
              <a:t>others‘ behaviors.</a:t>
            </a:r>
          </a:p>
          <a:p>
            <a:r>
              <a:rPr lang="en-US" sz="2000" dirty="0" smtClean="0"/>
              <a:t>Processes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/>
              <a:t>uncertainty.</a:t>
            </a:r>
          </a:p>
          <a:p>
            <a:r>
              <a:rPr lang="en-US" sz="2000" dirty="0" smtClean="0"/>
              <a:t>Beliefs include certain amount of uncertainty independent of their source.</a:t>
            </a:r>
          </a:p>
          <a:p>
            <a:pPr lvl="1"/>
            <a:r>
              <a:rPr lang="en-US" sz="1700" dirty="0"/>
              <a:t>the lack of evidence about a counterpart's belief about an event,</a:t>
            </a:r>
          </a:p>
          <a:p>
            <a:pPr lvl="1"/>
            <a:r>
              <a:rPr lang="en-US" sz="1700" dirty="0"/>
              <a:t>the lack of evidence about the feeling of a counterpart for a collaborative action,</a:t>
            </a:r>
          </a:p>
          <a:p>
            <a:r>
              <a:rPr lang="en-US" sz="2000" dirty="0" smtClean="0"/>
              <a:t>Consequences can </a:t>
            </a:r>
            <a:r>
              <a:rPr lang="en-US" sz="2000" dirty="0"/>
              <a:t>be </a:t>
            </a:r>
            <a:r>
              <a:rPr lang="en-US" sz="2000" dirty="0" smtClean="0"/>
              <a:t>mitigated </a:t>
            </a:r>
            <a:r>
              <a:rPr lang="en-US" sz="2000" dirty="0"/>
              <a:t>by having </a:t>
            </a:r>
            <a:r>
              <a:rPr lang="en-US" sz="2000" dirty="0" smtClean="0"/>
              <a:t>a mechanism </a:t>
            </a:r>
            <a:r>
              <a:rPr lang="en-US" sz="2000" dirty="0"/>
              <a:t>to deal with uncertainty in some level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for us to choose where to apply the appropriate mechanism to make </a:t>
            </a:r>
            <a:r>
              <a:rPr lang="en-US" sz="2000" dirty="0" smtClean="0"/>
              <a:t>more stable </a:t>
            </a:r>
            <a:r>
              <a:rPr lang="en-US" sz="2000" dirty="0"/>
              <a:t>collaborative behaviors.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80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  <a:p>
            <a:pPr lvl="2"/>
            <a:endParaRPr lang="en-US" sz="1600" dirty="0"/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</a:t>
            </a:r>
            <a:r>
              <a:rPr lang="en-US" sz="2300" b="1" dirty="0" smtClean="0"/>
              <a:t>Theory: </a:t>
            </a:r>
            <a:r>
              <a:rPr lang="en-US" sz="2000" b="1" i="1" dirty="0" smtClean="0"/>
              <a:t>Overview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</a:t>
            </a:r>
            <a:r>
              <a:rPr lang="en-US" sz="2000" dirty="0" smtClean="0"/>
              <a:t>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Joint </a:t>
            </a:r>
            <a:r>
              <a:rPr lang="en-US" sz="2000" dirty="0"/>
              <a:t>Intentions theory 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endParaRPr lang="en-US" sz="2000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endParaRPr lang="en-US" sz="20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</a:t>
            </a:r>
            <a:r>
              <a:rPr lang="en-US" sz="2000" i="1" dirty="0"/>
              <a:t>achievable</a:t>
            </a:r>
            <a:r>
              <a:rPr lang="en-US" sz="2000" dirty="0"/>
              <a:t>, </a:t>
            </a:r>
            <a:r>
              <a:rPr lang="en-US" sz="2000" i="1" dirty="0"/>
              <a:t>impossible</a:t>
            </a:r>
            <a:r>
              <a:rPr lang="en-US" sz="2000" dirty="0"/>
              <a:t>, or </a:t>
            </a:r>
            <a:r>
              <a:rPr lang="en-US" sz="2000" i="1" dirty="0"/>
              <a:t>irrelevant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Joint </a:t>
            </a:r>
            <a:r>
              <a:rPr lang="en-US" sz="1800" b="1" dirty="0" smtClean="0"/>
              <a:t>commitment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Joint Persistent Goal </a:t>
            </a:r>
            <a:r>
              <a:rPr lang="en-US" sz="1800" dirty="0" smtClean="0"/>
              <a:t>(JPG</a:t>
            </a:r>
            <a:r>
              <a:rPr lang="en-US" sz="1800" dirty="0"/>
              <a:t>) requires </a:t>
            </a:r>
            <a:r>
              <a:rPr lang="en-US" sz="1800" dirty="0" smtClean="0"/>
              <a:t>all team </a:t>
            </a:r>
            <a:r>
              <a:rPr lang="en-US" sz="1800" dirty="0"/>
              <a:t>members to mutually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currently false </a:t>
            </a:r>
            <a:r>
              <a:rPr lang="en-US" sz="1800" dirty="0"/>
              <a:t>and want </a:t>
            </a:r>
            <a:r>
              <a:rPr lang="en-US" sz="1800" b="1" i="1" dirty="0"/>
              <a:t>p</a:t>
            </a:r>
            <a:r>
              <a:rPr lang="en-US" sz="1800" dirty="0"/>
              <a:t> </a:t>
            </a:r>
            <a:r>
              <a:rPr lang="en-US" sz="1800" dirty="0" smtClean="0"/>
              <a:t>to eventually </a:t>
            </a:r>
            <a:r>
              <a:rPr lang="en-US" sz="1800" dirty="0"/>
              <a:t>be true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 </a:t>
            </a:r>
            <a:r>
              <a:rPr lang="en-US" sz="1800" dirty="0"/>
              <a:t>JPG guarantees that team </a:t>
            </a:r>
            <a:r>
              <a:rPr lang="en-US" sz="1800" dirty="0">
                <a:solidFill>
                  <a:srgbClr val="FF0000"/>
                </a:solidFill>
              </a:rPr>
              <a:t>members cannot </a:t>
            </a:r>
            <a:r>
              <a:rPr lang="en-US" sz="1800" dirty="0" err="1">
                <a:solidFill>
                  <a:srgbClr val="FF0000"/>
                </a:solidFill>
              </a:rPr>
              <a:t>decommit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until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/>
              <a:t>mutually known to be </a:t>
            </a:r>
            <a:r>
              <a:rPr lang="en-US" sz="1800" dirty="0" smtClean="0"/>
              <a:t>achieved</a:t>
            </a:r>
            <a:r>
              <a:rPr lang="en-US" sz="1800" dirty="0"/>
              <a:t>, </a:t>
            </a:r>
            <a:r>
              <a:rPr lang="en-US" sz="1800" dirty="0" smtClean="0"/>
              <a:t>unachievable </a:t>
            </a:r>
            <a:r>
              <a:rPr lang="en-US" sz="1800" dirty="0"/>
              <a:t>or </a:t>
            </a:r>
            <a:r>
              <a:rPr lang="en-US" sz="1800" dirty="0" smtClean="0"/>
              <a:t>irrelevant.</a:t>
            </a:r>
          </a:p>
          <a:p>
            <a:endParaRPr lang="en-US" sz="1800" dirty="0" smtClean="0"/>
          </a:p>
          <a:p>
            <a:r>
              <a:rPr lang="en-US" sz="1800" dirty="0" smtClean="0"/>
              <a:t>JPG </a:t>
            </a:r>
            <a:r>
              <a:rPr lang="en-US" sz="1800" dirty="0" smtClean="0"/>
              <a:t>requires </a:t>
            </a:r>
            <a:r>
              <a:rPr lang="en-US" sz="1800" dirty="0"/>
              <a:t>team members to each hold </a:t>
            </a:r>
            <a:r>
              <a:rPr lang="en-US" sz="1800" b="1" i="1" dirty="0"/>
              <a:t>p</a:t>
            </a:r>
            <a:r>
              <a:rPr lang="en-US" sz="1800" dirty="0"/>
              <a:t> as </a:t>
            </a:r>
            <a:r>
              <a:rPr lang="en-US" sz="1800" dirty="0" smtClean="0"/>
              <a:t>a WAG.</a:t>
            </a:r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team of agents </a:t>
            </a:r>
            <a:r>
              <a:rPr lang="en-US" sz="1800" dirty="0">
                <a:solidFill>
                  <a:srgbClr val="FF0000"/>
                </a:solidFill>
              </a:rPr>
              <a:t>jointly </a:t>
            </a:r>
            <a:r>
              <a:rPr lang="en-US" sz="1800" dirty="0" smtClean="0">
                <a:solidFill>
                  <a:srgbClr val="FF0000"/>
                </a:solidFill>
              </a:rPr>
              <a:t>intends </a:t>
            </a:r>
            <a:r>
              <a:rPr lang="en-US" sz="1800" dirty="0" smtClean="0"/>
              <a:t>to </a:t>
            </a:r>
            <a:r>
              <a:rPr lang="en-US" sz="1800" dirty="0"/>
              <a:t>do an action if and only if the members have a </a:t>
            </a:r>
            <a:r>
              <a:rPr lang="en-US" sz="1800" dirty="0" smtClean="0">
                <a:solidFill>
                  <a:srgbClr val="FF0000"/>
                </a:solidFill>
              </a:rPr>
              <a:t>JPG</a:t>
            </a:r>
            <a:r>
              <a:rPr lang="en-US" sz="1800" dirty="0" smtClean="0"/>
              <a:t> of </a:t>
            </a:r>
            <a:r>
              <a:rPr lang="en-US" sz="1800" dirty="0"/>
              <a:t>them </a:t>
            </a:r>
            <a:r>
              <a:rPr lang="en-US" sz="1800" dirty="0">
                <a:solidFill>
                  <a:srgbClr val="FF0000"/>
                </a:solidFill>
              </a:rPr>
              <a:t>having the action completed</a:t>
            </a:r>
            <a:r>
              <a:rPr lang="en-US" sz="1800" dirty="0"/>
              <a:t>, and having it </a:t>
            </a:r>
            <a:r>
              <a:rPr lang="en-US" sz="1800" dirty="0" smtClean="0"/>
              <a:t>completed knowingly.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</a:t>
            </a:r>
            <a:r>
              <a:rPr lang="en-US" sz="1800" dirty="0" smtClean="0"/>
              <a:t>):</a:t>
            </a:r>
            <a:endParaRPr lang="en-US" sz="1800" dirty="0" smtClean="0"/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</a:t>
            </a:r>
            <a:r>
              <a:rPr lang="en-US" sz="1800" dirty="0" smtClean="0"/>
              <a:t>):</a:t>
            </a:r>
            <a:endParaRPr lang="en-US" sz="1800" dirty="0" smtClean="0"/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r>
              <a:rPr lang="en-US" sz="1800" b="1" dirty="0" smtClean="0"/>
              <a:t>Novel aspects:</a:t>
            </a:r>
          </a:p>
          <a:p>
            <a:pPr lvl="1"/>
            <a:r>
              <a:rPr lang="en-US" sz="1800" dirty="0" smtClean="0"/>
              <a:t>Has </a:t>
            </a:r>
            <a:r>
              <a:rPr lang="en-US" sz="1800" dirty="0" smtClean="0"/>
              <a:t>team </a:t>
            </a:r>
            <a:r>
              <a:rPr lang="en-US" sz="1800" dirty="0" smtClean="0"/>
              <a:t>(expressing joint </a:t>
            </a:r>
            <a:r>
              <a:rPr lang="en-US" sz="1800" dirty="0" smtClean="0"/>
              <a:t>activities) vs. individual (individual’s </a:t>
            </a:r>
            <a:r>
              <a:rPr lang="en-US" sz="1800" dirty="0"/>
              <a:t>activities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operators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Team </a:t>
            </a:r>
            <a:r>
              <a:rPr lang="en-US" sz="1800" dirty="0" smtClean="0">
                <a:solidFill>
                  <a:srgbClr val="FF0000"/>
                </a:solidFill>
              </a:rPr>
              <a:t>synchronization </a:t>
            </a:r>
            <a:r>
              <a:rPr lang="en-US" sz="1800" dirty="0" smtClean="0"/>
              <a:t>protocol.</a:t>
            </a:r>
          </a:p>
          <a:p>
            <a:pPr lvl="1"/>
            <a:r>
              <a:rPr lang="en-US" sz="1800" dirty="0" smtClean="0"/>
              <a:t> Constructs </a:t>
            </a:r>
            <a:r>
              <a:rPr lang="en-US" sz="1800" dirty="0" smtClean="0"/>
              <a:t>to </a:t>
            </a:r>
            <a:r>
              <a:rPr lang="en-US" sz="1800" dirty="0" smtClean="0">
                <a:solidFill>
                  <a:srgbClr val="FF0000"/>
                </a:solidFill>
              </a:rPr>
              <a:t>monitoring team performance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Communication’s</a:t>
            </a:r>
            <a:r>
              <a:rPr lang="en-US" sz="1800" dirty="0" smtClean="0"/>
              <a:t> (based on joint intention) overhead </a:t>
            </a:r>
            <a:r>
              <a:rPr lang="en-US" sz="1800" dirty="0" smtClean="0"/>
              <a:t>and risks.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</a:t>
            </a:r>
            <a:r>
              <a:rPr lang="en-US" sz="2000" dirty="0" smtClean="0"/>
              <a:t>team.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</a:t>
            </a:r>
            <a:r>
              <a:rPr lang="en-US" sz="2000" dirty="0" smtClean="0">
                <a:solidFill>
                  <a:srgbClr val="FF0000"/>
                </a:solidFill>
              </a:rPr>
              <a:t>BDI model </a:t>
            </a:r>
            <a:r>
              <a:rPr lang="en-US" sz="2000" dirty="0" smtClean="0"/>
              <a:t>and Bratman’s view of </a:t>
            </a:r>
            <a:r>
              <a:rPr lang="en-US" sz="2000" dirty="0" smtClean="0"/>
              <a:t>intention.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</a:t>
            </a:r>
            <a:r>
              <a:rPr lang="en-US" sz="2000" dirty="0" smtClean="0">
                <a:solidFill>
                  <a:srgbClr val="FF0000"/>
                </a:solidFill>
              </a:rPr>
              <a:t>are not collection of </a:t>
            </a:r>
            <a:r>
              <a:rPr lang="en-US" sz="2000" dirty="0" smtClean="0"/>
              <a:t>individual actions (agents need to share beliefs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</a:t>
            </a:r>
            <a:r>
              <a:rPr lang="en-US" sz="2000" dirty="0" smtClean="0">
                <a:solidFill>
                  <a:srgbClr val="FF0000"/>
                </a:solidFill>
              </a:rPr>
              <a:t>commitment</a:t>
            </a:r>
            <a:r>
              <a:rPr lang="en-US" sz="2000" dirty="0" smtClean="0"/>
              <a:t>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5350</Words>
  <Application>Microsoft Office PowerPoint</Application>
  <PresentationFormat>On-screen Show (4:3)</PresentationFormat>
  <Paragraphs>577</Paragraphs>
  <Slides>45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736</cp:revision>
  <dcterms:created xsi:type="dcterms:W3CDTF">2015-06-17T18:43:57Z</dcterms:created>
  <dcterms:modified xsi:type="dcterms:W3CDTF">2015-06-21T02:47:36Z</dcterms:modified>
</cp:coreProperties>
</file>