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7" r:id="rId2"/>
    <p:sldId id="266" r:id="rId3"/>
    <p:sldId id="279" r:id="rId4"/>
    <p:sldId id="296" r:id="rId5"/>
    <p:sldId id="312" r:id="rId6"/>
    <p:sldId id="323" r:id="rId7"/>
    <p:sldId id="324" r:id="rId8"/>
    <p:sldId id="325" r:id="rId9"/>
    <p:sldId id="326" r:id="rId10"/>
    <p:sldId id="327" r:id="rId11"/>
    <p:sldId id="328" r:id="rId12"/>
    <p:sldId id="25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259" r:id="rId25"/>
    <p:sldId id="340" r:id="rId26"/>
    <p:sldId id="341" r:id="rId27"/>
    <p:sldId id="342" r:id="rId28"/>
    <p:sldId id="343" r:id="rId29"/>
    <p:sldId id="345" r:id="rId30"/>
    <p:sldId id="346" r:id="rId31"/>
    <p:sldId id="347" r:id="rId32"/>
    <p:sldId id="348" r:id="rId33"/>
    <p:sldId id="350" r:id="rId34"/>
    <p:sldId id="349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58" r:id="rId43"/>
    <p:sldId id="359" r:id="rId44"/>
    <p:sldId id="36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83285" autoAdjust="0"/>
  </p:normalViewPr>
  <p:slideViewPr>
    <p:cSldViewPr>
      <p:cViewPr>
        <p:scale>
          <a:sx n="75" d="100"/>
          <a:sy n="75" d="100"/>
        </p:scale>
        <p:origin x="-1938" y="-72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03A7B-E1AF-4D30-A0B4-25BD99B9AC12}" type="datetimeFigureOut">
              <a:rPr lang="en-US" smtClean="0"/>
              <a:t>6/21/2015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B34AF-DFC3-47C6-893A-07AE93C632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30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57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74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 First formulated by psychologists Arnold, Lazarus, and later by Scherer.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(0) Similar to Lazarus and Scherer’s cognitive views.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(3) All emotion types (i.e., six) in a group share the same cognitive pattern</a:t>
            </a:r>
            <a:r>
              <a:rPr lang="en-US" sz="1200" dirty="0" smtClean="0"/>
              <a:t>.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(2) One dimension is </a:t>
            </a:r>
            <a:r>
              <a:rPr lang="en-US" sz="1200" b="1" dirty="0" smtClean="0"/>
              <a:t>valence</a:t>
            </a:r>
            <a:r>
              <a:rPr lang="en-US" sz="1200" dirty="0" smtClean="0"/>
              <a:t> or how good or bad objects and events are for a being ranging from pleasant to unpleasant. The other dimension is </a:t>
            </a:r>
            <a:r>
              <a:rPr lang="en-US" sz="1200" b="1" dirty="0" smtClean="0"/>
              <a:t>arousal</a:t>
            </a:r>
            <a:r>
              <a:rPr lang="en-US" sz="1200" dirty="0" smtClean="0"/>
              <a:t>, ranging from calm to excited.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r>
              <a:rPr lang="en-US" sz="1200" dirty="0" smtClean="0"/>
              <a:t>- Two dimensions that are commonly proposed to describe emotions are valence and physiological arousal.</a:t>
            </a:r>
          </a:p>
          <a:p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b="1" dirty="0" smtClean="0"/>
              <a:t>Russell</a:t>
            </a:r>
            <a:r>
              <a:rPr lang="en-US" sz="1200" dirty="0" smtClean="0"/>
              <a:t> suggested that affective states are all related to each other systematically through what is called </a:t>
            </a:r>
            <a:r>
              <a:rPr lang="en-US" sz="1200" b="1" dirty="0" smtClean="0"/>
              <a:t>core affect </a:t>
            </a:r>
            <a:r>
              <a:rPr lang="en-US" sz="1200" dirty="0" smtClean="0"/>
              <a:t>which is describable as a point in a space between two bipolar dimensions.</a:t>
            </a:r>
          </a:p>
          <a:p>
            <a:pPr marL="171450" indent="-171450">
              <a:buFontTx/>
              <a:buChar char="-"/>
            </a:pP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Emotions are </a:t>
            </a:r>
            <a:r>
              <a:rPr lang="en-US" sz="1200" b="1" dirty="0" smtClean="0"/>
              <a:t>describable</a:t>
            </a:r>
            <a:r>
              <a:rPr lang="en-US" sz="1200" baseline="0" dirty="0" smtClean="0"/>
              <a:t> by core affect.</a:t>
            </a:r>
          </a:p>
          <a:p>
            <a:pPr marL="0" indent="0">
              <a:buFontTx/>
              <a:buNone/>
            </a:pP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b="1" dirty="0" smtClean="0"/>
              <a:t>Problem</a:t>
            </a:r>
            <a:r>
              <a:rPr lang="en-US" sz="1200" dirty="0" smtClean="0"/>
              <a:t>: Sometimes two-dimensional space </a:t>
            </a:r>
            <a:r>
              <a:rPr lang="en-US" sz="1200" b="1" dirty="0" smtClean="0"/>
              <a:t>cannot easily differentiate </a:t>
            </a:r>
            <a:r>
              <a:rPr lang="en-US" sz="1200" dirty="0" smtClean="0"/>
              <a:t>among emotions. Hence, some models incorporate another dimension</a:t>
            </a:r>
            <a:r>
              <a:rPr lang="en-US" sz="1200" dirty="0" smtClean="0"/>
              <a:t>.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(0) First by </a:t>
            </a:r>
            <a:r>
              <a:rPr lang="en-US" sz="1200" dirty="0" err="1" smtClean="0"/>
              <a:t>Tomkin</a:t>
            </a:r>
            <a:r>
              <a:rPr lang="en-US" sz="1200" dirty="0" smtClean="0"/>
              <a:t> (as rediscovery of Darwin’s work), later by Ekman, Izard.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Some of the key points about collaboration.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r>
              <a:rPr lang="en-US" sz="1200" dirty="0" smtClean="0"/>
              <a:t>(N) I found commitment as an essential issue in collaborative activities.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(N)</a:t>
            </a:r>
            <a:r>
              <a:rPr lang="en-US" sz="1200" baseline="0" dirty="0" smtClean="0"/>
              <a:t> </a:t>
            </a:r>
            <a:r>
              <a:rPr lang="en-US" sz="1200" dirty="0" smtClean="0"/>
              <a:t>Commitment and  other fundamental concepts of collaboration such as mutual beliefs, joint intentions, shared goals, and shared plans mutually support each other to establish a collaborative activity.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Prominent collaboration theories are based on BDI paradigm (</a:t>
            </a:r>
            <a:r>
              <a:rPr lang="en-US" sz="1200" dirty="0" err="1" smtClean="0"/>
              <a:t>Bratman</a:t>
            </a:r>
            <a:r>
              <a:rPr lang="en-US" sz="1200" dirty="0" smtClean="0"/>
              <a:t>):</a:t>
            </a:r>
          </a:p>
          <a:p>
            <a:r>
              <a:rPr lang="en-US" sz="1200" dirty="0" smtClean="0"/>
              <a:t>	-</a:t>
            </a:r>
            <a:r>
              <a:rPr lang="en-US" sz="1200" baseline="0" dirty="0" smtClean="0"/>
              <a:t> </a:t>
            </a:r>
            <a:r>
              <a:rPr lang="en-US" sz="1200" dirty="0" smtClean="0"/>
              <a:t>SharedPlans (Grosz &amp; Sidner),</a:t>
            </a:r>
          </a:p>
          <a:p>
            <a:r>
              <a:rPr lang="en-US" sz="1200" dirty="0" smtClean="0"/>
              <a:t>	- Joint Intentions (Cohen &amp; Levesque)</a:t>
            </a:r>
          </a:p>
          <a:p>
            <a:r>
              <a:rPr lang="en-US" sz="1200" dirty="0" smtClean="0"/>
              <a:t>	- Hybrid (</a:t>
            </a:r>
            <a:r>
              <a:rPr lang="en-US" sz="1200" dirty="0" err="1" smtClean="0"/>
              <a:t>Tambe</a:t>
            </a:r>
            <a:r>
              <a:rPr lang="en-US" sz="1200" dirty="0" smtClean="0"/>
              <a:t>)</a:t>
            </a:r>
          </a:p>
          <a:p>
            <a:endParaRPr lang="en-US" sz="1200" dirty="0" smtClean="0"/>
          </a:p>
          <a:p>
            <a:pPr marL="0" indent="0">
              <a:buNone/>
            </a:pPr>
            <a:r>
              <a:rPr lang="en-US" sz="1200" dirty="0" err="1" smtClean="0"/>
              <a:t>Bratman’s</a:t>
            </a:r>
            <a:r>
              <a:rPr lang="en-US" sz="1200" dirty="0" smtClean="0"/>
              <a:t> view of commitment:</a:t>
            </a:r>
          </a:p>
          <a:p>
            <a:r>
              <a:rPr lang="en-US" sz="1200" dirty="0" smtClean="0"/>
              <a:t>	- Mutual commitment to joint activity</a:t>
            </a:r>
          </a:p>
          <a:p>
            <a:r>
              <a:rPr lang="en-US" sz="1200" dirty="0" smtClean="0"/>
              <a:t>	- Mutual support</a:t>
            </a:r>
          </a:p>
          <a:p>
            <a:r>
              <a:rPr lang="en-US" sz="1200" dirty="0" smtClean="0"/>
              <a:t>	- Mutual responsiveness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230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 Different aspects of models can represent different theories.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9995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A </a:t>
            </a:r>
            <a:r>
              <a:rPr lang="en-US" sz="1200" b="1" dirty="0" smtClean="0"/>
              <a:t>DAG</a:t>
            </a:r>
            <a:r>
              <a:rPr lang="en-US" sz="1200" dirty="0" smtClean="0"/>
              <a:t> to provide a graphical model for </a:t>
            </a:r>
            <a:r>
              <a:rPr lang="en-US" sz="1200" b="1" dirty="0" smtClean="0"/>
              <a:t>reasoning under uncertainty</a:t>
            </a:r>
            <a:r>
              <a:rPr lang="en-US" sz="120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Each </a:t>
            </a:r>
            <a:r>
              <a:rPr lang="en-US" sz="1200" b="1" dirty="0" smtClean="0"/>
              <a:t>node</a:t>
            </a:r>
            <a:r>
              <a:rPr lang="en-US" sz="1200" dirty="0" smtClean="0"/>
              <a:t> in the network represents a </a:t>
            </a:r>
            <a:r>
              <a:rPr lang="en-US" sz="1200" b="1" dirty="0" smtClean="0"/>
              <a:t>random variable </a:t>
            </a:r>
            <a:r>
              <a:rPr lang="en-US" sz="1200" dirty="0" smtClean="0"/>
              <a:t>from the domain.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The state of each node is called </a:t>
            </a:r>
            <a:r>
              <a:rPr lang="en-US" sz="1200" b="1" dirty="0" smtClean="0"/>
              <a:t>belief</a:t>
            </a:r>
            <a:r>
              <a:rPr lang="en-US" sz="1200" dirty="0" smtClean="0"/>
              <a:t>, which based on the prior evidence reflects </a:t>
            </a:r>
            <a:r>
              <a:rPr lang="en-US" sz="1200" b="1" dirty="0" smtClean="0"/>
              <a:t>the posterior probability distribution </a:t>
            </a:r>
            <a:r>
              <a:rPr lang="en-US" sz="1200" dirty="0" smtClean="0"/>
              <a:t>of the other values associated with that node.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Each node also has an associated </a:t>
            </a:r>
            <a:r>
              <a:rPr lang="en-US" sz="1200" b="1" dirty="0" smtClean="0"/>
              <a:t>Conditional Probability Table</a:t>
            </a:r>
            <a:r>
              <a:rPr lang="en-US" sz="1200" dirty="0" smtClean="0"/>
              <a:t> (CPT) which represents the conditional probability of the variable given the value of its parents in the graph.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Each individual edge between two variables represents the relation or </a:t>
            </a:r>
            <a:r>
              <a:rPr lang="en-US" sz="1200" b="1" dirty="0" smtClean="0"/>
              <a:t>conditional dependence between those two variables</a:t>
            </a:r>
            <a:r>
              <a:rPr lang="en-US" sz="120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Also, the explicit directions represented by arrows as directional edges indicate the </a:t>
            </a:r>
            <a:r>
              <a:rPr lang="en-US" sz="1200" b="1" dirty="0" smtClean="0"/>
              <a:t>notion of causality </a:t>
            </a:r>
            <a:r>
              <a:rPr lang="en-US" sz="1200" dirty="0" smtClean="0"/>
              <a:t>in the network.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a) Causal</a:t>
            </a:r>
            <a:r>
              <a:rPr lang="en-US" sz="1200" baseline="0" dirty="0" smtClean="0"/>
              <a:t> structure, b) conditional probabilities.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1" dirty="0" smtClean="0"/>
              <a:t>Structure</a:t>
            </a:r>
            <a:r>
              <a:rPr lang="en-US" sz="1200" dirty="0" smtClean="0"/>
              <a:t>:</a:t>
            </a:r>
            <a:r>
              <a:rPr lang="en-US" sz="1200" baseline="0" dirty="0" smtClean="0"/>
              <a:t> First, a) what are the </a:t>
            </a:r>
            <a:r>
              <a:rPr lang="en-US" sz="1200" b="1" baseline="0" dirty="0" smtClean="0"/>
              <a:t>nodes/variables</a:t>
            </a:r>
            <a:r>
              <a:rPr lang="en-US" sz="1200" baseline="0" dirty="0" smtClean="0"/>
              <a:t> to represent in the structure, and b) what are their </a:t>
            </a:r>
            <a:r>
              <a:rPr lang="en-US" sz="1200" b="1" baseline="0" dirty="0" smtClean="0"/>
              <a:t>possible values</a:t>
            </a:r>
            <a:r>
              <a:rPr lang="en-US" sz="1200" baseline="0" dirty="0" smtClean="0"/>
              <a:t>? Then, </a:t>
            </a:r>
            <a:r>
              <a:rPr lang="en-US" sz="1200" b="1" baseline="0" dirty="0" smtClean="0"/>
              <a:t>causal relationship</a:t>
            </a:r>
            <a:r>
              <a:rPr lang="en-US" sz="1200" baseline="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1" dirty="0" smtClean="0"/>
              <a:t>Conditional Probability Table (CPT):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Each row in a CPT will contain the value of a conditional probability of a node for </a:t>
            </a:r>
            <a:r>
              <a:rPr lang="en-US" sz="1200" b="1" dirty="0" smtClean="0"/>
              <a:t>each case of the possible combination </a:t>
            </a:r>
            <a:r>
              <a:rPr lang="en-US" sz="1200" dirty="0" smtClean="0"/>
              <a:t>of values for the parent node.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The probabilities in a CPT are typically acquired from </a:t>
            </a:r>
            <a:r>
              <a:rPr lang="en-US" sz="1200" b="1" dirty="0" smtClean="0"/>
              <a:t>experts on the subject</a:t>
            </a:r>
            <a:r>
              <a:rPr lang="en-US" sz="1200" dirty="0" smtClean="0"/>
              <a:t>, but they can also be </a:t>
            </a:r>
            <a:r>
              <a:rPr lang="en-US" sz="1200" b="1" dirty="0" smtClean="0"/>
              <a:t>learned automatically</a:t>
            </a:r>
            <a:r>
              <a:rPr lang="en-US" sz="1200" dirty="0" smtClean="0"/>
              <a:t> using machine learning approaches.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1" dirty="0" smtClean="0"/>
              <a:t>Markov property:</a:t>
            </a:r>
            <a:r>
              <a:rPr lang="en-US" sz="1200" dirty="0" smtClean="0"/>
              <a:t> In Bayesian networks, each variable is independent of its non-descendants given its parent variables</a:t>
            </a:r>
            <a:r>
              <a:rPr lang="en-US" sz="1200" dirty="0" smtClean="0"/>
              <a:t>.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(1) In the following formula P(x_1, x_2, …, </a:t>
            </a:r>
            <a:r>
              <a:rPr lang="en-US" sz="1200" dirty="0" err="1" smtClean="0"/>
              <a:t>x_n</a:t>
            </a:r>
            <a:r>
              <a:rPr lang="en-US" sz="1200" dirty="0" smtClean="0"/>
              <a:t>) is an abbreviation for the conjunction of </a:t>
            </a:r>
            <a:r>
              <a:rPr lang="en-US" sz="1200" b="1" i="1" dirty="0" smtClean="0"/>
              <a:t>n</a:t>
            </a:r>
            <a:r>
              <a:rPr lang="en-US" sz="1200" dirty="0" smtClean="0"/>
              <a:t> assignments to each variable.</a:t>
            </a:r>
          </a:p>
          <a:p>
            <a:endParaRPr lang="en-US" sz="1200" dirty="0" smtClean="0"/>
          </a:p>
          <a:p>
            <a:r>
              <a:rPr lang="en-US" sz="1200" dirty="0" smtClean="0"/>
              <a:t>- where parents(X) denotes the specific values of the variables in Parents(X).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dirty="0" smtClean="0"/>
              <a:t>Reasoning in Bayesian networks is the </a:t>
            </a:r>
            <a:r>
              <a:rPr lang="en-US" sz="1200" b="1" dirty="0" smtClean="0"/>
              <a:t>process of updating beliefs </a:t>
            </a:r>
            <a:r>
              <a:rPr lang="en-US" sz="1200" dirty="0" smtClean="0"/>
              <a:t>in the face of evidence.</a:t>
            </a:r>
          </a:p>
          <a:p>
            <a:pPr marL="171450" indent="-171450">
              <a:buFontTx/>
              <a:buChar char="-"/>
            </a:pP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It is the process of </a:t>
            </a:r>
            <a:r>
              <a:rPr lang="en-US" sz="1200" b="1" dirty="0" smtClean="0"/>
              <a:t>efficiently deducing the belief distribution </a:t>
            </a:r>
            <a:r>
              <a:rPr lang="en-US" sz="1200" dirty="0" smtClean="0"/>
              <a:t>over a particular subset of random variables given that we know the states of some other variables in the network.</a:t>
            </a:r>
          </a:p>
          <a:p>
            <a:pPr marL="171450" indent="-171450">
              <a:buFontTx/>
              <a:buChar char="-"/>
            </a:pP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b="1" dirty="0" smtClean="0"/>
              <a:t>Diagnostic reasoning:</a:t>
            </a:r>
            <a:r>
              <a:rPr lang="en-US" sz="1200" dirty="0" smtClean="0"/>
              <a:t> This is the reasoning </a:t>
            </a:r>
            <a:r>
              <a:rPr lang="en-US" sz="1200" b="1" dirty="0" smtClean="0"/>
              <a:t>from symptoms </a:t>
            </a:r>
            <a:r>
              <a:rPr lang="en-US" sz="1200" dirty="0" smtClean="0"/>
              <a:t>(effects) to cause.</a:t>
            </a:r>
          </a:p>
          <a:p>
            <a:pPr marL="171450" indent="-171450">
              <a:buFontTx/>
              <a:buChar char="-"/>
            </a:pP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b="1" dirty="0" smtClean="0"/>
              <a:t>Predictive reasoning:</a:t>
            </a:r>
            <a:r>
              <a:rPr lang="en-US" sz="1200" dirty="0" smtClean="0"/>
              <a:t> This is the reasoning based on new information about the </a:t>
            </a:r>
            <a:r>
              <a:rPr lang="en-US" sz="1200" b="1" dirty="0" smtClean="0"/>
              <a:t>causes to new beliefs </a:t>
            </a:r>
            <a:r>
              <a:rPr lang="en-US" sz="1200" dirty="0" smtClean="0"/>
              <a:t>about the corresponding effects.</a:t>
            </a:r>
          </a:p>
          <a:p>
            <a:pPr marL="171450" indent="-171450">
              <a:buFontTx/>
              <a:buChar char="-"/>
            </a:pP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b="1" dirty="0" err="1" smtClean="0"/>
              <a:t>Intercausal</a:t>
            </a:r>
            <a:r>
              <a:rPr lang="en-US" sz="1200" b="1" dirty="0" smtClean="0"/>
              <a:t> reasoning:</a:t>
            </a:r>
            <a:r>
              <a:rPr lang="en-US" sz="1200" dirty="0" smtClean="0"/>
              <a:t> This is the reasoning about the </a:t>
            </a:r>
            <a:r>
              <a:rPr lang="en-US" sz="1200" b="1" dirty="0" smtClean="0"/>
              <a:t>mutual causes </a:t>
            </a:r>
            <a:r>
              <a:rPr lang="en-US" sz="1200" dirty="0" smtClean="0"/>
              <a:t>of a common effect. The first explanatory cause </a:t>
            </a:r>
            <a:r>
              <a:rPr lang="en-US" sz="1200" b="1" dirty="0" smtClean="0"/>
              <a:t>explains away </a:t>
            </a:r>
            <a:r>
              <a:rPr lang="en-US" sz="1200" dirty="0" smtClean="0"/>
              <a:t>the alternative one.</a:t>
            </a:r>
          </a:p>
          <a:p>
            <a:pPr marL="171450" indent="-171450">
              <a:buFontTx/>
              <a:buChar char="-"/>
            </a:pPr>
            <a:endParaRPr lang="en-US" sz="1200" dirty="0" smtClean="0"/>
          </a:p>
          <a:p>
            <a:pPr marL="171450" indent="-171450">
              <a:buFontTx/>
              <a:buChar char="-"/>
            </a:pP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b="1" i="1" dirty="0" smtClean="0"/>
              <a:t>Conditional Independence:</a:t>
            </a:r>
          </a:p>
          <a:p>
            <a:pPr marL="171450" indent="-171450">
              <a:buFontTx/>
              <a:buChar char="-"/>
            </a:pP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(a) This means that if one already knows that C has occurred, knowing that A occurred doesn’t make a difference to one's beliefs about C.</a:t>
            </a:r>
          </a:p>
          <a:p>
            <a:pPr marL="171450" indent="-171450">
              <a:buFontTx/>
              <a:buChar char="-"/>
            </a:pP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(b) This means that if one already knows about B, then an additional information that A provides, will not give more information about the chances of C.</a:t>
            </a:r>
          </a:p>
          <a:p>
            <a:pPr marL="171450" indent="-171450">
              <a:buFontTx/>
              <a:buChar char="-"/>
            </a:pP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(c) This means that if one knows about B (the effect), then finds out that for example A (one of two causes) is absent, this increases the probability of C (alternative cause).</a:t>
            </a:r>
          </a:p>
          <a:p>
            <a:pPr marL="171450" indent="-171450">
              <a:buFontTx/>
              <a:buChar char="-"/>
            </a:pP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b="1" dirty="0" smtClean="0"/>
              <a:t>d-separated:</a:t>
            </a:r>
            <a:r>
              <a:rPr lang="en-US" sz="1200" baseline="0" dirty="0" smtClean="0"/>
              <a:t> The concepts of conditional dependencies and independencies can apply not only between pairs of nodes, but also between sets of nodes.</a:t>
            </a:r>
          </a:p>
          <a:p>
            <a:pPr marL="171450" indent="-171450">
              <a:buFontTx/>
              <a:buChar char="-"/>
            </a:pPr>
            <a:endParaRPr lang="en-US" sz="1200" baseline="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If the two sets of nodes X and Y are d-separated (directional-dependent separation) by an evidence set of nodes E, then (given the Markov property) the two sets of nodes X and Y are conditionally independent given E</a:t>
            </a:r>
            <a:r>
              <a:rPr lang="en-US" sz="1200" dirty="0" smtClean="0"/>
              <a:t>.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dirty="0" smtClean="0"/>
              <a:t>Based on Shafer's formalism</a:t>
            </a:r>
            <a:r>
              <a:rPr lang="en-US" sz="1200" b="1" dirty="0" smtClean="0"/>
              <a:t>, each piece of evidence </a:t>
            </a:r>
            <a:r>
              <a:rPr lang="en-US" sz="1200" dirty="0" smtClean="0"/>
              <a:t>may support a subset containing </a:t>
            </a:r>
            <a:r>
              <a:rPr lang="en-US" sz="1200" b="1" dirty="0" smtClean="0"/>
              <a:t>several hypotheses</a:t>
            </a:r>
            <a:r>
              <a:rPr lang="en-US" sz="12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Dempster-Shafer theory is the generalization of the Bayesian theory of subjective probability to combine accumulative evidence or to change prior opinions in the light of new evidence</a:t>
            </a:r>
            <a:r>
              <a:rPr lang="en-US" sz="1200" dirty="0" smtClean="0"/>
              <a:t>.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(1.1) A general theory of </a:t>
            </a:r>
            <a:r>
              <a:rPr lang="en-US" sz="1200" b="1" dirty="0" smtClean="0">
                <a:solidFill>
                  <a:srgbClr val="FF0000"/>
                </a:solidFill>
              </a:rPr>
              <a:t>collaborative planning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(1.1)</a:t>
            </a:r>
            <a:r>
              <a:rPr lang="en-US" sz="1200" baseline="0" dirty="0" smtClean="0"/>
              <a:t> </a:t>
            </a:r>
            <a:r>
              <a:rPr lang="en-US" sz="1200" dirty="0" smtClean="0"/>
              <a:t>Accommodates multi-level </a:t>
            </a:r>
            <a:r>
              <a:rPr lang="en-US" sz="1200" b="1" dirty="0" smtClean="0">
                <a:solidFill>
                  <a:srgbClr val="FF0000"/>
                </a:solidFill>
              </a:rPr>
              <a:t>action decomposition hierarchies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(1.2) </a:t>
            </a:r>
            <a:r>
              <a:rPr lang="en-US" sz="1200" b="1" dirty="0" smtClean="0">
                <a:solidFill>
                  <a:srgbClr val="FF0000"/>
                </a:solidFill>
              </a:rPr>
              <a:t>Shared plan</a:t>
            </a:r>
            <a:r>
              <a:rPr lang="en-US" sz="1200" b="1" dirty="0" smtClean="0"/>
              <a:t> </a:t>
            </a:r>
            <a:r>
              <a:rPr lang="en-US" sz="1200" dirty="0" smtClean="0"/>
              <a:t>is an </a:t>
            </a:r>
            <a:r>
              <a:rPr lang="en-US" sz="1200" u="sng" dirty="0" smtClean="0"/>
              <a:t>essential</a:t>
            </a:r>
            <a:r>
              <a:rPr lang="en-US" sz="1200" dirty="0" smtClean="0"/>
              <a:t> concept in SharedPlans theory.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(1.2) </a:t>
            </a:r>
            <a:r>
              <a:rPr lang="en-US" sz="1200" dirty="0" smtClean="0"/>
              <a:t>Based on </a:t>
            </a:r>
            <a:r>
              <a:rPr lang="en-US" sz="1200" b="1" dirty="0" smtClean="0">
                <a:solidFill>
                  <a:srgbClr val="FF0000"/>
                </a:solidFill>
              </a:rPr>
              <a:t>Pollack’s</a:t>
            </a:r>
            <a:r>
              <a:rPr lang="en-US" sz="1200" b="1" dirty="0" smtClean="0"/>
              <a:t> definition of plans </a:t>
            </a:r>
            <a:r>
              <a:rPr lang="en-US" sz="1200" dirty="0" smtClean="0"/>
              <a:t>(relations between actions &amp; beliefs and intentions about those actions)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(1.2) But, not just for a </a:t>
            </a:r>
            <a:r>
              <a:rPr lang="en-US" sz="1200" dirty="0" smtClean="0">
                <a:solidFill>
                  <a:srgbClr val="FF0000"/>
                </a:solidFill>
              </a:rPr>
              <a:t>single</a:t>
            </a:r>
            <a:r>
              <a:rPr lang="en-US" sz="1200" dirty="0" smtClean="0"/>
              <a:t> agent.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r>
              <a:rPr lang="en-US" sz="1200" dirty="0" smtClean="0"/>
              <a:t>(1.2) Further improvements:</a:t>
            </a:r>
          </a:p>
          <a:p>
            <a:pPr lvl="1"/>
            <a:r>
              <a:rPr lang="en-US" sz="1200" dirty="0" smtClean="0"/>
              <a:t> -</a:t>
            </a:r>
            <a:r>
              <a:rPr lang="en-US" sz="1200" baseline="0" dirty="0" smtClean="0"/>
              <a:t> </a:t>
            </a:r>
            <a:r>
              <a:rPr lang="en-US" sz="1200" dirty="0" smtClean="0"/>
              <a:t>Decomposing activities into </a:t>
            </a:r>
            <a:r>
              <a:rPr lang="en-US" sz="1200" dirty="0" smtClean="0">
                <a:solidFill>
                  <a:srgbClr val="FF0000"/>
                </a:solidFill>
              </a:rPr>
              <a:t>multiple agents’ </a:t>
            </a:r>
            <a:r>
              <a:rPr lang="en-US" sz="1200" dirty="0" smtClean="0"/>
              <a:t>actions.</a:t>
            </a:r>
          </a:p>
          <a:p>
            <a:pPr lvl="1"/>
            <a:r>
              <a:rPr lang="en-US" sz="1200" dirty="0" smtClean="0"/>
              <a:t> - </a:t>
            </a:r>
            <a:r>
              <a:rPr lang="en-US" sz="1200" dirty="0" smtClean="0">
                <a:solidFill>
                  <a:srgbClr val="FF0000"/>
                </a:solidFill>
              </a:rPr>
              <a:t>Commitment</a:t>
            </a:r>
            <a:r>
              <a:rPr lang="en-US" sz="1200" dirty="0" smtClean="0"/>
              <a:t> of agents to joint activity,</a:t>
            </a:r>
          </a:p>
          <a:p>
            <a:pPr lvl="1"/>
            <a:r>
              <a:rPr lang="en-US" sz="1200" dirty="0" smtClean="0"/>
              <a:t> - </a:t>
            </a:r>
            <a:r>
              <a:rPr lang="en-US" sz="1200" dirty="0" smtClean="0">
                <a:solidFill>
                  <a:srgbClr val="FF0000"/>
                </a:solidFill>
              </a:rPr>
              <a:t>Partial</a:t>
            </a:r>
            <a:r>
              <a:rPr lang="en-US" sz="1200" dirty="0" smtClean="0"/>
              <a:t> recipes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(1.2) </a:t>
            </a:r>
            <a:r>
              <a:rPr lang="en-US" sz="1200" b="1" dirty="0" smtClean="0">
                <a:solidFill>
                  <a:srgbClr val="FF0000"/>
                </a:solidFill>
              </a:rPr>
              <a:t>Intention-that</a:t>
            </a:r>
            <a:r>
              <a:rPr lang="en-US" sz="1200" dirty="0" smtClean="0"/>
              <a:t> as the notion of </a:t>
            </a:r>
            <a:r>
              <a:rPr lang="en-US" sz="1200" b="1" dirty="0" smtClean="0"/>
              <a:t>commitment</a:t>
            </a:r>
            <a:r>
              <a:rPr lang="en-US" sz="1200" dirty="0" smtClean="0"/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(1.3) </a:t>
            </a:r>
            <a:r>
              <a:rPr lang="en-US" sz="1200" b="1" dirty="0" smtClean="0"/>
              <a:t>Recipes:</a:t>
            </a:r>
            <a:r>
              <a:rPr lang="en-US" sz="1200" dirty="0" smtClean="0"/>
              <a:t> Knowing </a:t>
            </a:r>
            <a:r>
              <a:rPr lang="en-US" sz="1200" dirty="0" smtClean="0">
                <a:solidFill>
                  <a:srgbClr val="FF0000"/>
                </a:solidFill>
              </a:rPr>
              <a:t>how to accomplish </a:t>
            </a:r>
            <a:r>
              <a:rPr lang="en-US" sz="1200" dirty="0" smtClean="0"/>
              <a:t>a goal (vs. plans -- structured collection of beliefs and intentions).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(1.3) When there is a </a:t>
            </a:r>
            <a:r>
              <a:rPr lang="en-US" sz="1200" b="1" dirty="0" smtClean="0"/>
              <a:t>shared plan</a:t>
            </a:r>
            <a:r>
              <a:rPr lang="en-US" sz="1200" dirty="0" smtClean="0"/>
              <a:t>, agents hold </a:t>
            </a:r>
            <a:r>
              <a:rPr lang="en-US" sz="1200" b="1" dirty="0" smtClean="0">
                <a:solidFill>
                  <a:srgbClr val="FF0000"/>
                </a:solidFill>
              </a:rPr>
              <a:t>mutual beliefs </a:t>
            </a:r>
            <a:r>
              <a:rPr lang="en-US" sz="1200" dirty="0" smtClean="0"/>
              <a:t>about actions specified in the </a:t>
            </a:r>
            <a:r>
              <a:rPr lang="en-US" sz="1200" b="1" dirty="0" smtClean="0"/>
              <a:t>recipe</a:t>
            </a:r>
            <a:r>
              <a:rPr lang="en-US" sz="1200" dirty="0" smtClean="0"/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(1.3) Recipes can be </a:t>
            </a:r>
            <a:r>
              <a:rPr lang="en-US" sz="1200" dirty="0" smtClean="0">
                <a:solidFill>
                  <a:srgbClr val="FF0000"/>
                </a:solidFill>
              </a:rPr>
              <a:t>partial</a:t>
            </a:r>
            <a:r>
              <a:rPr lang="en-US" sz="1200" dirty="0" smtClean="0"/>
              <a:t> (i.e., can be expand over time).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(3) Agents’ </a:t>
            </a:r>
            <a:r>
              <a:rPr lang="en-US" sz="1200" b="1" dirty="0" smtClean="0"/>
              <a:t>communication</a:t>
            </a:r>
            <a:r>
              <a:rPr lang="en-US" sz="1200" dirty="0" smtClean="0"/>
              <a:t> leads to the </a:t>
            </a:r>
            <a:r>
              <a:rPr lang="en-US" sz="1200" dirty="0" smtClean="0">
                <a:solidFill>
                  <a:srgbClr val="FF0000"/>
                </a:solidFill>
              </a:rPr>
              <a:t>construction of a </a:t>
            </a:r>
            <a:r>
              <a:rPr lang="en-US" sz="1200" b="1" dirty="0" smtClean="0">
                <a:solidFill>
                  <a:srgbClr val="FF0000"/>
                </a:solidFill>
              </a:rPr>
              <a:t>shared plan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arenBoth"/>
            </a:pPr>
            <a:r>
              <a:rPr lang="en-US" sz="1200" dirty="0" smtClean="0"/>
              <a:t>The value 0 indicates </a:t>
            </a:r>
            <a:r>
              <a:rPr lang="en-US" sz="1200" b="1" dirty="0" smtClean="0"/>
              <a:t>no belief</a:t>
            </a:r>
            <a:r>
              <a:rPr lang="en-US" sz="1200" dirty="0" smtClean="0"/>
              <a:t> and the value 1 indicates </a:t>
            </a:r>
            <a:r>
              <a:rPr lang="en-US" sz="1200" b="1" dirty="0" smtClean="0"/>
              <a:t>total belief</a:t>
            </a:r>
            <a:r>
              <a:rPr lang="en-US" sz="1200" dirty="0" smtClean="0"/>
              <a:t>, and any value between these two indicate </a:t>
            </a:r>
            <a:r>
              <a:rPr lang="en-US" sz="1200" b="1" dirty="0" smtClean="0"/>
              <a:t>partial belief</a:t>
            </a:r>
            <a:r>
              <a:rPr lang="en-US" sz="1200" dirty="0" smtClean="0"/>
              <a:t>.</a:t>
            </a:r>
          </a:p>
          <a:p>
            <a:pPr marL="0" indent="0">
              <a:buFontTx/>
              <a:buNone/>
            </a:pPr>
            <a:endParaRPr lang="en-US" sz="1200" dirty="0" smtClean="0"/>
          </a:p>
          <a:p>
            <a:pPr marL="0" indent="0">
              <a:buFontTx/>
              <a:buNone/>
            </a:pPr>
            <a:r>
              <a:rPr lang="en-US" sz="1200" dirty="0" smtClean="0"/>
              <a:t>(1)</a:t>
            </a:r>
            <a:r>
              <a:rPr lang="en-US" sz="1200" baseline="0" dirty="0" smtClean="0"/>
              <a:t> </a:t>
            </a:r>
            <a:r>
              <a:rPr lang="en-US" sz="1200" dirty="0" smtClean="0"/>
              <a:t>Any subset x of the frame of discernment for which m(x) is non-zero is called a </a:t>
            </a:r>
            <a:r>
              <a:rPr lang="en-US" sz="1200" b="1" dirty="0" smtClean="0"/>
              <a:t>focal element</a:t>
            </a:r>
            <a:r>
              <a:rPr lang="en-US" sz="1200" dirty="0" smtClean="0"/>
              <a:t> and represents the exact belief in the proposition depicted by x.</a:t>
            </a:r>
          </a:p>
          <a:p>
            <a:pPr marL="228600" indent="-228600">
              <a:buFontTx/>
              <a:buAutoNum type="arabicParenBoth"/>
            </a:pPr>
            <a:endParaRPr lang="en-US" sz="1200" dirty="0" smtClean="0"/>
          </a:p>
          <a:p>
            <a:pPr marL="0" indent="0">
              <a:buFontTx/>
              <a:buNone/>
            </a:pPr>
            <a:r>
              <a:rPr lang="en-US" sz="1200" dirty="0" smtClean="0"/>
              <a:t>(2) Belief function is sometimes called a </a:t>
            </a:r>
            <a:r>
              <a:rPr lang="en-US" sz="1200" b="1" dirty="0" smtClean="0"/>
              <a:t>support function</a:t>
            </a:r>
            <a:r>
              <a:rPr lang="en-US" sz="1200" dirty="0" smtClean="0"/>
              <a:t>.</a:t>
            </a:r>
          </a:p>
          <a:p>
            <a:pPr marL="0" indent="0">
              <a:buFontTx/>
              <a:buNone/>
            </a:pPr>
            <a:endParaRPr lang="en-US" sz="1200" dirty="0" smtClean="0"/>
          </a:p>
          <a:p>
            <a:pPr marL="0" indent="0">
              <a:buFontTx/>
              <a:buNone/>
            </a:pPr>
            <a:r>
              <a:rPr lang="en-US" sz="1200" dirty="0" smtClean="0"/>
              <a:t>(2) It is the measure of </a:t>
            </a:r>
            <a:r>
              <a:rPr lang="en-US" sz="1200" b="1" dirty="0" smtClean="0"/>
              <a:t>total belief committed </a:t>
            </a:r>
            <a:r>
              <a:rPr lang="en-US" sz="1200" dirty="0" smtClean="0"/>
              <a:t>to A (a subset</a:t>
            </a:r>
            <a:r>
              <a:rPr lang="en-US" sz="1200" baseline="0" dirty="0" smtClean="0"/>
              <a:t> of frame of discernment</a:t>
            </a:r>
            <a:r>
              <a:rPr lang="en-US" sz="1200" dirty="0" smtClean="0"/>
              <a:t>)</a:t>
            </a:r>
            <a:r>
              <a:rPr lang="en-US" sz="1200" baseline="0" dirty="0" smtClean="0"/>
              <a:t> </a:t>
            </a:r>
            <a:r>
              <a:rPr lang="en-US" sz="1200" dirty="0" smtClean="0"/>
              <a:t>that can be obtained by simply adding up the mass of all the subsets of A.</a:t>
            </a:r>
          </a:p>
          <a:p>
            <a:pPr marL="0" indent="0">
              <a:buFontTx/>
              <a:buNone/>
            </a:pPr>
            <a:endParaRPr lang="en-US" sz="1200" dirty="0" smtClean="0"/>
          </a:p>
          <a:p>
            <a:pPr marL="0" indent="0">
              <a:buFontTx/>
              <a:buNone/>
            </a:pPr>
            <a:r>
              <a:rPr lang="en-US" sz="1200" dirty="0" smtClean="0"/>
              <a:t>(2) The belief in A, denoted Belief(A), is a number in the interval [0, 1].</a:t>
            </a:r>
          </a:p>
          <a:p>
            <a:pPr marL="0" indent="0">
              <a:buFontTx/>
              <a:buNone/>
            </a:pPr>
            <a:endParaRPr lang="en-US" sz="1200" dirty="0" smtClean="0"/>
          </a:p>
          <a:p>
            <a:pPr marL="0" indent="0">
              <a:buFontTx/>
              <a:buNone/>
            </a:pPr>
            <a:r>
              <a:rPr lang="en-US" sz="1200" dirty="0" smtClean="0"/>
              <a:t>(2) Belief in a set of elements, say A,</a:t>
            </a:r>
            <a:r>
              <a:rPr lang="en-US" sz="1200" baseline="0" dirty="0" smtClean="0"/>
              <a:t> </a:t>
            </a:r>
            <a:r>
              <a:rPr lang="en-US" sz="1200" dirty="0" smtClean="0"/>
              <a:t>represents the </a:t>
            </a:r>
            <a:r>
              <a:rPr lang="en-US" sz="1200" b="1" dirty="0" smtClean="0"/>
              <a:t>total belief </a:t>
            </a:r>
            <a:r>
              <a:rPr lang="en-US" sz="1200" dirty="0" smtClean="0"/>
              <a:t>that one has based on the evidence obtained.</a:t>
            </a:r>
          </a:p>
          <a:p>
            <a:pPr marL="0" indent="0">
              <a:buFontTx/>
              <a:buNone/>
            </a:pPr>
            <a:endParaRPr lang="en-US" sz="1200" dirty="0" smtClean="0"/>
          </a:p>
          <a:p>
            <a:pPr marL="0" indent="0">
              <a:buFontTx/>
              <a:buNone/>
            </a:pPr>
            <a:r>
              <a:rPr lang="en-US" sz="1200" dirty="0" smtClean="0"/>
              <a:t>(2) Belief(A) = 0 </a:t>
            </a:r>
            <a:r>
              <a:rPr lang="en-US" sz="1200" dirty="0" smtClean="0">
                <a:sym typeface="Wingdings" panose="05000000000000000000" pitchFamily="2" charset="2"/>
              </a:rPr>
              <a:t> Lack of evidence, p(A)=0  impossibility of</a:t>
            </a:r>
            <a:r>
              <a:rPr lang="en-US" sz="1200" baseline="0" dirty="0" smtClean="0">
                <a:sym typeface="Wingdings" panose="05000000000000000000" pitchFamily="2" charset="2"/>
              </a:rPr>
              <a:t> A.</a:t>
            </a:r>
          </a:p>
          <a:p>
            <a:pPr marL="0" indent="0">
              <a:buFontTx/>
              <a:buNone/>
            </a:pPr>
            <a:endParaRPr lang="en-US" sz="1200" baseline="0" dirty="0" smtClean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sz="1200" baseline="0" dirty="0" smtClean="0">
                <a:sym typeface="Wingdings" panose="05000000000000000000" pitchFamily="2" charset="2"/>
              </a:rPr>
              <a:t>(3) Plausible(A) in a subset A is defined to be the sum of all mass functions for the subsets B that have non-zero intersections with A.</a:t>
            </a:r>
          </a:p>
          <a:p>
            <a:pPr marL="0" indent="0">
              <a:buFontTx/>
              <a:buNone/>
            </a:pPr>
            <a:endParaRPr lang="en-US" sz="1200" baseline="0" dirty="0" smtClean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sz="1200" baseline="0" dirty="0" smtClean="0">
                <a:sym typeface="Wingdings" panose="05000000000000000000" pitchFamily="2" charset="2"/>
              </a:rPr>
              <a:t>(3) Plausible(A) corresponds to the total belief that does not contradict 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dirty="0" smtClean="0"/>
              <a:t>~A is</a:t>
            </a:r>
            <a:r>
              <a:rPr lang="en-US" sz="1200" baseline="0" dirty="0" smtClean="0"/>
              <a:t> A’s complement.</a:t>
            </a:r>
          </a:p>
          <a:p>
            <a:pPr marL="171450" indent="-171450">
              <a:buFontTx/>
              <a:buChar char="-"/>
            </a:pPr>
            <a:endParaRPr lang="en-US" sz="1200" baseline="0" dirty="0" smtClean="0"/>
          </a:p>
          <a:p>
            <a:pPr marL="171450" indent="-171450">
              <a:buFontTx/>
              <a:buChar char="-"/>
            </a:pPr>
            <a:r>
              <a:rPr lang="en-US" sz="1200" baseline="0" dirty="0" smtClean="0"/>
              <a:t>Belief(A)=0 does not imply Belief(~A)&gt;0</a:t>
            </a:r>
          </a:p>
          <a:p>
            <a:pPr marL="171450" indent="-171450">
              <a:buFontTx/>
              <a:buChar char="-"/>
            </a:pPr>
            <a:endParaRPr lang="en-US" sz="120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aseline="0" dirty="0" smtClean="0"/>
              <a:t>However, Belief(A)=1 implies Belief(~A)=0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aseline="0" dirty="0" smtClean="0"/>
              <a:t>Here, we also note that in the case of each of the </a:t>
            </a:r>
            <a:r>
              <a:rPr lang="en-US" sz="1200" b="1" baseline="0" dirty="0" smtClean="0"/>
              <a:t>focal elements being singletons</a:t>
            </a:r>
            <a:r>
              <a:rPr lang="en-US" sz="1200" baseline="0" dirty="0" smtClean="0"/>
              <a:t>, we return back to traditional Bayesian analysis incorporating normal probability theory.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1" baseline="0" dirty="0" smtClean="0"/>
              <a:t>Lack of belief does not imply disbelief</a:t>
            </a:r>
            <a:r>
              <a:rPr lang="en-US" sz="1200" baseline="0" dirty="0" smtClean="0"/>
              <a:t>, since the complements of </a:t>
            </a:r>
            <a:r>
              <a:rPr lang="en-US" sz="1200" b="1" baseline="0" dirty="0" smtClean="0"/>
              <a:t>belief</a:t>
            </a:r>
            <a:r>
              <a:rPr lang="en-US" sz="1200" baseline="0" dirty="0" smtClean="0"/>
              <a:t> and </a:t>
            </a:r>
            <a:r>
              <a:rPr lang="en-US" sz="1200" b="1" baseline="0" dirty="0" smtClean="0"/>
              <a:t>plausibility</a:t>
            </a:r>
            <a:r>
              <a:rPr lang="en-US" sz="1200" baseline="0" dirty="0" smtClean="0"/>
              <a:t> are </a:t>
            </a:r>
            <a:r>
              <a:rPr lang="en-US" sz="1200" b="1" baseline="0" dirty="0" smtClean="0"/>
              <a:t>doubt</a:t>
            </a:r>
            <a:r>
              <a:rPr lang="en-US" sz="1200" baseline="0" dirty="0" smtClean="0"/>
              <a:t> and </a:t>
            </a:r>
            <a:r>
              <a:rPr lang="en-US" sz="1200" b="1" baseline="0" dirty="0" smtClean="0"/>
              <a:t>disbelief</a:t>
            </a:r>
            <a:r>
              <a:rPr lang="en-US" sz="1200" baseline="0" dirty="0" smtClean="0"/>
              <a:t>, respectively.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1" baseline="0" dirty="0" smtClean="0"/>
              <a:t>Combination Rule:</a:t>
            </a:r>
            <a:r>
              <a:rPr lang="en-US" sz="1200" baseline="0" dirty="0" smtClean="0"/>
              <a:t> When we have two pieces of uncertain evidence relevant to the same frame of discernment.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aseline="0" dirty="0" smtClean="0"/>
              <a:t>The rule assumes that the </a:t>
            </a:r>
            <a:r>
              <a:rPr lang="en-US" sz="1200" b="1" baseline="0" dirty="0" smtClean="0"/>
              <a:t>sources are independent</a:t>
            </a:r>
            <a:r>
              <a:rPr lang="en-US" sz="1200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aseline="0" dirty="0" smtClean="0"/>
              <a:t>The </a:t>
            </a:r>
            <a:r>
              <a:rPr lang="en-US" sz="1200" b="1" baseline="0" dirty="0" smtClean="0"/>
              <a:t>numerator</a:t>
            </a:r>
            <a:r>
              <a:rPr lang="en-US" sz="1200" baseline="0" dirty="0" smtClean="0"/>
              <a:t> represents the </a:t>
            </a:r>
            <a:r>
              <a:rPr lang="en-US" sz="1200" b="1" baseline="0" dirty="0" smtClean="0"/>
              <a:t>accumulated evidence </a:t>
            </a:r>
            <a:r>
              <a:rPr lang="en-US" sz="1200" baseline="0" dirty="0" smtClean="0"/>
              <a:t>for the sets A and B, which supports the given hypothesis 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aseline="0" dirty="0" smtClean="0"/>
              <a:t>The </a:t>
            </a:r>
            <a:r>
              <a:rPr lang="en-US" sz="1200" b="1" baseline="0" dirty="0" smtClean="0"/>
              <a:t>denominator</a:t>
            </a:r>
            <a:r>
              <a:rPr lang="en-US" sz="1200" baseline="0" dirty="0" smtClean="0"/>
              <a:t> is an important normalization factor denoted by </a:t>
            </a:r>
            <a:r>
              <a:rPr lang="en-US" sz="1200" b="1" i="1" baseline="0" dirty="0" smtClean="0"/>
              <a:t>K</a:t>
            </a:r>
            <a:r>
              <a:rPr lang="en-US" sz="1200" baseline="0" dirty="0" smtClean="0"/>
              <a:t> which can be interpreted as a </a:t>
            </a:r>
            <a:r>
              <a:rPr lang="en-US" sz="1200" b="1" baseline="0" dirty="0" smtClean="0"/>
              <a:t>measure of conflict between the sources</a:t>
            </a:r>
            <a:r>
              <a:rPr lang="en-US" sz="1200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dirty="0" smtClean="0"/>
              <a:t>(0) Fuzzy Logic</a:t>
            </a:r>
            <a:r>
              <a:rPr lang="en-US" sz="1200" baseline="0" dirty="0" smtClean="0"/>
              <a:t> </a:t>
            </a:r>
            <a:r>
              <a:rPr lang="en-US" sz="1200" dirty="0" smtClean="0"/>
              <a:t>provides a mathematical framework to capture uncertainty.</a:t>
            </a:r>
          </a:p>
          <a:p>
            <a:pPr marL="171450" indent="-171450">
              <a:buFontTx/>
              <a:buChar char="-"/>
            </a:pP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b="1" dirty="0" smtClean="0"/>
              <a:t>Fuzziness</a:t>
            </a:r>
            <a:r>
              <a:rPr lang="en-US" sz="1200" dirty="0" smtClean="0"/>
              <a:t> manipulates uncertainty by dealing with the </a:t>
            </a:r>
            <a:r>
              <a:rPr lang="en-US" sz="1200" b="1" dirty="0" smtClean="0"/>
              <a:t>boundaries of a set </a:t>
            </a:r>
            <a:r>
              <a:rPr lang="en-US" sz="1200" dirty="0" smtClean="0"/>
              <a:t>that are not clearly defined.</a:t>
            </a:r>
          </a:p>
          <a:p>
            <a:pPr marL="171450" indent="-171450">
              <a:buFontTx/>
              <a:buChar char="-"/>
            </a:pP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Fuzzy Logic is a </a:t>
            </a:r>
            <a:r>
              <a:rPr lang="en-US" sz="1200" b="1" dirty="0" smtClean="0"/>
              <a:t>multivalued logic</a:t>
            </a:r>
            <a:r>
              <a:rPr lang="en-US" sz="1200" dirty="0" smtClean="0"/>
              <a:t>, that allows intermediate values to be defined between conventional evaluations like ``true'' and ``false''.</a:t>
            </a:r>
          </a:p>
          <a:p>
            <a:pPr marL="171450" indent="-171450">
              <a:buFontTx/>
              <a:buChar char="-"/>
            </a:pP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Logic as a base for reasoning can be essentially distinguished by </a:t>
            </a:r>
            <a:r>
              <a:rPr lang="en-US" sz="1200" b="1" dirty="0" smtClean="0"/>
              <a:t>three</a:t>
            </a:r>
            <a:r>
              <a:rPr lang="en-US" sz="1200" dirty="0" smtClean="0"/>
              <a:t> items: </a:t>
            </a:r>
            <a:r>
              <a:rPr lang="en-US" sz="1200" b="1" dirty="0" smtClean="0"/>
              <a:t>truth values</a:t>
            </a:r>
            <a:r>
              <a:rPr lang="en-US" sz="1200" dirty="0" smtClean="0"/>
              <a:t>, </a:t>
            </a:r>
            <a:r>
              <a:rPr lang="en-US" sz="1200" b="1" dirty="0" smtClean="0"/>
              <a:t>operators</a:t>
            </a:r>
            <a:r>
              <a:rPr lang="en-US" sz="1200" dirty="0" smtClean="0"/>
              <a:t>, and </a:t>
            </a:r>
            <a:r>
              <a:rPr lang="en-US" sz="1200" b="1" dirty="0" smtClean="0"/>
              <a:t>reasoning procedures </a:t>
            </a:r>
            <a:r>
              <a:rPr lang="en-US" sz="1200" dirty="0" smtClean="0"/>
              <a:t>(e.g., tautologies).</a:t>
            </a:r>
          </a:p>
          <a:p>
            <a:pPr marL="171450" indent="-171450">
              <a:buFontTx/>
              <a:buChar char="-"/>
            </a:pP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The transition from membership to non-membership is </a:t>
            </a:r>
            <a:r>
              <a:rPr lang="en-US" sz="1200" b="1" dirty="0" smtClean="0"/>
              <a:t>gradual</a:t>
            </a:r>
            <a:r>
              <a:rPr lang="en-US" sz="1200" dirty="0" smtClean="0"/>
              <a:t> rather than </a:t>
            </a:r>
            <a:r>
              <a:rPr lang="en-US" sz="1200" b="1" dirty="0" smtClean="0"/>
              <a:t>abrupt</a:t>
            </a:r>
            <a:r>
              <a:rPr lang="en-US" sz="12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dirty="0" smtClean="0"/>
              <a:t>A value can belong to multiple sets at the same time.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1" dirty="0" smtClean="0"/>
              <a:t>Fuzzy operators </a:t>
            </a:r>
            <a:r>
              <a:rPr lang="en-US" sz="1200" dirty="0" smtClean="0"/>
              <a:t>are used in order to </a:t>
            </a:r>
            <a:r>
              <a:rPr lang="en-US" sz="1200" b="1" dirty="0" smtClean="0"/>
              <a:t>manipulate fuzzy sets</a:t>
            </a:r>
            <a:r>
              <a:rPr lang="en-US" sz="1200" dirty="0" smtClean="0"/>
              <a:t>, and to </a:t>
            </a:r>
            <a:r>
              <a:rPr lang="en-US" sz="1200" b="1" dirty="0" smtClean="0"/>
              <a:t>evaluate </a:t>
            </a:r>
            <a:r>
              <a:rPr lang="en-US" sz="1200" dirty="0" smtClean="0"/>
              <a:t>the constructed </a:t>
            </a:r>
            <a:r>
              <a:rPr lang="en-US" sz="1200" b="1" dirty="0" smtClean="0"/>
              <a:t>fuzzy rules</a:t>
            </a:r>
            <a:r>
              <a:rPr lang="en-US" sz="1200" dirty="0" smtClean="0"/>
              <a:t>, and ultimately to </a:t>
            </a:r>
            <a:r>
              <a:rPr lang="en-US" sz="1200" b="1" dirty="0" smtClean="0"/>
              <a:t>combine </a:t>
            </a:r>
            <a:r>
              <a:rPr lang="en-US" sz="1200" dirty="0" smtClean="0"/>
              <a:t>the </a:t>
            </a:r>
            <a:r>
              <a:rPr lang="en-US" sz="1200" b="1" dirty="0" smtClean="0"/>
              <a:t>results </a:t>
            </a:r>
            <a:r>
              <a:rPr lang="en-US" sz="1200" dirty="0" smtClean="0"/>
              <a:t>of the individual rules.</a:t>
            </a:r>
          </a:p>
          <a:p>
            <a:pPr marL="171450" indent="-171450">
              <a:buFontTx/>
              <a:buChar char="-"/>
            </a:pPr>
            <a:endParaRPr lang="en-US" sz="1200" dirty="0" smtClean="0"/>
          </a:p>
          <a:p>
            <a:pPr marL="171450" indent="-171450">
              <a:buFontTx/>
              <a:buChar char="-"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- </a:t>
            </a:r>
            <a:r>
              <a:rPr lang="en-US" sz="1200" b="1" dirty="0" smtClean="0"/>
              <a:t>Intention-to:</a:t>
            </a:r>
            <a:r>
              <a:rPr lang="en-US" sz="1200" dirty="0" smtClean="0"/>
              <a:t> Models the intention of an agent </a:t>
            </a:r>
            <a:r>
              <a:rPr lang="en-US" sz="1200" b="1" dirty="0" smtClean="0">
                <a:solidFill>
                  <a:srgbClr val="FF0000"/>
                </a:solidFill>
              </a:rPr>
              <a:t>to do </a:t>
            </a:r>
            <a:r>
              <a:rPr lang="en-US" sz="1200" dirty="0" smtClean="0"/>
              <a:t>any single-agent action.</a:t>
            </a:r>
          </a:p>
          <a:p>
            <a:pPr lvl="1"/>
            <a:r>
              <a:rPr lang="en-US" sz="1200" dirty="0" smtClean="0"/>
              <a:t>- The agent </a:t>
            </a:r>
            <a:r>
              <a:rPr lang="en-US" sz="1200" b="1" dirty="0" smtClean="0">
                <a:solidFill>
                  <a:srgbClr val="FF0000"/>
                </a:solidFill>
              </a:rPr>
              <a:t>believes</a:t>
            </a:r>
            <a:r>
              <a:rPr lang="en-US" sz="1200" dirty="0" smtClean="0"/>
              <a:t> that it is </a:t>
            </a:r>
            <a:r>
              <a:rPr lang="en-US" sz="1200" b="1" dirty="0" smtClean="0">
                <a:solidFill>
                  <a:srgbClr val="FF0000"/>
                </a:solidFill>
              </a:rPr>
              <a:t>able</a:t>
            </a:r>
            <a:r>
              <a:rPr lang="en-US" sz="1200" dirty="0" smtClean="0"/>
              <a:t> to execute that action, </a:t>
            </a:r>
          </a:p>
          <a:p>
            <a:pPr lvl="1"/>
            <a:r>
              <a:rPr lang="en-US" sz="1200" dirty="0" smtClean="0"/>
              <a:t>- The agent </a:t>
            </a:r>
            <a:r>
              <a:rPr lang="en-US" sz="1200" b="1" dirty="0" smtClean="0">
                <a:solidFill>
                  <a:srgbClr val="FF0000"/>
                </a:solidFill>
              </a:rPr>
              <a:t>commits</a:t>
            </a:r>
            <a:r>
              <a:rPr lang="en-US" sz="1200" dirty="0" smtClean="0"/>
              <a:t> to doing so.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 </a:t>
            </a:r>
            <a:r>
              <a:rPr lang="en-US" sz="1200" b="1" dirty="0" smtClean="0"/>
              <a:t>Intention-that: </a:t>
            </a:r>
            <a:r>
              <a:rPr lang="en-US" sz="1200" dirty="0" smtClean="0"/>
              <a:t>It is directed towards </a:t>
            </a:r>
            <a:r>
              <a:rPr lang="en-US" sz="1200" b="1" dirty="0" smtClean="0">
                <a:solidFill>
                  <a:srgbClr val="FF0000"/>
                </a:solidFill>
              </a:rPr>
              <a:t>agent’s</a:t>
            </a:r>
            <a:r>
              <a:rPr lang="en-US" sz="1200" b="1" baseline="0" dirty="0" smtClean="0">
                <a:solidFill>
                  <a:srgbClr val="FF0000"/>
                </a:solidFill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collaborators' action </a:t>
            </a:r>
            <a:r>
              <a:rPr lang="en-US" sz="1200" dirty="0" smtClean="0"/>
              <a:t>or towards a group's joint action. It guides an agent to take actions (including communication), that </a:t>
            </a:r>
            <a:r>
              <a:rPr lang="en-US" sz="1200" b="1" dirty="0" smtClean="0">
                <a:solidFill>
                  <a:srgbClr val="FF0000"/>
                </a:solidFill>
              </a:rPr>
              <a:t>enable</a:t>
            </a:r>
            <a:r>
              <a:rPr lang="en-US" sz="1200" dirty="0" smtClean="0"/>
              <a:t> or </a:t>
            </a:r>
            <a:r>
              <a:rPr lang="en-US" sz="1200" b="1" dirty="0" smtClean="0">
                <a:solidFill>
                  <a:srgbClr val="FF0000"/>
                </a:solidFill>
              </a:rPr>
              <a:t>facilitate</a:t>
            </a:r>
            <a:r>
              <a:rPr lang="en-US" sz="1200" dirty="0" smtClean="0"/>
              <a:t> other collaborators to perform assigned tasks.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 In </a:t>
            </a:r>
            <a:r>
              <a:rPr lang="en-US" sz="1200" i="1" dirty="0" smtClean="0"/>
              <a:t>SP</a:t>
            </a:r>
            <a:r>
              <a:rPr lang="en-US" sz="1200" dirty="0" smtClean="0"/>
              <a:t> focus is on plans that </a:t>
            </a:r>
            <a:r>
              <a:rPr lang="en-US" sz="1200" dirty="0" smtClean="0">
                <a:solidFill>
                  <a:srgbClr val="FF0000"/>
                </a:solidFill>
              </a:rPr>
              <a:t>underlie a discourse </a:t>
            </a:r>
            <a:r>
              <a:rPr lang="en-US" sz="1200" dirty="0" smtClean="0"/>
              <a:t>in which the agents collaborate to achieve a </a:t>
            </a:r>
            <a:r>
              <a:rPr lang="en-US" sz="1200" dirty="0" smtClean="0">
                <a:solidFill>
                  <a:srgbClr val="FF0000"/>
                </a:solidFill>
              </a:rPr>
              <a:t>shared goal</a:t>
            </a:r>
            <a:r>
              <a:rPr lang="en-US" sz="120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r>
              <a:rPr lang="en-US" sz="1200" dirty="0" smtClean="0"/>
              <a:t>- Components of </a:t>
            </a:r>
            <a:r>
              <a:rPr lang="en-US" sz="1200" dirty="0" smtClean="0">
                <a:solidFill>
                  <a:srgbClr val="FF0000"/>
                </a:solidFill>
              </a:rPr>
              <a:t>discourse structure</a:t>
            </a:r>
            <a:r>
              <a:rPr lang="en-US" sz="1200" dirty="0" smtClean="0"/>
              <a:t>:</a:t>
            </a:r>
          </a:p>
          <a:p>
            <a:pPr lvl="1"/>
            <a:r>
              <a:rPr lang="en-US" sz="1200" b="1" dirty="0" smtClean="0"/>
              <a:t>Linguistic structure:</a:t>
            </a:r>
            <a:r>
              <a:rPr lang="en-US" sz="1200" dirty="0" smtClean="0"/>
              <a:t> a sequence of utterances aggregating into discourse segments.</a:t>
            </a:r>
          </a:p>
          <a:p>
            <a:pPr lvl="1"/>
            <a:r>
              <a:rPr lang="en-US" sz="1200" b="1" dirty="0" smtClean="0"/>
              <a:t>Intentions structure:</a:t>
            </a:r>
            <a:r>
              <a:rPr lang="en-US" sz="1200" dirty="0" smtClean="0"/>
              <a:t> the intention that underlies engagement in the particular discourse (discourse purpose).</a:t>
            </a:r>
          </a:p>
          <a:p>
            <a:pPr lvl="1"/>
            <a:r>
              <a:rPr lang="en-US" sz="1200" b="1" dirty="0" smtClean="0"/>
              <a:t>Attention state:</a:t>
            </a:r>
            <a:r>
              <a:rPr lang="en-US" sz="1200" dirty="0" smtClean="0"/>
              <a:t> an abstraction of the agent's focus of attention</a:t>
            </a:r>
            <a:r>
              <a:rPr lang="en-US" sz="1200" dirty="0" smtClean="0"/>
              <a:t>.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81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Another </a:t>
            </a:r>
            <a:r>
              <a:rPr lang="en-US" sz="1200" dirty="0" smtClean="0">
                <a:solidFill>
                  <a:srgbClr val="FF0000"/>
                </a:solidFill>
              </a:rPr>
              <a:t>formal theory </a:t>
            </a:r>
            <a:r>
              <a:rPr lang="en-US" sz="1200" dirty="0" smtClean="0"/>
              <a:t>of collaboration.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Joint intention </a:t>
            </a:r>
            <a:r>
              <a:rPr lang="en-US" sz="1200" dirty="0" smtClean="0">
                <a:solidFill>
                  <a:srgbClr val="FF0000"/>
                </a:solidFill>
              </a:rPr>
              <a:t>cannot</a:t>
            </a:r>
            <a:r>
              <a:rPr lang="en-US" sz="1200" dirty="0" smtClean="0"/>
              <a:t> be defined simply as individual intention with the team regarded as an individual</a:t>
            </a:r>
            <a:r>
              <a:rPr lang="en-US" sz="1200" dirty="0" smtClean="0"/>
              <a:t>.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An agent has an </a:t>
            </a:r>
            <a:r>
              <a:rPr lang="en-US" sz="1200" dirty="0" smtClean="0">
                <a:solidFill>
                  <a:srgbClr val="FF0000"/>
                </a:solidFill>
              </a:rPr>
              <a:t>individual commitment</a:t>
            </a:r>
            <a:r>
              <a:rPr lang="en-US" sz="1200" dirty="0" smtClean="0"/>
              <a:t> (persistent goal) to achieve a </a:t>
            </a:r>
            <a:r>
              <a:rPr lang="en-US" sz="1200" b="1" i="1" dirty="0" smtClean="0"/>
              <a:t>p</a:t>
            </a:r>
            <a:r>
              <a:rPr lang="en-US" sz="1200" dirty="0" smtClean="0"/>
              <a:t> when:</a:t>
            </a:r>
          </a:p>
          <a:p>
            <a:pPr marL="0" indent="0">
              <a:buNone/>
            </a:pPr>
            <a:endParaRPr lang="en-US" sz="12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1200" dirty="0" smtClean="0"/>
              <a:t>Agent believes that the </a:t>
            </a:r>
            <a:r>
              <a:rPr lang="en-US" sz="1200" b="1" i="1" dirty="0" smtClean="0"/>
              <a:t>p</a:t>
            </a:r>
            <a:r>
              <a:rPr lang="en-US" sz="1200" dirty="0" smtClean="0"/>
              <a:t> is </a:t>
            </a:r>
            <a:r>
              <a:rPr lang="en-US" sz="1200" dirty="0" smtClean="0">
                <a:solidFill>
                  <a:srgbClr val="FF0000"/>
                </a:solidFill>
              </a:rPr>
              <a:t>currently false</a:t>
            </a:r>
            <a:r>
              <a:rPr lang="en-US" sz="1200" dirty="0" smtClean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200" dirty="0" smtClean="0"/>
              <a:t>agent </a:t>
            </a:r>
            <a:r>
              <a:rPr lang="en-US" sz="1200" dirty="0" smtClean="0">
                <a:solidFill>
                  <a:srgbClr val="FF0000"/>
                </a:solidFill>
              </a:rPr>
              <a:t>wants</a:t>
            </a:r>
            <a:r>
              <a:rPr lang="en-US" sz="1200" dirty="0" smtClean="0"/>
              <a:t> </a:t>
            </a:r>
            <a:r>
              <a:rPr lang="en-US" sz="1200" b="1" i="1" dirty="0" smtClean="0"/>
              <a:t>p</a:t>
            </a:r>
            <a:r>
              <a:rPr lang="en-US" sz="1200" dirty="0" smtClean="0"/>
              <a:t> to be </a:t>
            </a:r>
            <a:r>
              <a:rPr lang="en-US" sz="1200" dirty="0" smtClean="0">
                <a:solidFill>
                  <a:srgbClr val="FF0000"/>
                </a:solidFill>
              </a:rPr>
              <a:t>true</a:t>
            </a:r>
            <a:r>
              <a:rPr lang="en-US" sz="1200" dirty="0" smtClean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200" dirty="0" smtClean="0"/>
              <a:t>it is true (and agent knows it) that (2) will </a:t>
            </a:r>
            <a:r>
              <a:rPr lang="en-US" sz="1200" dirty="0" smtClean="0">
                <a:solidFill>
                  <a:srgbClr val="FF0000"/>
                </a:solidFill>
              </a:rPr>
              <a:t>continue to hold </a:t>
            </a:r>
            <a:r>
              <a:rPr lang="en-US" sz="1200" dirty="0" smtClean="0"/>
              <a:t>until the agent comes to believe either that </a:t>
            </a:r>
            <a:r>
              <a:rPr lang="en-US" sz="1200" b="1" i="1" dirty="0" smtClean="0"/>
              <a:t>p</a:t>
            </a:r>
            <a:r>
              <a:rPr lang="en-US" sz="1200" dirty="0" smtClean="0"/>
              <a:t> is true, or that it will never be true.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(0) STEAM is </a:t>
            </a:r>
            <a:r>
              <a:rPr lang="en-US" sz="1200" dirty="0" smtClean="0">
                <a:solidFill>
                  <a:srgbClr val="FF0000"/>
                </a:solidFill>
              </a:rPr>
              <a:t>founded</a:t>
            </a:r>
            <a:r>
              <a:rPr lang="en-US" sz="1200" dirty="0" smtClean="0"/>
              <a:t> on the Joint Intentions theory.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rgbClr val="FF0000"/>
                </a:solidFill>
              </a:rPr>
              <a:t>(2)</a:t>
            </a:r>
            <a:r>
              <a:rPr lang="en-US" sz="1200" b="1" dirty="0" smtClean="0">
                <a:solidFill>
                  <a:srgbClr val="FF0000"/>
                </a:solidFill>
              </a:rPr>
              <a:t> Unreconciled case </a:t>
            </a:r>
            <a:r>
              <a:rPr lang="en-US" sz="1200" dirty="0" smtClean="0"/>
              <a:t>in SharedPlans (handled by </a:t>
            </a:r>
            <a:r>
              <a:rPr lang="en-US" sz="1200" dirty="0" err="1" smtClean="0"/>
              <a:t>replanning</a:t>
            </a:r>
            <a:r>
              <a:rPr lang="en-US" sz="1200" dirty="0" smtClean="0"/>
              <a:t> and communication to assign unachieved/unassigned tasks).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(3) </a:t>
            </a:r>
            <a:r>
              <a:rPr lang="en-US" sz="1200" b="1" dirty="0" smtClean="0"/>
              <a:t>Team operator:</a:t>
            </a:r>
            <a:r>
              <a:rPr lang="en-US" sz="1200" dirty="0" smtClean="0"/>
              <a:t> Team</a:t>
            </a:r>
            <a:r>
              <a:rPr lang="en-US" sz="1200" baseline="0" dirty="0" smtClean="0"/>
              <a:t> members instantiate joint intention (when agents select team operator to </a:t>
            </a:r>
            <a:r>
              <a:rPr lang="en-US" sz="1200" baseline="0" dirty="0" err="1" smtClean="0"/>
              <a:t>execuate</a:t>
            </a:r>
            <a:r>
              <a:rPr lang="en-US" sz="1200" baseline="0" dirty="0" smtClean="0"/>
              <a:t>).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EAD9-9745-4529-B5CA-E87F487B16A6}" type="datetime1">
              <a:rPr lang="en-US" smtClean="0"/>
              <a:t>6/21/2015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0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2F4B-6AE3-49AE-9250-20B441ECD1EA}" type="datetime1">
              <a:rPr lang="en-US" smtClean="0"/>
              <a:t>6/21/2015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5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936D-DBC9-4FA2-BD0E-B414878CDCA4}" type="datetime1">
              <a:rPr lang="en-US" smtClean="0"/>
              <a:t>6/21/2015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7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AAE0-1E4E-4826-B18B-D56546162E8E}" type="datetime1">
              <a:rPr lang="en-US" smtClean="0"/>
              <a:t>6/21/2015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2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B7FC-1A20-4B83-BA75-06D2DEBD3995}" type="datetime1">
              <a:rPr lang="en-US" smtClean="0"/>
              <a:t>6/21/2015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6846-6087-4342-8E6F-352E33FBBBAE}" type="datetime1">
              <a:rPr lang="en-US" smtClean="0"/>
              <a:t>6/21/2015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6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3137-E43A-4D2D-8DEE-D4841CDD146E}" type="datetime1">
              <a:rPr lang="en-US" smtClean="0"/>
              <a:t>6/21/2015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9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F496-EB37-43CB-8904-8222408913CE}" type="datetime1">
              <a:rPr lang="en-US" smtClean="0"/>
              <a:t>6/21/2015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5D170-3C7D-4EA7-B898-9EE18B78076F}" type="datetime1">
              <a:rPr lang="en-US" smtClean="0"/>
              <a:t>6/21/2015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1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9D4E-6E99-4CD2-A567-CF2C961B686E}" type="datetime1">
              <a:rPr lang="en-US" smtClean="0"/>
              <a:t>6/21/2015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1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D957-ADFF-4184-A55B-366125C3428B}" type="datetime1">
              <a:rPr lang="en-US" smtClean="0"/>
              <a:t>6/21/2015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8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5905F-7CDB-462E-ABEF-CCF8C92BE615}" type="datetime1">
              <a:rPr lang="en-US" smtClean="0"/>
              <a:t>6/21/2015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3175"/>
            <a:ext cx="7772400" cy="1470025"/>
          </a:xfrm>
        </p:spPr>
        <p:txBody>
          <a:bodyPr/>
          <a:lstStyle/>
          <a:p>
            <a:r>
              <a:rPr lang="en-US" b="1" dirty="0" smtClean="0"/>
              <a:t>Computational Theories of Collaboration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447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Mohammad Shayganfar</a:t>
            </a:r>
          </a:p>
          <a:p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sz="1800" b="1" dirty="0" smtClean="0">
                <a:solidFill>
                  <a:schemeClr val="tx1"/>
                </a:solidFill>
              </a:rPr>
              <a:t>PhD Comprehensive Exam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Summer 2015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5029200"/>
            <a:ext cx="26670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Charles Rich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Candace L. Sidner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Stacy C. Marsella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John E. Laird</a:t>
            </a:r>
          </a:p>
          <a:p>
            <a:pPr algn="l"/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43" y="1203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30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Assistant robots</a:t>
            </a:r>
          </a:p>
          <a:p>
            <a:r>
              <a:rPr lang="en-US" sz="2000" dirty="0" smtClean="0"/>
              <a:t>Emotional awareness (COCHI)</a:t>
            </a:r>
          </a:p>
          <a:p>
            <a:r>
              <a:rPr lang="en-US" sz="2000" dirty="0" smtClean="0"/>
              <a:t>Communication</a:t>
            </a:r>
          </a:p>
          <a:p>
            <a:r>
              <a:rPr lang="en-US" sz="2000" dirty="0" smtClean="0"/>
              <a:t>Joint actions and commitments</a:t>
            </a:r>
          </a:p>
          <a:p>
            <a:r>
              <a:rPr lang="en-US" sz="2000" dirty="0" smtClean="0"/>
              <a:t>Task-based planning</a:t>
            </a:r>
          </a:p>
          <a:p>
            <a:r>
              <a:rPr lang="en-US" sz="2000" dirty="0" smtClean="0"/>
              <a:t>Discourse generation and interpretation (COLLAGEN)</a:t>
            </a:r>
          </a:p>
          <a:p>
            <a:r>
              <a:rPr lang="en-US" sz="2000" dirty="0" smtClean="0"/>
              <a:t>Conversational agents</a:t>
            </a:r>
          </a:p>
          <a:p>
            <a:r>
              <a:rPr lang="en-US" sz="2000" dirty="0" smtClean="0"/>
              <a:t>Network management</a:t>
            </a:r>
          </a:p>
          <a:p>
            <a:r>
              <a:rPr lang="en-US" sz="2000" dirty="0" smtClean="0"/>
              <a:t>Proactive behaviors and information exchange (CAST)</a:t>
            </a:r>
          </a:p>
          <a:p>
            <a:r>
              <a:rPr lang="en-US" sz="2000" dirty="0" smtClean="0"/>
              <a:t>Instructional systems</a:t>
            </a:r>
          </a:p>
          <a:p>
            <a:r>
              <a:rPr lang="en-US" sz="2000" dirty="0" smtClean="0"/>
              <a:t>Group decision support systems</a:t>
            </a:r>
          </a:p>
          <a:p>
            <a:r>
              <a:rPr lang="en-US" sz="2000" dirty="0" smtClean="0"/>
              <a:t>Authors’ assistant</a:t>
            </a:r>
          </a:p>
          <a:p>
            <a:r>
              <a:rPr lang="en-US" sz="2000" dirty="0" smtClean="0"/>
              <a:t>Sociable robots</a:t>
            </a:r>
          </a:p>
          <a:p>
            <a:r>
              <a:rPr lang="en-US" sz="2000" dirty="0" smtClean="0"/>
              <a:t>Combat air missions</a:t>
            </a:r>
          </a:p>
          <a:p>
            <a:r>
              <a:rPr lang="en-US" sz="2000" dirty="0" smtClean="0"/>
              <a:t>Robot soccer</a:t>
            </a:r>
          </a:p>
          <a:p>
            <a:r>
              <a:rPr lang="en-US" sz="2000" dirty="0" smtClean="0"/>
              <a:t>Rescue responses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Applications</a:t>
            </a:r>
            <a:endParaRPr lang="en-US" sz="22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8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SharedPlans</a:t>
            </a:r>
            <a:r>
              <a:rPr lang="en-US" sz="2000" dirty="0" smtClean="0"/>
              <a:t> is more convincing than the others.</a:t>
            </a:r>
            <a:endParaRPr lang="en-US" sz="1600" dirty="0"/>
          </a:p>
          <a:p>
            <a:pPr lvl="1"/>
            <a:r>
              <a:rPr lang="en-US" sz="1800" dirty="0"/>
              <a:t>Inclusive explanation of </a:t>
            </a:r>
            <a:r>
              <a:rPr lang="en-US" sz="1800" dirty="0">
                <a:solidFill>
                  <a:srgbClr val="FF0000"/>
                </a:solidFill>
              </a:rPr>
              <a:t>collaboration structure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Association to </a:t>
            </a:r>
            <a:r>
              <a:rPr lang="en-US" sz="1800" dirty="0">
                <a:solidFill>
                  <a:srgbClr val="FF0000"/>
                </a:solidFill>
              </a:rPr>
              <a:t>discourse structure </a:t>
            </a:r>
            <a:r>
              <a:rPr lang="en-US" sz="1800" dirty="0"/>
              <a:t>(improve communicative aspects</a:t>
            </a:r>
            <a:r>
              <a:rPr lang="en-US" sz="1800" dirty="0" smtClean="0"/>
              <a:t>).</a:t>
            </a:r>
          </a:p>
          <a:p>
            <a:endParaRPr lang="en-US" sz="2000" dirty="0" smtClean="0"/>
          </a:p>
          <a:p>
            <a:r>
              <a:rPr lang="en-US" sz="2000" dirty="0" smtClean="0"/>
              <a:t>Joint Intentions theory is </a:t>
            </a:r>
            <a:r>
              <a:rPr lang="en-US" sz="2000" dirty="0" smtClean="0">
                <a:solidFill>
                  <a:srgbClr val="FF0000"/>
                </a:solidFill>
              </a:rPr>
              <a:t>clearly defined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fulfills</a:t>
            </a:r>
            <a:r>
              <a:rPr lang="en-US" sz="2000" dirty="0" smtClean="0"/>
              <a:t> most of the key collaboration requirements.</a:t>
            </a:r>
          </a:p>
          <a:p>
            <a:endParaRPr lang="en-US" sz="2000" dirty="0"/>
          </a:p>
          <a:p>
            <a:r>
              <a:rPr lang="en-US" sz="2000" dirty="0" smtClean="0"/>
              <a:t>Hybrid approaches are </a:t>
            </a:r>
            <a:r>
              <a:rPr lang="en-US" sz="2000" dirty="0" smtClean="0">
                <a:solidFill>
                  <a:srgbClr val="FF0000"/>
                </a:solidFill>
              </a:rPr>
              <a:t>valuable</a:t>
            </a:r>
            <a:r>
              <a:rPr lang="en-US" sz="2000" dirty="0" smtClean="0"/>
              <a:t> and make the theories closer to </a:t>
            </a:r>
            <a:r>
              <a:rPr lang="en-US" sz="2000" dirty="0" smtClean="0">
                <a:solidFill>
                  <a:srgbClr val="FF0000"/>
                </a:solidFill>
              </a:rPr>
              <a:t>applications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lack</a:t>
            </a:r>
            <a:r>
              <a:rPr lang="en-US" sz="2000" dirty="0" smtClean="0"/>
              <a:t> </a:t>
            </a:r>
            <a:r>
              <a:rPr lang="en-US" sz="2000" dirty="0"/>
              <a:t>of underlying </a:t>
            </a:r>
            <a:r>
              <a:rPr lang="en-US" sz="2000" dirty="0" smtClean="0"/>
              <a:t> domain-independent </a:t>
            </a:r>
            <a:r>
              <a:rPr lang="en-US" sz="2000" dirty="0"/>
              <a:t>collaboration </a:t>
            </a:r>
            <a:r>
              <a:rPr lang="en-US" sz="2000" dirty="0" smtClean="0">
                <a:solidFill>
                  <a:srgbClr val="FF0000"/>
                </a:solidFill>
              </a:rPr>
              <a:t>processes</a:t>
            </a:r>
            <a:r>
              <a:rPr lang="en-US" sz="2000" dirty="0" smtClean="0"/>
              <a:t> which can construct and evolve the collaboration structure.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Conclusion</a:t>
            </a:r>
            <a:endParaRPr lang="en-US" sz="22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8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b="1" dirty="0" smtClean="0"/>
              <a:t>Affective Computing</a:t>
            </a:r>
            <a:endParaRPr lang="en-US" b="1" dirty="0"/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65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620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447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Mohammad Shayganfar</a:t>
            </a:r>
          </a:p>
          <a:p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sz="1800" b="1" dirty="0" smtClean="0">
                <a:solidFill>
                  <a:schemeClr val="tx1"/>
                </a:solidFill>
              </a:rPr>
              <a:t>PhD Comprehensive Exam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Summer 2015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04800" y="5029200"/>
            <a:ext cx="26670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Charles Rich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Candace L. Sidner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Stacy C. Marsella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John E. Laird</a:t>
            </a:r>
          </a:p>
          <a:p>
            <a:pPr algn="l"/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2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Four categories of computational emotion modeling:</a:t>
            </a:r>
          </a:p>
          <a:p>
            <a:pPr lvl="1"/>
            <a:r>
              <a:rPr lang="en-US" sz="1600" dirty="0"/>
              <a:t>Detecting and recognizing human emotions,</a:t>
            </a:r>
          </a:p>
          <a:p>
            <a:pPr lvl="1"/>
            <a:r>
              <a:rPr lang="en-US" sz="1600" dirty="0"/>
              <a:t>Interpreting and understanding human emotions,</a:t>
            </a:r>
          </a:p>
          <a:p>
            <a:pPr lvl="1"/>
            <a:r>
              <a:rPr lang="en-US" sz="1600" dirty="0"/>
              <a:t>Generating artificial emotions,</a:t>
            </a:r>
          </a:p>
          <a:p>
            <a:pPr lvl="1"/>
            <a:r>
              <a:rPr lang="en-US" sz="1600" dirty="0"/>
              <a:t>Expressing human-perceivable emotions.</a:t>
            </a:r>
          </a:p>
          <a:p>
            <a:endParaRPr lang="en-US" sz="2000" dirty="0" smtClean="0"/>
          </a:p>
          <a:p>
            <a:r>
              <a:rPr lang="en-US" sz="2000" dirty="0" smtClean="0"/>
              <a:t>Major emotion theories:</a:t>
            </a:r>
            <a:endParaRPr lang="en-US" sz="1600" dirty="0"/>
          </a:p>
          <a:p>
            <a:pPr lvl="1"/>
            <a:r>
              <a:rPr lang="en-US" sz="1600" dirty="0"/>
              <a:t>Appraisal</a:t>
            </a:r>
          </a:p>
          <a:p>
            <a:pPr lvl="1"/>
            <a:r>
              <a:rPr lang="en-US" sz="1600" dirty="0"/>
              <a:t>Dimensional</a:t>
            </a:r>
          </a:p>
          <a:p>
            <a:pPr lvl="1"/>
            <a:r>
              <a:rPr lang="en-US" sz="1600" dirty="0"/>
              <a:t>Discrete (basic)</a:t>
            </a:r>
          </a:p>
          <a:p>
            <a:endParaRPr lang="en-US" sz="1600" dirty="0" smtClean="0"/>
          </a:p>
          <a:p>
            <a:r>
              <a:rPr lang="en-US" sz="2000" dirty="0" smtClean="0"/>
              <a:t>We majorly focus on Appraisal and Dimensional theories.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Introduction</a:t>
            </a:r>
            <a:endParaRPr lang="en-US" sz="22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8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562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Appraisal </a:t>
            </a:r>
            <a:r>
              <a:rPr lang="en-US" sz="1800" b="1" dirty="0"/>
              <a:t>theory </a:t>
            </a:r>
            <a:r>
              <a:rPr lang="en-US" sz="1800" dirty="0"/>
              <a:t>describes the </a:t>
            </a:r>
            <a:r>
              <a:rPr lang="en-US" sz="1800" dirty="0">
                <a:solidFill>
                  <a:srgbClr val="FF0000"/>
                </a:solidFill>
              </a:rPr>
              <a:t>cognitive process </a:t>
            </a:r>
            <a:r>
              <a:rPr lang="en-US" sz="1800" dirty="0" smtClean="0"/>
              <a:t>by which </a:t>
            </a:r>
            <a:r>
              <a:rPr lang="en-US" sz="1800" dirty="0"/>
              <a:t>an individual </a:t>
            </a:r>
            <a:r>
              <a:rPr lang="en-US" sz="1800" dirty="0">
                <a:solidFill>
                  <a:srgbClr val="FF0000"/>
                </a:solidFill>
              </a:rPr>
              <a:t>evaluates</a:t>
            </a:r>
            <a:r>
              <a:rPr lang="en-US" sz="1800" dirty="0"/>
              <a:t> the situation in the environment with respect </a:t>
            </a:r>
            <a:r>
              <a:rPr lang="en-US" sz="1800" dirty="0" smtClean="0"/>
              <a:t>to the </a:t>
            </a:r>
            <a:r>
              <a:rPr lang="en-US" sz="1800" dirty="0">
                <a:solidFill>
                  <a:srgbClr val="FF0000"/>
                </a:solidFill>
              </a:rPr>
              <a:t>individual's well-being</a:t>
            </a:r>
            <a:r>
              <a:rPr lang="en-US" sz="1800" dirty="0"/>
              <a:t> and triggers </a:t>
            </a:r>
            <a:r>
              <a:rPr lang="en-US" sz="1800" dirty="0">
                <a:solidFill>
                  <a:srgbClr val="FF0000"/>
                </a:solidFill>
              </a:rPr>
              <a:t>emotions</a:t>
            </a:r>
            <a:r>
              <a:rPr lang="en-US" sz="1800" dirty="0"/>
              <a:t> to control internal </a:t>
            </a:r>
            <a:r>
              <a:rPr lang="en-US" sz="1800" dirty="0" smtClean="0"/>
              <a:t>changes and </a:t>
            </a:r>
            <a:r>
              <a:rPr lang="en-US" sz="1800" dirty="0"/>
              <a:t>external actions</a:t>
            </a:r>
            <a:r>
              <a:rPr lang="en-US" sz="1800" dirty="0" smtClean="0"/>
              <a:t>.</a:t>
            </a:r>
          </a:p>
          <a:p>
            <a:endParaRPr lang="en-US" sz="1000" dirty="0" smtClean="0"/>
          </a:p>
          <a:p>
            <a:r>
              <a:rPr lang="en-US" sz="1800" dirty="0" smtClean="0"/>
              <a:t>Cognitive appraisal process:</a:t>
            </a:r>
          </a:p>
          <a:p>
            <a:pPr lvl="1"/>
            <a:r>
              <a:rPr lang="en-US" sz="1800" dirty="0" smtClean="0"/>
              <a:t>Distinct </a:t>
            </a:r>
            <a:r>
              <a:rPr lang="en-US" sz="1800" dirty="0" smtClean="0">
                <a:solidFill>
                  <a:srgbClr val="FF0000"/>
                </a:solidFill>
              </a:rPr>
              <a:t>components</a:t>
            </a:r>
            <a:r>
              <a:rPr lang="en-US" sz="1800" dirty="0" smtClean="0"/>
              <a:t> of emotions,</a:t>
            </a:r>
          </a:p>
          <a:p>
            <a:pPr lvl="1"/>
            <a:endParaRPr lang="en-US" sz="800" dirty="0" smtClean="0"/>
          </a:p>
          <a:p>
            <a:pPr lvl="1"/>
            <a:r>
              <a:rPr lang="en-US" sz="1800" dirty="0" smtClean="0"/>
              <a:t>Components are called </a:t>
            </a:r>
            <a:r>
              <a:rPr lang="en-US" sz="1800" dirty="0" smtClean="0">
                <a:solidFill>
                  <a:srgbClr val="FF0000"/>
                </a:solidFill>
              </a:rPr>
              <a:t>appraisal variables</a:t>
            </a:r>
            <a:r>
              <a:rPr lang="en-US" sz="1800" dirty="0" smtClean="0"/>
              <a:t>,</a:t>
            </a:r>
          </a:p>
          <a:p>
            <a:pPr lvl="1"/>
            <a:endParaRPr lang="en-US" sz="800" dirty="0" smtClean="0"/>
          </a:p>
          <a:p>
            <a:pPr lvl="1"/>
            <a:r>
              <a:rPr lang="en-US" sz="1800" dirty="0" smtClean="0"/>
              <a:t>Agent Evaluates the stimuli with respect to their </a:t>
            </a:r>
            <a:r>
              <a:rPr lang="en-US" sz="1800" dirty="0" smtClean="0">
                <a:solidFill>
                  <a:srgbClr val="FF0000"/>
                </a:solidFill>
              </a:rPr>
              <a:t>consequences</a:t>
            </a:r>
            <a:r>
              <a:rPr lang="en-US" sz="1800" dirty="0" smtClean="0"/>
              <a:t>;</a:t>
            </a:r>
          </a:p>
          <a:p>
            <a:pPr lvl="2"/>
            <a:r>
              <a:rPr lang="en-US" sz="1800" dirty="0" smtClean="0"/>
              <a:t>According to Scherer’s </a:t>
            </a:r>
            <a:r>
              <a:rPr lang="en-US" sz="1800" dirty="0" smtClean="0">
                <a:solidFill>
                  <a:srgbClr val="FF0000"/>
                </a:solidFill>
              </a:rPr>
              <a:t>appraisal objectives </a:t>
            </a:r>
            <a:r>
              <a:rPr lang="en-US" sz="1800" dirty="0" smtClean="0"/>
              <a:t>(i.e., relevance, implication, coping, and normative significance),</a:t>
            </a:r>
          </a:p>
          <a:p>
            <a:pPr lvl="2"/>
            <a:endParaRPr lang="en-US" sz="800" dirty="0" smtClean="0"/>
          </a:p>
          <a:p>
            <a:pPr lvl="2"/>
            <a:r>
              <a:rPr lang="en-US" sz="1800" dirty="0" smtClean="0"/>
              <a:t>Objectives include different </a:t>
            </a:r>
            <a:r>
              <a:rPr lang="en-US" sz="1800" dirty="0" smtClean="0">
                <a:solidFill>
                  <a:srgbClr val="FF0000"/>
                </a:solidFill>
              </a:rPr>
              <a:t>appraisal variables</a:t>
            </a:r>
            <a:r>
              <a:rPr lang="en-US" sz="1800" dirty="0" smtClean="0"/>
              <a:t>,</a:t>
            </a:r>
          </a:p>
          <a:p>
            <a:pPr lvl="2"/>
            <a:endParaRPr lang="en-US" sz="800" dirty="0" smtClean="0"/>
          </a:p>
          <a:p>
            <a:pPr lvl="1"/>
            <a:r>
              <a:rPr lang="en-US" sz="1800" dirty="0" smtClean="0"/>
              <a:t>Specific </a:t>
            </a:r>
            <a:r>
              <a:rPr lang="en-US" sz="1800" dirty="0" smtClean="0">
                <a:solidFill>
                  <a:srgbClr val="FF0000"/>
                </a:solidFill>
              </a:rPr>
              <a:t>values</a:t>
            </a:r>
            <a:r>
              <a:rPr lang="en-US" sz="1800" dirty="0" smtClean="0"/>
              <a:t> will be assigned to appraisal variables,</a:t>
            </a:r>
          </a:p>
          <a:p>
            <a:pPr lvl="1"/>
            <a:endParaRPr lang="en-US" sz="800" dirty="0" smtClean="0"/>
          </a:p>
          <a:p>
            <a:pPr lvl="1"/>
            <a:r>
              <a:rPr lang="en-US" sz="1800" dirty="0" smtClean="0"/>
              <a:t>Determined appraisal variables are mapped onto a particular </a:t>
            </a:r>
            <a:r>
              <a:rPr lang="en-US" sz="1800" dirty="0" smtClean="0">
                <a:solidFill>
                  <a:srgbClr val="FF0000"/>
                </a:solidFill>
              </a:rPr>
              <a:t>emotion</a:t>
            </a:r>
            <a:r>
              <a:rPr lang="en-US" sz="1800" dirty="0" smtClean="0"/>
              <a:t>,</a:t>
            </a:r>
          </a:p>
          <a:p>
            <a:pPr lvl="2"/>
            <a:r>
              <a:rPr lang="en-US" sz="1800" dirty="0" smtClean="0"/>
              <a:t>Appraisal variables are the </a:t>
            </a:r>
            <a:r>
              <a:rPr lang="en-US" sz="1800" dirty="0" smtClean="0">
                <a:solidFill>
                  <a:srgbClr val="FF0000"/>
                </a:solidFill>
              </a:rPr>
              <a:t>semantic primitives </a:t>
            </a:r>
            <a:r>
              <a:rPr lang="en-US" sz="1800" dirty="0" smtClean="0"/>
              <a:t>for representing emotions.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Appraisal Theory: </a:t>
            </a:r>
            <a:r>
              <a:rPr lang="en-US" sz="2000" b="1" i="1" dirty="0" smtClean="0">
                <a:solidFill>
                  <a:srgbClr val="002060"/>
                </a:solidFill>
              </a:rPr>
              <a:t>Overview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77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Appraisals are separable </a:t>
            </a:r>
            <a:r>
              <a:rPr lang="en-US" sz="1800" dirty="0" smtClean="0">
                <a:solidFill>
                  <a:srgbClr val="FF0000"/>
                </a:solidFill>
              </a:rPr>
              <a:t>antecedents</a:t>
            </a:r>
            <a:r>
              <a:rPr lang="en-US" sz="1800" dirty="0" smtClean="0"/>
              <a:t> of emotions.</a:t>
            </a:r>
          </a:p>
          <a:p>
            <a:endParaRPr lang="en-US" sz="900" dirty="0" smtClean="0"/>
          </a:p>
          <a:p>
            <a:r>
              <a:rPr lang="en-US" sz="1800" dirty="0" smtClean="0"/>
              <a:t>Overall process: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Evaluation</a:t>
            </a:r>
            <a:r>
              <a:rPr lang="en-US" sz="1800" dirty="0" smtClean="0"/>
              <a:t> </a:t>
            </a:r>
            <a:r>
              <a:rPr lang="en-US" sz="1800" dirty="0"/>
              <a:t>of the environment according to the internalized </a:t>
            </a:r>
            <a:r>
              <a:rPr lang="en-US" sz="1800" dirty="0" smtClean="0"/>
              <a:t>goals,</a:t>
            </a:r>
            <a:endParaRPr lang="en-US" sz="1800" dirty="0"/>
          </a:p>
          <a:p>
            <a:pPr lvl="2"/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Systematic</a:t>
            </a:r>
            <a:r>
              <a:rPr lang="en-US" sz="1800" dirty="0" smtClean="0"/>
              <a:t> </a:t>
            </a:r>
            <a:r>
              <a:rPr lang="en-US" sz="1800" dirty="0"/>
              <a:t>assessment of several </a:t>
            </a:r>
            <a:r>
              <a:rPr lang="en-US" sz="1800" dirty="0" smtClean="0"/>
              <a:t>elements.</a:t>
            </a:r>
            <a:endParaRPr lang="en-US" sz="1800" dirty="0"/>
          </a:p>
          <a:p>
            <a:pPr lvl="1"/>
            <a:r>
              <a:rPr lang="en-US" sz="1800" dirty="0" smtClean="0"/>
              <a:t> Outcome </a:t>
            </a:r>
            <a:r>
              <a:rPr lang="en-US" sz="1800" dirty="0">
                <a:solidFill>
                  <a:srgbClr val="FF0000"/>
                </a:solidFill>
              </a:rPr>
              <a:t>triggers</a:t>
            </a:r>
            <a:r>
              <a:rPr lang="en-US" sz="1800" dirty="0"/>
              <a:t> emotions and coping strategies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endParaRPr lang="en-US" sz="900" dirty="0"/>
          </a:p>
          <a:p>
            <a:r>
              <a:rPr lang="en-US" sz="1800" dirty="0" smtClean="0"/>
              <a:t>Appraisal variables, e.g., relevance, desirability, expectedness, controllability.</a:t>
            </a:r>
          </a:p>
          <a:p>
            <a:endParaRPr lang="en-US" sz="900" dirty="0" smtClean="0"/>
          </a:p>
          <a:p>
            <a:r>
              <a:rPr lang="en-US" sz="1800" dirty="0" smtClean="0"/>
              <a:t>Coping process: </a:t>
            </a:r>
          </a:p>
          <a:p>
            <a:pPr lvl="1"/>
            <a:r>
              <a:rPr lang="en-US" sz="1800" dirty="0"/>
              <a:t>Determines </a:t>
            </a:r>
            <a:r>
              <a:rPr lang="en-US" sz="1800" dirty="0">
                <a:solidFill>
                  <a:srgbClr val="FF0000"/>
                </a:solidFill>
              </a:rPr>
              <a:t>whether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how</a:t>
            </a:r>
            <a:r>
              <a:rPr lang="en-US" sz="1800" dirty="0"/>
              <a:t> agent should </a:t>
            </a:r>
            <a:r>
              <a:rPr lang="en-US" sz="1800" dirty="0">
                <a:solidFill>
                  <a:srgbClr val="FF0000"/>
                </a:solidFill>
              </a:rPr>
              <a:t>respond</a:t>
            </a:r>
            <a:r>
              <a:rPr lang="en-US" sz="1800" dirty="0"/>
              <a:t> to an event.</a:t>
            </a:r>
          </a:p>
          <a:p>
            <a:pPr lvl="1"/>
            <a:r>
              <a:rPr lang="en-US" sz="1800" dirty="0"/>
              <a:t>Coping strategies </a:t>
            </a:r>
            <a:r>
              <a:rPr lang="en-US" sz="1800" dirty="0">
                <a:solidFill>
                  <a:srgbClr val="FF0000"/>
                </a:solidFill>
              </a:rPr>
              <a:t>control</a:t>
            </a:r>
            <a:r>
              <a:rPr lang="en-US" sz="1800" dirty="0"/>
              <a:t> (enable or suppress) cognitive processes operate  on causal interpretation of the appraisals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endParaRPr lang="en-US" sz="900" dirty="0"/>
          </a:p>
          <a:p>
            <a:r>
              <a:rPr lang="en-US" sz="1800" dirty="0" smtClean="0"/>
              <a:t>Coping strategies can be </a:t>
            </a:r>
            <a:r>
              <a:rPr lang="en-US" sz="1800" dirty="0" smtClean="0">
                <a:solidFill>
                  <a:srgbClr val="FF0000"/>
                </a:solidFill>
              </a:rPr>
              <a:t>grouped</a:t>
            </a:r>
            <a:r>
              <a:rPr lang="en-US" sz="1800" dirty="0" smtClean="0"/>
              <a:t> into different categories</a:t>
            </a:r>
            <a:r>
              <a:rPr lang="en-US" sz="1800" dirty="0"/>
              <a:t>:</a:t>
            </a:r>
            <a:endParaRPr lang="en-US" sz="1800" dirty="0" smtClean="0"/>
          </a:p>
          <a:p>
            <a:pPr lvl="1"/>
            <a:r>
              <a:rPr lang="en-US" sz="1800" dirty="0" smtClean="0"/>
              <a:t>Problem-focused (e.g., planning)</a:t>
            </a:r>
          </a:p>
          <a:p>
            <a:pPr lvl="1"/>
            <a:r>
              <a:rPr lang="en-US" sz="1800" dirty="0" smtClean="0"/>
              <a:t>Emotion-focused (seeking social support for instrumental reasons)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0" y="0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Appraisal Theory: </a:t>
            </a:r>
            <a:r>
              <a:rPr lang="en-US" sz="2000" b="1" i="1" dirty="0" smtClean="0">
                <a:solidFill>
                  <a:srgbClr val="002060"/>
                </a:solidFill>
              </a:rPr>
              <a:t>Appraisal &amp; Coping processes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6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90600"/>
            <a:ext cx="8686799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The </a:t>
            </a:r>
            <a:r>
              <a:rPr lang="en-US" sz="2000" dirty="0"/>
              <a:t>model </a:t>
            </a:r>
            <a:r>
              <a:rPr lang="en-US" sz="2000" dirty="0">
                <a:solidFill>
                  <a:srgbClr val="FF0000"/>
                </a:solidFill>
              </a:rPr>
              <a:t>categorizes</a:t>
            </a:r>
            <a:r>
              <a:rPr lang="en-US" sz="2000" dirty="0"/>
              <a:t> emotions based on their underlying </a:t>
            </a:r>
            <a:r>
              <a:rPr lang="en-US" sz="2000" dirty="0">
                <a:solidFill>
                  <a:srgbClr val="FF0000"/>
                </a:solidFill>
              </a:rPr>
              <a:t>appraisal patterns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Patterns are </a:t>
            </a:r>
            <a:r>
              <a:rPr lang="en-US" sz="2000" dirty="0" smtClean="0">
                <a:solidFill>
                  <a:srgbClr val="FF0000"/>
                </a:solidFill>
              </a:rPr>
              <a:t>fundamental criteria </a:t>
            </a:r>
            <a:r>
              <a:rPr lang="en-US" sz="2000" dirty="0" smtClean="0"/>
              <a:t>and involve: </a:t>
            </a:r>
          </a:p>
          <a:p>
            <a:pPr lvl="1"/>
            <a:r>
              <a:rPr lang="en-US" sz="1800" dirty="0"/>
              <a:t>One’s focus of </a:t>
            </a:r>
            <a:r>
              <a:rPr lang="en-US" sz="1800" dirty="0" smtClean="0"/>
              <a:t>attention,</a:t>
            </a:r>
            <a:endParaRPr lang="en-US" sz="1800" dirty="0"/>
          </a:p>
          <a:p>
            <a:pPr lvl="1"/>
            <a:r>
              <a:rPr lang="en-US" sz="1800" dirty="0"/>
              <a:t>One’s </a:t>
            </a:r>
            <a:r>
              <a:rPr lang="en-US" sz="1800" dirty="0" smtClean="0"/>
              <a:t>concern,</a:t>
            </a:r>
            <a:endParaRPr lang="en-US" sz="1800" dirty="0"/>
          </a:p>
          <a:p>
            <a:pPr lvl="1"/>
            <a:r>
              <a:rPr lang="en-US" sz="1800" dirty="0"/>
              <a:t>One’s </a:t>
            </a:r>
            <a:r>
              <a:rPr lang="en-US" sz="1800" dirty="0" smtClean="0"/>
              <a:t>appraisals.</a:t>
            </a:r>
            <a:endParaRPr lang="en-US" sz="1800" dirty="0"/>
          </a:p>
          <a:p>
            <a:r>
              <a:rPr lang="en-US" sz="2000" dirty="0" smtClean="0"/>
              <a:t>OCC </a:t>
            </a:r>
            <a:r>
              <a:rPr lang="en-US" sz="2000" dirty="0"/>
              <a:t>model introduces some </a:t>
            </a:r>
            <a:r>
              <a:rPr lang="en-US" sz="2000" dirty="0">
                <a:solidFill>
                  <a:srgbClr val="FF0000"/>
                </a:solidFill>
              </a:rPr>
              <a:t>global variables </a:t>
            </a:r>
            <a:r>
              <a:rPr lang="en-US" sz="2000" dirty="0"/>
              <a:t>of an </a:t>
            </a:r>
            <a:r>
              <a:rPr lang="en-US" sz="2000" dirty="0" smtClean="0"/>
              <a:t>emotion's </a:t>
            </a:r>
            <a:r>
              <a:rPr lang="en-US" sz="2000" dirty="0" smtClean="0">
                <a:solidFill>
                  <a:srgbClr val="FF0000"/>
                </a:solidFill>
              </a:rPr>
              <a:t>intensity</a:t>
            </a:r>
            <a:r>
              <a:rPr lang="en-US" sz="2000" dirty="0" smtClean="0"/>
              <a:t> </a:t>
            </a:r>
            <a:r>
              <a:rPr lang="en-US" sz="2000" dirty="0"/>
              <a:t>to distinguish all types of </a:t>
            </a:r>
            <a:r>
              <a:rPr lang="en-US" sz="2000" dirty="0" smtClean="0"/>
              <a:t>emotions (e.g., sense of reality, and arousal).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Appraisal </a:t>
            </a:r>
            <a:r>
              <a:rPr lang="en-US" sz="2400" b="1" dirty="0" smtClean="0"/>
              <a:t>Theory</a:t>
            </a:r>
            <a:r>
              <a:rPr lang="en-US" sz="2400" b="1" dirty="0"/>
              <a:t>: </a:t>
            </a:r>
            <a:r>
              <a:rPr lang="en-US" sz="2000" b="1" i="1" dirty="0" smtClean="0">
                <a:solidFill>
                  <a:srgbClr val="002060"/>
                </a:solidFill>
              </a:rPr>
              <a:t>OCC – A structural Appraisal Theory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pic>
        <p:nvPicPr>
          <p:cNvPr id="1026" name="Picture 2" descr="C:\Users\Mohammad\Documents\GitHub\CompExam2\figure\oc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14" y="3494837"/>
            <a:ext cx="7043771" cy="320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4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They conceptualize emotions </a:t>
            </a:r>
            <a:r>
              <a:rPr lang="en-US" sz="2000" dirty="0"/>
              <a:t>by defining </a:t>
            </a:r>
            <a:r>
              <a:rPr lang="en-US" sz="2000" dirty="0">
                <a:solidFill>
                  <a:srgbClr val="FF0000"/>
                </a:solidFill>
              </a:rPr>
              <a:t>where they lie </a:t>
            </a:r>
            <a:r>
              <a:rPr lang="en-US" sz="2000" dirty="0"/>
              <a:t>in two or three dimensions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Russell’s </a:t>
            </a:r>
            <a:r>
              <a:rPr lang="en-US" sz="2000" dirty="0" smtClean="0">
                <a:solidFill>
                  <a:srgbClr val="FF0000"/>
                </a:solidFill>
              </a:rPr>
              <a:t>Circumplex</a:t>
            </a:r>
            <a:r>
              <a:rPr lang="en-US" sz="2000" dirty="0" smtClean="0"/>
              <a:t> model (Valence and Arousal).</a:t>
            </a:r>
          </a:p>
          <a:p>
            <a:r>
              <a:rPr lang="en-US" sz="2000" dirty="0" err="1" smtClean="0"/>
              <a:t>Mehrabian</a:t>
            </a:r>
            <a:r>
              <a:rPr lang="en-US" sz="2000" dirty="0" smtClean="0"/>
              <a:t> and Russell’s </a:t>
            </a:r>
            <a:r>
              <a:rPr lang="en-US" sz="2000" dirty="0" smtClean="0">
                <a:solidFill>
                  <a:srgbClr val="FF0000"/>
                </a:solidFill>
              </a:rPr>
              <a:t>PAD</a:t>
            </a:r>
            <a:r>
              <a:rPr lang="en-US" sz="2000" dirty="0" smtClean="0"/>
              <a:t> model (Pleasure, Arousal, Dominance</a:t>
            </a:r>
            <a:r>
              <a:rPr lang="en-US" sz="2000" dirty="0" smtClean="0"/>
              <a:t>).</a:t>
            </a:r>
            <a:endParaRPr lang="en-US" sz="2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Dimensional Emotion Theories</a:t>
            </a:r>
            <a:endParaRPr lang="en-US" sz="2200" b="1" i="1" dirty="0"/>
          </a:p>
        </p:txBody>
      </p:sp>
      <p:pic>
        <p:nvPicPr>
          <p:cNvPr id="2050" name="Picture 2" descr="C:\Users\Mohammad\Documents\GitHub\CompExam2\figure\core-affec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19498"/>
            <a:ext cx="4648200" cy="368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ohammad\Documents\GitHub\CompExam2\figure\dimensional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025554"/>
            <a:ext cx="4279900" cy="354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3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219201"/>
            <a:ext cx="8534399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These </a:t>
            </a:r>
            <a:r>
              <a:rPr lang="en-US" sz="2000" dirty="0"/>
              <a:t>theories emphasize a </a:t>
            </a:r>
            <a:r>
              <a:rPr lang="en-US" sz="2000" dirty="0">
                <a:solidFill>
                  <a:srgbClr val="FF0000"/>
                </a:solidFill>
              </a:rPr>
              <a:t>small set </a:t>
            </a:r>
            <a:r>
              <a:rPr lang="en-US" sz="2000" dirty="0"/>
              <a:t>of discrete and </a:t>
            </a:r>
            <a:r>
              <a:rPr lang="en-US" sz="2000" dirty="0" smtClean="0"/>
              <a:t>fundamental emotions.</a:t>
            </a:r>
          </a:p>
          <a:p>
            <a:endParaRPr lang="en-US" sz="900" dirty="0" smtClean="0"/>
          </a:p>
          <a:p>
            <a:r>
              <a:rPr lang="en-US" sz="2000" dirty="0"/>
              <a:t>The underlying assumption </a:t>
            </a:r>
            <a:r>
              <a:rPr lang="en-US" sz="2000" dirty="0" smtClean="0"/>
              <a:t>is </a:t>
            </a:r>
            <a:r>
              <a:rPr lang="en-US" sz="2000" dirty="0"/>
              <a:t>that these emotions are </a:t>
            </a:r>
            <a:r>
              <a:rPr lang="en-US" sz="2000" dirty="0" smtClean="0"/>
              <a:t>mediated by </a:t>
            </a:r>
            <a:r>
              <a:rPr lang="en-US" sz="2000" dirty="0"/>
              <a:t>associated neural circuitry, with a </a:t>
            </a:r>
            <a:r>
              <a:rPr lang="en-US" sz="2000" dirty="0">
                <a:solidFill>
                  <a:srgbClr val="FF0000"/>
                </a:solidFill>
              </a:rPr>
              <a:t>hardwired</a:t>
            </a:r>
            <a:r>
              <a:rPr lang="en-US" sz="2000" dirty="0"/>
              <a:t> </a:t>
            </a:r>
            <a:r>
              <a:rPr lang="en-US" sz="2000" dirty="0" smtClean="0"/>
              <a:t>component.</a:t>
            </a:r>
          </a:p>
          <a:p>
            <a:endParaRPr lang="en-US" sz="900" dirty="0" smtClean="0"/>
          </a:p>
          <a:p>
            <a:r>
              <a:rPr lang="en-US" sz="2000" dirty="0"/>
              <a:t>Different emotions are </a:t>
            </a:r>
            <a:r>
              <a:rPr lang="en-US" sz="2000" dirty="0" smtClean="0"/>
              <a:t>characterized by stable </a:t>
            </a:r>
            <a:r>
              <a:rPr lang="en-US" sz="2000" dirty="0"/>
              <a:t>patterns of </a:t>
            </a:r>
            <a:r>
              <a:rPr lang="en-US" sz="2000" dirty="0">
                <a:solidFill>
                  <a:srgbClr val="FF0000"/>
                </a:solidFill>
              </a:rPr>
              <a:t>triggers</a:t>
            </a:r>
            <a:r>
              <a:rPr lang="en-US" sz="2000" dirty="0"/>
              <a:t>, behavioral </a:t>
            </a:r>
            <a:r>
              <a:rPr lang="en-US" sz="2000" dirty="0">
                <a:solidFill>
                  <a:srgbClr val="FF0000"/>
                </a:solidFill>
              </a:rPr>
              <a:t>expression</a:t>
            </a:r>
            <a:r>
              <a:rPr lang="en-US" sz="2000" dirty="0"/>
              <a:t>, and associated </a:t>
            </a:r>
            <a:r>
              <a:rPr lang="en-US" sz="2000" dirty="0" smtClean="0"/>
              <a:t>distinct </a:t>
            </a:r>
            <a:r>
              <a:rPr lang="en-US" sz="2000" dirty="0" smtClean="0">
                <a:solidFill>
                  <a:srgbClr val="FF0000"/>
                </a:solidFill>
              </a:rPr>
              <a:t>subjective </a:t>
            </a:r>
            <a:r>
              <a:rPr lang="en-US" sz="2000" dirty="0">
                <a:solidFill>
                  <a:srgbClr val="FF0000"/>
                </a:solidFill>
              </a:rPr>
              <a:t>experiences</a:t>
            </a:r>
            <a:r>
              <a:rPr lang="en-US" sz="2000" dirty="0" smtClean="0"/>
              <a:t>.</a:t>
            </a:r>
          </a:p>
          <a:p>
            <a:endParaRPr lang="en-US" sz="900" dirty="0" smtClean="0"/>
          </a:p>
          <a:p>
            <a:r>
              <a:rPr lang="en-US" sz="2000" dirty="0" smtClean="0"/>
              <a:t>The emotions are called </a:t>
            </a:r>
            <a:r>
              <a:rPr lang="en-US" sz="2000" dirty="0">
                <a:solidFill>
                  <a:srgbClr val="FF0000"/>
                </a:solidFill>
              </a:rPr>
              <a:t>basic </a:t>
            </a:r>
            <a:r>
              <a:rPr lang="en-US" sz="2000" dirty="0" smtClean="0">
                <a:solidFill>
                  <a:srgbClr val="FF0000"/>
                </a:solidFill>
              </a:rPr>
              <a:t>emotions</a:t>
            </a:r>
            <a:r>
              <a:rPr lang="en-US" sz="2000" dirty="0" smtClean="0"/>
              <a:t>: </a:t>
            </a:r>
            <a:r>
              <a:rPr lang="en-US" sz="2000" i="1" dirty="0" smtClean="0"/>
              <a:t>happiness</a:t>
            </a:r>
            <a:r>
              <a:rPr lang="en-US" sz="2000" i="1" dirty="0"/>
              <a:t>, sadness, </a:t>
            </a:r>
            <a:r>
              <a:rPr lang="en-US" sz="2000" i="1" dirty="0" smtClean="0"/>
              <a:t>fear, anger</a:t>
            </a:r>
            <a:r>
              <a:rPr lang="en-US" sz="2000" i="1" dirty="0"/>
              <a:t>, surprise, </a:t>
            </a:r>
            <a:r>
              <a:rPr lang="en-US" sz="2000" dirty="0"/>
              <a:t>and</a:t>
            </a:r>
            <a:r>
              <a:rPr lang="en-US" sz="2000" i="1" dirty="0"/>
              <a:t> </a:t>
            </a:r>
            <a:r>
              <a:rPr lang="en-US" sz="2000" i="1" dirty="0" smtClean="0"/>
              <a:t>disgust.</a:t>
            </a:r>
          </a:p>
          <a:p>
            <a:endParaRPr lang="en-US" sz="900" dirty="0" smtClean="0"/>
          </a:p>
          <a:p>
            <a:r>
              <a:rPr lang="en-US" sz="2000" dirty="0" smtClean="0"/>
              <a:t>This universality </a:t>
            </a:r>
            <a:r>
              <a:rPr lang="en-US" sz="2000" dirty="0"/>
              <a:t>has a </a:t>
            </a:r>
            <a:r>
              <a:rPr lang="en-US" sz="2000" dirty="0">
                <a:solidFill>
                  <a:srgbClr val="FF0000"/>
                </a:solidFill>
              </a:rPr>
              <a:t>production</a:t>
            </a:r>
            <a:r>
              <a:rPr lang="en-US" sz="2000" dirty="0"/>
              <a:t> side and a </a:t>
            </a:r>
            <a:r>
              <a:rPr lang="en-US" sz="2000" dirty="0">
                <a:solidFill>
                  <a:srgbClr val="FF0000"/>
                </a:solidFill>
              </a:rPr>
              <a:t>recognition</a:t>
            </a:r>
            <a:r>
              <a:rPr lang="en-US" sz="2000" dirty="0"/>
              <a:t> side</a:t>
            </a:r>
            <a:r>
              <a:rPr lang="en-US" sz="2000" dirty="0" smtClean="0"/>
              <a:t>.</a:t>
            </a:r>
          </a:p>
          <a:p>
            <a:endParaRPr lang="en-US" sz="900" dirty="0" smtClean="0"/>
          </a:p>
          <a:p>
            <a:r>
              <a:rPr lang="en-US" sz="2000" dirty="0" smtClean="0"/>
              <a:t>Computational models focus on low-level perceptual-motor tasks (fast and automatic vs. slower, reasoning-based).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Discrete Emotion Theories</a:t>
            </a:r>
            <a:endParaRPr lang="en-US" sz="22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219201"/>
            <a:ext cx="8534399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In contrast to </a:t>
            </a:r>
            <a:r>
              <a:rPr lang="en-US" sz="2000" b="1" dirty="0" smtClean="0"/>
              <a:t>basic</a:t>
            </a:r>
            <a:r>
              <a:rPr lang="en-US" sz="2000" dirty="0" smtClean="0"/>
              <a:t> emotions, </a:t>
            </a:r>
            <a:r>
              <a:rPr lang="en-US" sz="2000" b="1" dirty="0" smtClean="0"/>
              <a:t>dimensional</a:t>
            </a:r>
            <a:r>
              <a:rPr lang="en-US" sz="2000" dirty="0" smtClean="0"/>
              <a:t> theory is </a:t>
            </a:r>
            <a:r>
              <a:rPr lang="en-US" sz="2000" dirty="0" smtClean="0">
                <a:solidFill>
                  <a:srgbClr val="FF0000"/>
                </a:solidFill>
              </a:rPr>
              <a:t>compatible</a:t>
            </a:r>
            <a:r>
              <a:rPr lang="en-US" sz="2000" dirty="0" smtClean="0"/>
              <a:t> with the differences in the </a:t>
            </a:r>
            <a:r>
              <a:rPr lang="en-US" sz="2000" dirty="0" smtClean="0">
                <a:solidFill>
                  <a:srgbClr val="FF0000"/>
                </a:solidFill>
              </a:rPr>
              <a:t>behavioral responses </a:t>
            </a:r>
            <a:r>
              <a:rPr lang="en-US" sz="2000" dirty="0" smtClean="0"/>
              <a:t>to the stimuli.</a:t>
            </a:r>
          </a:p>
          <a:p>
            <a:endParaRPr lang="en-US" sz="2000" dirty="0" smtClean="0"/>
          </a:p>
          <a:p>
            <a:r>
              <a:rPr lang="en-US" sz="2000" b="1" dirty="0" smtClean="0"/>
              <a:t>Dimensional</a:t>
            </a:r>
            <a:r>
              <a:rPr lang="en-US" sz="2000" dirty="0" smtClean="0"/>
              <a:t> theories </a:t>
            </a:r>
            <a:r>
              <a:rPr lang="en-US" sz="2000" dirty="0">
                <a:solidFill>
                  <a:srgbClr val="FF0000"/>
                </a:solidFill>
              </a:rPr>
              <a:t>can represent </a:t>
            </a:r>
            <a:r>
              <a:rPr lang="en-US" sz="2000" dirty="0"/>
              <a:t>instances of </a:t>
            </a:r>
            <a:r>
              <a:rPr lang="en-US" sz="2000" b="1" dirty="0"/>
              <a:t>basic</a:t>
            </a:r>
            <a:r>
              <a:rPr lang="en-US" sz="2000" dirty="0"/>
              <a:t> </a:t>
            </a:r>
            <a:r>
              <a:rPr lang="en-US" sz="2000" dirty="0" smtClean="0"/>
              <a:t>emotions.</a:t>
            </a:r>
          </a:p>
          <a:p>
            <a:endParaRPr lang="en-US" sz="2000" dirty="0" smtClean="0"/>
          </a:p>
          <a:p>
            <a:r>
              <a:rPr lang="en-US" sz="2000" dirty="0" smtClean="0"/>
              <a:t>In contrast to </a:t>
            </a:r>
            <a:r>
              <a:rPr lang="en-US" sz="2000" b="1" dirty="0"/>
              <a:t>basic</a:t>
            </a:r>
            <a:r>
              <a:rPr lang="en-US" sz="2000" dirty="0"/>
              <a:t> emotions, </a:t>
            </a:r>
            <a:r>
              <a:rPr lang="en-US" sz="2000" b="1" dirty="0" smtClean="0"/>
              <a:t>dimensional</a:t>
            </a:r>
            <a:r>
              <a:rPr lang="en-US" sz="2000" dirty="0" smtClean="0"/>
              <a:t> </a:t>
            </a:r>
            <a:r>
              <a:rPr lang="en-US" sz="2000" dirty="0"/>
              <a:t>theory </a:t>
            </a:r>
            <a:r>
              <a:rPr lang="en-US" sz="2000" dirty="0" smtClean="0"/>
              <a:t>argues that </a:t>
            </a:r>
            <a:r>
              <a:rPr lang="en-US" sz="2000" dirty="0"/>
              <a:t>emotion may </a:t>
            </a:r>
            <a:r>
              <a:rPr lang="en-US" sz="2000" dirty="0">
                <a:solidFill>
                  <a:srgbClr val="FF0000"/>
                </a:solidFill>
              </a:rPr>
              <a:t>not necessarily be aimed </a:t>
            </a:r>
            <a:r>
              <a:rPr lang="en-US" sz="2000" dirty="0"/>
              <a:t>at a particular object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b="1" dirty="0"/>
              <a:t>Dimensional</a:t>
            </a:r>
            <a:r>
              <a:rPr lang="en-US" sz="2000" dirty="0"/>
              <a:t> models </a:t>
            </a:r>
            <a:r>
              <a:rPr lang="en-US" sz="2000" dirty="0" smtClean="0"/>
              <a:t>of emotion are capable </a:t>
            </a:r>
            <a:r>
              <a:rPr lang="en-US" sz="2000" dirty="0"/>
              <a:t>of accounting for a </a:t>
            </a:r>
            <a:r>
              <a:rPr lang="en-US" sz="2000" dirty="0">
                <a:solidFill>
                  <a:srgbClr val="FF0000"/>
                </a:solidFill>
              </a:rPr>
              <a:t>wider range </a:t>
            </a:r>
            <a:r>
              <a:rPr lang="en-US" sz="2000" dirty="0"/>
              <a:t>of </a:t>
            </a:r>
            <a:r>
              <a:rPr lang="en-US" sz="2000" dirty="0" smtClean="0"/>
              <a:t>affective phenomena.</a:t>
            </a:r>
          </a:p>
          <a:p>
            <a:endParaRPr lang="en-US" sz="2000" dirty="0" smtClean="0"/>
          </a:p>
          <a:p>
            <a:r>
              <a:rPr lang="en-US" sz="2000" dirty="0" smtClean="0"/>
              <a:t>In contrast to </a:t>
            </a:r>
            <a:r>
              <a:rPr lang="en-US" sz="2000" b="1" dirty="0" smtClean="0"/>
              <a:t>dimensional</a:t>
            </a:r>
            <a:r>
              <a:rPr lang="en-US" sz="2000" dirty="0" smtClean="0"/>
              <a:t> theory, </a:t>
            </a:r>
            <a:r>
              <a:rPr lang="en-US" sz="2000" b="1" dirty="0" smtClean="0"/>
              <a:t>basic</a:t>
            </a:r>
            <a:r>
              <a:rPr lang="en-US" sz="2000" dirty="0" smtClean="0"/>
              <a:t> emotion theory’s categorization </a:t>
            </a:r>
            <a:r>
              <a:rPr lang="en-US" sz="2000" dirty="0"/>
              <a:t>of emotions captures </a:t>
            </a:r>
            <a:r>
              <a:rPr lang="en-US" sz="2000" dirty="0" smtClean="0"/>
              <a:t>elicitation </a:t>
            </a:r>
            <a:r>
              <a:rPr lang="en-US" sz="2000" dirty="0"/>
              <a:t>of </a:t>
            </a:r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FF0000"/>
                </a:solidFill>
              </a:rPr>
              <a:t>facial </a:t>
            </a:r>
            <a:r>
              <a:rPr lang="en-US" sz="2000" dirty="0">
                <a:solidFill>
                  <a:srgbClr val="FF0000"/>
                </a:solidFill>
              </a:rPr>
              <a:t>expression </a:t>
            </a:r>
            <a:r>
              <a:rPr lang="en-US" sz="2000" dirty="0"/>
              <a:t>of the emotion.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9067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Similarities &amp; Differences: </a:t>
            </a:r>
            <a:r>
              <a:rPr lang="en-US" sz="2000" b="1" i="1" dirty="0" smtClean="0">
                <a:solidFill>
                  <a:srgbClr val="002060"/>
                </a:solidFill>
              </a:rPr>
              <a:t>Dimensional Vs. Discrete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9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981200"/>
            <a:ext cx="8206611" cy="4648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Participants possess: </a:t>
            </a:r>
          </a:p>
          <a:p>
            <a:pPr lvl="1"/>
            <a:r>
              <a:rPr lang="en-US" sz="1800" dirty="0" smtClean="0"/>
              <a:t>different </a:t>
            </a:r>
            <a:r>
              <a:rPr lang="en-US" sz="1800" dirty="0"/>
              <a:t>beliefs and </a:t>
            </a:r>
            <a:r>
              <a:rPr lang="en-US" sz="1800" dirty="0" smtClean="0"/>
              <a:t>capabilities,</a:t>
            </a:r>
          </a:p>
          <a:p>
            <a:pPr lvl="1"/>
            <a:r>
              <a:rPr lang="en-US" sz="1800" dirty="0" smtClean="0"/>
              <a:t>partial </a:t>
            </a:r>
            <a:r>
              <a:rPr lang="en-US" sz="1800" dirty="0"/>
              <a:t>knowledge of the collaborative </a:t>
            </a:r>
            <a:r>
              <a:rPr lang="en-US" sz="1800" dirty="0" smtClean="0"/>
              <a:t>activities.</a:t>
            </a:r>
          </a:p>
          <a:p>
            <a:pPr lvl="1"/>
            <a:endParaRPr lang="en-US" sz="1800" dirty="0" smtClean="0"/>
          </a:p>
          <a:p>
            <a:r>
              <a:rPr lang="en-US" sz="1800" dirty="0" smtClean="0"/>
              <a:t>Collaborators need to:</a:t>
            </a:r>
          </a:p>
          <a:p>
            <a:pPr lvl="1"/>
            <a:r>
              <a:rPr lang="en-US" sz="1800" dirty="0"/>
              <a:t>maintain mutual beliefs about their shared goal throughout the collaboration</a:t>
            </a:r>
            <a:r>
              <a:rPr lang="en-US" sz="1800" dirty="0" smtClean="0"/>
              <a:t>,</a:t>
            </a:r>
          </a:p>
          <a:p>
            <a:pPr lvl="1"/>
            <a:r>
              <a:rPr lang="en-US" sz="1800" dirty="0" smtClean="0"/>
              <a:t>be </a:t>
            </a:r>
            <a:r>
              <a:rPr lang="en-US" sz="1800" dirty="0"/>
              <a:t>able to communicate with others effectively</a:t>
            </a:r>
            <a:r>
              <a:rPr lang="en-US" sz="1800" dirty="0" smtClean="0"/>
              <a:t>,</a:t>
            </a:r>
          </a:p>
          <a:p>
            <a:pPr lvl="1"/>
            <a:r>
              <a:rPr lang="en-US" sz="1800" dirty="0" smtClean="0"/>
              <a:t>commit </a:t>
            </a:r>
            <a:r>
              <a:rPr lang="en-US" sz="1800" dirty="0"/>
              <a:t>to the group activities and to their role in </a:t>
            </a:r>
            <a:r>
              <a:rPr lang="en-US" sz="1800" dirty="0" smtClean="0"/>
              <a:t>it,</a:t>
            </a:r>
          </a:p>
          <a:p>
            <a:pPr lvl="1"/>
            <a:r>
              <a:rPr lang="en-US" sz="1800" dirty="0" smtClean="0"/>
              <a:t>commit </a:t>
            </a:r>
            <a:r>
              <a:rPr lang="en-US" sz="1800" dirty="0"/>
              <a:t>to the success of others</a:t>
            </a:r>
            <a:r>
              <a:rPr lang="en-US" sz="1800" dirty="0" smtClean="0"/>
              <a:t>,</a:t>
            </a:r>
          </a:p>
          <a:p>
            <a:pPr lvl="1"/>
            <a:r>
              <a:rPr lang="en-US" sz="1800" dirty="0" smtClean="0"/>
              <a:t>reconcile </a:t>
            </a:r>
            <a:r>
              <a:rPr lang="en-US" sz="1800" dirty="0"/>
              <a:t>between commitments to the existing collaboration and their other </a:t>
            </a:r>
            <a:r>
              <a:rPr lang="en-US" sz="1800" dirty="0" smtClean="0"/>
              <a:t>activities</a:t>
            </a:r>
            <a:r>
              <a:rPr lang="en-US" sz="1800" dirty="0"/>
              <a:t>.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r>
              <a:rPr lang="en-US" sz="1800" dirty="0"/>
              <a:t>Collaborative plans are more than the sum of individual </a:t>
            </a:r>
            <a:r>
              <a:rPr lang="en-US" sz="1800" dirty="0" smtClean="0"/>
              <a:t>plans</a:t>
            </a:r>
            <a:r>
              <a:rPr lang="en-US" sz="1800" dirty="0"/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165225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Collaboration</a:t>
            </a:r>
            <a:r>
              <a:rPr lang="en-US" sz="2000" dirty="0" smtClean="0"/>
              <a:t> is a special type of </a:t>
            </a:r>
            <a:r>
              <a:rPr lang="en-US" sz="2000" dirty="0" smtClean="0">
                <a:solidFill>
                  <a:srgbClr val="FF0000"/>
                </a:solidFill>
              </a:rPr>
              <a:t>coordinated activity</a:t>
            </a:r>
            <a:r>
              <a:rPr lang="en-US" sz="2000" dirty="0" smtClean="0"/>
              <a:t> in which the participants </a:t>
            </a:r>
            <a:r>
              <a:rPr lang="en-US" sz="2000" dirty="0" smtClean="0">
                <a:solidFill>
                  <a:srgbClr val="FF0000"/>
                </a:solidFill>
              </a:rPr>
              <a:t>work jointly</a:t>
            </a:r>
            <a:r>
              <a:rPr lang="en-US" sz="2000" dirty="0" smtClean="0"/>
              <a:t>, together performing a task or carrying out the activities needed to satisfy a </a:t>
            </a:r>
            <a:r>
              <a:rPr lang="en-US" sz="2000" dirty="0" smtClean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Theories &gt; Introduction</a:t>
            </a:r>
            <a:endParaRPr lang="en-US" sz="2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3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 Dimensional</a:t>
            </a:r>
            <a:r>
              <a:rPr lang="en-US" sz="1800" dirty="0" smtClean="0"/>
              <a:t> </a:t>
            </a:r>
            <a:r>
              <a:rPr lang="en-US" sz="1800" dirty="0"/>
              <a:t>theories might </a:t>
            </a:r>
            <a:r>
              <a:rPr lang="en-US" sz="1800" dirty="0">
                <a:solidFill>
                  <a:srgbClr val="FF0000"/>
                </a:solidFill>
              </a:rPr>
              <a:t>struggle</a:t>
            </a:r>
            <a:r>
              <a:rPr lang="en-US" sz="1800" dirty="0"/>
              <a:t> to adequately </a:t>
            </a:r>
            <a:r>
              <a:rPr lang="en-US" sz="1800" dirty="0">
                <a:solidFill>
                  <a:srgbClr val="FF0000"/>
                </a:solidFill>
              </a:rPr>
              <a:t>distinguish</a:t>
            </a:r>
            <a:r>
              <a:rPr lang="en-US" sz="1800" dirty="0"/>
              <a:t> emotions </a:t>
            </a:r>
            <a:r>
              <a:rPr lang="en-US" sz="1800" dirty="0" smtClean="0"/>
              <a:t>because of </a:t>
            </a:r>
            <a:r>
              <a:rPr lang="en-US" sz="1800" dirty="0"/>
              <a:t>the existence of </a:t>
            </a:r>
            <a:r>
              <a:rPr lang="en-US" sz="1800" dirty="0">
                <a:solidFill>
                  <a:srgbClr val="FF0000"/>
                </a:solidFill>
              </a:rPr>
              <a:t>limited dimensions</a:t>
            </a:r>
            <a:r>
              <a:rPr lang="en-US" sz="1800" dirty="0" smtClean="0"/>
              <a:t>.</a:t>
            </a:r>
          </a:p>
          <a:p>
            <a:endParaRPr lang="en-US" sz="800" dirty="0" smtClean="0"/>
          </a:p>
          <a:p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Pleasure</a:t>
            </a:r>
            <a:r>
              <a:rPr lang="en-US" sz="1800" dirty="0" smtClean="0"/>
              <a:t> </a:t>
            </a:r>
            <a:r>
              <a:rPr lang="en-US" sz="1800" dirty="0"/>
              <a:t>dimension roughly maps onto appraisal dimensions that characterize </a:t>
            </a:r>
            <a:r>
              <a:rPr lang="en-US" sz="1800" dirty="0" smtClean="0"/>
              <a:t>the </a:t>
            </a:r>
            <a:r>
              <a:rPr lang="en-US" sz="1800" dirty="0" smtClean="0">
                <a:solidFill>
                  <a:srgbClr val="FF0000"/>
                </a:solidFill>
              </a:rPr>
              <a:t>valence</a:t>
            </a:r>
            <a:r>
              <a:rPr lang="en-US" sz="1800" dirty="0" smtClean="0"/>
              <a:t> </a:t>
            </a:r>
            <a:r>
              <a:rPr lang="en-US" sz="1800" dirty="0"/>
              <a:t>of an appraisal-eliciting </a:t>
            </a:r>
            <a:r>
              <a:rPr lang="en-US" sz="1800" dirty="0" smtClean="0"/>
              <a:t>event (e.g., desirability).</a:t>
            </a:r>
          </a:p>
          <a:p>
            <a:endParaRPr lang="en-US" sz="800" dirty="0" smtClean="0"/>
          </a:p>
          <a:p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Dominance</a:t>
            </a:r>
            <a:r>
              <a:rPr lang="en-US" sz="1800" dirty="0" smtClean="0"/>
              <a:t> </a:t>
            </a:r>
            <a:r>
              <a:rPr lang="en-US" sz="1800" dirty="0"/>
              <a:t>roughly maps onto the </a:t>
            </a:r>
            <a:r>
              <a:rPr lang="en-US" sz="1800" dirty="0" smtClean="0"/>
              <a:t>appraisal dimension </a:t>
            </a:r>
            <a:r>
              <a:rPr lang="en-US" sz="1800" dirty="0"/>
              <a:t>of </a:t>
            </a:r>
            <a:r>
              <a:rPr lang="en-US" sz="1800" dirty="0">
                <a:solidFill>
                  <a:srgbClr val="FF0000"/>
                </a:solidFill>
              </a:rPr>
              <a:t>coping</a:t>
            </a:r>
            <a:r>
              <a:rPr lang="en-US" sz="1800" dirty="0"/>
              <a:t> </a:t>
            </a:r>
            <a:r>
              <a:rPr lang="en-US" sz="1800" dirty="0" smtClean="0"/>
              <a:t>potential.</a:t>
            </a:r>
          </a:p>
          <a:p>
            <a:endParaRPr lang="en-US" sz="800" dirty="0" smtClean="0"/>
          </a:p>
          <a:p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Arousal</a:t>
            </a:r>
            <a:r>
              <a:rPr lang="en-US" sz="1800" dirty="0" smtClean="0"/>
              <a:t> </a:t>
            </a:r>
            <a:r>
              <a:rPr lang="en-US" sz="1800" dirty="0"/>
              <a:t>can be considered as a measure </a:t>
            </a:r>
            <a:r>
              <a:rPr lang="en-US" sz="1800" dirty="0" smtClean="0"/>
              <a:t>of </a:t>
            </a:r>
            <a:r>
              <a:rPr lang="en-US" sz="1800" dirty="0" smtClean="0">
                <a:solidFill>
                  <a:srgbClr val="FF0000"/>
                </a:solidFill>
              </a:rPr>
              <a:t>intensity</a:t>
            </a:r>
            <a:r>
              <a:rPr lang="en-US" sz="1800" dirty="0" smtClean="0"/>
              <a:t>.</a:t>
            </a:r>
          </a:p>
          <a:p>
            <a:endParaRPr lang="en-US" sz="800" dirty="0" smtClean="0"/>
          </a:p>
          <a:p>
            <a:r>
              <a:rPr lang="en-US" sz="1800" dirty="0" smtClean="0"/>
              <a:t> </a:t>
            </a:r>
            <a:r>
              <a:rPr lang="en-US" sz="1800" b="1" dirty="0" smtClean="0"/>
              <a:t>Appraisals</a:t>
            </a:r>
            <a:r>
              <a:rPr lang="en-US" sz="1800" dirty="0" smtClean="0"/>
              <a:t> are </a:t>
            </a:r>
            <a:r>
              <a:rPr lang="en-US" sz="1800" dirty="0" smtClean="0">
                <a:solidFill>
                  <a:srgbClr val="FF0000"/>
                </a:solidFill>
              </a:rPr>
              <a:t>relational constructs </a:t>
            </a:r>
            <a:r>
              <a:rPr lang="en-US" sz="1800" dirty="0" smtClean="0"/>
              <a:t>(between an event and one’s mental states), whereas emotions in </a:t>
            </a:r>
            <a:r>
              <a:rPr lang="en-US" sz="1800" b="1" dirty="0" smtClean="0"/>
              <a:t>dimensional</a:t>
            </a:r>
            <a:r>
              <a:rPr lang="en-US" sz="1800" dirty="0" smtClean="0"/>
              <a:t> are non-relational and just a unique </a:t>
            </a:r>
            <a:r>
              <a:rPr lang="en-US" sz="1800" dirty="0" smtClean="0">
                <a:solidFill>
                  <a:srgbClr val="FF0000"/>
                </a:solidFill>
              </a:rPr>
              <a:t>overall state </a:t>
            </a:r>
            <a:r>
              <a:rPr lang="en-US" sz="1800" dirty="0" smtClean="0"/>
              <a:t>of individual.</a:t>
            </a:r>
          </a:p>
          <a:p>
            <a:endParaRPr lang="en-US" sz="800" dirty="0" smtClean="0"/>
          </a:p>
          <a:p>
            <a:r>
              <a:rPr lang="en-US" sz="1800" dirty="0" smtClean="0"/>
              <a:t> </a:t>
            </a:r>
            <a:r>
              <a:rPr lang="en-US" sz="1800" b="1" dirty="0" smtClean="0"/>
              <a:t>Dimensional</a:t>
            </a:r>
            <a:r>
              <a:rPr lang="en-US" sz="1800" dirty="0" smtClean="0"/>
              <a:t> emotion theory does not address affects’ antecedents like appraisal and they question the </a:t>
            </a:r>
            <a:r>
              <a:rPr lang="en-US" sz="1800" dirty="0" smtClean="0">
                <a:solidFill>
                  <a:srgbClr val="FF0000"/>
                </a:solidFill>
              </a:rPr>
              <a:t>causal linkage </a:t>
            </a:r>
            <a:r>
              <a:rPr lang="en-US" sz="1800" dirty="0" smtClean="0"/>
              <a:t>between appraisal and emotion.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Similarities &amp; Differences: </a:t>
            </a:r>
            <a:r>
              <a:rPr lang="en-US" sz="2000" b="1" i="1" dirty="0">
                <a:solidFill>
                  <a:srgbClr val="002060"/>
                </a:solidFill>
              </a:rPr>
              <a:t>Appraisal &amp; </a:t>
            </a:r>
            <a:r>
              <a:rPr lang="en-US" sz="2000" b="1" i="1" dirty="0" smtClean="0">
                <a:solidFill>
                  <a:srgbClr val="002060"/>
                </a:solidFill>
              </a:rPr>
              <a:t>Dimensional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16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Both consider emotions to descend from </a:t>
            </a:r>
            <a:r>
              <a:rPr lang="en-US" sz="1800" dirty="0" smtClean="0">
                <a:solidFill>
                  <a:srgbClr val="FF0000"/>
                </a:solidFill>
              </a:rPr>
              <a:t>valenced reactions</a:t>
            </a:r>
            <a:r>
              <a:rPr lang="en-US" sz="1800" dirty="0" smtClean="0"/>
              <a:t> to the stimuli.</a:t>
            </a:r>
          </a:p>
          <a:p>
            <a:r>
              <a:rPr lang="en-US" sz="1800" dirty="0" smtClean="0"/>
              <a:t>Both acknowledge </a:t>
            </a:r>
            <a:r>
              <a:rPr lang="en-US" sz="1800" dirty="0"/>
              <a:t>the role of </a:t>
            </a:r>
            <a:r>
              <a:rPr lang="en-US" sz="1800" dirty="0">
                <a:solidFill>
                  <a:srgbClr val="FF0000"/>
                </a:solidFill>
              </a:rPr>
              <a:t>arousal</a:t>
            </a:r>
            <a:r>
              <a:rPr lang="en-US" sz="1800" dirty="0"/>
              <a:t> in determining </a:t>
            </a:r>
            <a:r>
              <a:rPr lang="en-US" sz="1800" dirty="0" smtClean="0"/>
              <a:t>emotional reactions (as </a:t>
            </a:r>
            <a:r>
              <a:rPr lang="en-US" sz="1800" dirty="0" smtClean="0">
                <a:solidFill>
                  <a:srgbClr val="FF0000"/>
                </a:solidFill>
              </a:rPr>
              <a:t>intensity</a:t>
            </a:r>
            <a:r>
              <a:rPr lang="en-US" sz="1800" dirty="0" smtClean="0"/>
              <a:t> in OCC model – as </a:t>
            </a:r>
            <a:r>
              <a:rPr lang="en-US" sz="1800" dirty="0" smtClean="0">
                <a:solidFill>
                  <a:srgbClr val="FF0000"/>
                </a:solidFill>
              </a:rPr>
              <a:t>coping potential </a:t>
            </a:r>
            <a:r>
              <a:rPr lang="en-US" sz="1800" dirty="0" smtClean="0"/>
              <a:t>by Scherer).</a:t>
            </a:r>
          </a:p>
          <a:p>
            <a:r>
              <a:rPr lang="en-US" sz="1800" b="1" dirty="0" smtClean="0"/>
              <a:t>Dimensional</a:t>
            </a:r>
            <a:r>
              <a:rPr lang="en-US" sz="1800" dirty="0" smtClean="0"/>
              <a:t> theories and </a:t>
            </a:r>
            <a:r>
              <a:rPr lang="en-US" sz="1800" b="1" dirty="0" smtClean="0"/>
              <a:t>OCC</a:t>
            </a:r>
            <a:r>
              <a:rPr lang="en-US" sz="1800" dirty="0" smtClean="0"/>
              <a:t> model can relate to each other in terms of </a:t>
            </a:r>
            <a:r>
              <a:rPr lang="en-US" sz="1800" dirty="0" smtClean="0">
                <a:solidFill>
                  <a:srgbClr val="FF0000"/>
                </a:solidFill>
              </a:rPr>
              <a:t>categorization</a:t>
            </a:r>
            <a:r>
              <a:rPr lang="en-US" sz="1800" dirty="0" smtClean="0"/>
              <a:t> of emotions.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Similarities &amp; Differences: </a:t>
            </a:r>
            <a:r>
              <a:rPr lang="en-US" sz="2000" b="1" i="1" dirty="0" smtClean="0">
                <a:solidFill>
                  <a:srgbClr val="002060"/>
                </a:solidFill>
              </a:rPr>
              <a:t>OCC &amp; Dimensional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pic>
        <p:nvPicPr>
          <p:cNvPr id="3074" name="Picture 2" descr="C:\Users\Mohammad\Documents\GitHub\CompExam2\figure\occ-circumplex-mapp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758" y="2882900"/>
            <a:ext cx="5076483" cy="386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Companion robots</a:t>
            </a:r>
          </a:p>
          <a:p>
            <a:r>
              <a:rPr lang="en-US" sz="2000" dirty="0" smtClean="0"/>
              <a:t>Expressive robots</a:t>
            </a:r>
          </a:p>
          <a:p>
            <a:r>
              <a:rPr lang="en-US" sz="2000" dirty="0" smtClean="0"/>
              <a:t>Robots with affective behaviors</a:t>
            </a:r>
          </a:p>
          <a:p>
            <a:r>
              <a:rPr lang="en-US" sz="2000" dirty="0" smtClean="0"/>
              <a:t>Robots with affect recognition capability</a:t>
            </a:r>
          </a:p>
          <a:p>
            <a:r>
              <a:rPr lang="en-US" sz="2000" dirty="0"/>
              <a:t>Robots </a:t>
            </a:r>
            <a:r>
              <a:rPr lang="en-US" sz="2000" dirty="0" smtClean="0"/>
              <a:t>with adaptive behaviors</a:t>
            </a:r>
          </a:p>
          <a:p>
            <a:r>
              <a:rPr lang="en-US" sz="2000" dirty="0" smtClean="0"/>
              <a:t>Interactive robots</a:t>
            </a:r>
          </a:p>
          <a:p>
            <a:r>
              <a:rPr lang="en-US" sz="2000" dirty="0" smtClean="0"/>
              <a:t>Learning in robots</a:t>
            </a:r>
          </a:p>
          <a:p>
            <a:r>
              <a:rPr lang="en-US" sz="2000" dirty="0" smtClean="0"/>
              <a:t>Service robots</a:t>
            </a:r>
          </a:p>
          <a:p>
            <a:r>
              <a:rPr lang="en-US" sz="2000" dirty="0" smtClean="0"/>
              <a:t>Decision-making in robots</a:t>
            </a:r>
          </a:p>
          <a:p>
            <a:r>
              <a:rPr lang="en-US" sz="2000" dirty="0" smtClean="0"/>
              <a:t>Human-computer interaction</a:t>
            </a:r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Applications</a:t>
            </a:r>
            <a:endParaRPr 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6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It is good </a:t>
            </a:r>
            <a:r>
              <a:rPr lang="en-US" sz="1800" dirty="0"/>
              <a:t>to follow </a:t>
            </a:r>
            <a:r>
              <a:rPr lang="en-US" sz="1800" dirty="0" smtClean="0"/>
              <a:t>well-established computational models with theoretical foundations.</a:t>
            </a:r>
          </a:p>
          <a:p>
            <a:endParaRPr lang="en-US" sz="1000" dirty="0" smtClean="0"/>
          </a:p>
          <a:p>
            <a:r>
              <a:rPr lang="en-US" sz="1800" dirty="0" smtClean="0"/>
              <a:t>They </a:t>
            </a:r>
            <a:r>
              <a:rPr lang="en-US" sz="1800" dirty="0"/>
              <a:t>can explain more details of the </a:t>
            </a:r>
            <a:r>
              <a:rPr lang="en-US" sz="1800" dirty="0">
                <a:solidFill>
                  <a:srgbClr val="FF0000"/>
                </a:solidFill>
              </a:rPr>
              <a:t>structure</a:t>
            </a:r>
            <a:r>
              <a:rPr lang="en-US" sz="1800" dirty="0"/>
              <a:t> or the </a:t>
            </a:r>
            <a:r>
              <a:rPr lang="en-US" sz="1800" dirty="0">
                <a:solidFill>
                  <a:srgbClr val="FF0000"/>
                </a:solidFill>
              </a:rPr>
              <a:t>processes</a:t>
            </a:r>
            <a:r>
              <a:rPr lang="en-US" sz="1800" dirty="0"/>
              <a:t> involved </a:t>
            </a:r>
            <a:r>
              <a:rPr lang="en-US" sz="1800" dirty="0" smtClean="0"/>
              <a:t>in affective </a:t>
            </a:r>
            <a:r>
              <a:rPr lang="en-US" sz="1800" dirty="0"/>
              <a:t>situations</a:t>
            </a:r>
            <a:r>
              <a:rPr lang="en-US" sz="1800" dirty="0" smtClean="0"/>
              <a:t>.</a:t>
            </a:r>
          </a:p>
          <a:p>
            <a:endParaRPr lang="en-US" sz="1000" dirty="0" smtClean="0"/>
          </a:p>
          <a:p>
            <a:r>
              <a:rPr lang="en-US" sz="1800" dirty="0"/>
              <a:t>It is </a:t>
            </a:r>
            <a:r>
              <a:rPr lang="en-US" sz="1800" dirty="0">
                <a:solidFill>
                  <a:srgbClr val="FF0000"/>
                </a:solidFill>
              </a:rPr>
              <a:t>not </a:t>
            </a:r>
            <a:r>
              <a:rPr lang="en-US" sz="1800" dirty="0" smtClean="0">
                <a:solidFill>
                  <a:srgbClr val="FF0000"/>
                </a:solidFill>
              </a:rPr>
              <a:t>necessary </a:t>
            </a:r>
            <a:r>
              <a:rPr lang="en-US" sz="1800" dirty="0" smtClean="0"/>
              <a:t>to exactly follow only </a:t>
            </a:r>
            <a:r>
              <a:rPr lang="en-US" sz="1800" dirty="0"/>
              <a:t>one theory and its descriptions</a:t>
            </a:r>
            <a:r>
              <a:rPr lang="en-US" sz="1800" dirty="0" smtClean="0"/>
              <a:t>.</a:t>
            </a:r>
          </a:p>
          <a:p>
            <a:endParaRPr lang="en-US" sz="1000" dirty="0" smtClean="0"/>
          </a:p>
          <a:p>
            <a:r>
              <a:rPr lang="en-US" sz="1800" dirty="0" smtClean="0"/>
              <a:t>We believe </a:t>
            </a:r>
            <a:r>
              <a:rPr lang="en-US" sz="1800" dirty="0"/>
              <a:t>the </a:t>
            </a:r>
            <a:r>
              <a:rPr lang="en-US" sz="1800" dirty="0">
                <a:solidFill>
                  <a:srgbClr val="FF0000"/>
                </a:solidFill>
              </a:rPr>
              <a:t>interpersonal </a:t>
            </a:r>
            <a:r>
              <a:rPr lang="en-US" sz="1800" dirty="0" smtClean="0">
                <a:solidFill>
                  <a:srgbClr val="FF0000"/>
                </a:solidFill>
              </a:rPr>
              <a:t>functions </a:t>
            </a:r>
            <a:r>
              <a:rPr lang="en-US" sz="1800" dirty="0" smtClean="0"/>
              <a:t>of </a:t>
            </a:r>
            <a:r>
              <a:rPr lang="en-US" sz="1800" dirty="0"/>
              <a:t>emotions should be our first </a:t>
            </a:r>
            <a:r>
              <a:rPr lang="en-US" sz="1800" dirty="0" smtClean="0"/>
              <a:t>concern.</a:t>
            </a:r>
          </a:p>
          <a:p>
            <a:endParaRPr lang="en-US" sz="1000" dirty="0" smtClean="0"/>
          </a:p>
          <a:p>
            <a:r>
              <a:rPr lang="en-US" sz="1800" dirty="0" smtClean="0"/>
              <a:t>We can </a:t>
            </a:r>
            <a:r>
              <a:rPr lang="en-US" sz="1800" dirty="0"/>
              <a:t>see the importance </a:t>
            </a:r>
            <a:r>
              <a:rPr lang="en-US" sz="1800" dirty="0" smtClean="0"/>
              <a:t>of </a:t>
            </a:r>
            <a:r>
              <a:rPr lang="en-US" sz="1800" dirty="0" smtClean="0">
                <a:solidFill>
                  <a:srgbClr val="FF0000"/>
                </a:solidFill>
              </a:rPr>
              <a:t>interpretive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FF0000"/>
                </a:solidFill>
              </a:rPr>
              <a:t>communicative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regulatory</a:t>
            </a:r>
            <a:r>
              <a:rPr lang="en-US" sz="1800" dirty="0"/>
              <a:t> aspects of emotion functions in </a:t>
            </a:r>
            <a:r>
              <a:rPr lang="en-US" sz="1800" dirty="0" smtClean="0"/>
              <a:t>our proposed </a:t>
            </a:r>
            <a:r>
              <a:rPr lang="en-US" sz="1800" dirty="0"/>
              <a:t>work.</a:t>
            </a:r>
            <a:endParaRPr lang="en-US" sz="18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Conclusion</a:t>
            </a:r>
            <a:endParaRPr 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8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b="1" dirty="0" smtClean="0"/>
              <a:t>Uncertainty in Modeling and Reasoning about Beliefs</a:t>
            </a:r>
            <a:endParaRPr lang="en-US" b="1" dirty="0"/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65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620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447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Mohammad Shayganfar</a:t>
            </a:r>
          </a:p>
          <a:p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sz="1800" b="1" dirty="0" smtClean="0">
                <a:solidFill>
                  <a:schemeClr val="tx1"/>
                </a:solidFill>
              </a:rPr>
              <a:t>PhD Comprehensive Exam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Summer 2015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04800" y="5029200"/>
            <a:ext cx="26670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Charles Rich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Candace L. Sidner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Stacy C. Marsella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John E. Laird</a:t>
            </a:r>
          </a:p>
          <a:p>
            <a:pPr algn="l"/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41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Bayesian Belief Networks (probabilistic reasoning)</a:t>
            </a:r>
          </a:p>
          <a:p>
            <a:r>
              <a:rPr lang="en-US" sz="2000" dirty="0" smtClean="0"/>
              <a:t>Dempster-Shafer theory (evidential reasoning)</a:t>
            </a:r>
          </a:p>
          <a:p>
            <a:r>
              <a:rPr lang="en-US" sz="2000" dirty="0" smtClean="0"/>
              <a:t>Fuzzy logic (reasoning under ambiguity)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Introduction</a:t>
            </a:r>
            <a:endParaRPr 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Bayesian Belief </a:t>
            </a:r>
            <a:r>
              <a:rPr lang="en-US" sz="2400" b="1" dirty="0" smtClean="0"/>
              <a:t>Networks: </a:t>
            </a:r>
            <a:r>
              <a:rPr lang="en-US" sz="2000" b="1" i="1" dirty="0" smtClean="0">
                <a:solidFill>
                  <a:srgbClr val="002060"/>
                </a:solidFill>
              </a:rPr>
              <a:t>Overview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pic>
        <p:nvPicPr>
          <p:cNvPr id="1026" name="Picture 2" descr="C:\Users\Mohammad\Documents\GitHub\CompExam3\figure\bb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195192"/>
            <a:ext cx="7308849" cy="534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0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Given </a:t>
            </a:r>
            <a:r>
              <a:rPr lang="en-US" sz="2000" dirty="0"/>
              <a:t>Markov property, </a:t>
            </a:r>
            <a:r>
              <a:rPr lang="en-US" sz="2000" dirty="0" smtClean="0"/>
              <a:t>the product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only the appropriate elements </a:t>
            </a:r>
            <a:r>
              <a:rPr lang="en-US" sz="2000" dirty="0"/>
              <a:t>(parent nodes) of the </a:t>
            </a:r>
            <a:r>
              <a:rPr lang="en-US" sz="2000" dirty="0">
                <a:solidFill>
                  <a:srgbClr val="FF0000"/>
                </a:solidFill>
              </a:rPr>
              <a:t>CPTs</a:t>
            </a:r>
            <a:r>
              <a:rPr lang="en-US" sz="2000" dirty="0"/>
              <a:t> in </a:t>
            </a:r>
            <a:r>
              <a:rPr lang="en-US" sz="2000" dirty="0" smtClean="0"/>
              <a:t>the network </a:t>
            </a:r>
            <a:r>
              <a:rPr lang="en-US" sz="2000" dirty="0"/>
              <a:t>represents the value of each individual entry in the joint </a:t>
            </a:r>
            <a:r>
              <a:rPr lang="en-US" sz="2000" dirty="0" smtClean="0"/>
              <a:t>probability distribution</a:t>
            </a:r>
            <a:r>
              <a:rPr lang="en-US" sz="2000" dirty="0"/>
              <a:t>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Bayesian </a:t>
            </a:r>
            <a:r>
              <a:rPr lang="en-US" sz="2400" b="1" dirty="0"/>
              <a:t>Belief Networks: </a:t>
            </a:r>
            <a:r>
              <a:rPr lang="en-US" sz="2000" b="1" i="1" dirty="0">
                <a:solidFill>
                  <a:srgbClr val="002060"/>
                </a:solidFill>
              </a:rPr>
              <a:t>Joint Probability Distribution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060" y="2803311"/>
            <a:ext cx="6338887" cy="1021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Bayesian Belief Networks: </a:t>
            </a:r>
            <a:r>
              <a:rPr lang="en-US" sz="2000" b="1" i="1" dirty="0" smtClean="0">
                <a:solidFill>
                  <a:srgbClr val="002060"/>
                </a:solidFill>
              </a:rPr>
              <a:t>Reasoning in BBNs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pic>
        <p:nvPicPr>
          <p:cNvPr id="3074" name="Picture 2" descr="C:\Users\Mohammad\Documents\GitHub\CompExam3\figure\reasoning-typ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918" y="1588394"/>
            <a:ext cx="6126163" cy="488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80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Dempster-Shafer theory is designed to deal with the </a:t>
            </a:r>
            <a:r>
              <a:rPr lang="en-US" sz="1800" dirty="0">
                <a:solidFill>
                  <a:srgbClr val="FF0000"/>
                </a:solidFill>
              </a:rPr>
              <a:t>distinction</a:t>
            </a:r>
            <a:r>
              <a:rPr lang="en-US" sz="1800" dirty="0"/>
              <a:t> between </a:t>
            </a:r>
            <a:r>
              <a:rPr lang="en-US" sz="1800" dirty="0">
                <a:solidFill>
                  <a:srgbClr val="FF0000"/>
                </a:solidFill>
              </a:rPr>
              <a:t>uncertainty </a:t>
            </a:r>
            <a:r>
              <a:rPr lang="en-US" sz="1800" dirty="0"/>
              <a:t>and</a:t>
            </a:r>
            <a:r>
              <a:rPr lang="en-US" sz="1800" dirty="0">
                <a:solidFill>
                  <a:srgbClr val="FF0000"/>
                </a:solidFill>
              </a:rPr>
              <a:t> ignorance</a:t>
            </a:r>
            <a:r>
              <a:rPr lang="en-US" sz="1800" dirty="0" smtClean="0"/>
              <a:t>.</a:t>
            </a:r>
          </a:p>
          <a:p>
            <a:endParaRPr lang="en-US" sz="900" dirty="0"/>
          </a:p>
          <a:p>
            <a:r>
              <a:rPr lang="en-US" sz="1800" dirty="0" smtClean="0"/>
              <a:t>Rather </a:t>
            </a:r>
            <a:r>
              <a:rPr lang="en-US" sz="1800" dirty="0"/>
              <a:t>than computing the probability of a proposition, it computes the probability that the </a:t>
            </a:r>
            <a:r>
              <a:rPr lang="en-US" sz="1800" dirty="0">
                <a:solidFill>
                  <a:srgbClr val="FF0000"/>
                </a:solidFill>
              </a:rPr>
              <a:t>evidence supports the proposition</a:t>
            </a:r>
            <a:r>
              <a:rPr lang="en-US" sz="1800" dirty="0" smtClean="0"/>
              <a:t>.</a:t>
            </a:r>
          </a:p>
          <a:p>
            <a:endParaRPr lang="en-US" sz="900" dirty="0" smtClean="0"/>
          </a:p>
          <a:p>
            <a:r>
              <a:rPr lang="en-US" sz="1800" dirty="0"/>
              <a:t>The </a:t>
            </a:r>
            <a:r>
              <a:rPr lang="en-US" sz="1800" dirty="0">
                <a:solidFill>
                  <a:srgbClr val="FF0000"/>
                </a:solidFill>
              </a:rPr>
              <a:t>set of hypotheses 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(frame </a:t>
            </a:r>
            <a:r>
              <a:rPr lang="en-US" sz="1800" dirty="0"/>
              <a:t>of </a:t>
            </a:r>
            <a:r>
              <a:rPr lang="en-US" sz="1800" dirty="0" smtClean="0"/>
              <a:t>discernment)</a:t>
            </a:r>
            <a:r>
              <a:rPr lang="en-US" sz="1800" dirty="0"/>
              <a:t> represent all of the possible states of the system considered</a:t>
            </a:r>
            <a:r>
              <a:rPr lang="en-US" sz="1800" dirty="0" smtClean="0"/>
              <a:t>.</a:t>
            </a:r>
          </a:p>
          <a:p>
            <a:endParaRPr lang="en-US" sz="9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relation between a piece of evidence and a hypothesis corresponds to a </a:t>
            </a:r>
            <a:r>
              <a:rPr lang="en-US" sz="1800" dirty="0">
                <a:solidFill>
                  <a:srgbClr val="FF0000"/>
                </a:solidFill>
              </a:rPr>
              <a:t>cause-effect chain</a:t>
            </a:r>
            <a:r>
              <a:rPr lang="en-US" sz="1800" dirty="0" smtClean="0"/>
              <a:t>.</a:t>
            </a:r>
          </a:p>
          <a:p>
            <a:endParaRPr lang="en-US" sz="900" dirty="0" smtClean="0"/>
          </a:p>
          <a:p>
            <a:r>
              <a:rPr lang="en-US" sz="1800" dirty="0"/>
              <a:t>There are three basic functions </a:t>
            </a:r>
            <a:r>
              <a:rPr lang="en-US" sz="1800" dirty="0" smtClean="0"/>
              <a:t>required for </a:t>
            </a:r>
            <a:r>
              <a:rPr lang="en-US" sz="1800" dirty="0"/>
              <a:t>modeling </a:t>
            </a:r>
            <a:r>
              <a:rPr lang="en-US" sz="1800" dirty="0" smtClean="0"/>
              <a:t>purposes: </a:t>
            </a:r>
            <a:r>
              <a:rPr lang="en-US" sz="1800" dirty="0">
                <a:solidFill>
                  <a:srgbClr val="FF0000"/>
                </a:solidFill>
              </a:rPr>
              <a:t>mass function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FF0000"/>
                </a:solidFill>
              </a:rPr>
              <a:t>belief function</a:t>
            </a:r>
            <a:r>
              <a:rPr lang="en-US" sz="1800" dirty="0"/>
              <a:t>, and </a:t>
            </a:r>
            <a:r>
              <a:rPr lang="en-US" sz="1800" dirty="0">
                <a:solidFill>
                  <a:srgbClr val="FF0000"/>
                </a:solidFill>
              </a:rPr>
              <a:t>plausibility function</a:t>
            </a:r>
            <a:r>
              <a:rPr lang="en-US" sz="1800" dirty="0" smtClean="0"/>
              <a:t>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err="1" smtClean="0"/>
              <a:t>Dempster</a:t>
            </a:r>
            <a:r>
              <a:rPr lang="en-US" sz="2400" b="1" dirty="0" smtClean="0"/>
              <a:t>-Shafer Theory: </a:t>
            </a:r>
            <a:r>
              <a:rPr lang="en-US" sz="2000" b="1" i="1" dirty="0">
                <a:solidFill>
                  <a:srgbClr val="002060"/>
                </a:solidFill>
              </a:rPr>
              <a:t>Overview</a:t>
            </a:r>
            <a:endParaRPr 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67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1" y="914401"/>
            <a:ext cx="85344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Shared Plans &amp; Recipes:</a:t>
            </a:r>
          </a:p>
          <a:p>
            <a:pPr lvl="1"/>
            <a:r>
              <a:rPr lang="en-US" sz="1800" dirty="0"/>
              <a:t>Shows how a group of agents can incrementally </a:t>
            </a:r>
            <a:r>
              <a:rPr lang="en-US" sz="1800" dirty="0">
                <a:solidFill>
                  <a:srgbClr val="FF0000"/>
                </a:solidFill>
              </a:rPr>
              <a:t>form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execute a shared plan</a:t>
            </a:r>
            <a:r>
              <a:rPr lang="en-US" sz="1800" dirty="0"/>
              <a:t>,</a:t>
            </a:r>
          </a:p>
          <a:p>
            <a:pPr lvl="1"/>
            <a:r>
              <a:rPr lang="en-US" sz="1800" dirty="0" smtClean="0"/>
              <a:t>Allows </a:t>
            </a:r>
            <a:r>
              <a:rPr lang="en-US" sz="1800" dirty="0"/>
              <a:t>the process of </a:t>
            </a:r>
            <a:r>
              <a:rPr lang="en-US" sz="1800" dirty="0">
                <a:solidFill>
                  <a:srgbClr val="FF0000"/>
                </a:solidFill>
              </a:rPr>
              <a:t>expanding partial plans </a:t>
            </a:r>
            <a:r>
              <a:rPr lang="en-US" sz="1800" dirty="0"/>
              <a:t>into full plans,</a:t>
            </a:r>
          </a:p>
          <a:p>
            <a:pPr lvl="1"/>
            <a:r>
              <a:rPr lang="en-US" sz="1800" dirty="0" smtClean="0"/>
              <a:t>Describes </a:t>
            </a:r>
            <a:r>
              <a:rPr lang="en-US" sz="1800" dirty="0"/>
              <a:t>how a </a:t>
            </a:r>
            <a:r>
              <a:rPr lang="en-US" sz="1800" dirty="0">
                <a:solidFill>
                  <a:srgbClr val="FF0000"/>
                </a:solidFill>
              </a:rPr>
              <a:t>shared plan coordinates agents’ activities </a:t>
            </a:r>
            <a:r>
              <a:rPr lang="en-US" sz="1800" dirty="0"/>
              <a:t>towards achieving a shared goal,</a:t>
            </a:r>
          </a:p>
          <a:p>
            <a:pPr lvl="1"/>
            <a:r>
              <a:rPr lang="en-US" sz="1800" dirty="0" smtClean="0"/>
              <a:t>Agents </a:t>
            </a:r>
            <a:r>
              <a:rPr lang="en-US" sz="1800" dirty="0"/>
              <a:t>have a library of how to do their actions (</a:t>
            </a:r>
            <a:r>
              <a:rPr lang="en-US" sz="1800" dirty="0">
                <a:solidFill>
                  <a:srgbClr val="FF0000"/>
                </a:solidFill>
              </a:rPr>
              <a:t>recipes</a:t>
            </a:r>
            <a:r>
              <a:rPr lang="en-US" sz="1800" dirty="0" smtClean="0"/>
              <a:t>),</a:t>
            </a:r>
          </a:p>
          <a:p>
            <a:pPr lvl="1"/>
            <a:endParaRPr lang="en-US" sz="1800" dirty="0"/>
          </a:p>
          <a:p>
            <a:r>
              <a:rPr lang="en-US" sz="1800" b="1" dirty="0" smtClean="0"/>
              <a:t>Beliefs &amp; Intentions:</a:t>
            </a:r>
          </a:p>
          <a:p>
            <a:pPr lvl="1"/>
            <a:r>
              <a:rPr lang="en-US" sz="1800" dirty="0" smtClean="0"/>
              <a:t>Emphasizes that collaborative plans are an interleaving of </a:t>
            </a:r>
            <a:r>
              <a:rPr lang="en-US" sz="1800" dirty="0" smtClean="0">
                <a:solidFill>
                  <a:srgbClr val="FF0000"/>
                </a:solidFill>
              </a:rPr>
              <a:t>mutual beliefs </a:t>
            </a:r>
            <a:r>
              <a:rPr lang="en-US" sz="1800" dirty="0" smtClean="0"/>
              <a:t>and</a:t>
            </a:r>
            <a:r>
              <a:rPr lang="en-US" sz="1800" dirty="0" smtClean="0">
                <a:solidFill>
                  <a:srgbClr val="FF0000"/>
                </a:solidFill>
              </a:rPr>
              <a:t> intentions</a:t>
            </a:r>
            <a:r>
              <a:rPr lang="en-US" sz="1800" dirty="0" smtClean="0"/>
              <a:t> about the actions in the plan,</a:t>
            </a:r>
          </a:p>
          <a:p>
            <a:pPr lvl="1"/>
            <a:endParaRPr lang="en-US" sz="1800" dirty="0" smtClean="0"/>
          </a:p>
          <a:p>
            <a:r>
              <a:rPr lang="en-US" sz="1800" b="1" dirty="0" smtClean="0"/>
              <a:t>Communication:</a:t>
            </a:r>
          </a:p>
          <a:p>
            <a:pPr lvl="1"/>
            <a:r>
              <a:rPr lang="en-US" sz="1800" dirty="0" smtClean="0"/>
              <a:t>Agents </a:t>
            </a:r>
            <a:r>
              <a:rPr lang="en-US" sz="1800" dirty="0" smtClean="0">
                <a:solidFill>
                  <a:srgbClr val="FF0000"/>
                </a:solidFill>
              </a:rPr>
              <a:t>communicate </a:t>
            </a:r>
            <a:r>
              <a:rPr lang="en-US" sz="1800" dirty="0">
                <a:solidFill>
                  <a:srgbClr val="FF0000"/>
                </a:solidFill>
              </a:rPr>
              <a:t>their beliefs </a:t>
            </a:r>
            <a:r>
              <a:rPr lang="en-US" sz="1800" dirty="0" smtClean="0"/>
              <a:t>and</a:t>
            </a:r>
            <a:r>
              <a:rPr lang="en-US" sz="1800" dirty="0" smtClean="0">
                <a:solidFill>
                  <a:srgbClr val="FF0000"/>
                </a:solidFill>
              </a:rPr>
              <a:t> intentions </a:t>
            </a:r>
            <a:r>
              <a:rPr lang="en-US" sz="1800" dirty="0" smtClean="0"/>
              <a:t>about the actions </a:t>
            </a:r>
            <a:r>
              <a:rPr lang="en-US" sz="1800" dirty="0"/>
              <a:t>they can contribute to </a:t>
            </a:r>
            <a:r>
              <a:rPr lang="en-US" sz="1800" dirty="0" smtClean="0"/>
              <a:t>the shared plan,</a:t>
            </a:r>
          </a:p>
          <a:p>
            <a:pPr lvl="1"/>
            <a:r>
              <a:rPr lang="en-US" sz="1800" dirty="0" smtClean="0"/>
              <a:t>Communication makes the agents </a:t>
            </a:r>
            <a:r>
              <a:rPr lang="en-US" sz="1800" dirty="0" smtClean="0">
                <a:solidFill>
                  <a:srgbClr val="FF0000"/>
                </a:solidFill>
              </a:rPr>
              <a:t>mutually believe </a:t>
            </a:r>
            <a:r>
              <a:rPr lang="en-US" sz="1800" dirty="0" smtClean="0"/>
              <a:t>that:</a:t>
            </a:r>
          </a:p>
          <a:p>
            <a:pPr lvl="2"/>
            <a:r>
              <a:rPr lang="en-US" sz="1800" dirty="0" smtClean="0"/>
              <a:t>there is an agent </a:t>
            </a:r>
            <a:r>
              <a:rPr lang="en-US" sz="1800" dirty="0" smtClean="0">
                <a:solidFill>
                  <a:srgbClr val="FF0000"/>
                </a:solidFill>
              </a:rPr>
              <a:t>responsible</a:t>
            </a:r>
            <a:r>
              <a:rPr lang="en-US" sz="1800" dirty="0" smtClean="0"/>
              <a:t> to </a:t>
            </a:r>
            <a:r>
              <a:rPr lang="en-US" sz="1800" dirty="0"/>
              <a:t>execute an action in the plan, </a:t>
            </a:r>
            <a:endParaRPr lang="en-US" sz="1800" dirty="0" smtClean="0"/>
          </a:p>
          <a:p>
            <a:pPr lvl="2"/>
            <a:r>
              <a:rPr lang="en-US" sz="1800" dirty="0" smtClean="0"/>
              <a:t>that </a:t>
            </a:r>
            <a:r>
              <a:rPr lang="en-US" sz="1800" dirty="0"/>
              <a:t>agent has </a:t>
            </a:r>
            <a:r>
              <a:rPr lang="en-US" sz="1800" dirty="0">
                <a:solidFill>
                  <a:srgbClr val="FF0000"/>
                </a:solidFill>
              </a:rPr>
              <a:t>intention</a:t>
            </a:r>
            <a:r>
              <a:rPr lang="en-US" sz="1800" dirty="0"/>
              <a:t> to </a:t>
            </a:r>
            <a:r>
              <a:rPr lang="en-US" sz="1800" dirty="0" smtClean="0"/>
              <a:t>do so, </a:t>
            </a:r>
          </a:p>
          <a:p>
            <a:pPr lvl="2"/>
            <a:r>
              <a:rPr lang="en-US" sz="1800" dirty="0" smtClean="0"/>
              <a:t>the actions </a:t>
            </a:r>
            <a:r>
              <a:rPr lang="en-US" sz="1800" dirty="0"/>
              <a:t>in the plan </a:t>
            </a:r>
            <a:r>
              <a:rPr lang="en-US" sz="1800" dirty="0" smtClean="0">
                <a:solidFill>
                  <a:srgbClr val="FF0000"/>
                </a:solidFill>
              </a:rPr>
              <a:t>contribute to </a:t>
            </a:r>
            <a:r>
              <a:rPr lang="en-US" sz="1800" dirty="0">
                <a:solidFill>
                  <a:srgbClr val="FF0000"/>
                </a:solidFill>
              </a:rPr>
              <a:t>the </a:t>
            </a:r>
            <a:r>
              <a:rPr lang="en-US" sz="1800" dirty="0" smtClean="0">
                <a:solidFill>
                  <a:srgbClr val="FF0000"/>
                </a:solidFill>
              </a:rPr>
              <a:t>goal</a:t>
            </a:r>
            <a:r>
              <a:rPr lang="en-US" sz="1800" dirty="0" smtClean="0"/>
              <a:t>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Collaboration 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>
                <a:solidFill>
                  <a:srgbClr val="002060"/>
                </a:solidFill>
              </a:rPr>
              <a:t>Overview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9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Mass Function</a:t>
            </a:r>
            <a:r>
              <a:rPr lang="en-US" sz="2000" b="1" dirty="0" smtClean="0"/>
              <a:t>: </a:t>
            </a:r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FF0000"/>
                </a:solidFill>
              </a:rPr>
              <a:t>Basic </a:t>
            </a:r>
            <a:r>
              <a:rPr lang="en-US" sz="2000" dirty="0">
                <a:solidFill>
                  <a:srgbClr val="FF0000"/>
                </a:solidFill>
              </a:rPr>
              <a:t>Probability </a:t>
            </a:r>
            <a:r>
              <a:rPr lang="en-US" sz="2000" dirty="0" smtClean="0">
                <a:solidFill>
                  <a:srgbClr val="FF0000"/>
                </a:solidFill>
              </a:rPr>
              <a:t>Assignment </a:t>
            </a:r>
            <a:r>
              <a:rPr lang="en-US" sz="2000" dirty="0"/>
              <a:t>(BPA) or </a:t>
            </a:r>
            <a:r>
              <a:rPr lang="en-US" sz="2000" dirty="0" smtClean="0"/>
              <a:t>mass function is </a:t>
            </a:r>
            <a:r>
              <a:rPr lang="en-US" sz="2000" dirty="0"/>
              <a:t>a </a:t>
            </a:r>
            <a:r>
              <a:rPr lang="en-US" sz="2000" dirty="0" smtClean="0"/>
              <a:t>function                      such that: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Belief Function: </a:t>
            </a:r>
            <a:r>
              <a:rPr lang="en-US" sz="2000" dirty="0"/>
              <a:t>It is the measure of </a:t>
            </a:r>
            <a:r>
              <a:rPr lang="en-US" sz="2000" dirty="0">
                <a:solidFill>
                  <a:srgbClr val="FF0000"/>
                </a:solidFill>
              </a:rPr>
              <a:t>total belief </a:t>
            </a:r>
            <a:r>
              <a:rPr lang="en-US" sz="2000" dirty="0"/>
              <a:t>committed to </a:t>
            </a:r>
            <a:r>
              <a:rPr lang="en-US" sz="2000" dirty="0" smtClean="0"/>
              <a:t>              that </a:t>
            </a:r>
            <a:r>
              <a:rPr lang="en-US" sz="2000" dirty="0"/>
              <a:t>can be obtained by simply adding up the mass of all the subsets of </a:t>
            </a:r>
            <a:r>
              <a:rPr lang="en-US" sz="2000" i="1" dirty="0" smtClean="0"/>
              <a:t>A</a:t>
            </a:r>
            <a:r>
              <a:rPr lang="en-US" sz="2000" dirty="0" smtClean="0"/>
              <a:t>, denoted by                  . It is a function                                     :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/>
              <a:t>Plausibility Function: </a:t>
            </a:r>
            <a:r>
              <a:rPr lang="en-US" sz="2000" dirty="0"/>
              <a:t>It represents the </a:t>
            </a:r>
            <a:r>
              <a:rPr lang="en-US" sz="2000" dirty="0" smtClean="0">
                <a:solidFill>
                  <a:srgbClr val="FF0000"/>
                </a:solidFill>
              </a:rPr>
              <a:t>maximum possibility </a:t>
            </a:r>
            <a:r>
              <a:rPr lang="en-US" sz="2000" dirty="0"/>
              <a:t>that a set </a:t>
            </a:r>
            <a:r>
              <a:rPr lang="en-US" sz="2000" i="1" dirty="0" smtClean="0"/>
              <a:t>A</a:t>
            </a:r>
            <a:r>
              <a:rPr lang="en-US" sz="2000" dirty="0" smtClean="0"/>
              <a:t> </a:t>
            </a:r>
            <a:r>
              <a:rPr lang="en-US" sz="2000" dirty="0"/>
              <a:t>is true given all the evidences</a:t>
            </a:r>
            <a:r>
              <a:rPr lang="en-US" sz="2000" dirty="0" smtClean="0"/>
              <a:t>. </a:t>
            </a:r>
            <a:r>
              <a:rPr lang="en-US" sz="2000" dirty="0"/>
              <a:t>It is a function </a:t>
            </a:r>
            <a:r>
              <a:rPr lang="en-US" sz="2000" dirty="0" smtClean="0"/>
              <a:t>                                           :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Dempster-Shafer Theory: </a:t>
            </a:r>
            <a:r>
              <a:rPr lang="en-US" sz="2000" b="1" i="1" dirty="0" smtClean="0">
                <a:solidFill>
                  <a:srgbClr val="002060"/>
                </a:solidFill>
              </a:rPr>
              <a:t>important functions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6" y="1565525"/>
            <a:ext cx="1195387" cy="33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254" y="2138771"/>
            <a:ext cx="3923890" cy="680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147" y="3048419"/>
            <a:ext cx="752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3643312"/>
            <a:ext cx="10287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7" y="4158831"/>
            <a:ext cx="45053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097" y="3605212"/>
            <a:ext cx="20574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300" y="5053012"/>
            <a:ext cx="24669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4" y="5715000"/>
            <a:ext cx="49339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67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plausibility and belief </a:t>
            </a:r>
            <a:r>
              <a:rPr lang="en-US" sz="2000" dirty="0" smtClean="0"/>
              <a:t>functions have the following </a:t>
            </a:r>
            <a:r>
              <a:rPr lang="en-US" sz="2000" dirty="0" smtClean="0">
                <a:solidFill>
                  <a:srgbClr val="FF0000"/>
                </a:solidFill>
              </a:rPr>
              <a:t>relationship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Uncertainty measure</a:t>
            </a:r>
            <a:r>
              <a:rPr lang="en-US" sz="2000" dirty="0" smtClean="0"/>
              <a:t> (belief interval):</a:t>
            </a:r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Where: 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 err="1"/>
              <a:t>Dempster's</a:t>
            </a:r>
            <a:r>
              <a:rPr lang="en-US" sz="2000" b="1" dirty="0"/>
              <a:t> Rule of </a:t>
            </a:r>
            <a:r>
              <a:rPr lang="en-US" sz="2000" b="1" dirty="0" smtClean="0"/>
              <a:t>Combination: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method </a:t>
            </a:r>
            <a:r>
              <a:rPr lang="en-US" sz="2000" dirty="0" smtClean="0">
                <a:solidFill>
                  <a:srgbClr val="FF0000"/>
                </a:solidFill>
              </a:rPr>
              <a:t>to combine </a:t>
            </a:r>
            <a:r>
              <a:rPr lang="en-US" sz="2000" dirty="0">
                <a:solidFill>
                  <a:srgbClr val="FF0000"/>
                </a:solidFill>
              </a:rPr>
              <a:t>the measures of evidence </a:t>
            </a:r>
            <a:r>
              <a:rPr lang="en-US" sz="2000" dirty="0"/>
              <a:t>from different </a:t>
            </a:r>
            <a:r>
              <a:rPr lang="en-US" sz="2000" dirty="0" smtClean="0"/>
              <a:t>sources.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Dempster-Shafer Theory</a:t>
            </a:r>
            <a:endParaRPr lang="en-US" sz="2000" b="1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800225"/>
            <a:ext cx="76581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11927"/>
            <a:ext cx="2657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453492"/>
            <a:ext cx="27241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 descr="C:\Users\Mohammad\Documents\GitHub\CompExam3\figure\uncertaint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383348"/>
            <a:ext cx="4057650" cy="173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7" y="5164023"/>
            <a:ext cx="54197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43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Fuzzy </a:t>
            </a:r>
            <a:r>
              <a:rPr lang="en-US" sz="1800" dirty="0" smtClean="0"/>
              <a:t>Logic’s ultimate </a:t>
            </a:r>
            <a:r>
              <a:rPr lang="en-US" sz="1800" dirty="0"/>
              <a:t>goal is to provide foundations for </a:t>
            </a:r>
            <a:r>
              <a:rPr lang="en-US" sz="1800" dirty="0">
                <a:solidFill>
                  <a:srgbClr val="FF0000"/>
                </a:solidFill>
              </a:rPr>
              <a:t>approximate reasoning </a:t>
            </a:r>
            <a:r>
              <a:rPr lang="en-US" sz="1800" dirty="0" smtClean="0"/>
              <a:t>using imprecise </a:t>
            </a:r>
            <a:r>
              <a:rPr lang="en-US" sz="1800" dirty="0"/>
              <a:t>propositions based on fuzzy set theory</a:t>
            </a:r>
            <a:r>
              <a:rPr lang="en-US" sz="1800" dirty="0" smtClean="0"/>
              <a:t>.</a:t>
            </a:r>
          </a:p>
          <a:p>
            <a:endParaRPr lang="en-US" sz="800" dirty="0" smtClean="0"/>
          </a:p>
          <a:p>
            <a:r>
              <a:rPr lang="en-US" sz="1800" dirty="0"/>
              <a:t>In order to deal with </a:t>
            </a:r>
            <a:r>
              <a:rPr lang="en-US" sz="1800" dirty="0" smtClean="0"/>
              <a:t>such imprecise </a:t>
            </a:r>
            <a:r>
              <a:rPr lang="en-US" sz="1800" dirty="0"/>
              <a:t>inference, Fuzzy Logic allows the </a:t>
            </a:r>
            <a:r>
              <a:rPr lang="en-US" sz="1800" dirty="0">
                <a:solidFill>
                  <a:srgbClr val="FF0000"/>
                </a:solidFill>
              </a:rPr>
              <a:t>imprecise linguistic terms</a:t>
            </a:r>
            <a:r>
              <a:rPr lang="en-US" sz="1800" dirty="0"/>
              <a:t> such as:</a:t>
            </a:r>
          </a:p>
          <a:p>
            <a:pPr lvl="1"/>
            <a:r>
              <a:rPr lang="en-US" sz="1800" dirty="0"/>
              <a:t>fuzzy predicates (e.g., old, expensive), </a:t>
            </a:r>
            <a:endParaRPr lang="en-US" sz="1800" dirty="0" smtClean="0"/>
          </a:p>
          <a:p>
            <a:pPr lvl="1"/>
            <a:r>
              <a:rPr lang="en-US" sz="1800" dirty="0" smtClean="0"/>
              <a:t>fuzzy </a:t>
            </a:r>
            <a:r>
              <a:rPr lang="en-US" sz="1800" dirty="0"/>
              <a:t>quantifiers (e.g., many, little</a:t>
            </a:r>
            <a:r>
              <a:rPr lang="en-US" sz="1800" dirty="0" smtClean="0"/>
              <a:t>),</a:t>
            </a:r>
          </a:p>
          <a:p>
            <a:pPr lvl="1"/>
            <a:r>
              <a:rPr lang="en-US" sz="1800" dirty="0" smtClean="0"/>
              <a:t>and </a:t>
            </a:r>
            <a:r>
              <a:rPr lang="en-US" sz="1800" dirty="0"/>
              <a:t>fuzzy truth values (e.g., unlikely false or unlikely true</a:t>
            </a:r>
            <a:r>
              <a:rPr lang="en-US" sz="1800" dirty="0" smtClean="0"/>
              <a:t>).</a:t>
            </a:r>
          </a:p>
          <a:p>
            <a:pPr marL="457200" lvl="1" indent="0">
              <a:buNone/>
            </a:pPr>
            <a:endParaRPr lang="en-US" sz="800" dirty="0"/>
          </a:p>
          <a:p>
            <a:r>
              <a:rPr lang="en-US" sz="1800" b="1" dirty="0"/>
              <a:t>Fuzzy Sets:</a:t>
            </a:r>
            <a:r>
              <a:rPr lang="en-US" sz="1800" dirty="0"/>
              <a:t> A fuzzy set is a </a:t>
            </a:r>
            <a:r>
              <a:rPr lang="en-US" sz="1800" dirty="0">
                <a:solidFill>
                  <a:srgbClr val="FF0000"/>
                </a:solidFill>
              </a:rPr>
              <a:t>class of objects </a:t>
            </a:r>
            <a:r>
              <a:rPr lang="en-US" sz="1800" dirty="0"/>
              <a:t>with a continuum </a:t>
            </a:r>
            <a:r>
              <a:rPr lang="en-US" sz="1800" dirty="0">
                <a:solidFill>
                  <a:srgbClr val="FF0000"/>
                </a:solidFill>
              </a:rPr>
              <a:t>of degrees of membership</a:t>
            </a:r>
            <a:r>
              <a:rPr lang="en-US" sz="1800" dirty="0" smtClean="0"/>
              <a:t>.</a:t>
            </a:r>
          </a:p>
          <a:p>
            <a:endParaRPr lang="en-US" sz="800" dirty="0" smtClean="0"/>
          </a:p>
          <a:p>
            <a:r>
              <a:rPr lang="en-US" sz="1800" dirty="0"/>
              <a:t>A fuzzy set </a:t>
            </a:r>
            <a:r>
              <a:rPr lang="en-US" sz="1800" b="1" i="1" dirty="0" smtClean="0"/>
              <a:t>A</a:t>
            </a:r>
            <a:r>
              <a:rPr lang="en-US" sz="1800" dirty="0" smtClean="0"/>
              <a:t> </a:t>
            </a:r>
            <a:r>
              <a:rPr lang="en-US" sz="1800" dirty="0"/>
              <a:t>is </a:t>
            </a:r>
            <a:r>
              <a:rPr lang="en-US" sz="1800" dirty="0" smtClean="0"/>
              <a:t>defined by </a:t>
            </a:r>
            <a:r>
              <a:rPr lang="en-US" sz="1800" dirty="0"/>
              <a:t>a </a:t>
            </a:r>
            <a:r>
              <a:rPr lang="en-US" sz="1800" dirty="0">
                <a:solidFill>
                  <a:srgbClr val="FF0000"/>
                </a:solidFill>
              </a:rPr>
              <a:t>membership function</a:t>
            </a:r>
            <a:r>
              <a:rPr lang="en-US" sz="1800" dirty="0"/>
              <a:t> </a:t>
            </a:r>
            <a:r>
              <a:rPr lang="en-US" sz="1800" dirty="0" smtClean="0"/>
              <a:t>       from </a:t>
            </a:r>
            <a:r>
              <a:rPr lang="en-US" sz="1800" dirty="0"/>
              <a:t>the universe of discourse </a:t>
            </a:r>
            <a:r>
              <a:rPr lang="en-US" sz="1800" b="1" i="1" dirty="0" smtClean="0"/>
              <a:t>X</a:t>
            </a:r>
            <a:r>
              <a:rPr lang="en-US" sz="1800" dirty="0" smtClean="0"/>
              <a:t> to the </a:t>
            </a:r>
            <a:r>
              <a:rPr lang="en-US" sz="1800" dirty="0"/>
              <a:t>closed unit interval </a:t>
            </a:r>
            <a:r>
              <a:rPr lang="en-US" sz="1800" b="1" dirty="0"/>
              <a:t>[0,1]</a:t>
            </a:r>
            <a:r>
              <a:rPr lang="en-US" sz="1800" dirty="0"/>
              <a:t>. We </a:t>
            </a:r>
            <a:r>
              <a:rPr lang="en-US" sz="1800" dirty="0" smtClean="0"/>
              <a:t>interpret               as </a:t>
            </a:r>
            <a:r>
              <a:rPr lang="en-US" sz="1800" dirty="0"/>
              <a:t>the </a:t>
            </a:r>
            <a:r>
              <a:rPr lang="en-US" sz="1800" dirty="0" smtClean="0">
                <a:solidFill>
                  <a:srgbClr val="FF0000"/>
                </a:solidFill>
              </a:rPr>
              <a:t>degree of </a:t>
            </a:r>
            <a:r>
              <a:rPr lang="en-US" sz="1800" dirty="0">
                <a:solidFill>
                  <a:srgbClr val="FF0000"/>
                </a:solidFill>
              </a:rPr>
              <a:t>membership</a:t>
            </a:r>
            <a:r>
              <a:rPr lang="en-US" sz="1800" dirty="0"/>
              <a:t> of </a:t>
            </a:r>
            <a:r>
              <a:rPr lang="en-US" sz="1800" b="1" i="1" dirty="0" smtClean="0"/>
              <a:t>x</a:t>
            </a:r>
            <a:r>
              <a:rPr lang="en-US" sz="1800" dirty="0" smtClean="0"/>
              <a:t> </a:t>
            </a:r>
            <a:r>
              <a:rPr lang="en-US" sz="1800" dirty="0"/>
              <a:t>in </a:t>
            </a:r>
            <a:r>
              <a:rPr lang="en-US" sz="1800" b="1" i="1" dirty="0" smtClean="0"/>
              <a:t>A</a:t>
            </a:r>
            <a:r>
              <a:rPr lang="en-US" sz="1800" dirty="0" smtClean="0"/>
              <a:t>.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Fuzzy Logic Theory: </a:t>
            </a:r>
            <a:r>
              <a:rPr lang="en-US" sz="2000" b="1" i="1" dirty="0">
                <a:solidFill>
                  <a:srgbClr val="002060"/>
                </a:solidFill>
              </a:rPr>
              <a:t>Overview</a:t>
            </a:r>
            <a:endParaRPr lang="en-US" sz="2000" b="1" i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00" y="4495800"/>
            <a:ext cx="411752" cy="322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4785506"/>
            <a:ext cx="704850" cy="319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12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Membership functions </a:t>
            </a:r>
            <a:r>
              <a:rPr lang="en-US" sz="2000" dirty="0" smtClean="0"/>
              <a:t>are </a:t>
            </a:r>
            <a:r>
              <a:rPr lang="en-US" sz="2000" dirty="0" smtClean="0">
                <a:solidFill>
                  <a:srgbClr val="FF0000"/>
                </a:solidFill>
              </a:rPr>
              <a:t>mathematical </a:t>
            </a:r>
            <a:r>
              <a:rPr lang="en-US" sz="2000" dirty="0">
                <a:solidFill>
                  <a:srgbClr val="FF0000"/>
                </a:solidFill>
              </a:rPr>
              <a:t>tools </a:t>
            </a:r>
            <a:r>
              <a:rPr lang="en-US" sz="2000" dirty="0"/>
              <a:t>for indicating flexible membership to a set, </a:t>
            </a:r>
            <a:r>
              <a:rPr lang="en-US" sz="2000" dirty="0">
                <a:solidFill>
                  <a:srgbClr val="FF0000"/>
                </a:solidFill>
              </a:rPr>
              <a:t>modeling</a:t>
            </a:r>
            <a:r>
              <a:rPr lang="en-US" sz="2000" dirty="0"/>
              <a:t>,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quantifying</a:t>
            </a:r>
            <a:r>
              <a:rPr lang="en-US" sz="2000" dirty="0" smtClean="0"/>
              <a:t> </a:t>
            </a:r>
            <a:r>
              <a:rPr lang="en-US" sz="2000" dirty="0"/>
              <a:t>the meaning of symbols</a:t>
            </a:r>
            <a:r>
              <a:rPr lang="en-US" sz="2000" dirty="0" smtClean="0"/>
              <a:t>.</a:t>
            </a:r>
          </a:p>
          <a:p>
            <a:endParaRPr lang="en-US" sz="800" dirty="0" smtClean="0"/>
          </a:p>
          <a:p>
            <a:r>
              <a:rPr lang="en-US" sz="2000" dirty="0"/>
              <a:t>Membership functions are used in </a:t>
            </a:r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fuzzification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defuzzification</a:t>
            </a:r>
            <a:r>
              <a:rPr lang="en-US" sz="2000" dirty="0"/>
              <a:t> steps of a Fuzzy Logic system</a:t>
            </a:r>
            <a:r>
              <a:rPr lang="en-US" sz="2000" dirty="0" smtClean="0"/>
              <a:t>.</a:t>
            </a:r>
          </a:p>
          <a:p>
            <a:endParaRPr lang="en-US" sz="800" dirty="0"/>
          </a:p>
          <a:p>
            <a:r>
              <a:rPr lang="en-US" sz="2000" dirty="0"/>
              <a:t>A membership function </a:t>
            </a:r>
            <a:r>
              <a:rPr lang="en-US" sz="2000" dirty="0" smtClean="0"/>
              <a:t>is used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F0000"/>
                </a:solidFill>
              </a:rPr>
              <a:t>quantify</a:t>
            </a:r>
            <a:r>
              <a:rPr lang="en-US" sz="2000" dirty="0"/>
              <a:t> a linguistic </a:t>
            </a:r>
            <a:r>
              <a:rPr lang="en-US" sz="2000" dirty="0" smtClean="0"/>
              <a:t>term.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Fuzzy Logic </a:t>
            </a:r>
            <a:r>
              <a:rPr lang="en-US" sz="2400" b="1" dirty="0" smtClean="0"/>
              <a:t>Theory: </a:t>
            </a:r>
            <a:r>
              <a:rPr lang="en-US" sz="2000" b="1" i="1" dirty="0" smtClean="0">
                <a:solidFill>
                  <a:srgbClr val="002060"/>
                </a:solidFill>
              </a:rPr>
              <a:t>Membership Functions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pic>
        <p:nvPicPr>
          <p:cNvPr id="9218" name="Picture 2" descr="C:\Users\Mohammad\Documents\GitHub\CompExam3\figure\membership-func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306" y="3411064"/>
            <a:ext cx="4636396" cy="331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3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4114800"/>
            <a:ext cx="8206611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Linguistic Variables:</a:t>
            </a:r>
          </a:p>
          <a:p>
            <a:r>
              <a:rPr lang="en-US" sz="2000" dirty="0"/>
              <a:t>Linguistic variables are the </a:t>
            </a:r>
            <a:r>
              <a:rPr lang="en-US" sz="2000" dirty="0">
                <a:solidFill>
                  <a:srgbClr val="FF0000"/>
                </a:solidFill>
              </a:rPr>
              <a:t>input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FF0000"/>
                </a:solidFill>
              </a:rPr>
              <a:t>output</a:t>
            </a:r>
            <a:r>
              <a:rPr lang="en-US" sz="2000" dirty="0"/>
              <a:t> variables of the </a:t>
            </a:r>
            <a:r>
              <a:rPr lang="en-US" sz="2000" dirty="0" smtClean="0"/>
              <a:t>system whose </a:t>
            </a:r>
            <a:r>
              <a:rPr lang="en-US" sz="2000" dirty="0"/>
              <a:t>values </a:t>
            </a:r>
            <a:r>
              <a:rPr lang="en-US" sz="2000" dirty="0" smtClean="0"/>
              <a:t>(linguistic terms) are </a:t>
            </a:r>
            <a:r>
              <a:rPr lang="en-US" sz="2000" dirty="0"/>
              <a:t>words or sentences from a </a:t>
            </a:r>
            <a:r>
              <a:rPr lang="en-US" sz="2000" dirty="0">
                <a:solidFill>
                  <a:srgbClr val="FF0000"/>
                </a:solidFill>
              </a:rPr>
              <a:t>natural </a:t>
            </a:r>
            <a:r>
              <a:rPr lang="en-US" sz="2000" dirty="0" smtClean="0">
                <a:solidFill>
                  <a:srgbClr val="FF0000"/>
                </a:solidFill>
              </a:rPr>
              <a:t>language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b="1" dirty="0" smtClean="0"/>
              <a:t>Fuzzy Rules: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rule-base is constructed to </a:t>
            </a:r>
            <a:r>
              <a:rPr lang="en-US" sz="2000" dirty="0">
                <a:solidFill>
                  <a:srgbClr val="FF0000"/>
                </a:solidFill>
              </a:rPr>
              <a:t>determine</a:t>
            </a:r>
            <a:r>
              <a:rPr lang="en-US" sz="2000" dirty="0"/>
              <a:t> and control </a:t>
            </a:r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output</a:t>
            </a:r>
            <a:r>
              <a:rPr lang="en-US" sz="2000" dirty="0" smtClean="0"/>
              <a:t> </a:t>
            </a:r>
            <a:r>
              <a:rPr lang="en-US" sz="2000" dirty="0"/>
              <a:t>variable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Fuzzy Logic Theory: </a:t>
            </a:r>
            <a:r>
              <a:rPr lang="en-US" sz="2000" b="1" i="1" dirty="0" smtClean="0">
                <a:solidFill>
                  <a:srgbClr val="002060"/>
                </a:solidFill>
              </a:rPr>
              <a:t>Algorithm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pic>
        <p:nvPicPr>
          <p:cNvPr id="7170" name="Picture 2" descr="C:\Users\Mohammad\Documents\GitHub\CompExam3\figure\fuzzy-algorith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65461"/>
            <a:ext cx="9045575" cy="272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66" y="5943600"/>
            <a:ext cx="71532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4114800"/>
            <a:ext cx="8206611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Fuzzification: </a:t>
            </a:r>
            <a:r>
              <a:rPr lang="en-US" sz="2000" dirty="0" smtClean="0"/>
              <a:t>The process of obtaining </a:t>
            </a:r>
            <a:r>
              <a:rPr lang="en-US" sz="2000" dirty="0" smtClean="0">
                <a:solidFill>
                  <a:srgbClr val="FF0000"/>
                </a:solidFill>
              </a:rPr>
              <a:t>one fuzzy value </a:t>
            </a:r>
            <a:r>
              <a:rPr lang="en-US" sz="2000" dirty="0" smtClean="0"/>
              <a:t>for each crisp input.</a:t>
            </a:r>
          </a:p>
          <a:p>
            <a:r>
              <a:rPr lang="en-US" sz="2000" b="1" dirty="0" smtClean="0"/>
              <a:t>Reasoning: </a:t>
            </a:r>
            <a:r>
              <a:rPr lang="en-US" sz="2000" dirty="0" smtClean="0"/>
              <a:t>The process of </a:t>
            </a:r>
            <a:r>
              <a:rPr lang="en-US" sz="2000" dirty="0" smtClean="0">
                <a:solidFill>
                  <a:srgbClr val="FF0000"/>
                </a:solidFill>
              </a:rPr>
              <a:t>combining the results </a:t>
            </a:r>
            <a:r>
              <a:rPr lang="en-US" sz="2000" dirty="0" smtClean="0"/>
              <a:t>of the rules to obtain a final result.</a:t>
            </a:r>
          </a:p>
          <a:p>
            <a:r>
              <a:rPr lang="en-US" sz="2000" b="1" dirty="0" smtClean="0"/>
              <a:t>Defuzzification: </a:t>
            </a:r>
            <a:r>
              <a:rPr lang="en-US" sz="2000" dirty="0" smtClean="0"/>
              <a:t>The process of obtaining a crisp value by </a:t>
            </a:r>
            <a:r>
              <a:rPr lang="en-US" sz="2000" dirty="0" smtClean="0">
                <a:solidFill>
                  <a:srgbClr val="FF0000"/>
                </a:solidFill>
              </a:rPr>
              <a:t>defuzzifying the final fuzzy result </a:t>
            </a:r>
            <a:r>
              <a:rPr lang="en-US" sz="2000" dirty="0" smtClean="0"/>
              <a:t>using the membership function of the output variable.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Fuzzy Logic Theory: </a:t>
            </a:r>
            <a:r>
              <a:rPr lang="en-US" sz="2000" b="1" i="1" dirty="0" smtClean="0">
                <a:solidFill>
                  <a:srgbClr val="002060"/>
                </a:solidFill>
              </a:rPr>
              <a:t>Algorithm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pic>
        <p:nvPicPr>
          <p:cNvPr id="7170" name="Picture 2" descr="C:\Users\Mohammad\Documents\GitHub\CompExam3\figure\fuzzy-algorith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65461"/>
            <a:ext cx="9045575" cy="272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Advantages:</a:t>
            </a:r>
          </a:p>
          <a:p>
            <a:r>
              <a:rPr lang="en-US" sz="2000" dirty="0"/>
              <a:t>Transparent representation of </a:t>
            </a:r>
            <a:r>
              <a:rPr lang="en-US" sz="2000" dirty="0">
                <a:solidFill>
                  <a:srgbClr val="FF0000"/>
                </a:solidFill>
              </a:rPr>
              <a:t>causal relationships </a:t>
            </a:r>
            <a:r>
              <a:rPr lang="en-US" sz="2000" dirty="0"/>
              <a:t>between </a:t>
            </a:r>
            <a:r>
              <a:rPr lang="en-US" sz="2000" dirty="0" smtClean="0"/>
              <a:t>variables.</a:t>
            </a:r>
          </a:p>
          <a:p>
            <a:endParaRPr lang="en-US" sz="1000" dirty="0" smtClean="0"/>
          </a:p>
          <a:p>
            <a:r>
              <a:rPr lang="en-US" sz="2000" dirty="0"/>
              <a:t>Relatively easy recognition of </a:t>
            </a:r>
            <a:r>
              <a:rPr lang="en-US" sz="2000" dirty="0">
                <a:solidFill>
                  <a:srgbClr val="FF0000"/>
                </a:solidFill>
              </a:rPr>
              <a:t>dependencies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independencies</a:t>
            </a:r>
            <a:r>
              <a:rPr lang="en-US" sz="2000" dirty="0"/>
              <a:t> </a:t>
            </a:r>
            <a:r>
              <a:rPr lang="en-US" sz="2000" dirty="0" smtClean="0"/>
              <a:t>between   </a:t>
            </a:r>
            <a:r>
              <a:rPr lang="en-US" sz="2000" dirty="0"/>
              <a:t>various nodes</a:t>
            </a:r>
            <a:r>
              <a:rPr lang="en-US" sz="2000" dirty="0" smtClean="0"/>
              <a:t>.</a:t>
            </a:r>
          </a:p>
          <a:p>
            <a:endParaRPr lang="en-US" sz="1000" dirty="0" smtClean="0"/>
          </a:p>
          <a:p>
            <a:r>
              <a:rPr lang="en-US" sz="2000" dirty="0"/>
              <a:t>The ability to handle situations where the data set is </a:t>
            </a:r>
            <a:r>
              <a:rPr lang="en-US" sz="2000" dirty="0">
                <a:solidFill>
                  <a:srgbClr val="FF0000"/>
                </a:solidFill>
              </a:rPr>
              <a:t>incomplete</a:t>
            </a:r>
            <a:r>
              <a:rPr lang="en-US" sz="2000" dirty="0"/>
              <a:t> </a:t>
            </a:r>
            <a:r>
              <a:rPr lang="en-US" sz="2000" dirty="0" smtClean="0"/>
              <a:t>since the </a:t>
            </a:r>
            <a:r>
              <a:rPr lang="en-US" sz="2000" dirty="0"/>
              <a:t>model accounts for dependencies between </a:t>
            </a:r>
            <a:r>
              <a:rPr lang="en-US" sz="2000" dirty="0">
                <a:solidFill>
                  <a:srgbClr val="FF0000"/>
                </a:solidFill>
              </a:rPr>
              <a:t>all variables</a:t>
            </a:r>
            <a:r>
              <a:rPr lang="en-US" sz="2000" dirty="0" smtClean="0"/>
              <a:t>.</a:t>
            </a:r>
          </a:p>
          <a:p>
            <a:endParaRPr lang="en-US" sz="1000" dirty="0" smtClean="0"/>
          </a:p>
          <a:p>
            <a:r>
              <a:rPr lang="en-US" sz="2000" dirty="0"/>
              <a:t>Capable of being </a:t>
            </a:r>
            <a:r>
              <a:rPr lang="en-US" sz="2000" dirty="0">
                <a:solidFill>
                  <a:srgbClr val="FF0000"/>
                </a:solidFill>
              </a:rPr>
              <a:t>readily updated </a:t>
            </a:r>
            <a:r>
              <a:rPr lang="en-US" sz="2000" dirty="0"/>
              <a:t>when a </a:t>
            </a:r>
            <a:r>
              <a:rPr lang="en-US" sz="2000" dirty="0">
                <a:solidFill>
                  <a:srgbClr val="FF0000"/>
                </a:solidFill>
              </a:rPr>
              <a:t>new </a:t>
            </a:r>
            <a:r>
              <a:rPr lang="en-US" sz="2000" dirty="0" smtClean="0">
                <a:solidFill>
                  <a:srgbClr val="FF0000"/>
                </a:solidFill>
              </a:rPr>
              <a:t>evidence </a:t>
            </a:r>
            <a:r>
              <a:rPr lang="en-US" sz="2000" dirty="0" smtClean="0"/>
              <a:t>becomes available.</a:t>
            </a:r>
          </a:p>
          <a:p>
            <a:endParaRPr lang="en-US" sz="1000" dirty="0" smtClean="0"/>
          </a:p>
          <a:p>
            <a:r>
              <a:rPr lang="en-US" sz="2000" dirty="0"/>
              <a:t>Both </a:t>
            </a:r>
            <a:r>
              <a:rPr lang="en-US" sz="2000" dirty="0">
                <a:solidFill>
                  <a:srgbClr val="FF0000"/>
                </a:solidFill>
              </a:rPr>
              <a:t>predictive</a:t>
            </a:r>
            <a:r>
              <a:rPr lang="en-US" sz="2000" dirty="0"/>
              <a:t>/deductive and </a:t>
            </a:r>
            <a:r>
              <a:rPr lang="en-US" sz="2000" dirty="0">
                <a:solidFill>
                  <a:srgbClr val="FF0000"/>
                </a:solidFill>
              </a:rPr>
              <a:t>diagnostic</a:t>
            </a:r>
            <a:r>
              <a:rPr lang="en-US" sz="2000" dirty="0"/>
              <a:t>/</a:t>
            </a:r>
            <a:r>
              <a:rPr lang="en-US" sz="2000" dirty="0" err="1"/>
              <a:t>abductive</a:t>
            </a:r>
            <a:r>
              <a:rPr lang="en-US" sz="2000" dirty="0"/>
              <a:t> reasonings </a:t>
            </a:r>
            <a:r>
              <a:rPr lang="en-US" sz="2000" dirty="0" smtClean="0"/>
              <a:t>are  </a:t>
            </a:r>
            <a:r>
              <a:rPr lang="en-US" sz="2000" dirty="0"/>
              <a:t>possible</a:t>
            </a:r>
            <a:r>
              <a:rPr lang="en-US" sz="2000" dirty="0" smtClean="0"/>
              <a:t>.</a:t>
            </a:r>
          </a:p>
          <a:p>
            <a:endParaRPr lang="en-US" sz="1000" dirty="0" smtClean="0"/>
          </a:p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Computational </a:t>
            </a:r>
            <a:r>
              <a:rPr lang="en-US" sz="2000" dirty="0">
                <a:solidFill>
                  <a:srgbClr val="FF0000"/>
                </a:solidFill>
              </a:rPr>
              <a:t>tractability </a:t>
            </a:r>
            <a:r>
              <a:rPr lang="en-US" sz="2000" dirty="0"/>
              <a:t>exists for most practical applications.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>
                <a:solidFill>
                  <a:srgbClr val="002060"/>
                </a:solidFill>
              </a:rPr>
              <a:t>Bayesian Networks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5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Disadvantages:</a:t>
            </a:r>
          </a:p>
          <a:p>
            <a:r>
              <a:rPr lang="en-US" sz="2000" dirty="0"/>
              <a:t>A high level of </a:t>
            </a:r>
            <a:r>
              <a:rPr lang="en-US" sz="2000" dirty="0">
                <a:solidFill>
                  <a:srgbClr val="FF0000"/>
                </a:solidFill>
              </a:rPr>
              <a:t>effort</a:t>
            </a:r>
            <a:r>
              <a:rPr lang="en-US" sz="2000" dirty="0"/>
              <a:t> is required to </a:t>
            </a:r>
            <a:r>
              <a:rPr lang="en-US" sz="2000" dirty="0">
                <a:solidFill>
                  <a:srgbClr val="FF0000"/>
                </a:solidFill>
              </a:rPr>
              <a:t>build network models </a:t>
            </a:r>
            <a:r>
              <a:rPr lang="en-US" sz="2000" dirty="0"/>
              <a:t>where </a:t>
            </a:r>
            <a:r>
              <a:rPr lang="en-US" sz="2000" dirty="0" smtClean="0"/>
              <a:t>a significant </a:t>
            </a:r>
            <a:r>
              <a:rPr lang="en-US" sz="2000" dirty="0"/>
              <a:t>amount of probability data is required due to an increasing </a:t>
            </a:r>
            <a:r>
              <a:rPr lang="en-US" sz="2000" dirty="0" smtClean="0"/>
              <a:t>number of </a:t>
            </a:r>
            <a:r>
              <a:rPr lang="en-US" sz="2000" dirty="0"/>
              <a:t>nodes and links in the structure (possible large CPT sizes</a:t>
            </a:r>
            <a:r>
              <a:rPr lang="en-US" sz="2000" dirty="0" smtClean="0"/>
              <a:t>).</a:t>
            </a:r>
          </a:p>
          <a:p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Computationally </a:t>
            </a:r>
            <a:r>
              <a:rPr lang="en-US" sz="2000" dirty="0">
                <a:solidFill>
                  <a:srgbClr val="FF0000"/>
                </a:solidFill>
              </a:rPr>
              <a:t>intensive</a:t>
            </a:r>
            <a:r>
              <a:rPr lang="en-US" sz="2000" dirty="0"/>
              <a:t> if the conditional </a:t>
            </a:r>
            <a:r>
              <a:rPr lang="en-US" sz="2000" dirty="0">
                <a:solidFill>
                  <a:srgbClr val="FF0000"/>
                </a:solidFill>
              </a:rPr>
              <a:t>independencies</a:t>
            </a:r>
            <a:r>
              <a:rPr lang="en-US" sz="2000" dirty="0"/>
              <a:t> are </a:t>
            </a:r>
            <a:r>
              <a:rPr lang="en-US" sz="2000" dirty="0" smtClean="0"/>
              <a:t>not  </a:t>
            </a:r>
            <a:r>
              <a:rPr lang="en-US" sz="2000" dirty="0"/>
              <a:t>properly considered among the variables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Challenging to obtain </a:t>
            </a:r>
            <a:r>
              <a:rPr lang="en-US" sz="2000" dirty="0" smtClean="0">
                <a:solidFill>
                  <a:srgbClr val="FF0000"/>
                </a:solidFill>
              </a:rPr>
              <a:t>experts’ </a:t>
            </a:r>
            <a:r>
              <a:rPr lang="en-US" sz="2000" dirty="0">
                <a:solidFill>
                  <a:srgbClr val="FF0000"/>
                </a:solidFill>
              </a:rPr>
              <a:t>knowledge </a:t>
            </a:r>
            <a:r>
              <a:rPr lang="en-US" sz="2000" dirty="0"/>
              <a:t>in the form of probability </a:t>
            </a:r>
            <a:r>
              <a:rPr lang="en-US" sz="2000" dirty="0" smtClean="0"/>
              <a:t>to  </a:t>
            </a:r>
            <a:r>
              <a:rPr lang="en-US" sz="2000" dirty="0"/>
              <a:t>build the network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No </a:t>
            </a:r>
            <a:r>
              <a:rPr lang="en-US" sz="2000" dirty="0">
                <a:solidFill>
                  <a:srgbClr val="FF0000"/>
                </a:solidFill>
              </a:rPr>
              <a:t>feedback loops </a:t>
            </a:r>
            <a:r>
              <a:rPr lang="en-US" sz="2000" dirty="0"/>
              <a:t>in the Bayesian network's structure, which has </a:t>
            </a:r>
            <a:r>
              <a:rPr lang="en-US" sz="2000" dirty="0" smtClean="0"/>
              <a:t>an  </a:t>
            </a:r>
            <a:r>
              <a:rPr lang="en-US" sz="2000" dirty="0"/>
              <a:t>acyclic nature. This structure prevents typical feedback loops in design </a:t>
            </a:r>
            <a:r>
              <a:rPr lang="en-US" sz="2000" dirty="0" smtClean="0"/>
              <a:t>of  </a:t>
            </a:r>
            <a:r>
              <a:rPr lang="en-US" sz="2000" dirty="0"/>
              <a:t>Bayesian network models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>
                <a:solidFill>
                  <a:srgbClr val="002060"/>
                </a:solidFill>
              </a:rPr>
              <a:t>Bayesian Networks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5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Advantages:</a:t>
            </a:r>
          </a:p>
          <a:p>
            <a:r>
              <a:rPr lang="en-US" sz="2000" dirty="0"/>
              <a:t>Addressing the concept of </a:t>
            </a:r>
            <a:r>
              <a:rPr lang="en-US" sz="2000" dirty="0">
                <a:solidFill>
                  <a:srgbClr val="FF0000"/>
                </a:solidFill>
              </a:rPr>
              <a:t>possibility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The ability to represent the concept of </a:t>
            </a:r>
            <a:r>
              <a:rPr lang="en-US" sz="2000" dirty="0">
                <a:solidFill>
                  <a:srgbClr val="FF0000"/>
                </a:solidFill>
              </a:rPr>
              <a:t>ignorance</a:t>
            </a:r>
            <a:r>
              <a:rPr lang="en-US" sz="2000" dirty="0"/>
              <a:t> to allow one </a:t>
            </a:r>
            <a:r>
              <a:rPr lang="en-US" sz="2000" dirty="0" smtClean="0"/>
              <a:t>to specify </a:t>
            </a:r>
            <a:r>
              <a:rPr lang="en-US" sz="2000" dirty="0"/>
              <a:t>a degree of ignorance in a situation, instead of being forced </a:t>
            </a:r>
            <a:r>
              <a:rPr lang="en-US" sz="2000" dirty="0" smtClean="0"/>
              <a:t>to supply </a:t>
            </a:r>
            <a:r>
              <a:rPr lang="en-US" sz="2000" dirty="0"/>
              <a:t>prior probabilities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Consistent with classical </a:t>
            </a:r>
            <a:r>
              <a:rPr lang="en-US" sz="2000" dirty="0">
                <a:solidFill>
                  <a:srgbClr val="FF0000"/>
                </a:solidFill>
              </a:rPr>
              <a:t>probability theory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Distinguishing </a:t>
            </a:r>
            <a:r>
              <a:rPr lang="en-US" sz="2000" dirty="0">
                <a:solidFill>
                  <a:srgbClr val="FF0000"/>
                </a:solidFill>
              </a:rPr>
              <a:t>randomness</a:t>
            </a:r>
            <a:r>
              <a:rPr lang="en-US" sz="2000" dirty="0"/>
              <a:t> from missing information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No required </a:t>
            </a:r>
            <a:r>
              <a:rPr lang="en-US" sz="2000" dirty="0">
                <a:solidFill>
                  <a:srgbClr val="FF0000"/>
                </a:solidFill>
              </a:rPr>
              <a:t>a priori knowledge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Including an </a:t>
            </a:r>
            <a:r>
              <a:rPr lang="en-US" sz="2000" dirty="0">
                <a:solidFill>
                  <a:srgbClr val="FF0000"/>
                </a:solidFill>
              </a:rPr>
              <a:t>evidence combination rule </a:t>
            </a:r>
            <a:r>
              <a:rPr lang="en-US" sz="2000" dirty="0"/>
              <a:t>which provides an operator </a:t>
            </a:r>
            <a:r>
              <a:rPr lang="en-US" sz="2000" dirty="0" smtClean="0"/>
              <a:t>to integrate </a:t>
            </a:r>
            <a:r>
              <a:rPr lang="en-US" sz="2000" dirty="0"/>
              <a:t>multiple pieces of information from different sources.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>
                <a:solidFill>
                  <a:srgbClr val="002060"/>
                </a:solidFill>
              </a:rPr>
              <a:t>Dempster-Shafer Theory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58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Disadvantages:</a:t>
            </a:r>
          </a:p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Computational </a:t>
            </a:r>
            <a:r>
              <a:rPr lang="en-US" sz="2000" dirty="0">
                <a:solidFill>
                  <a:srgbClr val="FF0000"/>
                </a:solidFill>
              </a:rPr>
              <a:t>complexity </a:t>
            </a:r>
            <a:r>
              <a:rPr lang="en-US" sz="2000" dirty="0"/>
              <a:t>grows exponentially with the number </a:t>
            </a:r>
            <a:r>
              <a:rPr lang="en-US" sz="2000" dirty="0" smtClean="0"/>
              <a:t>of hypotheses </a:t>
            </a:r>
            <a:r>
              <a:rPr lang="en-US" sz="2000" dirty="0"/>
              <a:t>(in original formulation</a:t>
            </a:r>
            <a:r>
              <a:rPr lang="en-US" sz="2000" dirty="0" smtClean="0"/>
              <a:t>).</a:t>
            </a:r>
          </a:p>
          <a:p>
            <a:endParaRPr lang="en-US" sz="2000" dirty="0" smtClean="0"/>
          </a:p>
          <a:p>
            <a:r>
              <a:rPr lang="en-US" sz="2000" dirty="0"/>
              <a:t>Small </a:t>
            </a:r>
            <a:r>
              <a:rPr lang="en-US" sz="2000" dirty="0">
                <a:solidFill>
                  <a:srgbClr val="FF0000"/>
                </a:solidFill>
              </a:rPr>
              <a:t>modifications</a:t>
            </a:r>
            <a:r>
              <a:rPr lang="en-US" sz="2000" dirty="0"/>
              <a:t> in the evidence assignments may lead to </a:t>
            </a:r>
            <a:r>
              <a:rPr lang="en-US" sz="2000" dirty="0" smtClean="0"/>
              <a:t>a  </a:t>
            </a:r>
            <a:r>
              <a:rPr lang="en-US" sz="2000" dirty="0"/>
              <a:t>completely </a:t>
            </a:r>
            <a:r>
              <a:rPr lang="en-US" sz="2000" dirty="0">
                <a:solidFill>
                  <a:srgbClr val="FF0000"/>
                </a:solidFill>
              </a:rPr>
              <a:t>different conclusion</a:t>
            </a:r>
            <a:r>
              <a:rPr lang="en-US" sz="2000" dirty="0"/>
              <a:t>, which can lead to misleading </a:t>
            </a:r>
            <a:r>
              <a:rPr lang="en-US" sz="2000" dirty="0" smtClean="0"/>
              <a:t>and  </a:t>
            </a:r>
            <a:r>
              <a:rPr lang="en-US" sz="2000" dirty="0"/>
              <a:t>counter-intuitive results.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>
                <a:solidFill>
                  <a:srgbClr val="002060"/>
                </a:solidFill>
              </a:rPr>
              <a:t>Dempster-Shafer Theory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19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486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Full Shared Plan (FSP):</a:t>
            </a:r>
            <a:r>
              <a:rPr lang="en-US" sz="2000" dirty="0" smtClean="0"/>
              <a:t> A complete plan in which agents have </a:t>
            </a:r>
            <a:r>
              <a:rPr lang="en-US" sz="2000" dirty="0" smtClean="0">
                <a:solidFill>
                  <a:srgbClr val="FF0000"/>
                </a:solidFill>
              </a:rPr>
              <a:t>fully determined</a:t>
            </a:r>
            <a:r>
              <a:rPr lang="en-US" sz="2000" dirty="0" smtClean="0"/>
              <a:t> how to perform an action.</a:t>
            </a:r>
          </a:p>
          <a:p>
            <a:endParaRPr lang="en-US" sz="2000" dirty="0" smtClean="0"/>
          </a:p>
          <a:p>
            <a:r>
              <a:rPr lang="en-US" sz="2000" dirty="0" smtClean="0"/>
              <a:t>The required </a:t>
            </a:r>
            <a:r>
              <a:rPr lang="en-US" sz="2000" dirty="0" smtClean="0">
                <a:solidFill>
                  <a:srgbClr val="FF0000"/>
                </a:solidFill>
              </a:rPr>
              <a:t>conditions</a:t>
            </a:r>
            <a:r>
              <a:rPr lang="en-US" sz="2000" dirty="0" smtClean="0"/>
              <a:t> for FSP:</a:t>
            </a:r>
            <a:endParaRPr lang="en-US" sz="1600" dirty="0"/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</a:t>
            </a:r>
            <a:r>
              <a:rPr lang="en-US" sz="1800" dirty="0">
                <a:solidFill>
                  <a:srgbClr val="FF0000"/>
                </a:solidFill>
              </a:rPr>
              <a:t>intention to </a:t>
            </a:r>
            <a:r>
              <a:rPr lang="en-US" sz="1800" dirty="0"/>
              <a:t>do an action.</a:t>
            </a:r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a </a:t>
            </a:r>
            <a:r>
              <a:rPr lang="en-US" sz="1800" dirty="0">
                <a:solidFill>
                  <a:srgbClr val="FF0000"/>
                </a:solidFill>
              </a:rPr>
              <a:t>recipe</a:t>
            </a:r>
            <a:r>
              <a:rPr lang="en-US" sz="1800" dirty="0"/>
              <a:t> for that action.</a:t>
            </a:r>
          </a:p>
          <a:p>
            <a:pPr lvl="1"/>
            <a:r>
              <a:rPr lang="en-US" sz="1800" dirty="0"/>
              <a:t>For each individual </a:t>
            </a:r>
            <a:r>
              <a:rPr lang="en-US" sz="1800" dirty="0">
                <a:solidFill>
                  <a:srgbClr val="FF0000"/>
                </a:solidFill>
              </a:rPr>
              <a:t>action</a:t>
            </a:r>
            <a:r>
              <a:rPr lang="en-US" sz="1800" dirty="0"/>
              <a:t> in the recipe:</a:t>
            </a:r>
          </a:p>
          <a:p>
            <a:pPr lvl="2"/>
            <a:r>
              <a:rPr lang="en-US" sz="1600" dirty="0" smtClean="0"/>
              <a:t> A </a:t>
            </a:r>
            <a:r>
              <a:rPr lang="en-US" sz="1600" dirty="0">
                <a:solidFill>
                  <a:srgbClr val="FF0000"/>
                </a:solidFill>
              </a:rPr>
              <a:t>subgroup</a:t>
            </a:r>
            <a:r>
              <a:rPr lang="en-US" sz="1600" dirty="0"/>
              <a:t> has an </a:t>
            </a:r>
            <a:r>
              <a:rPr lang="en-US" sz="1600" dirty="0">
                <a:solidFill>
                  <a:srgbClr val="FF0000"/>
                </a:solidFill>
              </a:rPr>
              <a:t>FSP</a:t>
            </a:r>
            <a:r>
              <a:rPr lang="en-US" sz="1600" dirty="0"/>
              <a:t> for that step using </a:t>
            </a:r>
            <a:r>
              <a:rPr lang="en-US" sz="1600" dirty="0" smtClean="0"/>
              <a:t>the corresponding </a:t>
            </a:r>
            <a:r>
              <a:rPr lang="en-US" sz="1600" dirty="0"/>
              <a:t>part of the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.</a:t>
            </a:r>
          </a:p>
          <a:p>
            <a:pPr lvl="2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Other </a:t>
            </a:r>
            <a:r>
              <a:rPr lang="en-US" sz="1600" dirty="0">
                <a:solidFill>
                  <a:srgbClr val="FF0000"/>
                </a:solidFill>
              </a:rPr>
              <a:t>members </a:t>
            </a:r>
            <a:r>
              <a:rPr lang="en-US" sz="1600" dirty="0"/>
              <a:t>of the group </a:t>
            </a:r>
            <a:r>
              <a:rPr lang="en-US" sz="1600" dirty="0">
                <a:solidFill>
                  <a:srgbClr val="FF0000"/>
                </a:solidFill>
              </a:rPr>
              <a:t>believe</a:t>
            </a:r>
            <a:r>
              <a:rPr lang="en-US" sz="1600" dirty="0"/>
              <a:t> that there is a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 for this particular step that the above subgroup can use and have an FSP for the corresponding set of actions.</a:t>
            </a:r>
          </a:p>
          <a:p>
            <a:pPr lvl="2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Other </a:t>
            </a:r>
            <a:r>
              <a:rPr lang="en-US" sz="1600" dirty="0">
                <a:solidFill>
                  <a:srgbClr val="FF0000"/>
                </a:solidFill>
              </a:rPr>
              <a:t>members </a:t>
            </a:r>
            <a:r>
              <a:rPr lang="en-US" sz="1600" dirty="0"/>
              <a:t>of the group have </a:t>
            </a:r>
            <a:r>
              <a:rPr lang="en-US" sz="1600" dirty="0">
                <a:solidFill>
                  <a:srgbClr val="FF0000"/>
                </a:solidFill>
              </a:rPr>
              <a:t>intention that </a:t>
            </a:r>
            <a:r>
              <a:rPr lang="en-US" sz="1600" dirty="0"/>
              <a:t>the above subgroup can do the mentioned set of action using the associated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 smtClean="0"/>
              <a:t>.</a:t>
            </a:r>
          </a:p>
          <a:p>
            <a:pPr lvl="2"/>
            <a:endParaRPr lang="en-US" sz="1600" dirty="0"/>
          </a:p>
          <a:p>
            <a:r>
              <a:rPr lang="en-US" sz="2000" b="1" dirty="0" smtClean="0"/>
              <a:t>Partial </a:t>
            </a:r>
            <a:r>
              <a:rPr lang="en-US" sz="2000" b="1" dirty="0"/>
              <a:t>Shared Plan </a:t>
            </a:r>
            <a:r>
              <a:rPr lang="en-US" sz="2000" b="1" dirty="0" smtClean="0"/>
              <a:t>(PSP</a:t>
            </a:r>
            <a:r>
              <a:rPr lang="en-US" sz="2000" b="1" dirty="0"/>
              <a:t>): </a:t>
            </a:r>
            <a:r>
              <a:rPr lang="en-US" sz="2000" dirty="0" smtClean="0"/>
              <a:t>used as </a:t>
            </a:r>
            <a:r>
              <a:rPr lang="en-US" sz="2000" dirty="0"/>
              <a:t>a snapshot of the </a:t>
            </a:r>
            <a:r>
              <a:rPr lang="en-US" sz="2000" dirty="0" smtClean="0"/>
              <a:t>collaborators’ </a:t>
            </a:r>
            <a:r>
              <a:rPr lang="en-US" sz="2000" dirty="0">
                <a:solidFill>
                  <a:srgbClr val="FF0000"/>
                </a:solidFill>
              </a:rPr>
              <a:t>mental </a:t>
            </a:r>
            <a:r>
              <a:rPr lang="en-US" sz="2000" dirty="0" smtClean="0">
                <a:solidFill>
                  <a:srgbClr val="FF0000"/>
                </a:solidFill>
              </a:rPr>
              <a:t>states</a:t>
            </a:r>
            <a:r>
              <a:rPr lang="en-US" sz="2000" dirty="0" smtClean="0"/>
              <a:t> to modify and evolve the partial plan, </a:t>
            </a:r>
            <a:r>
              <a:rPr lang="en-US" sz="2000" dirty="0"/>
              <a:t>which </a:t>
            </a:r>
            <a:r>
              <a:rPr lang="en-US" sz="2000" dirty="0" smtClean="0"/>
              <a:t>leads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F0000"/>
                </a:solidFill>
              </a:rPr>
              <a:t>communication</a:t>
            </a:r>
            <a:r>
              <a:rPr lang="en-US" sz="2000" dirty="0"/>
              <a:t> and planning to fulfill the </a:t>
            </a:r>
            <a:r>
              <a:rPr lang="en-US" sz="2000" dirty="0" smtClean="0"/>
              <a:t>above (FSP’s) conditions.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>
                <a:solidFill>
                  <a:srgbClr val="002060"/>
                </a:solidFill>
              </a:rPr>
              <a:t>Full &amp; Partial Shared Plans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Advantages:</a:t>
            </a:r>
          </a:p>
          <a:p>
            <a:r>
              <a:rPr lang="en-US" sz="2000" dirty="0"/>
              <a:t>Describing algorithms in terms of a combination of </a:t>
            </a:r>
            <a:r>
              <a:rPr lang="en-US" sz="2000" dirty="0" err="1">
                <a:solidFill>
                  <a:srgbClr val="FF0000"/>
                </a:solidFill>
              </a:rPr>
              <a:t>numerics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and  </a:t>
            </a:r>
            <a:r>
              <a:rPr lang="en-US" sz="2000" dirty="0">
                <a:solidFill>
                  <a:srgbClr val="FF0000"/>
                </a:solidFill>
              </a:rPr>
              <a:t>linguistics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Capturing the concept of the </a:t>
            </a:r>
            <a:r>
              <a:rPr lang="en-US" sz="2000" dirty="0">
                <a:solidFill>
                  <a:srgbClr val="FF0000"/>
                </a:solidFill>
              </a:rPr>
              <a:t>ambiguity</a:t>
            </a:r>
            <a:r>
              <a:rPr lang="en-US" sz="2000" dirty="0"/>
              <a:t> of information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Flexible and </a:t>
            </a:r>
            <a:r>
              <a:rPr lang="en-US" sz="2000" dirty="0">
                <a:solidFill>
                  <a:srgbClr val="FF0000"/>
                </a:solidFill>
              </a:rPr>
              <a:t>intuitive</a:t>
            </a:r>
            <a:r>
              <a:rPr lang="en-US" sz="2000" dirty="0"/>
              <a:t> knowledge-base design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Easy computation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Relatively robust algorithms.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>
                <a:solidFill>
                  <a:srgbClr val="002060"/>
                </a:solidFill>
              </a:rPr>
              <a:t>Fuzzy Logic Theory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51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Disadvantages:</a:t>
            </a:r>
          </a:p>
          <a:p>
            <a:r>
              <a:rPr lang="en-US" sz="2000" dirty="0"/>
              <a:t>Determining the </a:t>
            </a:r>
            <a:r>
              <a:rPr lang="en-US" sz="2000" dirty="0">
                <a:solidFill>
                  <a:srgbClr val="FF0000"/>
                </a:solidFill>
              </a:rPr>
              <a:t>exact fuzzy rules</a:t>
            </a:r>
            <a:r>
              <a:rPr lang="en-US" sz="2000" dirty="0"/>
              <a:t> and membership functions is a </a:t>
            </a:r>
            <a:r>
              <a:rPr lang="en-US" sz="2000" dirty="0" smtClean="0">
                <a:solidFill>
                  <a:srgbClr val="FF0000"/>
                </a:solidFill>
              </a:rPr>
              <a:t>hard</a:t>
            </a:r>
            <a:r>
              <a:rPr lang="en-US" sz="2000" dirty="0" smtClean="0"/>
              <a:t>  </a:t>
            </a:r>
            <a:r>
              <a:rPr lang="en-US" sz="2000" dirty="0"/>
              <a:t>task</a:t>
            </a:r>
            <a:r>
              <a:rPr lang="en-US" sz="2000" dirty="0" smtClean="0"/>
              <a:t>.</a:t>
            </a:r>
          </a:p>
          <a:p>
            <a:endParaRPr lang="en-US" sz="800" dirty="0" smtClean="0"/>
          </a:p>
          <a:p>
            <a:r>
              <a:rPr lang="en-US" sz="2000" dirty="0"/>
              <a:t>Requires </a:t>
            </a:r>
            <a:r>
              <a:rPr lang="en-US" sz="2000" dirty="0">
                <a:solidFill>
                  <a:srgbClr val="FF0000"/>
                </a:solidFill>
              </a:rPr>
              <a:t>manual tuning </a:t>
            </a:r>
            <a:r>
              <a:rPr lang="en-US" sz="2000" dirty="0"/>
              <a:t>to obtain a better result</a:t>
            </a:r>
            <a:r>
              <a:rPr lang="en-US" sz="2000" dirty="0" smtClean="0"/>
              <a:t>.</a:t>
            </a:r>
          </a:p>
          <a:p>
            <a:endParaRPr lang="en-US" sz="800" dirty="0" smtClean="0"/>
          </a:p>
          <a:p>
            <a:r>
              <a:rPr lang="en-US" sz="2000" dirty="0"/>
              <a:t>Requires </a:t>
            </a:r>
            <a:r>
              <a:rPr lang="en-US" sz="2000" dirty="0">
                <a:solidFill>
                  <a:srgbClr val="FF0000"/>
                </a:solidFill>
              </a:rPr>
              <a:t>tuning in many options </a:t>
            </a:r>
            <a:r>
              <a:rPr lang="en-US" sz="2000" dirty="0"/>
              <a:t>in design of a system</a:t>
            </a:r>
            <a:r>
              <a:rPr lang="en-US" sz="2000" dirty="0" smtClean="0"/>
              <a:t>.</a:t>
            </a:r>
          </a:p>
          <a:p>
            <a:endParaRPr lang="en-US" sz="800" dirty="0" smtClean="0"/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order of inference </a:t>
            </a:r>
            <a:r>
              <a:rPr lang="en-US" sz="2000" dirty="0"/>
              <a:t>steps matters</a:t>
            </a:r>
            <a:r>
              <a:rPr lang="en-US" sz="2000" dirty="0" smtClean="0"/>
              <a:t>.</a:t>
            </a:r>
          </a:p>
          <a:p>
            <a:endParaRPr lang="en-US" sz="800" dirty="0" smtClean="0"/>
          </a:p>
          <a:p>
            <a:r>
              <a:rPr lang="en-US" sz="2000" dirty="0"/>
              <a:t>After reasoning, it can be </a:t>
            </a:r>
            <a:r>
              <a:rPr lang="en-US" sz="2000" dirty="0">
                <a:solidFill>
                  <a:srgbClr val="FF0000"/>
                </a:solidFill>
              </a:rPr>
              <a:t>difficult</a:t>
            </a:r>
            <a:r>
              <a:rPr lang="en-US" sz="2000" dirty="0"/>
              <a:t> to exactly </a:t>
            </a:r>
            <a:r>
              <a:rPr lang="en-US" sz="2000" dirty="0">
                <a:solidFill>
                  <a:srgbClr val="FF0000"/>
                </a:solidFill>
              </a:rPr>
              <a:t>interpret</a:t>
            </a:r>
            <a:r>
              <a:rPr lang="en-US" sz="2000" dirty="0"/>
              <a:t> the </a:t>
            </a:r>
            <a:r>
              <a:rPr lang="en-US" sz="2000" dirty="0" smtClean="0"/>
              <a:t>membership value.</a:t>
            </a:r>
          </a:p>
          <a:p>
            <a:endParaRPr lang="en-US" sz="800" dirty="0" smtClean="0"/>
          </a:p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Validation</a:t>
            </a:r>
            <a:r>
              <a:rPr lang="en-US" sz="2000" dirty="0" smtClean="0"/>
              <a:t> </a:t>
            </a:r>
            <a:r>
              <a:rPr lang="en-US" sz="2000" dirty="0"/>
              <a:t>of a fuzzy knowledge-base is typically </a:t>
            </a:r>
            <a:r>
              <a:rPr lang="en-US" sz="2000" dirty="0" smtClean="0">
                <a:solidFill>
                  <a:srgbClr val="FF0000"/>
                </a:solidFill>
              </a:rPr>
              <a:t>expensive</a:t>
            </a:r>
            <a:r>
              <a:rPr lang="en-US" sz="2000" dirty="0"/>
              <a:t>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>
                <a:solidFill>
                  <a:srgbClr val="002060"/>
                </a:solidFill>
              </a:rPr>
              <a:t>Fuzzy Logic </a:t>
            </a:r>
            <a:r>
              <a:rPr lang="en-US" sz="2000" b="1" i="1" dirty="0">
                <a:solidFill>
                  <a:srgbClr val="002060"/>
                </a:solidFill>
              </a:rPr>
              <a:t>Theory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4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Robot’s motion control</a:t>
            </a:r>
          </a:p>
          <a:p>
            <a:r>
              <a:rPr lang="en-US" sz="2000" dirty="0" smtClean="0"/>
              <a:t>Sensory data fusion in robots</a:t>
            </a:r>
          </a:p>
          <a:p>
            <a:r>
              <a:rPr lang="en-US" sz="2000" dirty="0" smtClean="0"/>
              <a:t>Modeling domain knowledge</a:t>
            </a:r>
          </a:p>
          <a:p>
            <a:r>
              <a:rPr lang="en-US" sz="2000" dirty="0" smtClean="0"/>
              <a:t>Modeling human-robot interaction</a:t>
            </a:r>
          </a:p>
          <a:p>
            <a:r>
              <a:rPr lang="en-US" sz="2000" dirty="0" smtClean="0"/>
              <a:t>Modeling emotional state of the robot</a:t>
            </a:r>
          </a:p>
          <a:p>
            <a:r>
              <a:rPr lang="en-US" sz="2000" dirty="0" smtClean="0"/>
              <a:t>Modeling forward model of robot’s actions</a:t>
            </a:r>
          </a:p>
          <a:p>
            <a:r>
              <a:rPr lang="en-US" sz="2000" dirty="0" smtClean="0"/>
              <a:t>Modeling object affordances</a:t>
            </a:r>
          </a:p>
          <a:p>
            <a:r>
              <a:rPr lang="en-US" sz="2000" dirty="0" smtClean="0"/>
              <a:t>Robot’s navigation</a:t>
            </a:r>
          </a:p>
          <a:p>
            <a:r>
              <a:rPr lang="en-US" sz="2000" dirty="0" smtClean="0"/>
              <a:t>Learning robot’s decision function</a:t>
            </a:r>
          </a:p>
          <a:p>
            <a:r>
              <a:rPr lang="en-US" sz="2000" dirty="0" smtClean="0"/>
              <a:t>Learning imitative body motions of humans</a:t>
            </a:r>
          </a:p>
          <a:p>
            <a:r>
              <a:rPr lang="en-US" sz="2000" dirty="0" smtClean="0"/>
              <a:t>Intention recognition</a:t>
            </a:r>
          </a:p>
          <a:p>
            <a:r>
              <a:rPr lang="en-US" sz="2000" dirty="0" smtClean="0"/>
              <a:t>Mobile-robot localization</a:t>
            </a:r>
          </a:p>
          <a:p>
            <a:r>
              <a:rPr lang="en-US" sz="2000" dirty="0" smtClean="0"/>
              <a:t>Modeling cooperative agents</a:t>
            </a:r>
          </a:p>
          <a:p>
            <a:r>
              <a:rPr lang="en-US" sz="2000" dirty="0" smtClean="0"/>
              <a:t>Agent’s argumentation and decision making framework</a:t>
            </a:r>
          </a:p>
          <a:p>
            <a:r>
              <a:rPr lang="en-US" sz="2000" dirty="0" smtClean="0"/>
              <a:t>Modeling theory of mind</a:t>
            </a:r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Applications</a:t>
            </a:r>
            <a:endParaRPr 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0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914400"/>
            <a:ext cx="8206611" cy="5943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 smtClean="0"/>
              <a:t>Uncertainty is involved in collaboration, Different </a:t>
            </a:r>
            <a:r>
              <a:rPr lang="en-US" sz="1900" dirty="0"/>
              <a:t>theories are concerned about teamwork and the </a:t>
            </a:r>
            <a:r>
              <a:rPr lang="en-US" sz="1900" dirty="0">
                <a:solidFill>
                  <a:srgbClr val="FF0000"/>
                </a:solidFill>
              </a:rPr>
              <a:t>involvement of </a:t>
            </a:r>
            <a:r>
              <a:rPr lang="en-US" sz="1900" dirty="0" smtClean="0">
                <a:solidFill>
                  <a:srgbClr val="FF0000"/>
                </a:solidFill>
              </a:rPr>
              <a:t>others</a:t>
            </a:r>
            <a:r>
              <a:rPr lang="en-US" sz="1900" dirty="0" smtClean="0"/>
              <a:t>:</a:t>
            </a:r>
          </a:p>
          <a:p>
            <a:pPr lvl="1"/>
            <a:r>
              <a:rPr lang="en-US" sz="1900" dirty="0" smtClean="0"/>
              <a:t>to </a:t>
            </a:r>
            <a:r>
              <a:rPr lang="en-US" sz="1900" dirty="0"/>
              <a:t>form an </a:t>
            </a:r>
            <a:r>
              <a:rPr lang="en-US" sz="1900" dirty="0">
                <a:solidFill>
                  <a:srgbClr val="FF0000"/>
                </a:solidFill>
              </a:rPr>
              <a:t>intention</a:t>
            </a:r>
            <a:r>
              <a:rPr lang="en-US" sz="1900" dirty="0"/>
              <a:t>,</a:t>
            </a:r>
          </a:p>
          <a:p>
            <a:pPr lvl="1"/>
            <a:r>
              <a:rPr lang="en-US" sz="1900" dirty="0"/>
              <a:t>to generate or evolve the </a:t>
            </a:r>
            <a:r>
              <a:rPr lang="en-US" sz="1900" dirty="0">
                <a:solidFill>
                  <a:srgbClr val="FF0000"/>
                </a:solidFill>
              </a:rPr>
              <a:t>shared plan</a:t>
            </a:r>
            <a:r>
              <a:rPr lang="en-US" sz="1900" dirty="0"/>
              <a:t>,</a:t>
            </a:r>
          </a:p>
          <a:p>
            <a:pPr lvl="1"/>
            <a:r>
              <a:rPr lang="en-US" sz="1900" dirty="0"/>
              <a:t>or even to establish a single </a:t>
            </a:r>
            <a:r>
              <a:rPr lang="en-US" sz="1900" dirty="0">
                <a:solidFill>
                  <a:srgbClr val="FF0000"/>
                </a:solidFill>
              </a:rPr>
              <a:t>mutual belief</a:t>
            </a:r>
            <a:r>
              <a:rPr lang="en-US" sz="1900" dirty="0" smtClean="0"/>
              <a:t>.</a:t>
            </a:r>
          </a:p>
          <a:p>
            <a:pPr lvl="1"/>
            <a:endParaRPr lang="en-US" sz="900" dirty="0"/>
          </a:p>
          <a:p>
            <a:r>
              <a:rPr lang="en-US" sz="2000" dirty="0" smtClean="0"/>
              <a:t>There </a:t>
            </a:r>
            <a:r>
              <a:rPr lang="en-US" sz="2000" dirty="0"/>
              <a:t>is a certain amount of </a:t>
            </a:r>
            <a:r>
              <a:rPr lang="en-US" sz="2000" dirty="0" smtClean="0"/>
              <a:t>uncertainty, ambiguity </a:t>
            </a:r>
            <a:r>
              <a:rPr lang="en-US" sz="2000" dirty="0"/>
              <a:t>and lack of evidence in </a:t>
            </a:r>
            <a:r>
              <a:rPr lang="en-US" sz="2000" dirty="0">
                <a:solidFill>
                  <a:srgbClr val="FF0000"/>
                </a:solidFill>
              </a:rPr>
              <a:t>perceiving </a:t>
            </a:r>
            <a:r>
              <a:rPr lang="en-US" sz="2000" dirty="0" smtClean="0">
                <a:solidFill>
                  <a:srgbClr val="FF0000"/>
                </a:solidFill>
              </a:rPr>
              <a:t>others‘ behaviors</a:t>
            </a:r>
            <a:r>
              <a:rPr lang="en-US" sz="2000" dirty="0" smtClean="0"/>
              <a:t>.</a:t>
            </a:r>
          </a:p>
          <a:p>
            <a:endParaRPr lang="en-US" sz="900" dirty="0" smtClean="0"/>
          </a:p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Processes</a:t>
            </a:r>
            <a:r>
              <a:rPr lang="en-US" sz="2000" dirty="0" smtClean="0"/>
              <a:t> involved </a:t>
            </a:r>
            <a:r>
              <a:rPr lang="en-US" sz="2000" dirty="0"/>
              <a:t>in </a:t>
            </a:r>
            <a:r>
              <a:rPr lang="en-US" sz="2000" dirty="0" smtClean="0"/>
              <a:t>collaboration need </a:t>
            </a:r>
            <a:r>
              <a:rPr lang="en-US" sz="2000" dirty="0"/>
              <a:t>to be designed to address the existence of </a:t>
            </a:r>
            <a:r>
              <a:rPr lang="en-US" sz="2000" dirty="0" smtClean="0">
                <a:solidFill>
                  <a:srgbClr val="FF0000"/>
                </a:solidFill>
              </a:rPr>
              <a:t>uncertainty</a:t>
            </a:r>
            <a:r>
              <a:rPr lang="en-US" sz="2000" dirty="0" smtClean="0"/>
              <a:t>.</a:t>
            </a:r>
          </a:p>
          <a:p>
            <a:endParaRPr lang="en-US" sz="900" dirty="0" smtClean="0"/>
          </a:p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Beliefs</a:t>
            </a:r>
            <a:r>
              <a:rPr lang="en-US" sz="2000" dirty="0" smtClean="0"/>
              <a:t> include certain amount of uncertainty independent of their source:</a:t>
            </a:r>
          </a:p>
          <a:p>
            <a:pPr lvl="1"/>
            <a:r>
              <a:rPr lang="en-US" sz="1900" dirty="0"/>
              <a:t>the lack of evidence about </a:t>
            </a:r>
            <a:r>
              <a:rPr lang="en-US" sz="1900" dirty="0">
                <a:solidFill>
                  <a:srgbClr val="FF0000"/>
                </a:solidFill>
              </a:rPr>
              <a:t>a counterpart's belief</a:t>
            </a:r>
            <a:r>
              <a:rPr lang="en-US" sz="1900" dirty="0"/>
              <a:t> about an event,</a:t>
            </a:r>
          </a:p>
          <a:p>
            <a:pPr lvl="1"/>
            <a:r>
              <a:rPr lang="en-US" sz="1900" dirty="0"/>
              <a:t>the lack of evidence about </a:t>
            </a:r>
            <a:r>
              <a:rPr lang="en-US" sz="1900" dirty="0">
                <a:solidFill>
                  <a:srgbClr val="FF0000"/>
                </a:solidFill>
              </a:rPr>
              <a:t>the feeling of a counterpart </a:t>
            </a:r>
            <a:r>
              <a:rPr lang="en-US" sz="1900" dirty="0"/>
              <a:t>for a collaborative </a:t>
            </a:r>
            <a:r>
              <a:rPr lang="en-US" sz="1900" dirty="0" smtClean="0"/>
              <a:t>action.</a:t>
            </a:r>
          </a:p>
          <a:p>
            <a:pPr lvl="1"/>
            <a:endParaRPr lang="en-US" sz="900" dirty="0"/>
          </a:p>
          <a:p>
            <a:r>
              <a:rPr lang="en-US" sz="2000" dirty="0" smtClean="0"/>
              <a:t>Consequences can </a:t>
            </a:r>
            <a:r>
              <a:rPr lang="en-US" sz="2000" dirty="0"/>
              <a:t>be </a:t>
            </a:r>
            <a:r>
              <a:rPr lang="en-US" sz="2000" dirty="0" smtClean="0">
                <a:solidFill>
                  <a:srgbClr val="FF0000"/>
                </a:solidFill>
              </a:rPr>
              <a:t>mitigated</a:t>
            </a:r>
            <a:r>
              <a:rPr lang="en-US" sz="2000" dirty="0" smtClean="0"/>
              <a:t> </a:t>
            </a:r>
            <a:r>
              <a:rPr lang="en-US" sz="2000" dirty="0"/>
              <a:t>by having </a:t>
            </a:r>
            <a:r>
              <a:rPr lang="en-US" sz="2000" dirty="0" smtClean="0"/>
              <a:t>a mechanism </a:t>
            </a:r>
            <a:r>
              <a:rPr lang="en-US" sz="2000" dirty="0"/>
              <a:t>to deal with uncertainty in some level</a:t>
            </a:r>
            <a:r>
              <a:rPr lang="en-US" sz="2000" dirty="0" smtClean="0"/>
              <a:t>.</a:t>
            </a:r>
          </a:p>
          <a:p>
            <a:endParaRPr lang="en-US" sz="900" dirty="0"/>
          </a:p>
          <a:p>
            <a:r>
              <a:rPr lang="en-US" sz="2000" dirty="0" smtClean="0"/>
              <a:t>It </a:t>
            </a:r>
            <a:r>
              <a:rPr lang="en-US" sz="2000" dirty="0"/>
              <a:t>is for us </a:t>
            </a:r>
            <a:r>
              <a:rPr lang="en-US" sz="2000" dirty="0">
                <a:solidFill>
                  <a:srgbClr val="FF0000"/>
                </a:solidFill>
              </a:rPr>
              <a:t>to choose where to apply </a:t>
            </a:r>
            <a:r>
              <a:rPr lang="en-US" sz="2000" dirty="0"/>
              <a:t>the appropriate mechanism to make </a:t>
            </a:r>
            <a:r>
              <a:rPr lang="en-US" sz="2000" dirty="0" smtClean="0"/>
              <a:t>more stable </a:t>
            </a:r>
            <a:r>
              <a:rPr lang="en-US" sz="2000" dirty="0"/>
              <a:t>collaborative behaviors.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Conclusion</a:t>
            </a:r>
            <a:endParaRPr 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8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590800"/>
            <a:ext cx="7772400" cy="1470025"/>
          </a:xfrm>
        </p:spPr>
        <p:txBody>
          <a:bodyPr/>
          <a:lstStyle/>
          <a:p>
            <a:r>
              <a:rPr lang="en-US" b="1" dirty="0" smtClean="0"/>
              <a:t>Thank You!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922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Theory: </a:t>
            </a:r>
            <a:r>
              <a:rPr lang="en-US" sz="2000" b="1" i="1" dirty="0" smtClean="0">
                <a:solidFill>
                  <a:srgbClr val="002060"/>
                </a:solidFill>
              </a:rPr>
              <a:t>Overview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990601"/>
            <a:ext cx="8206611" cy="51053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Based on the idea of </a:t>
            </a:r>
            <a:r>
              <a:rPr lang="en-US" sz="2000" dirty="0" smtClean="0">
                <a:solidFill>
                  <a:srgbClr val="FF0000"/>
                </a:solidFill>
              </a:rPr>
              <a:t>individual </a:t>
            </a:r>
            <a:r>
              <a:rPr lang="en-US" sz="2000" dirty="0" smtClean="0"/>
              <a:t>and</a:t>
            </a:r>
            <a:r>
              <a:rPr lang="en-US" sz="2000" dirty="0" smtClean="0">
                <a:solidFill>
                  <a:srgbClr val="FF0000"/>
                </a:solidFill>
              </a:rPr>
              <a:t> joint intentions </a:t>
            </a:r>
            <a:r>
              <a:rPr lang="en-US" sz="2000" dirty="0" smtClean="0"/>
              <a:t>to act as a team member.</a:t>
            </a:r>
          </a:p>
          <a:p>
            <a:endParaRPr lang="en-US" sz="2000" dirty="0" smtClean="0"/>
          </a:p>
          <a:p>
            <a:r>
              <a:rPr lang="en-US" sz="2000" dirty="0" smtClean="0"/>
              <a:t>Joint </a:t>
            </a:r>
            <a:r>
              <a:rPr lang="en-US" sz="2000" dirty="0"/>
              <a:t>Intentions theory describes how </a:t>
            </a:r>
            <a:r>
              <a:rPr lang="en-US" sz="2000" dirty="0">
                <a:solidFill>
                  <a:srgbClr val="FF0000"/>
                </a:solidFill>
              </a:rPr>
              <a:t>a team of agents </a:t>
            </a:r>
            <a:r>
              <a:rPr lang="en-US" sz="2000" dirty="0"/>
              <a:t>can jointly act together by </a:t>
            </a:r>
            <a:r>
              <a:rPr lang="en-US" sz="2000" dirty="0">
                <a:solidFill>
                  <a:srgbClr val="FF0000"/>
                </a:solidFill>
              </a:rPr>
              <a:t>sharing mental states </a:t>
            </a:r>
            <a:r>
              <a:rPr lang="en-US" sz="2000" dirty="0"/>
              <a:t>about their actions while an </a:t>
            </a:r>
            <a:r>
              <a:rPr lang="en-US" sz="2000" dirty="0">
                <a:solidFill>
                  <a:srgbClr val="FF0000"/>
                </a:solidFill>
              </a:rPr>
              <a:t>intention</a:t>
            </a:r>
            <a:r>
              <a:rPr lang="en-US" sz="2000" dirty="0"/>
              <a:t> is viewed as a </a:t>
            </a:r>
            <a:r>
              <a:rPr lang="en-US" sz="2000" dirty="0">
                <a:solidFill>
                  <a:srgbClr val="FF0000"/>
                </a:solidFill>
              </a:rPr>
              <a:t>commitment</a:t>
            </a:r>
            <a:r>
              <a:rPr lang="en-US" sz="2000" dirty="0"/>
              <a:t> to perform an action.</a:t>
            </a:r>
          </a:p>
          <a:p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joint intention is a </a:t>
            </a:r>
            <a:r>
              <a:rPr lang="en-US" sz="2000" dirty="0">
                <a:solidFill>
                  <a:srgbClr val="FF0000"/>
                </a:solidFill>
              </a:rPr>
              <a:t>shared commitment </a:t>
            </a:r>
            <a:r>
              <a:rPr lang="en-US" sz="2000" dirty="0"/>
              <a:t>to perform an </a:t>
            </a:r>
            <a:r>
              <a:rPr lang="en-US" sz="2000" dirty="0" smtClean="0"/>
              <a:t>action while </a:t>
            </a:r>
            <a:r>
              <a:rPr lang="en-US" sz="2000" dirty="0"/>
              <a:t>in a group mental </a:t>
            </a:r>
            <a:r>
              <a:rPr lang="en-US" sz="2000" dirty="0" smtClean="0"/>
              <a:t>state.</a:t>
            </a:r>
          </a:p>
          <a:p>
            <a:endParaRPr lang="en-US" sz="2000" dirty="0" smtClean="0"/>
          </a:p>
          <a:p>
            <a:r>
              <a:rPr lang="en-US" sz="2000" dirty="0" smtClean="0"/>
              <a:t>Once </a:t>
            </a:r>
            <a:r>
              <a:rPr lang="en-US" sz="2000" dirty="0"/>
              <a:t>an agent entered into a </a:t>
            </a:r>
            <a:r>
              <a:rPr lang="en-US" sz="2000" dirty="0">
                <a:solidFill>
                  <a:srgbClr val="FF0000"/>
                </a:solidFill>
              </a:rPr>
              <a:t>joint commitment </a:t>
            </a:r>
            <a:r>
              <a:rPr lang="en-US" sz="2000" dirty="0"/>
              <a:t>with other </a:t>
            </a:r>
            <a:r>
              <a:rPr lang="en-US" sz="2000" dirty="0" smtClean="0"/>
              <a:t>agents, the </a:t>
            </a:r>
            <a:r>
              <a:rPr lang="en-US" sz="2000" dirty="0"/>
              <a:t>agent should </a:t>
            </a:r>
            <a:r>
              <a:rPr lang="en-US" sz="2000" dirty="0">
                <a:solidFill>
                  <a:srgbClr val="FF0000"/>
                </a:solidFill>
              </a:rPr>
              <a:t>communicate</a:t>
            </a:r>
            <a:r>
              <a:rPr lang="en-US" sz="2000" dirty="0"/>
              <a:t> its </a:t>
            </a:r>
            <a:r>
              <a:rPr lang="en-US" sz="2000" dirty="0">
                <a:solidFill>
                  <a:srgbClr val="FF0000"/>
                </a:solidFill>
              </a:rPr>
              <a:t>private beliefs </a:t>
            </a:r>
            <a:r>
              <a:rPr lang="en-US" sz="2000" dirty="0"/>
              <a:t>with other team </a:t>
            </a:r>
            <a:r>
              <a:rPr lang="en-US" sz="2000" dirty="0" smtClean="0"/>
              <a:t>members.</a:t>
            </a:r>
          </a:p>
          <a:p>
            <a:endParaRPr lang="en-US" sz="2000" dirty="0" smtClean="0"/>
          </a:p>
          <a:p>
            <a:r>
              <a:rPr lang="en-US" sz="2000" dirty="0" smtClean="0"/>
              <a:t>Team </a:t>
            </a:r>
            <a:r>
              <a:rPr lang="en-US" sz="2000" dirty="0"/>
              <a:t>members </a:t>
            </a:r>
            <a:r>
              <a:rPr lang="en-US" sz="2000" dirty="0" smtClean="0"/>
              <a:t>are </a:t>
            </a:r>
            <a:r>
              <a:rPr lang="en-US" sz="2000" dirty="0" smtClean="0">
                <a:solidFill>
                  <a:srgbClr val="FF0000"/>
                </a:solidFill>
              </a:rPr>
              <a:t>committed</a:t>
            </a:r>
            <a:r>
              <a:rPr lang="en-US" sz="2000" dirty="0" smtClean="0"/>
              <a:t> </a:t>
            </a:r>
            <a:r>
              <a:rPr lang="en-US" sz="2000" dirty="0"/>
              <a:t>to inform other team members when they reach the </a:t>
            </a:r>
            <a:r>
              <a:rPr lang="en-US" sz="2000" dirty="0">
                <a:solidFill>
                  <a:srgbClr val="FF0000"/>
                </a:solidFill>
              </a:rPr>
              <a:t>conclusion</a:t>
            </a:r>
            <a:r>
              <a:rPr lang="en-US" sz="2000" dirty="0"/>
              <a:t> that </a:t>
            </a:r>
            <a:r>
              <a:rPr lang="en-US" sz="2000" dirty="0" smtClean="0"/>
              <a:t>a goal </a:t>
            </a:r>
            <a:r>
              <a:rPr lang="en-US" sz="2000" dirty="0"/>
              <a:t>is </a:t>
            </a:r>
            <a:r>
              <a:rPr lang="en-US" sz="2000" i="1" dirty="0"/>
              <a:t>achievable</a:t>
            </a:r>
            <a:r>
              <a:rPr lang="en-US" sz="2000" dirty="0"/>
              <a:t>, </a:t>
            </a:r>
            <a:r>
              <a:rPr lang="en-US" sz="2000" i="1" dirty="0"/>
              <a:t>impossible</a:t>
            </a:r>
            <a:r>
              <a:rPr lang="en-US" sz="2000" dirty="0"/>
              <a:t>, or </a:t>
            </a:r>
            <a:r>
              <a:rPr lang="en-US" sz="2000" i="1" dirty="0"/>
              <a:t>irrelevant</a:t>
            </a:r>
            <a:r>
              <a:rPr lang="en-US" sz="2000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Theory: </a:t>
            </a:r>
            <a:r>
              <a:rPr lang="en-US" sz="2000" b="1" i="1" dirty="0" smtClean="0">
                <a:solidFill>
                  <a:srgbClr val="002060"/>
                </a:solidFill>
              </a:rPr>
              <a:t>Joint Commitment &amp; Joint Intention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219201"/>
            <a:ext cx="8206611" cy="5562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Weak Achievement Goal (WAG):</a:t>
            </a:r>
            <a:r>
              <a:rPr lang="en-US" sz="1800" dirty="0"/>
              <a:t> shows the </a:t>
            </a:r>
            <a:r>
              <a:rPr lang="en-US" sz="1800" dirty="0">
                <a:solidFill>
                  <a:srgbClr val="FF0000"/>
                </a:solidFill>
              </a:rPr>
              <a:t>state of a team member </a:t>
            </a:r>
            <a:r>
              <a:rPr lang="en-US" sz="1800" dirty="0"/>
              <a:t>nominally working on a goal</a:t>
            </a:r>
            <a:r>
              <a:rPr lang="en-US" sz="1800" dirty="0" smtClean="0"/>
              <a:t>. An agent has a WAG about </a:t>
            </a:r>
            <a:r>
              <a:rPr lang="en-US" sz="1800" b="1" i="1" dirty="0" smtClean="0"/>
              <a:t>p</a:t>
            </a:r>
            <a:r>
              <a:rPr lang="en-US" sz="1800" dirty="0" smtClean="0"/>
              <a:t> if either of the following conditions holds:</a:t>
            </a:r>
          </a:p>
          <a:p>
            <a:pPr lvl="1"/>
            <a:r>
              <a:rPr lang="en-US" sz="1800" dirty="0"/>
              <a:t>The agent </a:t>
            </a:r>
            <a:r>
              <a:rPr lang="en-US" sz="1800" dirty="0">
                <a:solidFill>
                  <a:srgbClr val="FF0000"/>
                </a:solidFill>
              </a:rPr>
              <a:t>does not yet believe that </a:t>
            </a:r>
            <a:r>
              <a:rPr lang="en-US" sz="1800" b="1" i="1" dirty="0">
                <a:solidFill>
                  <a:srgbClr val="FF0000"/>
                </a:solidFill>
              </a:rPr>
              <a:t>p</a:t>
            </a:r>
            <a:r>
              <a:rPr lang="en-US" sz="1800" dirty="0">
                <a:solidFill>
                  <a:srgbClr val="FF0000"/>
                </a:solidFill>
              </a:rPr>
              <a:t> is true </a:t>
            </a:r>
            <a:r>
              <a:rPr lang="en-US" sz="1800" dirty="0"/>
              <a:t>and wants </a:t>
            </a:r>
            <a:r>
              <a:rPr lang="en-US" sz="1800" b="1" i="1" dirty="0"/>
              <a:t>p</a:t>
            </a:r>
            <a:r>
              <a:rPr lang="en-US" sz="1800" dirty="0"/>
              <a:t> to be true as a goal.</a:t>
            </a:r>
          </a:p>
          <a:p>
            <a:pPr lvl="1"/>
            <a:r>
              <a:rPr lang="en-US" sz="1800" dirty="0"/>
              <a:t>The agent believes that </a:t>
            </a:r>
            <a:r>
              <a:rPr lang="en-US" sz="1800" b="1" i="1" dirty="0"/>
              <a:t>p</a:t>
            </a:r>
            <a:r>
              <a:rPr lang="en-US" sz="1800" dirty="0"/>
              <a:t> is true, will never be true, or is irrelevant, but has as a goal that </a:t>
            </a:r>
            <a:r>
              <a:rPr lang="en-US" sz="1800" dirty="0">
                <a:solidFill>
                  <a:srgbClr val="FF0000"/>
                </a:solidFill>
              </a:rPr>
              <a:t>the status of </a:t>
            </a:r>
            <a:r>
              <a:rPr lang="en-US" sz="1800" b="1" i="1" dirty="0">
                <a:solidFill>
                  <a:srgbClr val="FF0000"/>
                </a:solidFill>
              </a:rPr>
              <a:t>p</a:t>
            </a:r>
            <a:r>
              <a:rPr lang="en-US" sz="1800" dirty="0">
                <a:solidFill>
                  <a:srgbClr val="FF0000"/>
                </a:solidFill>
              </a:rPr>
              <a:t> be mutually believed </a:t>
            </a:r>
            <a:r>
              <a:rPr lang="en-US" sz="1800" dirty="0"/>
              <a:t>by all the team members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1800" b="1" dirty="0" smtClean="0"/>
              <a:t>Joint commitment </a:t>
            </a:r>
            <a:r>
              <a:rPr lang="en-US" sz="1800" dirty="0" smtClean="0"/>
              <a:t>or </a:t>
            </a:r>
            <a:r>
              <a:rPr lang="en-US" sz="1800" dirty="0" smtClean="0">
                <a:solidFill>
                  <a:srgbClr val="FF0000"/>
                </a:solidFill>
              </a:rPr>
              <a:t>Joint Persistent Goal </a:t>
            </a:r>
            <a:r>
              <a:rPr lang="en-US" sz="1800" dirty="0" smtClean="0"/>
              <a:t>(JPG</a:t>
            </a:r>
            <a:r>
              <a:rPr lang="en-US" sz="1800" dirty="0"/>
              <a:t>) requires </a:t>
            </a:r>
            <a:r>
              <a:rPr lang="en-US" sz="1800" dirty="0" smtClean="0"/>
              <a:t>all team </a:t>
            </a:r>
            <a:r>
              <a:rPr lang="en-US" sz="1800" dirty="0"/>
              <a:t>members to mutually believe that </a:t>
            </a:r>
            <a:r>
              <a:rPr lang="en-US" sz="1800" b="1" i="1" dirty="0">
                <a:solidFill>
                  <a:srgbClr val="FF0000"/>
                </a:solidFill>
              </a:rPr>
              <a:t>p</a:t>
            </a:r>
            <a:r>
              <a:rPr lang="en-US" sz="1800" dirty="0">
                <a:solidFill>
                  <a:srgbClr val="FF0000"/>
                </a:solidFill>
              </a:rPr>
              <a:t> is currently false </a:t>
            </a:r>
            <a:r>
              <a:rPr lang="en-US" sz="1800" dirty="0"/>
              <a:t>and want </a:t>
            </a:r>
            <a:r>
              <a:rPr lang="en-US" sz="1800" b="1" i="1" dirty="0"/>
              <a:t>p</a:t>
            </a:r>
            <a:r>
              <a:rPr lang="en-US" sz="1800" dirty="0"/>
              <a:t> </a:t>
            </a:r>
            <a:r>
              <a:rPr lang="en-US" sz="1800" dirty="0" smtClean="0"/>
              <a:t>to eventually </a:t>
            </a:r>
            <a:r>
              <a:rPr lang="en-US" sz="1800" dirty="0"/>
              <a:t>be true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 smtClean="0"/>
              <a:t>A </a:t>
            </a:r>
            <a:r>
              <a:rPr lang="en-US" sz="1800" dirty="0"/>
              <a:t>JPG guarantees that team </a:t>
            </a:r>
            <a:r>
              <a:rPr lang="en-US" sz="1800" dirty="0">
                <a:solidFill>
                  <a:srgbClr val="FF0000"/>
                </a:solidFill>
              </a:rPr>
              <a:t>members cannot </a:t>
            </a:r>
            <a:r>
              <a:rPr lang="en-US" sz="1800" dirty="0" err="1">
                <a:solidFill>
                  <a:srgbClr val="FF0000"/>
                </a:solidFill>
              </a:rPr>
              <a:t>decommit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until </a:t>
            </a:r>
            <a:r>
              <a:rPr lang="en-US" sz="1800" b="1" i="1" dirty="0" smtClean="0"/>
              <a:t>p</a:t>
            </a:r>
            <a:r>
              <a:rPr lang="en-US" sz="1800" dirty="0" smtClean="0"/>
              <a:t> is </a:t>
            </a:r>
            <a:r>
              <a:rPr lang="en-US" sz="1800" dirty="0"/>
              <a:t>mutually known to be </a:t>
            </a:r>
            <a:r>
              <a:rPr lang="en-US" sz="1800" dirty="0" smtClean="0"/>
              <a:t>achieved</a:t>
            </a:r>
            <a:r>
              <a:rPr lang="en-US" sz="1800" dirty="0"/>
              <a:t>, </a:t>
            </a:r>
            <a:r>
              <a:rPr lang="en-US" sz="1800" dirty="0" smtClean="0"/>
              <a:t>unachievable </a:t>
            </a:r>
            <a:r>
              <a:rPr lang="en-US" sz="1800" dirty="0"/>
              <a:t>or </a:t>
            </a:r>
            <a:r>
              <a:rPr lang="en-US" sz="1800" dirty="0" smtClean="0"/>
              <a:t>irrelevant.</a:t>
            </a:r>
          </a:p>
          <a:p>
            <a:endParaRPr lang="en-US" sz="1800" dirty="0" smtClean="0"/>
          </a:p>
          <a:p>
            <a:r>
              <a:rPr lang="en-US" sz="1800" dirty="0" smtClean="0"/>
              <a:t>JPG requires </a:t>
            </a:r>
            <a:r>
              <a:rPr lang="en-US" sz="1800" dirty="0"/>
              <a:t>team members to each hold </a:t>
            </a:r>
            <a:r>
              <a:rPr lang="en-US" sz="1800" b="1" i="1" dirty="0"/>
              <a:t>p</a:t>
            </a:r>
            <a:r>
              <a:rPr lang="en-US" sz="1800" dirty="0"/>
              <a:t> as </a:t>
            </a:r>
            <a:r>
              <a:rPr lang="en-US" sz="1800" dirty="0" smtClean="0"/>
              <a:t>a WAG.</a:t>
            </a:r>
          </a:p>
          <a:p>
            <a:endParaRPr lang="en-US" sz="1800" dirty="0" smtClean="0"/>
          </a:p>
          <a:p>
            <a:r>
              <a:rPr lang="en-US" sz="1800" dirty="0" smtClean="0"/>
              <a:t>A </a:t>
            </a:r>
            <a:r>
              <a:rPr lang="en-US" sz="1800" dirty="0"/>
              <a:t>team of agents </a:t>
            </a:r>
            <a:r>
              <a:rPr lang="en-US" sz="1800" dirty="0">
                <a:solidFill>
                  <a:srgbClr val="FF0000"/>
                </a:solidFill>
              </a:rPr>
              <a:t>jointly </a:t>
            </a:r>
            <a:r>
              <a:rPr lang="en-US" sz="1800" dirty="0" smtClean="0">
                <a:solidFill>
                  <a:srgbClr val="FF0000"/>
                </a:solidFill>
              </a:rPr>
              <a:t>intends </a:t>
            </a:r>
            <a:r>
              <a:rPr lang="en-US" sz="1800" dirty="0" smtClean="0"/>
              <a:t>to </a:t>
            </a:r>
            <a:r>
              <a:rPr lang="en-US" sz="1800" dirty="0"/>
              <a:t>do an action if and only if the members have a </a:t>
            </a:r>
            <a:r>
              <a:rPr lang="en-US" sz="1800" dirty="0" smtClean="0">
                <a:solidFill>
                  <a:srgbClr val="FF0000"/>
                </a:solidFill>
              </a:rPr>
              <a:t>JPG</a:t>
            </a:r>
            <a:r>
              <a:rPr lang="en-US" sz="1800" dirty="0" smtClean="0"/>
              <a:t> of </a:t>
            </a:r>
            <a:r>
              <a:rPr lang="en-US" sz="1800" dirty="0"/>
              <a:t>them </a:t>
            </a:r>
            <a:r>
              <a:rPr lang="en-US" sz="1800" dirty="0">
                <a:solidFill>
                  <a:srgbClr val="FF0000"/>
                </a:solidFill>
              </a:rPr>
              <a:t>having the action completed</a:t>
            </a:r>
            <a:r>
              <a:rPr lang="en-US" sz="1800" dirty="0"/>
              <a:t>, and having it </a:t>
            </a:r>
            <a:r>
              <a:rPr lang="en-US" sz="1800" dirty="0" smtClean="0"/>
              <a:t>completed knowingly.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42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STEAM – A Hybrid Approach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Uses </a:t>
            </a:r>
            <a:r>
              <a:rPr lang="en-US" sz="1800" dirty="0">
                <a:solidFill>
                  <a:srgbClr val="FF0000"/>
                </a:solidFill>
              </a:rPr>
              <a:t>joint intentions </a:t>
            </a:r>
            <a:r>
              <a:rPr lang="en-US" sz="1800" dirty="0"/>
              <a:t>as the basic building block of </a:t>
            </a:r>
            <a:r>
              <a:rPr lang="en-US" sz="1800" dirty="0" smtClean="0"/>
              <a:t>teamwork (formalizes commitment):</a:t>
            </a:r>
          </a:p>
          <a:p>
            <a:pPr lvl="1"/>
            <a:r>
              <a:rPr lang="en-US" sz="1800" dirty="0"/>
              <a:t>Reasoning about </a:t>
            </a:r>
            <a:r>
              <a:rPr lang="en-US" sz="1800" dirty="0">
                <a:solidFill>
                  <a:srgbClr val="FF0000"/>
                </a:solidFill>
              </a:rPr>
              <a:t>coordination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communication</a:t>
            </a:r>
            <a:r>
              <a:rPr lang="en-US" sz="1800" dirty="0"/>
              <a:t> in a team.</a:t>
            </a:r>
          </a:p>
          <a:p>
            <a:pPr lvl="1"/>
            <a:r>
              <a:rPr lang="en-US" sz="1800" dirty="0"/>
              <a:t>Guidance for </a:t>
            </a:r>
            <a:r>
              <a:rPr lang="en-US" sz="1800" dirty="0">
                <a:solidFill>
                  <a:srgbClr val="FF0000"/>
                </a:solidFill>
              </a:rPr>
              <a:t>monitoring</a:t>
            </a:r>
            <a:r>
              <a:rPr lang="en-US" sz="1800" dirty="0"/>
              <a:t> and maintenance of a </a:t>
            </a:r>
            <a:r>
              <a:rPr lang="en-US" sz="1800" dirty="0">
                <a:solidFill>
                  <a:srgbClr val="FF0000"/>
                </a:solidFill>
              </a:rPr>
              <a:t>team activity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Reasoning about team activity and </a:t>
            </a:r>
            <a:r>
              <a:rPr lang="en-US" sz="1800" dirty="0" smtClean="0">
                <a:solidFill>
                  <a:srgbClr val="FF0000"/>
                </a:solidFill>
              </a:rPr>
              <a:t>member’s contribution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To reinforce the </a:t>
            </a:r>
            <a:r>
              <a:rPr lang="en-US" sz="1800" dirty="0" smtClean="0">
                <a:solidFill>
                  <a:srgbClr val="FF0000"/>
                </a:solidFill>
              </a:rPr>
              <a:t>teamwork coherency </a:t>
            </a:r>
            <a:r>
              <a:rPr lang="en-US" sz="1800" dirty="0" smtClean="0"/>
              <a:t>to build team members’ mental states.</a:t>
            </a:r>
          </a:p>
          <a:p>
            <a:pPr marL="457200" lvl="1" indent="0">
              <a:buNone/>
            </a:pPr>
            <a:endParaRPr lang="en-US" sz="1000" dirty="0" smtClean="0"/>
          </a:p>
          <a:p>
            <a:r>
              <a:rPr lang="en-US" sz="1800" dirty="0" smtClean="0"/>
              <a:t>It is </a:t>
            </a:r>
            <a:r>
              <a:rPr lang="en-US" sz="1800" dirty="0" smtClean="0">
                <a:solidFill>
                  <a:srgbClr val="FF0000"/>
                </a:solidFill>
              </a:rPr>
              <a:t>informed</a:t>
            </a:r>
            <a:r>
              <a:rPr lang="en-US" sz="1800" dirty="0" smtClean="0"/>
              <a:t> </a:t>
            </a:r>
            <a:r>
              <a:rPr lang="en-US" sz="1800" dirty="0"/>
              <a:t>by key concepts from SharedPlans </a:t>
            </a:r>
            <a:r>
              <a:rPr lang="en-US" sz="1800" dirty="0" smtClean="0"/>
              <a:t>theory (formulates team’s attitude):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Mutual </a:t>
            </a:r>
            <a:r>
              <a:rPr lang="en-US" sz="1800" dirty="0">
                <a:solidFill>
                  <a:srgbClr val="FF0000"/>
                </a:solidFill>
              </a:rPr>
              <a:t>belief</a:t>
            </a:r>
            <a:r>
              <a:rPr lang="en-US" sz="1800" dirty="0"/>
              <a:t> in a shared recipe and shared plans (adds coherency within the teamwork).</a:t>
            </a:r>
          </a:p>
          <a:p>
            <a:pPr lvl="1"/>
            <a:r>
              <a:rPr lang="en-US" sz="1800" dirty="0" smtClean="0"/>
              <a:t> The </a:t>
            </a:r>
            <a:r>
              <a:rPr lang="en-US" sz="1800" dirty="0"/>
              <a:t>limited required information about </a:t>
            </a:r>
            <a:r>
              <a:rPr lang="en-US" sz="1800" dirty="0">
                <a:solidFill>
                  <a:srgbClr val="FF0000"/>
                </a:solidFill>
              </a:rPr>
              <a:t>recipe</a:t>
            </a:r>
            <a:r>
              <a:rPr lang="en-US" sz="1800" dirty="0"/>
              <a:t> to perform an action (only tracking who is </a:t>
            </a:r>
            <a:r>
              <a:rPr lang="en-US" sz="1800" dirty="0">
                <a:solidFill>
                  <a:srgbClr val="FF0000"/>
                </a:solidFill>
              </a:rPr>
              <a:t>responsible</a:t>
            </a:r>
            <a:r>
              <a:rPr lang="en-US" sz="1800" dirty="0"/>
              <a:t>).</a:t>
            </a:r>
          </a:p>
          <a:p>
            <a:pPr lvl="1"/>
            <a:r>
              <a:rPr lang="en-US" sz="1800" dirty="0" smtClean="0"/>
              <a:t>Uses </a:t>
            </a:r>
            <a:r>
              <a:rPr lang="en-US" sz="1800" dirty="0"/>
              <a:t>the concept of </a:t>
            </a:r>
            <a:r>
              <a:rPr lang="en-US" sz="1800" dirty="0">
                <a:solidFill>
                  <a:srgbClr val="FF0000"/>
                </a:solidFill>
              </a:rPr>
              <a:t>intention-that</a:t>
            </a:r>
            <a:r>
              <a:rPr lang="en-US" sz="1800" dirty="0"/>
              <a:t> for communication.</a:t>
            </a:r>
          </a:p>
          <a:p>
            <a:endParaRPr lang="en-US" sz="1000" dirty="0" smtClean="0"/>
          </a:p>
          <a:p>
            <a:r>
              <a:rPr lang="en-US" sz="1800" b="1" dirty="0" smtClean="0"/>
              <a:t>Novel aspects:</a:t>
            </a:r>
          </a:p>
          <a:p>
            <a:pPr lvl="1"/>
            <a:r>
              <a:rPr lang="en-US" sz="1800" dirty="0" smtClean="0"/>
              <a:t>Has team (expressing joint activities) vs. individual (individual’s </a:t>
            </a:r>
            <a:r>
              <a:rPr lang="en-US" sz="1800" dirty="0"/>
              <a:t>activities</a:t>
            </a:r>
            <a:r>
              <a:rPr lang="en-US" sz="1800" dirty="0" smtClean="0"/>
              <a:t>) </a:t>
            </a:r>
            <a:r>
              <a:rPr lang="en-US" sz="1800" dirty="0" smtClean="0">
                <a:solidFill>
                  <a:srgbClr val="FF0000"/>
                </a:solidFill>
              </a:rPr>
              <a:t>operators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Team synchronization </a:t>
            </a:r>
            <a:r>
              <a:rPr lang="en-US" sz="1800" dirty="0" smtClean="0"/>
              <a:t>protocol.</a:t>
            </a:r>
          </a:p>
          <a:p>
            <a:pPr lvl="1"/>
            <a:r>
              <a:rPr lang="en-US" sz="1800" dirty="0" smtClean="0"/>
              <a:t> Constructs to </a:t>
            </a:r>
            <a:r>
              <a:rPr lang="en-US" sz="1800" dirty="0" smtClean="0">
                <a:solidFill>
                  <a:srgbClr val="FF0000"/>
                </a:solidFill>
              </a:rPr>
              <a:t>monitoring team performance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Communication’s</a:t>
            </a:r>
            <a:r>
              <a:rPr lang="en-US" sz="1800" dirty="0" smtClean="0"/>
              <a:t> (based on joint intention) overhead and risks.</a:t>
            </a:r>
          </a:p>
          <a:p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37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specify </a:t>
            </a:r>
            <a:r>
              <a:rPr lang="en-US" sz="2000" dirty="0" smtClean="0">
                <a:solidFill>
                  <a:srgbClr val="FF0000"/>
                </a:solidFill>
              </a:rPr>
              <a:t>executing actions </a:t>
            </a:r>
            <a:r>
              <a:rPr lang="en-US" sz="2000" dirty="0" smtClean="0"/>
              <a:t>as a team.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based on </a:t>
            </a:r>
            <a:r>
              <a:rPr lang="en-US" sz="2000" dirty="0" smtClean="0">
                <a:solidFill>
                  <a:srgbClr val="FF0000"/>
                </a:solidFill>
              </a:rPr>
              <a:t>BDI model </a:t>
            </a:r>
            <a:r>
              <a:rPr lang="en-US" sz="2000" dirty="0" smtClean="0"/>
              <a:t>and Bratman’s view of intention.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 both joint actions </a:t>
            </a:r>
            <a:r>
              <a:rPr lang="en-US" sz="2000" dirty="0" smtClean="0">
                <a:solidFill>
                  <a:srgbClr val="FF0000"/>
                </a:solidFill>
              </a:rPr>
              <a:t>are not collection of </a:t>
            </a:r>
            <a:r>
              <a:rPr lang="en-US" sz="2000" dirty="0" smtClean="0"/>
              <a:t>individual actions (agents need to share beliefs).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emphasize on </a:t>
            </a:r>
            <a:r>
              <a:rPr lang="en-US" sz="2000" dirty="0" smtClean="0">
                <a:solidFill>
                  <a:srgbClr val="FF0000"/>
                </a:solidFill>
              </a:rPr>
              <a:t>communication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are concerned about </a:t>
            </a:r>
            <a:r>
              <a:rPr lang="en-US" sz="2000" dirty="0" smtClean="0">
                <a:solidFill>
                  <a:srgbClr val="FF0000"/>
                </a:solidFill>
              </a:rPr>
              <a:t>commitment</a:t>
            </a:r>
            <a:r>
              <a:rPr lang="en-US" sz="2000" dirty="0" smtClean="0"/>
              <a:t>.</a:t>
            </a:r>
            <a:endParaRPr lang="en-US" sz="2800" dirty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Similarities: </a:t>
            </a:r>
            <a:r>
              <a:rPr lang="en-US" sz="2000" b="1" i="1" dirty="0" smtClean="0">
                <a:solidFill>
                  <a:srgbClr val="002060"/>
                </a:solidFill>
              </a:rPr>
              <a:t>SharedPlans &amp; Joint Intentions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03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066800"/>
            <a:ext cx="8206611" cy="5562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SharedPlans</a:t>
            </a:r>
            <a:r>
              <a:rPr lang="en-US" sz="2000" dirty="0" smtClean="0"/>
              <a:t> theory is based on </a:t>
            </a:r>
            <a:r>
              <a:rPr lang="en-US" sz="2000" dirty="0" smtClean="0">
                <a:solidFill>
                  <a:srgbClr val="FF0000"/>
                </a:solidFill>
              </a:rPr>
              <a:t>mutual beliefs </a:t>
            </a:r>
            <a:r>
              <a:rPr lang="en-US" sz="2000" dirty="0" smtClean="0"/>
              <a:t>and notion of </a:t>
            </a:r>
            <a:r>
              <a:rPr lang="en-US" sz="2000" dirty="0" smtClean="0">
                <a:solidFill>
                  <a:srgbClr val="FF0000"/>
                </a:solidFill>
              </a:rPr>
              <a:t>intention-that</a:t>
            </a:r>
            <a:r>
              <a:rPr lang="en-US" sz="2000" dirty="0" smtClean="0"/>
              <a:t>, while </a:t>
            </a:r>
            <a:r>
              <a:rPr lang="en-US" sz="2000" b="1" dirty="0" smtClean="0"/>
              <a:t>Joint Intentions </a:t>
            </a:r>
            <a:r>
              <a:rPr lang="en-US" sz="2000" dirty="0" smtClean="0"/>
              <a:t>theory is based </a:t>
            </a:r>
            <a:r>
              <a:rPr lang="en-US" sz="2000" dirty="0" smtClean="0">
                <a:solidFill>
                  <a:srgbClr val="FF0000"/>
                </a:solidFill>
              </a:rPr>
              <a:t>on joint intentions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</a:t>
            </a:r>
            <a:r>
              <a:rPr lang="en-US" sz="2000" b="1" dirty="0"/>
              <a:t>SharedPlans</a:t>
            </a:r>
            <a:r>
              <a:rPr lang="en-US" sz="2000" dirty="0"/>
              <a:t> theory teammates agree on the </a:t>
            </a:r>
            <a:r>
              <a:rPr lang="en-US" sz="2000" dirty="0">
                <a:solidFill>
                  <a:srgbClr val="FF0000"/>
                </a:solidFill>
              </a:rPr>
              <a:t>shared plan</a:t>
            </a:r>
            <a:r>
              <a:rPr lang="en-US" sz="2000" dirty="0"/>
              <a:t>, whereas </a:t>
            </a:r>
            <a:r>
              <a:rPr lang="en-US" sz="2000" dirty="0" smtClean="0"/>
              <a:t>in  </a:t>
            </a:r>
            <a:r>
              <a:rPr lang="en-US" sz="2000" b="1" dirty="0"/>
              <a:t>Joint Intentions </a:t>
            </a:r>
            <a:r>
              <a:rPr lang="en-US" sz="2000" dirty="0"/>
              <a:t>theory teammates agree on </a:t>
            </a:r>
            <a:r>
              <a:rPr lang="en-US" sz="2000" dirty="0">
                <a:solidFill>
                  <a:srgbClr val="FF0000"/>
                </a:solidFill>
              </a:rPr>
              <a:t>intentions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SharedPlans</a:t>
            </a:r>
            <a:r>
              <a:rPr lang="en-US" sz="2000" dirty="0" smtClean="0"/>
              <a:t> theory employs </a:t>
            </a:r>
            <a:r>
              <a:rPr lang="en-US" sz="2000" dirty="0" smtClean="0">
                <a:solidFill>
                  <a:srgbClr val="FF0000"/>
                </a:solidFill>
              </a:rPr>
              <a:t>hierarchical structures over intentions </a:t>
            </a:r>
            <a:r>
              <a:rPr lang="en-US" sz="2000" dirty="0" smtClean="0"/>
              <a:t>(in contrast to </a:t>
            </a:r>
            <a:r>
              <a:rPr lang="en-US" sz="2000" b="1" dirty="0" smtClean="0"/>
              <a:t>Joint Intentions </a:t>
            </a:r>
            <a:r>
              <a:rPr lang="en-US" sz="2000" dirty="0" smtClean="0"/>
              <a:t>theory).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SharedPlans</a:t>
            </a:r>
            <a:r>
              <a:rPr lang="en-US" sz="2000" dirty="0"/>
              <a:t> </a:t>
            </a:r>
            <a:r>
              <a:rPr lang="en-US" sz="2000" dirty="0" smtClean="0"/>
              <a:t>theory describe </a:t>
            </a:r>
            <a:r>
              <a:rPr lang="en-US" sz="2000" dirty="0" smtClean="0">
                <a:solidFill>
                  <a:srgbClr val="FF0000"/>
                </a:solidFill>
              </a:rPr>
              <a:t>a way to achieve </a:t>
            </a:r>
            <a:r>
              <a:rPr lang="en-US" sz="2000" dirty="0" smtClean="0"/>
              <a:t>a shared goal whereas </a:t>
            </a:r>
            <a:r>
              <a:rPr lang="en-US" sz="2000" b="1" dirty="0"/>
              <a:t>Joint Intentions </a:t>
            </a:r>
            <a:r>
              <a:rPr lang="en-US" sz="2000" dirty="0" smtClean="0"/>
              <a:t>theory only describes the shared goal.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Joint Intentions </a:t>
            </a:r>
            <a:r>
              <a:rPr lang="en-US" sz="2000" dirty="0" smtClean="0"/>
              <a:t>theory assumes </a:t>
            </a:r>
            <a:r>
              <a:rPr lang="en-US" sz="2000" dirty="0" smtClean="0">
                <a:solidFill>
                  <a:srgbClr val="FF0000"/>
                </a:solidFill>
              </a:rPr>
              <a:t>knowledge</a:t>
            </a:r>
            <a:r>
              <a:rPr lang="en-US" sz="2000" dirty="0" smtClean="0"/>
              <a:t> about the teammates is </a:t>
            </a:r>
            <a:r>
              <a:rPr lang="en-US" sz="2000" dirty="0" smtClean="0">
                <a:solidFill>
                  <a:srgbClr val="FF0000"/>
                </a:solidFill>
              </a:rPr>
              <a:t>always available </a:t>
            </a:r>
            <a:r>
              <a:rPr lang="en-US" sz="2000" dirty="0" smtClean="0"/>
              <a:t>(in contrast to partial plan in </a:t>
            </a:r>
            <a:r>
              <a:rPr lang="en-US" sz="2000" b="1" dirty="0" smtClean="0"/>
              <a:t>SharedPlans</a:t>
            </a:r>
            <a:r>
              <a:rPr lang="en-US" sz="2000" dirty="0" smtClean="0"/>
              <a:t> theory).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</a:t>
            </a:r>
            <a:r>
              <a:rPr lang="en-US" sz="2000" b="1" dirty="0" smtClean="0"/>
              <a:t>SharedPlans</a:t>
            </a:r>
            <a:r>
              <a:rPr lang="en-US" sz="2000" dirty="0" smtClean="0"/>
              <a:t> theory </a:t>
            </a:r>
            <a:r>
              <a:rPr lang="en-US" sz="2000" dirty="0" smtClean="0">
                <a:solidFill>
                  <a:srgbClr val="FF0000"/>
                </a:solidFill>
              </a:rPr>
              <a:t>communication</a:t>
            </a:r>
            <a:r>
              <a:rPr lang="en-US" sz="2000" dirty="0" smtClean="0"/>
              <a:t> requirements are derived from </a:t>
            </a:r>
            <a:r>
              <a:rPr lang="en-US" sz="2000" dirty="0" smtClean="0">
                <a:solidFill>
                  <a:srgbClr val="FF0000"/>
                </a:solidFill>
              </a:rPr>
              <a:t>intention-that</a:t>
            </a:r>
            <a:r>
              <a:rPr lang="en-US" sz="2000" dirty="0" smtClean="0"/>
              <a:t> concept whereas it is “hard-wired” in </a:t>
            </a:r>
            <a:r>
              <a:rPr lang="en-US" sz="2000" b="1" dirty="0" smtClean="0"/>
              <a:t>Joint </a:t>
            </a:r>
            <a:r>
              <a:rPr lang="en-US" sz="2000" b="1" dirty="0"/>
              <a:t>Intentions </a:t>
            </a:r>
            <a:r>
              <a:rPr lang="en-US" sz="2000" dirty="0" smtClean="0"/>
              <a:t>theory.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Differences: </a:t>
            </a:r>
            <a:r>
              <a:rPr lang="en-US" sz="2000" b="1" i="1" dirty="0">
                <a:solidFill>
                  <a:srgbClr val="002060"/>
                </a:solidFill>
              </a:rPr>
              <a:t>SharedPlans &amp; Joint Intentions</a:t>
            </a:r>
            <a:endParaRPr 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1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2403</TotalTime>
  <Words>5437</Words>
  <Application>Microsoft Office PowerPoint</Application>
  <PresentationFormat>On-screen Show (4:3)</PresentationFormat>
  <Paragraphs>693</Paragraphs>
  <Slides>44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Computational Theories of Collaboration</vt:lpstr>
      <vt:lpstr>Collaboration is a special type of coordinated activity in which the participants work jointly, together performing a task or carrying out the activities needed to satisfy a shared goal.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Affective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Uncertainty in Modeling and Reasoning about Beliefs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Affective Motivational Collaboration Theory</dc:title>
  <dc:creator>Mohammad Shayganfar</dc:creator>
  <cp:lastModifiedBy>Mohammad Shayganfar</cp:lastModifiedBy>
  <cp:revision>933</cp:revision>
  <dcterms:created xsi:type="dcterms:W3CDTF">2015-06-17T18:43:57Z</dcterms:created>
  <dcterms:modified xsi:type="dcterms:W3CDTF">2015-06-21T20:44:56Z</dcterms:modified>
</cp:coreProperties>
</file>