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7" r:id="rId2"/>
    <p:sldId id="266" r:id="rId3"/>
    <p:sldId id="269" r:id="rId4"/>
    <p:sldId id="279" r:id="rId5"/>
    <p:sldId id="282" r:id="rId6"/>
    <p:sldId id="289" r:id="rId7"/>
    <p:sldId id="284" r:id="rId8"/>
    <p:sldId id="296" r:id="rId9"/>
    <p:sldId id="301" r:id="rId10"/>
    <p:sldId id="305" r:id="rId11"/>
    <p:sldId id="312" r:id="rId12"/>
    <p:sldId id="316" r:id="rId13"/>
    <p:sldId id="323" r:id="rId14"/>
    <p:sldId id="324" r:id="rId15"/>
    <p:sldId id="325" r:id="rId16"/>
    <p:sldId id="326" r:id="rId17"/>
    <p:sldId id="327" r:id="rId18"/>
    <p:sldId id="328" r:id="rId19"/>
    <p:sldId id="25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259" r:id="rId32"/>
    <p:sldId id="340" r:id="rId33"/>
    <p:sldId id="341" r:id="rId34"/>
    <p:sldId id="342" r:id="rId35"/>
    <p:sldId id="343" r:id="rId36"/>
    <p:sldId id="344" r:id="rId37"/>
    <p:sldId id="345" r:id="rId38"/>
    <p:sldId id="346" r:id="rId39"/>
    <p:sldId id="347" r:id="rId40"/>
    <p:sldId id="348" r:id="rId41"/>
    <p:sldId id="350" r:id="rId42"/>
    <p:sldId id="349" r:id="rId43"/>
    <p:sldId id="351" r:id="rId44"/>
    <p:sldId id="352" r:id="rId45"/>
    <p:sldId id="353" r:id="rId46"/>
    <p:sldId id="354" r:id="rId47"/>
    <p:sldId id="355" r:id="rId48"/>
    <p:sldId id="356" r:id="rId49"/>
    <p:sldId id="357" r:id="rId50"/>
    <p:sldId id="358" r:id="rId51"/>
    <p:sldId id="359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4380" autoAdjust="0"/>
  </p:normalViewPr>
  <p:slideViewPr>
    <p:cSldViewPr>
      <p:cViewPr>
        <p:scale>
          <a:sx n="75" d="100"/>
          <a:sy n="75" d="100"/>
        </p:scale>
        <p:origin x="-1938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03A7B-E1AF-4D30-A0B4-25BD99B9AC12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B34AF-DFC3-47C6-893A-07AE93C632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30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found commitment as an essential issue in collaborative activities.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Two dimensions that are commonly proposed to describe emotions are valence and physiological arousal.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Russell suggested that affective states are all related to each other systematically through what is called core affect which is describable as a point in a space between two bipolar dimensions.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Emotions are describable</a:t>
            </a:r>
            <a:r>
              <a:rPr lang="en-US" baseline="0" dirty="0" smtClean="0"/>
              <a:t> by core affect.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One dimension is valence or how good or bad objects and events are for a being ranging from pleasant to unpleasant. The other dimension is arousal, ranging from calm to excited.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Problem: Sometimes two-dimensional space cannot easily differentiate among emotions. Hence, some models incorporate another dimension.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A DAG to provide a graphical model for reasoning under uncertainty.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Each node in the network represents a random variable from the domain.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The state of each node is called </a:t>
            </a:r>
            <a:r>
              <a:rPr lang="en-US" sz="1200" b="1" dirty="0" smtClean="0"/>
              <a:t>belief</a:t>
            </a:r>
            <a:r>
              <a:rPr lang="en-US" sz="1200" dirty="0" smtClean="0"/>
              <a:t>, which based on the prior evidence reflects </a:t>
            </a:r>
            <a:r>
              <a:rPr lang="en-US" sz="1200" b="1" dirty="0" smtClean="0"/>
              <a:t>the posterior probability distribution </a:t>
            </a:r>
            <a:r>
              <a:rPr lang="en-US" sz="1200" dirty="0" smtClean="0"/>
              <a:t>of the other values associated with that node.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Each node also has an associated </a:t>
            </a:r>
            <a:r>
              <a:rPr lang="en-US" sz="1200" b="1" dirty="0" smtClean="0"/>
              <a:t>Conditional Probability Table</a:t>
            </a:r>
            <a:r>
              <a:rPr lang="en-US" sz="1200" dirty="0" smtClean="0"/>
              <a:t> (CPT) which represents the conditional probability of the variable given the value of its parents in the graph.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Each individual edge between two variables represents the relation or </a:t>
            </a:r>
            <a:r>
              <a:rPr lang="en-US" sz="1200" b="1" dirty="0" smtClean="0"/>
              <a:t>conditional dependence between those two variables</a:t>
            </a:r>
            <a:r>
              <a:rPr lang="en-US" sz="1200" dirty="0" smtClean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Also, the explicit directions represented by arrows as directional edges indicate the </a:t>
            </a:r>
            <a:r>
              <a:rPr lang="en-US" sz="1200" b="1" dirty="0" smtClean="0"/>
              <a:t>notion of causality </a:t>
            </a:r>
            <a:r>
              <a:rPr lang="en-US" sz="1200" dirty="0" smtClean="0"/>
              <a:t>in the network.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a) Causal</a:t>
            </a:r>
            <a:r>
              <a:rPr lang="en-US" sz="1200" baseline="0" dirty="0" smtClean="0"/>
              <a:t> structure, b) conditional probabilities.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Structure:</a:t>
            </a:r>
            <a:r>
              <a:rPr lang="en-US" sz="1200" baseline="0" dirty="0" smtClean="0"/>
              <a:t> First, a) what are the nodes/variables to represent in the structure, and b) what are their possible values? Then, causal relationship.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Conditional Probability Table (CPT):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Each row in a CPT will contain the value of a conditional probability of a node for each case of the possible combination of values for the parent node.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The probabilities in a CPT are typically acquired from </a:t>
            </a:r>
            <a:r>
              <a:rPr lang="en-US" sz="1200" b="1" dirty="0" smtClean="0"/>
              <a:t>experts on the subject</a:t>
            </a:r>
            <a:r>
              <a:rPr lang="en-US" sz="1200" dirty="0" smtClean="0"/>
              <a:t>, but they can also be </a:t>
            </a:r>
            <a:r>
              <a:rPr lang="en-US" sz="1200" b="1" dirty="0" smtClean="0"/>
              <a:t>learned automatically</a:t>
            </a:r>
            <a:r>
              <a:rPr lang="en-US" sz="1200" dirty="0" smtClean="0"/>
              <a:t> using machine learning approaches.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1" dirty="0" smtClean="0"/>
              <a:t>Markov property:</a:t>
            </a:r>
            <a:r>
              <a:rPr lang="en-US" sz="1200" dirty="0" smtClean="0"/>
              <a:t> In Bayesian networks, each variable is independent of its non-descendants given its parent variables.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following formula P(x_1, x_2, …, </a:t>
            </a:r>
            <a:r>
              <a:rPr lang="en-US" dirty="0" err="1" smtClean="0"/>
              <a:t>x_n</a:t>
            </a:r>
            <a:r>
              <a:rPr lang="en-US" dirty="0" smtClean="0"/>
              <a:t>) is an abbreviation for the conjunction of </a:t>
            </a:r>
            <a:r>
              <a:rPr lang="en-US" b="1" i="1" dirty="0" smtClean="0"/>
              <a:t>n</a:t>
            </a:r>
            <a:r>
              <a:rPr lang="en-US" dirty="0" smtClean="0"/>
              <a:t> assignments to each variable.</a:t>
            </a:r>
          </a:p>
          <a:p>
            <a:endParaRPr lang="en-US" dirty="0" smtClean="0"/>
          </a:p>
          <a:p>
            <a:r>
              <a:rPr lang="en-US" dirty="0" smtClean="0"/>
              <a:t>- where parents(X) denotes the specific values of the variables in Parents(X).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Reasoning in Bayesian networks is the process of updating beliefs in the face of evidence.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It is the process of efficiently deducing the belief distribution over a particular subset of random variables given that we know the states of some other variables in the network.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Diagnostic reasoning:</a:t>
            </a:r>
            <a:r>
              <a:rPr lang="en-US" dirty="0" smtClean="0"/>
              <a:t> This is the reasoning </a:t>
            </a:r>
            <a:r>
              <a:rPr lang="en-US" b="1" dirty="0" smtClean="0"/>
              <a:t>from symptoms </a:t>
            </a:r>
            <a:r>
              <a:rPr lang="en-US" dirty="0" smtClean="0"/>
              <a:t>(effects) to cause.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Predictive reasoning:</a:t>
            </a:r>
            <a:r>
              <a:rPr lang="en-US" dirty="0" smtClean="0"/>
              <a:t> This is the reasoning based on new information about the </a:t>
            </a:r>
            <a:r>
              <a:rPr lang="en-US" b="1" dirty="0" smtClean="0"/>
              <a:t>causes to new beliefs </a:t>
            </a:r>
            <a:r>
              <a:rPr lang="en-US" dirty="0" smtClean="0"/>
              <a:t>about the corresponding effects.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err="1" smtClean="0"/>
              <a:t>Intercausal</a:t>
            </a:r>
            <a:r>
              <a:rPr lang="en-US" b="1" dirty="0" smtClean="0"/>
              <a:t> reasoning:</a:t>
            </a:r>
            <a:r>
              <a:rPr lang="en-US" dirty="0" smtClean="0"/>
              <a:t> This is the reasoning about the </a:t>
            </a:r>
            <a:r>
              <a:rPr lang="en-US" b="1" dirty="0" smtClean="0"/>
              <a:t>mutual causes </a:t>
            </a:r>
            <a:r>
              <a:rPr lang="en-US" dirty="0" smtClean="0"/>
              <a:t>of a common effect. The first explanatory cause </a:t>
            </a:r>
            <a:r>
              <a:rPr lang="en-US" b="1" dirty="0" smtClean="0"/>
              <a:t>explains away </a:t>
            </a:r>
            <a:r>
              <a:rPr lang="en-US" dirty="0" smtClean="0"/>
              <a:t>the alternative one.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(a) This means that if one already knows that C has occurred, knowing that A occurred doesn’t make a difference to one's beliefs about C.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(b) This means that if one already knows about B, then an additional information that A provides, will not give more information about the chances of C.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(c) This means that if one knows about B (the effect), then finds out that for example A (one of two causes) is absent, this increases the probability of C (alternative cause).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d-separated:</a:t>
            </a:r>
            <a:r>
              <a:rPr lang="en-US" baseline="0" dirty="0" smtClean="0"/>
              <a:t> The concepts of conditional dependencies and independencies can apply not only between pairs of nodes, but also between sets of nodes.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If the two sets of nodes X and Y are d-separated (directional-dependent separation) by an evidence set of nodes E, then (given the Markov property) the two sets of nodes X and Y are conditionally independent given 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Based on Shafer's formalism, each piece of evidence may support a subset containing several hypotheses.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Dempster-Shafer theory is the generalization of the Bayesian theory of subjective probability to combine accumulative evidence or to change prior opinions in the light of new evidence.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arenBoth"/>
            </a:pPr>
            <a:r>
              <a:rPr lang="en-US" dirty="0" smtClean="0"/>
              <a:t>The value 0 indicates </a:t>
            </a:r>
            <a:r>
              <a:rPr lang="en-US" b="1" dirty="0" smtClean="0"/>
              <a:t>no belief</a:t>
            </a:r>
            <a:r>
              <a:rPr lang="en-US" dirty="0" smtClean="0"/>
              <a:t> and the value 1 indicates </a:t>
            </a:r>
            <a:r>
              <a:rPr lang="en-US" b="1" dirty="0" smtClean="0"/>
              <a:t>total belief</a:t>
            </a:r>
            <a:r>
              <a:rPr lang="en-US" dirty="0" smtClean="0"/>
              <a:t>, and any value between these two indicate </a:t>
            </a:r>
            <a:r>
              <a:rPr lang="en-US" b="1" dirty="0" smtClean="0"/>
              <a:t>partial belief</a:t>
            </a:r>
            <a:r>
              <a:rPr lang="en-US" dirty="0" smtClean="0"/>
              <a:t>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(1)</a:t>
            </a:r>
            <a:r>
              <a:rPr lang="en-US" baseline="0" dirty="0" smtClean="0"/>
              <a:t> </a:t>
            </a:r>
            <a:r>
              <a:rPr lang="en-US" dirty="0" smtClean="0"/>
              <a:t>Any subset x of the frame of discernment for which m(x) is non-zero is called a </a:t>
            </a:r>
            <a:r>
              <a:rPr lang="en-US" b="1" dirty="0" smtClean="0"/>
              <a:t>focal element</a:t>
            </a:r>
            <a:r>
              <a:rPr lang="en-US" dirty="0" smtClean="0"/>
              <a:t> and represents the exact belief in the proposition depicted by x.</a:t>
            </a:r>
          </a:p>
          <a:p>
            <a:pPr marL="228600" indent="-228600">
              <a:buFontTx/>
              <a:buAutoNum type="arabicParenBoth"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(2) Belief function is sometimes called a </a:t>
            </a:r>
            <a:r>
              <a:rPr lang="en-US" b="1" dirty="0" smtClean="0"/>
              <a:t>support function</a:t>
            </a:r>
            <a:r>
              <a:rPr lang="en-US" dirty="0" smtClean="0"/>
              <a:t>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(2) It is the measure of total belief committed to A (a subset</a:t>
            </a:r>
            <a:r>
              <a:rPr lang="en-US" baseline="0" dirty="0" smtClean="0"/>
              <a:t> of frame of discernment</a:t>
            </a:r>
            <a:r>
              <a:rPr lang="en-US" dirty="0" smtClean="0"/>
              <a:t>)</a:t>
            </a:r>
            <a:r>
              <a:rPr lang="en-US" baseline="0" dirty="0" smtClean="0"/>
              <a:t> </a:t>
            </a:r>
            <a:r>
              <a:rPr lang="en-US" dirty="0" smtClean="0"/>
              <a:t>that can be obtained by simply adding up the mass of all the subsets of A.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(2) The belief in A, denoted Belief(A), is a number in the interval [0, 1].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(2) Belief in a set of elements, say A,</a:t>
            </a:r>
            <a:r>
              <a:rPr lang="en-US" baseline="0" dirty="0" smtClean="0"/>
              <a:t> </a:t>
            </a:r>
            <a:r>
              <a:rPr lang="en-US" dirty="0" smtClean="0"/>
              <a:t>represents the total belief that one has based on the evidence obtained.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(2) Belief(A) = 0 </a:t>
            </a:r>
            <a:r>
              <a:rPr lang="en-US" dirty="0" smtClean="0">
                <a:sym typeface="Wingdings" panose="05000000000000000000" pitchFamily="2" charset="2"/>
              </a:rPr>
              <a:t> Lack of evidence, p(A)=0  impossibility of</a:t>
            </a:r>
            <a:r>
              <a:rPr lang="en-US" baseline="0" dirty="0" smtClean="0">
                <a:sym typeface="Wingdings" panose="05000000000000000000" pitchFamily="2" charset="2"/>
              </a:rPr>
              <a:t> A.</a:t>
            </a:r>
          </a:p>
          <a:p>
            <a:pPr marL="0" indent="0">
              <a:buFontTx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(3) Plausible(A) in a subset A is defined to be the sum of all mass functions for the subsets B that have non-zero intersections with A.</a:t>
            </a:r>
          </a:p>
          <a:p>
            <a:pPr marL="0" indent="0">
              <a:buFontTx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(3) Plausible(A) corresponds to the total belief that does not contradict A.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~A is</a:t>
            </a:r>
            <a:r>
              <a:rPr lang="en-US" baseline="0" dirty="0" smtClean="0"/>
              <a:t> A’s complement.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Belief(A)=0 does not imply Belief(~A)&gt;0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However, Belief(A)=1 implies Belief(A)=0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Here, we also note that in the case of each of the focal elements being singletons, we return back to traditional Bayesian analysis incorporating normal probability theory.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Lack of belief does not imply disbelief, since the complements of belief and plausibility are doubt and disbelief, respectively.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baseline="0" dirty="0" smtClean="0"/>
              <a:t>Combination Rule:</a:t>
            </a:r>
            <a:r>
              <a:rPr lang="en-US" baseline="0" dirty="0" smtClean="0"/>
              <a:t> When we have two pieces of uncertain evidence relevant to the same frame of discernment.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The rule assumes that the sources are independent.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The numerator represents the accumulated evidence for the sets A and B, which supports the given hypothesis y.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The denominator is an important normalization factor denoted by </a:t>
            </a:r>
            <a:r>
              <a:rPr lang="en-US" b="1" i="1" baseline="0" dirty="0" smtClean="0"/>
              <a:t>K</a:t>
            </a:r>
            <a:r>
              <a:rPr lang="en-US" baseline="0" dirty="0" smtClean="0"/>
              <a:t> which can be interpreted as a measure of conflict between the sources.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Fuzzy Logic</a:t>
            </a:r>
            <a:r>
              <a:rPr lang="en-US" baseline="0" dirty="0" smtClean="0"/>
              <a:t> </a:t>
            </a:r>
            <a:r>
              <a:rPr lang="en-US" dirty="0" smtClean="0"/>
              <a:t>provides a mathematical framework to capture uncertainty.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Fuzziness</a:t>
            </a:r>
            <a:r>
              <a:rPr lang="en-US" dirty="0" smtClean="0"/>
              <a:t> manipulates uncertainty by dealing with the </a:t>
            </a:r>
            <a:r>
              <a:rPr lang="en-US" b="1" dirty="0" smtClean="0"/>
              <a:t>boundaries of a set </a:t>
            </a:r>
            <a:r>
              <a:rPr lang="en-US" dirty="0" smtClean="0"/>
              <a:t>that are not clearly defined.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Fuzzy Logic is a multivalued logic, that allows intermediate values to be defined between conventional evaluations like ``true'' and ``false''.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Logic as a base for reasoning can be essentially distinguished by three items: truth values, operators, and reasoning procedures (e.g., tautologies).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The transition from membership to non-membership is gradual rather than abrupt.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 value can belong to multiple sets at the same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Fuzzy operators are used in order to manipulate fuzzy sets, and to evaluate the constructed fuzzy rules, and ultimately to combine the results of the individual rules.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0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5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7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72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6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9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1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51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8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3175"/>
            <a:ext cx="7772400" cy="1470025"/>
          </a:xfrm>
        </p:spPr>
        <p:txBody>
          <a:bodyPr/>
          <a:lstStyle/>
          <a:p>
            <a:r>
              <a:rPr lang="en-US" b="1" dirty="0" smtClean="0"/>
              <a:t>Computational Theories of Collaboration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1447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Mohammad Shayganfar</a:t>
            </a:r>
          </a:p>
          <a:p>
            <a:endParaRPr lang="en-US" sz="1800" b="1" dirty="0" smtClean="0">
              <a:solidFill>
                <a:schemeClr val="tx1"/>
              </a:solidFill>
            </a:endParaRPr>
          </a:p>
          <a:p>
            <a:r>
              <a:rPr lang="en-US" sz="1800" b="1" dirty="0" smtClean="0">
                <a:solidFill>
                  <a:schemeClr val="tx1"/>
                </a:solidFill>
              </a:rPr>
              <a:t>PhD Comprehensive Exam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Summer 2015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4800" y="5029200"/>
            <a:ext cx="26670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Charles Rich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Candace L. Sidner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Stacy C. Marsella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John E. Laird</a:t>
            </a:r>
          </a:p>
          <a:p>
            <a:pPr algn="l"/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243" y="1203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30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Intention-to:</a:t>
            </a:r>
            <a:r>
              <a:rPr lang="en-US" sz="2000" dirty="0"/>
              <a:t> </a:t>
            </a:r>
            <a:r>
              <a:rPr lang="en-US" sz="2000" dirty="0" smtClean="0"/>
              <a:t>Models </a:t>
            </a:r>
            <a:r>
              <a:rPr lang="en-US" sz="2000" dirty="0"/>
              <a:t>the </a:t>
            </a:r>
            <a:r>
              <a:rPr lang="en-US" sz="2000" dirty="0" smtClean="0"/>
              <a:t>intention of </a:t>
            </a:r>
            <a:r>
              <a:rPr lang="en-US" sz="2000" dirty="0"/>
              <a:t>an agent </a:t>
            </a:r>
            <a:r>
              <a:rPr lang="en-US" sz="2000" dirty="0">
                <a:solidFill>
                  <a:srgbClr val="FF0000"/>
                </a:solidFill>
              </a:rPr>
              <a:t>to do </a:t>
            </a:r>
            <a:r>
              <a:rPr lang="en-US" sz="2000" dirty="0"/>
              <a:t>any single-agent </a:t>
            </a:r>
            <a:r>
              <a:rPr lang="en-US" sz="2000" dirty="0" smtClean="0"/>
              <a:t>action.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agent </a:t>
            </a:r>
            <a:r>
              <a:rPr lang="en-US" sz="1800" dirty="0" smtClean="0">
                <a:solidFill>
                  <a:srgbClr val="FF0000"/>
                </a:solidFill>
              </a:rPr>
              <a:t>believes</a:t>
            </a:r>
            <a:r>
              <a:rPr lang="en-US" sz="1800" dirty="0" smtClean="0"/>
              <a:t> that it </a:t>
            </a:r>
            <a:r>
              <a:rPr lang="en-US" sz="1800" dirty="0"/>
              <a:t>is </a:t>
            </a:r>
            <a:r>
              <a:rPr lang="en-US" sz="1800" dirty="0">
                <a:solidFill>
                  <a:srgbClr val="FF0000"/>
                </a:solidFill>
              </a:rPr>
              <a:t>able</a:t>
            </a:r>
            <a:r>
              <a:rPr lang="en-US" sz="1800" dirty="0"/>
              <a:t> to execute that action, </a:t>
            </a:r>
            <a:endParaRPr lang="en-US" sz="1800" dirty="0" smtClean="0"/>
          </a:p>
          <a:p>
            <a:pPr lvl="1"/>
            <a:r>
              <a:rPr lang="en-US" sz="1800" dirty="0" smtClean="0"/>
              <a:t>The agent </a:t>
            </a:r>
            <a:r>
              <a:rPr lang="en-US" sz="1800" dirty="0" smtClean="0">
                <a:solidFill>
                  <a:srgbClr val="FF0000"/>
                </a:solidFill>
              </a:rPr>
              <a:t>commits</a:t>
            </a:r>
            <a:r>
              <a:rPr lang="en-US" sz="1800" dirty="0" smtClean="0"/>
              <a:t> </a:t>
            </a:r>
            <a:r>
              <a:rPr lang="en-US" sz="1800" dirty="0"/>
              <a:t>to doing </a:t>
            </a:r>
            <a:r>
              <a:rPr lang="en-US" sz="1800" dirty="0" smtClean="0"/>
              <a:t>so.</a:t>
            </a:r>
          </a:p>
          <a:p>
            <a:pPr lvl="1"/>
            <a:endParaRPr lang="en-US" sz="1800" dirty="0" smtClean="0"/>
          </a:p>
          <a:p>
            <a:r>
              <a:rPr lang="en-US" sz="2000" b="1" dirty="0"/>
              <a:t>Intention-that: </a:t>
            </a:r>
            <a:r>
              <a:rPr lang="en-US" sz="2000" dirty="0" smtClean="0"/>
              <a:t>It is directed </a:t>
            </a:r>
            <a:r>
              <a:rPr lang="en-US" sz="2000" dirty="0"/>
              <a:t>towards </a:t>
            </a:r>
            <a:r>
              <a:rPr lang="en-US" sz="2000" dirty="0" smtClean="0">
                <a:solidFill>
                  <a:srgbClr val="FF0000"/>
                </a:solidFill>
              </a:rPr>
              <a:t>agent’s collaborators</a:t>
            </a:r>
            <a:r>
              <a:rPr lang="en-US" sz="2000" dirty="0">
                <a:solidFill>
                  <a:srgbClr val="FF0000"/>
                </a:solidFill>
              </a:rPr>
              <a:t>' action </a:t>
            </a:r>
            <a:r>
              <a:rPr lang="en-US" sz="2000" dirty="0"/>
              <a:t>or towards a group's joint action. </a:t>
            </a:r>
            <a:r>
              <a:rPr lang="en-US" sz="2000" dirty="0" smtClean="0"/>
              <a:t>It guides </a:t>
            </a:r>
            <a:r>
              <a:rPr lang="en-US" sz="2000" dirty="0"/>
              <a:t>an agent to take actions (including communication), that </a:t>
            </a:r>
            <a:r>
              <a:rPr lang="en-US" sz="2000" dirty="0">
                <a:solidFill>
                  <a:srgbClr val="FF0000"/>
                </a:solidFill>
              </a:rPr>
              <a:t>enable</a:t>
            </a:r>
            <a:r>
              <a:rPr lang="en-US" sz="2000" dirty="0"/>
              <a:t> </a:t>
            </a:r>
            <a:r>
              <a:rPr lang="en-US" sz="2000" dirty="0" smtClean="0"/>
              <a:t>or </a:t>
            </a:r>
            <a:r>
              <a:rPr lang="en-US" sz="2000" dirty="0" smtClean="0">
                <a:solidFill>
                  <a:srgbClr val="FF0000"/>
                </a:solidFill>
              </a:rPr>
              <a:t>facilitate</a:t>
            </a:r>
            <a:r>
              <a:rPr lang="en-US" sz="2000" dirty="0" smtClean="0"/>
              <a:t> </a:t>
            </a:r>
            <a:r>
              <a:rPr lang="en-US" sz="2000" dirty="0"/>
              <a:t>other collaborators to perform assigned tasks.</a:t>
            </a: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Intention-to &amp; Intention-that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48886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</a:t>
            </a:r>
            <a:endParaRPr lang="en-US" sz="19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990601"/>
            <a:ext cx="8206611" cy="510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Another </a:t>
            </a:r>
            <a:r>
              <a:rPr lang="en-US" sz="2000" dirty="0" smtClean="0">
                <a:solidFill>
                  <a:srgbClr val="FF0000"/>
                </a:solidFill>
              </a:rPr>
              <a:t>formal theory </a:t>
            </a:r>
            <a:r>
              <a:rPr lang="en-US" sz="2000" dirty="0" smtClean="0"/>
              <a:t>of collaboration.</a:t>
            </a:r>
          </a:p>
          <a:p>
            <a:r>
              <a:rPr lang="en-US" sz="2000" dirty="0" smtClean="0"/>
              <a:t>Based on the idea of </a:t>
            </a:r>
            <a:r>
              <a:rPr lang="en-US" sz="2000" dirty="0" smtClean="0">
                <a:solidFill>
                  <a:srgbClr val="FF0000"/>
                </a:solidFill>
              </a:rPr>
              <a:t>individual and joint intentions </a:t>
            </a:r>
            <a:r>
              <a:rPr lang="en-US" sz="2000" dirty="0" smtClean="0"/>
              <a:t>to act as a team member.</a:t>
            </a:r>
          </a:p>
          <a:p>
            <a:r>
              <a:rPr lang="en-US" sz="2000" dirty="0"/>
              <a:t>A joint intention is a </a:t>
            </a:r>
            <a:r>
              <a:rPr lang="en-US" sz="2000" dirty="0">
                <a:solidFill>
                  <a:srgbClr val="FF0000"/>
                </a:solidFill>
              </a:rPr>
              <a:t>shared commitment </a:t>
            </a:r>
            <a:r>
              <a:rPr lang="en-US" sz="2000" dirty="0"/>
              <a:t>to perform an </a:t>
            </a:r>
            <a:r>
              <a:rPr lang="en-US" sz="2000" dirty="0" smtClean="0"/>
              <a:t>action while </a:t>
            </a:r>
            <a:r>
              <a:rPr lang="en-US" sz="2000" dirty="0"/>
              <a:t>in a group mental </a:t>
            </a:r>
            <a:r>
              <a:rPr lang="en-US" sz="2000" dirty="0" smtClean="0"/>
              <a:t>state.</a:t>
            </a:r>
          </a:p>
          <a:p>
            <a:r>
              <a:rPr lang="en-US" sz="2000" dirty="0"/>
              <a:t>Joint </a:t>
            </a:r>
            <a:r>
              <a:rPr lang="en-US" sz="2000" dirty="0" smtClean="0"/>
              <a:t>Intentions theory </a:t>
            </a:r>
            <a:r>
              <a:rPr lang="en-US" sz="2000" dirty="0"/>
              <a:t>describes how </a:t>
            </a:r>
            <a:r>
              <a:rPr lang="en-US" sz="2000" dirty="0">
                <a:solidFill>
                  <a:srgbClr val="FF0000"/>
                </a:solidFill>
              </a:rPr>
              <a:t>a team of agents </a:t>
            </a:r>
            <a:r>
              <a:rPr lang="en-US" sz="2000" dirty="0"/>
              <a:t>can jointly act together by </a:t>
            </a:r>
            <a:r>
              <a:rPr lang="en-US" sz="2000" dirty="0">
                <a:solidFill>
                  <a:srgbClr val="FF0000"/>
                </a:solidFill>
              </a:rPr>
              <a:t>sharing </a:t>
            </a:r>
            <a:r>
              <a:rPr lang="en-US" sz="2000" dirty="0" smtClean="0">
                <a:solidFill>
                  <a:srgbClr val="FF0000"/>
                </a:solidFill>
              </a:rPr>
              <a:t>mental states </a:t>
            </a:r>
            <a:r>
              <a:rPr lang="en-US" sz="2000" dirty="0"/>
              <a:t>about their actions while an </a:t>
            </a:r>
            <a:r>
              <a:rPr lang="en-US" sz="2000" dirty="0">
                <a:solidFill>
                  <a:srgbClr val="FF0000"/>
                </a:solidFill>
              </a:rPr>
              <a:t>intention</a:t>
            </a:r>
            <a:r>
              <a:rPr lang="en-US" sz="2000" dirty="0"/>
              <a:t> is viewed as a </a:t>
            </a:r>
            <a:r>
              <a:rPr lang="en-US" sz="2000" dirty="0">
                <a:solidFill>
                  <a:srgbClr val="FF0000"/>
                </a:solidFill>
              </a:rPr>
              <a:t>commitment</a:t>
            </a:r>
            <a:r>
              <a:rPr lang="en-US" sz="2000" dirty="0"/>
              <a:t> </a:t>
            </a:r>
            <a:r>
              <a:rPr lang="en-US" sz="2000" dirty="0" smtClean="0"/>
              <a:t>to perform </a:t>
            </a:r>
            <a:r>
              <a:rPr lang="en-US" sz="2000" dirty="0"/>
              <a:t>an action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Joint intention </a:t>
            </a:r>
            <a:r>
              <a:rPr lang="en-US" sz="2000" dirty="0" smtClean="0">
                <a:solidFill>
                  <a:srgbClr val="FF0000"/>
                </a:solidFill>
              </a:rPr>
              <a:t>cannot</a:t>
            </a:r>
            <a:r>
              <a:rPr lang="en-US" sz="2000" dirty="0" smtClean="0"/>
              <a:t> </a:t>
            </a:r>
            <a:r>
              <a:rPr lang="en-US" sz="2000" dirty="0"/>
              <a:t>be defined simply as individual intention with the team regarded as </a:t>
            </a:r>
            <a:r>
              <a:rPr lang="en-US" sz="2000" dirty="0" smtClean="0"/>
              <a:t>an individual.</a:t>
            </a:r>
          </a:p>
          <a:p>
            <a:r>
              <a:rPr lang="en-US" sz="2000" dirty="0"/>
              <a:t>once an agent entered into a </a:t>
            </a:r>
            <a:r>
              <a:rPr lang="en-US" sz="2000" dirty="0">
                <a:solidFill>
                  <a:srgbClr val="FF0000"/>
                </a:solidFill>
              </a:rPr>
              <a:t>joint commitment </a:t>
            </a:r>
            <a:r>
              <a:rPr lang="en-US" sz="2000" dirty="0"/>
              <a:t>with other </a:t>
            </a:r>
            <a:r>
              <a:rPr lang="en-US" sz="2000" dirty="0" smtClean="0"/>
              <a:t>agents, the </a:t>
            </a:r>
            <a:r>
              <a:rPr lang="en-US" sz="2000" dirty="0"/>
              <a:t>agent should </a:t>
            </a:r>
            <a:r>
              <a:rPr lang="en-US" sz="2000" dirty="0">
                <a:solidFill>
                  <a:srgbClr val="FF0000"/>
                </a:solidFill>
              </a:rPr>
              <a:t>communicate</a:t>
            </a:r>
            <a:r>
              <a:rPr lang="en-US" sz="2000" dirty="0"/>
              <a:t> its </a:t>
            </a:r>
            <a:r>
              <a:rPr lang="en-US" sz="2000" dirty="0">
                <a:solidFill>
                  <a:srgbClr val="FF0000"/>
                </a:solidFill>
              </a:rPr>
              <a:t>private beliefs </a:t>
            </a:r>
            <a:r>
              <a:rPr lang="en-US" sz="2000" dirty="0"/>
              <a:t>with other team </a:t>
            </a:r>
            <a:r>
              <a:rPr lang="en-US" sz="2000" dirty="0" smtClean="0"/>
              <a:t>members.</a:t>
            </a:r>
          </a:p>
          <a:p>
            <a:r>
              <a:rPr lang="en-US" sz="2000" dirty="0"/>
              <a:t>team members </a:t>
            </a:r>
            <a:r>
              <a:rPr lang="en-US" sz="2000" dirty="0" smtClean="0"/>
              <a:t>are </a:t>
            </a:r>
            <a:r>
              <a:rPr lang="en-US" sz="2000" dirty="0" smtClean="0">
                <a:solidFill>
                  <a:srgbClr val="FF0000"/>
                </a:solidFill>
              </a:rPr>
              <a:t>committed</a:t>
            </a:r>
            <a:r>
              <a:rPr lang="en-US" sz="2000" dirty="0" smtClean="0"/>
              <a:t> </a:t>
            </a:r>
            <a:r>
              <a:rPr lang="en-US" sz="2000" dirty="0"/>
              <a:t>to inform other team members when they reach the </a:t>
            </a:r>
            <a:r>
              <a:rPr lang="en-US" sz="2000" dirty="0">
                <a:solidFill>
                  <a:srgbClr val="FF0000"/>
                </a:solidFill>
              </a:rPr>
              <a:t>conclusion</a:t>
            </a:r>
            <a:r>
              <a:rPr lang="en-US" sz="2000" dirty="0"/>
              <a:t> that </a:t>
            </a:r>
            <a:r>
              <a:rPr lang="en-US" sz="2000" dirty="0" smtClean="0"/>
              <a:t>a goal </a:t>
            </a:r>
            <a:r>
              <a:rPr lang="en-US" sz="2000" dirty="0"/>
              <a:t>is achievable, impossible, or irrelevant.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762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Theory: </a:t>
            </a:r>
            <a:r>
              <a:rPr lang="en-US" sz="2000" b="1" i="1" dirty="0" smtClean="0"/>
              <a:t>Individual Commitment &amp; </a:t>
            </a:r>
            <a:r>
              <a:rPr lang="en-US" sz="2000" b="1" i="1" dirty="0"/>
              <a:t>Individual </a:t>
            </a:r>
            <a:r>
              <a:rPr lang="en-US" sz="2000" b="1" i="1" dirty="0" smtClean="0"/>
              <a:t> Intention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219201"/>
            <a:ext cx="8206611" cy="4876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An agent has an </a:t>
            </a:r>
            <a:r>
              <a:rPr lang="en-US" sz="2000" dirty="0" smtClean="0">
                <a:solidFill>
                  <a:srgbClr val="FF0000"/>
                </a:solidFill>
              </a:rPr>
              <a:t>individual commitment</a:t>
            </a:r>
            <a:r>
              <a:rPr lang="en-US" sz="2000" dirty="0" smtClean="0"/>
              <a:t> (persistent goal) to achieve a </a:t>
            </a:r>
            <a:r>
              <a:rPr lang="en-US" sz="2000" b="1" i="1" dirty="0" smtClean="0"/>
              <a:t>p</a:t>
            </a:r>
            <a:r>
              <a:rPr lang="en-US" sz="2000" dirty="0" smtClean="0"/>
              <a:t> when: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1800" dirty="0"/>
              <a:t>Agent believes that the </a:t>
            </a:r>
            <a:r>
              <a:rPr lang="en-US" sz="1800" b="1" i="1" dirty="0"/>
              <a:t>p</a:t>
            </a:r>
            <a:r>
              <a:rPr lang="en-US" sz="1800" dirty="0"/>
              <a:t> is </a:t>
            </a:r>
            <a:r>
              <a:rPr lang="en-US" sz="1800" dirty="0">
                <a:solidFill>
                  <a:srgbClr val="FF0000"/>
                </a:solidFill>
              </a:rPr>
              <a:t>currently false</a:t>
            </a:r>
            <a:r>
              <a:rPr lang="en-US" sz="1800" dirty="0"/>
              <a:t>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/>
              <a:t>agent </a:t>
            </a:r>
            <a:r>
              <a:rPr lang="en-US" sz="1800" dirty="0">
                <a:solidFill>
                  <a:srgbClr val="FF0000"/>
                </a:solidFill>
              </a:rPr>
              <a:t>wants</a:t>
            </a:r>
            <a:r>
              <a:rPr lang="en-US" sz="1800" dirty="0"/>
              <a:t> </a:t>
            </a:r>
            <a:r>
              <a:rPr lang="en-US" sz="1800" b="1" i="1" dirty="0"/>
              <a:t>p</a:t>
            </a:r>
            <a:r>
              <a:rPr lang="en-US" sz="1800" dirty="0"/>
              <a:t> to be </a:t>
            </a:r>
            <a:r>
              <a:rPr lang="en-US" sz="1800" dirty="0">
                <a:solidFill>
                  <a:srgbClr val="FF0000"/>
                </a:solidFill>
              </a:rPr>
              <a:t>true</a:t>
            </a:r>
            <a:r>
              <a:rPr lang="en-US" sz="1800" dirty="0"/>
              <a:t>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/>
              <a:t>it is true (and agent knows it) that (2) will </a:t>
            </a:r>
            <a:r>
              <a:rPr lang="en-US" sz="1800" dirty="0">
                <a:solidFill>
                  <a:srgbClr val="FF0000"/>
                </a:solidFill>
              </a:rPr>
              <a:t>continue to hold </a:t>
            </a:r>
            <a:r>
              <a:rPr lang="en-US" sz="1800" dirty="0"/>
              <a:t>until the agent comes to believe either that </a:t>
            </a:r>
            <a:r>
              <a:rPr lang="en-US" sz="1800" b="1" i="1" dirty="0"/>
              <a:t>p</a:t>
            </a:r>
            <a:r>
              <a:rPr lang="en-US" sz="1800" dirty="0"/>
              <a:t> is true, or that it will never be true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4834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Theory: </a:t>
            </a:r>
            <a:r>
              <a:rPr lang="en-US" sz="2000" b="1" i="1" dirty="0" smtClean="0"/>
              <a:t>Joint Commitment &amp; Joint Intention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219201"/>
            <a:ext cx="8206611" cy="5333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Weak Achievement Goal (WAG):</a:t>
            </a:r>
            <a:r>
              <a:rPr lang="en-US" sz="2000" dirty="0"/>
              <a:t> shows the state of a team member nominally working on a goal</a:t>
            </a:r>
            <a:r>
              <a:rPr lang="en-US" sz="2000" dirty="0" smtClean="0"/>
              <a:t>. An agent has a WAG about </a:t>
            </a:r>
            <a:r>
              <a:rPr lang="en-US" sz="2000" b="1" i="1" dirty="0" smtClean="0"/>
              <a:t>p</a:t>
            </a:r>
            <a:r>
              <a:rPr lang="en-US" sz="2000" dirty="0" smtClean="0"/>
              <a:t> if either of the following conditions holds:</a:t>
            </a:r>
          </a:p>
          <a:p>
            <a:pPr lvl="1"/>
            <a:r>
              <a:rPr lang="en-US" sz="1800" dirty="0"/>
              <a:t>The agent does not yet believe that </a:t>
            </a:r>
            <a:r>
              <a:rPr lang="en-US" sz="1800" b="1" i="1" dirty="0"/>
              <a:t>p</a:t>
            </a:r>
            <a:r>
              <a:rPr lang="en-US" sz="1800" dirty="0"/>
              <a:t> is true and wants </a:t>
            </a:r>
            <a:r>
              <a:rPr lang="en-US" sz="1800" b="1" i="1" dirty="0"/>
              <a:t>p</a:t>
            </a:r>
            <a:r>
              <a:rPr lang="en-US" sz="1800" dirty="0"/>
              <a:t> to be true as a goal.</a:t>
            </a:r>
          </a:p>
          <a:p>
            <a:pPr lvl="1"/>
            <a:r>
              <a:rPr lang="en-US" sz="1800" dirty="0"/>
              <a:t>The agent believes that </a:t>
            </a:r>
            <a:r>
              <a:rPr lang="en-US" sz="1800" b="1" i="1" dirty="0"/>
              <a:t>p</a:t>
            </a:r>
            <a:r>
              <a:rPr lang="en-US" sz="1800" dirty="0"/>
              <a:t> is true, will never be true, or is irrelevant, but has as a goal that the status of p be mutually believed by all the team members.</a:t>
            </a:r>
          </a:p>
          <a:p>
            <a:r>
              <a:rPr lang="en-US" sz="2000" dirty="0" smtClean="0"/>
              <a:t>Joint commitment or Joint Persistent Goal (JPG</a:t>
            </a:r>
            <a:r>
              <a:rPr lang="en-US" sz="2000" dirty="0"/>
              <a:t>) requires </a:t>
            </a:r>
            <a:r>
              <a:rPr lang="en-US" sz="2000" dirty="0" smtClean="0"/>
              <a:t>all team </a:t>
            </a:r>
            <a:r>
              <a:rPr lang="en-US" sz="2000" dirty="0"/>
              <a:t>members to mutually believe that </a:t>
            </a:r>
            <a:r>
              <a:rPr lang="en-US" sz="2000" b="1" i="1" dirty="0">
                <a:solidFill>
                  <a:srgbClr val="FF0000"/>
                </a:solidFill>
              </a:rPr>
              <a:t>p</a:t>
            </a:r>
            <a:r>
              <a:rPr lang="en-US" sz="2000" dirty="0">
                <a:solidFill>
                  <a:srgbClr val="FF0000"/>
                </a:solidFill>
              </a:rPr>
              <a:t> is currently false </a:t>
            </a:r>
            <a:r>
              <a:rPr lang="en-US" sz="2000" dirty="0"/>
              <a:t>and want </a:t>
            </a:r>
            <a:r>
              <a:rPr lang="en-US" sz="2000" b="1" i="1" dirty="0"/>
              <a:t>p</a:t>
            </a:r>
            <a:r>
              <a:rPr lang="en-US" sz="2000" dirty="0"/>
              <a:t> </a:t>
            </a:r>
            <a:r>
              <a:rPr lang="en-US" sz="2000" dirty="0" smtClean="0"/>
              <a:t>to eventually </a:t>
            </a:r>
            <a:r>
              <a:rPr lang="en-US" sz="2000" dirty="0"/>
              <a:t>be true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 </a:t>
            </a:r>
            <a:r>
              <a:rPr lang="en-US" sz="2000" dirty="0"/>
              <a:t>JPG guarantees that team </a:t>
            </a:r>
            <a:r>
              <a:rPr lang="en-US" sz="2000" dirty="0">
                <a:solidFill>
                  <a:srgbClr val="FF0000"/>
                </a:solidFill>
              </a:rPr>
              <a:t>members cannot </a:t>
            </a:r>
            <a:r>
              <a:rPr lang="en-US" sz="2000" dirty="0" err="1">
                <a:solidFill>
                  <a:srgbClr val="FF0000"/>
                </a:solidFill>
              </a:rPr>
              <a:t>decommit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until </a:t>
            </a:r>
            <a:r>
              <a:rPr lang="en-US" sz="2000" b="1" i="1" dirty="0" smtClean="0"/>
              <a:t>p</a:t>
            </a:r>
            <a:r>
              <a:rPr lang="en-US" sz="2000" dirty="0" smtClean="0"/>
              <a:t> is </a:t>
            </a:r>
            <a:r>
              <a:rPr lang="en-US" sz="2000" dirty="0"/>
              <a:t>mutually known to be </a:t>
            </a:r>
            <a:r>
              <a:rPr lang="en-US" sz="2000" dirty="0" smtClean="0"/>
              <a:t>achieved</a:t>
            </a:r>
            <a:r>
              <a:rPr lang="en-US" sz="2000" dirty="0"/>
              <a:t>, </a:t>
            </a:r>
            <a:r>
              <a:rPr lang="en-US" sz="2000" dirty="0" smtClean="0"/>
              <a:t>unachievable </a:t>
            </a:r>
            <a:r>
              <a:rPr lang="en-US" sz="2000" dirty="0"/>
              <a:t>or </a:t>
            </a:r>
            <a:r>
              <a:rPr lang="en-US" sz="2000" dirty="0" smtClean="0"/>
              <a:t>irrelevant.</a:t>
            </a:r>
          </a:p>
          <a:p>
            <a:r>
              <a:rPr lang="en-US" sz="2000" dirty="0" smtClean="0"/>
              <a:t>JPG requires </a:t>
            </a:r>
            <a:r>
              <a:rPr lang="en-US" sz="2000" dirty="0"/>
              <a:t>team members to each hold </a:t>
            </a:r>
            <a:r>
              <a:rPr lang="en-US" sz="2000" b="1" i="1" dirty="0"/>
              <a:t>p</a:t>
            </a:r>
            <a:r>
              <a:rPr lang="en-US" sz="2000" dirty="0"/>
              <a:t> as </a:t>
            </a:r>
            <a:r>
              <a:rPr lang="en-US" sz="2000" dirty="0" smtClean="0"/>
              <a:t>a WAG.</a:t>
            </a:r>
          </a:p>
          <a:p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team of agents </a:t>
            </a:r>
            <a:r>
              <a:rPr lang="en-US" sz="2000" dirty="0">
                <a:solidFill>
                  <a:srgbClr val="FF0000"/>
                </a:solidFill>
              </a:rPr>
              <a:t>jointly </a:t>
            </a:r>
            <a:r>
              <a:rPr lang="en-US" sz="2000" dirty="0" smtClean="0">
                <a:solidFill>
                  <a:srgbClr val="FF0000"/>
                </a:solidFill>
              </a:rPr>
              <a:t>intends </a:t>
            </a:r>
            <a:r>
              <a:rPr lang="en-US" sz="2000" dirty="0" smtClean="0"/>
              <a:t>to </a:t>
            </a:r>
            <a:r>
              <a:rPr lang="en-US" sz="2000" dirty="0"/>
              <a:t>do an action if and only if the members have a </a:t>
            </a:r>
            <a:r>
              <a:rPr lang="en-US" sz="2000" dirty="0" smtClean="0">
                <a:solidFill>
                  <a:srgbClr val="FF0000"/>
                </a:solidFill>
              </a:rPr>
              <a:t>JPG</a:t>
            </a:r>
            <a:r>
              <a:rPr lang="en-US" sz="2000" dirty="0" smtClean="0"/>
              <a:t> of </a:t>
            </a:r>
            <a:r>
              <a:rPr lang="en-US" sz="2000" dirty="0"/>
              <a:t>them </a:t>
            </a:r>
            <a:r>
              <a:rPr lang="en-US" sz="2000" dirty="0">
                <a:solidFill>
                  <a:srgbClr val="FF0000"/>
                </a:solidFill>
              </a:rPr>
              <a:t>having the action completed</a:t>
            </a:r>
            <a:r>
              <a:rPr lang="en-US" sz="2000" dirty="0"/>
              <a:t>, and having it </a:t>
            </a:r>
            <a:r>
              <a:rPr lang="en-US" sz="2000" dirty="0" smtClean="0"/>
              <a:t>completed knowingly.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242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STEAM – A Hybrid Approach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990600"/>
            <a:ext cx="8534399" cy="5715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STEAM is </a:t>
            </a:r>
            <a:r>
              <a:rPr lang="en-US" sz="2000" dirty="0">
                <a:solidFill>
                  <a:srgbClr val="FF0000"/>
                </a:solidFill>
              </a:rPr>
              <a:t>founded</a:t>
            </a:r>
            <a:r>
              <a:rPr lang="en-US" sz="2000" dirty="0"/>
              <a:t> on the Joint Intentions </a:t>
            </a:r>
            <a:r>
              <a:rPr lang="en-US" sz="2000" dirty="0" smtClean="0"/>
              <a:t>theory.</a:t>
            </a:r>
          </a:p>
          <a:p>
            <a:r>
              <a:rPr lang="en-US" sz="2000" dirty="0" smtClean="0"/>
              <a:t>Uses </a:t>
            </a:r>
            <a:r>
              <a:rPr lang="en-US" sz="2000" dirty="0">
                <a:solidFill>
                  <a:srgbClr val="FF0000"/>
                </a:solidFill>
              </a:rPr>
              <a:t>joint intentions </a:t>
            </a:r>
            <a:r>
              <a:rPr lang="en-US" sz="2000" dirty="0"/>
              <a:t>as the basic building block of </a:t>
            </a:r>
            <a:r>
              <a:rPr lang="en-US" sz="2000" dirty="0" smtClean="0"/>
              <a:t>teamwork (formalizes commitment).</a:t>
            </a:r>
          </a:p>
          <a:p>
            <a:pPr lvl="1"/>
            <a:r>
              <a:rPr lang="en-US" sz="1800" dirty="0"/>
              <a:t>Reasoning about coordination and communication in a team.</a:t>
            </a:r>
          </a:p>
          <a:p>
            <a:pPr lvl="1"/>
            <a:r>
              <a:rPr lang="en-US" sz="1800" dirty="0"/>
              <a:t>Guidance for monitoring and maintenance of a team activity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Reasoning about team activity and member’s contribution.</a:t>
            </a:r>
          </a:p>
          <a:p>
            <a:pPr lvl="1"/>
            <a:r>
              <a:rPr lang="en-US" sz="1800" dirty="0" smtClean="0"/>
              <a:t>To reinforce the teamwork coherency to build team members’ mental states.</a:t>
            </a:r>
          </a:p>
          <a:p>
            <a:r>
              <a:rPr lang="en-US" sz="2000" dirty="0" smtClean="0"/>
              <a:t>It is </a:t>
            </a:r>
            <a:r>
              <a:rPr lang="en-US" sz="2000" dirty="0" smtClean="0">
                <a:solidFill>
                  <a:srgbClr val="FF0000"/>
                </a:solidFill>
              </a:rPr>
              <a:t>informed</a:t>
            </a:r>
            <a:r>
              <a:rPr lang="en-US" sz="2000" dirty="0" smtClean="0"/>
              <a:t> </a:t>
            </a:r>
            <a:r>
              <a:rPr lang="en-US" sz="2000" dirty="0"/>
              <a:t>by key concepts from SharedPlans </a:t>
            </a:r>
            <a:r>
              <a:rPr lang="en-US" sz="2000" dirty="0" smtClean="0"/>
              <a:t>theory (formulates team’s attitude).</a:t>
            </a:r>
          </a:p>
          <a:p>
            <a:pPr lvl="1"/>
            <a:r>
              <a:rPr lang="en-US" sz="1800" dirty="0"/>
              <a:t>Mutual belief in a shared recipe and shared plans (adds coherency within the teamwork).</a:t>
            </a:r>
          </a:p>
          <a:p>
            <a:pPr lvl="1"/>
            <a:r>
              <a:rPr lang="en-US" sz="1800" dirty="0"/>
              <a:t>The limited required information about recipe to perform an action (only tracking who is responsible).</a:t>
            </a:r>
          </a:p>
          <a:p>
            <a:pPr lvl="1"/>
            <a:r>
              <a:rPr lang="en-US" sz="1800" dirty="0"/>
              <a:t>Unreconciled case in SharedPlans (handled by </a:t>
            </a:r>
            <a:r>
              <a:rPr lang="en-US" sz="1800" dirty="0" err="1"/>
              <a:t>replanning</a:t>
            </a:r>
            <a:r>
              <a:rPr lang="en-US" sz="1800" dirty="0"/>
              <a:t> and communication to assign unachieved/unassigned tasks).</a:t>
            </a:r>
          </a:p>
          <a:p>
            <a:pPr lvl="1"/>
            <a:r>
              <a:rPr lang="en-US" sz="1900" dirty="0"/>
              <a:t>Uses the concept of intention-that for communication.</a:t>
            </a:r>
          </a:p>
          <a:p>
            <a:endParaRPr lang="en-US" sz="2000" dirty="0" smtClean="0"/>
          </a:p>
          <a:p>
            <a:r>
              <a:rPr lang="en-US" sz="2000" dirty="0" smtClean="0"/>
              <a:t>Has team (joint activities) vs. individual (individual’s </a:t>
            </a:r>
            <a:r>
              <a:rPr lang="en-US" sz="2000" dirty="0"/>
              <a:t>activities</a:t>
            </a:r>
            <a:r>
              <a:rPr lang="en-US" sz="2000" dirty="0" smtClean="0"/>
              <a:t>) operators.</a:t>
            </a:r>
          </a:p>
          <a:p>
            <a:r>
              <a:rPr lang="en-US" sz="2000" dirty="0" smtClean="0"/>
              <a:t>Team synchronization protocol.</a:t>
            </a:r>
          </a:p>
          <a:p>
            <a:r>
              <a:rPr lang="en-US" sz="2000" dirty="0" smtClean="0"/>
              <a:t>Constructs to monitoring team performance.</a:t>
            </a:r>
          </a:p>
          <a:p>
            <a:r>
              <a:rPr lang="en-US" sz="2000" dirty="0" smtClean="0"/>
              <a:t>Communication overhead and risks.</a:t>
            </a:r>
          </a:p>
          <a:p>
            <a:endParaRPr lang="en-US" sz="1600" dirty="0" smtClean="0"/>
          </a:p>
          <a:p>
            <a:pPr lvl="1"/>
            <a:endParaRPr lang="en-US" sz="16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737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specify executing actions as a team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based on BDI model and </a:t>
            </a:r>
            <a:r>
              <a:rPr lang="en-US" sz="2000" dirty="0" err="1" smtClean="0"/>
              <a:t>Bratman’s</a:t>
            </a:r>
            <a:r>
              <a:rPr lang="en-US" sz="2000" dirty="0" smtClean="0"/>
              <a:t> view of intention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 both joint actions are not collection of individual actions (agents need to share beliefs)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emphasize on communication.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are concerned about commitment.</a:t>
            </a:r>
            <a:endParaRPr lang="en-US" sz="2800" dirty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Similarities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46803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SharedPlans theory is based on mutual beliefs and notion of intention-that, while Joint Intentions theory is based on joint intentions.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 SharedPlans theory teammates agree on the shared plan, whereas </a:t>
            </a:r>
            <a:r>
              <a:rPr lang="en-US" sz="2000" dirty="0" smtClean="0"/>
              <a:t>in  </a:t>
            </a:r>
            <a:r>
              <a:rPr lang="en-US" sz="2000" dirty="0"/>
              <a:t>Joint Intentions theory teammates agree on intentions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SharedPlans theory employs hierarchical structures over intentions (in contrast to Joint Intentions theory).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SharedPlans </a:t>
            </a:r>
            <a:r>
              <a:rPr lang="en-US" sz="2000" dirty="0" smtClean="0"/>
              <a:t>theory describe a way to achieve a shared goal whereas </a:t>
            </a:r>
            <a:r>
              <a:rPr lang="en-US" sz="2000" dirty="0"/>
              <a:t>Joint Intentions </a:t>
            </a:r>
            <a:r>
              <a:rPr lang="en-US" sz="2000" dirty="0" smtClean="0"/>
              <a:t>theory only describes the shared goal.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Joint Intentions </a:t>
            </a:r>
            <a:r>
              <a:rPr lang="en-US" sz="2000" dirty="0" smtClean="0"/>
              <a:t>theory assumes knowledge about the teammates is always available (in contrast to partial plan in </a:t>
            </a:r>
            <a:r>
              <a:rPr lang="en-US" sz="2000" dirty="0" err="1" smtClean="0"/>
              <a:t>SharedPland</a:t>
            </a:r>
            <a:r>
              <a:rPr lang="en-US" sz="2000" dirty="0" smtClean="0"/>
              <a:t> theory).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 </a:t>
            </a:r>
            <a:r>
              <a:rPr lang="en-US" sz="2000" dirty="0" smtClean="0"/>
              <a:t>SharedPlans theory communication requirements are derived from intention-that concept whereas it is “hard-wired” in Joint </a:t>
            </a:r>
            <a:r>
              <a:rPr lang="en-US" sz="2000" dirty="0"/>
              <a:t>Intentions </a:t>
            </a:r>
            <a:r>
              <a:rPr lang="en-US" sz="2000" dirty="0" smtClean="0"/>
              <a:t>theory.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Differences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235101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Assistant robots</a:t>
            </a:r>
          </a:p>
          <a:p>
            <a:r>
              <a:rPr lang="en-US" sz="2000" dirty="0" smtClean="0"/>
              <a:t>Emotional awareness (COCHI)</a:t>
            </a:r>
          </a:p>
          <a:p>
            <a:r>
              <a:rPr lang="en-US" sz="2000" dirty="0" smtClean="0"/>
              <a:t>Communication</a:t>
            </a:r>
          </a:p>
          <a:p>
            <a:r>
              <a:rPr lang="en-US" sz="2000" dirty="0" smtClean="0"/>
              <a:t>Joint actions and commitments</a:t>
            </a:r>
          </a:p>
          <a:p>
            <a:r>
              <a:rPr lang="en-US" sz="2000" dirty="0" smtClean="0"/>
              <a:t>Task-based planning</a:t>
            </a:r>
          </a:p>
          <a:p>
            <a:r>
              <a:rPr lang="en-US" sz="2000" dirty="0" smtClean="0"/>
              <a:t>Discourse generation and interpretation (COLLAGEN)</a:t>
            </a:r>
          </a:p>
          <a:p>
            <a:r>
              <a:rPr lang="en-US" sz="2000" dirty="0" smtClean="0"/>
              <a:t>Conversational agents</a:t>
            </a:r>
          </a:p>
          <a:p>
            <a:r>
              <a:rPr lang="en-US" sz="2000" dirty="0" smtClean="0"/>
              <a:t>Network management</a:t>
            </a:r>
          </a:p>
          <a:p>
            <a:r>
              <a:rPr lang="en-US" sz="2000" dirty="0" smtClean="0"/>
              <a:t>Proactive behaviors and information exchange (CAST)</a:t>
            </a:r>
          </a:p>
          <a:p>
            <a:r>
              <a:rPr lang="en-US" sz="2000" dirty="0" smtClean="0"/>
              <a:t>Instructional systems</a:t>
            </a:r>
          </a:p>
          <a:p>
            <a:r>
              <a:rPr lang="en-US" sz="2000" dirty="0" smtClean="0"/>
              <a:t>Group decision support systems</a:t>
            </a:r>
          </a:p>
          <a:p>
            <a:r>
              <a:rPr lang="en-US" sz="2000" dirty="0" smtClean="0"/>
              <a:t>Authors’ assistant</a:t>
            </a:r>
          </a:p>
          <a:p>
            <a:r>
              <a:rPr lang="en-US" sz="2000" dirty="0" smtClean="0"/>
              <a:t>Sociable robots</a:t>
            </a:r>
          </a:p>
          <a:p>
            <a:r>
              <a:rPr lang="en-US" sz="2000" dirty="0" smtClean="0"/>
              <a:t>Combat air missions</a:t>
            </a:r>
          </a:p>
          <a:p>
            <a:r>
              <a:rPr lang="en-US" sz="2000" dirty="0" smtClean="0"/>
              <a:t>Robot soccer</a:t>
            </a:r>
          </a:p>
          <a:p>
            <a:r>
              <a:rPr lang="en-US" sz="2000" dirty="0" smtClean="0"/>
              <a:t>Rescue responses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Applications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12028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SharedPlans is more convincing than the others.</a:t>
            </a:r>
            <a:endParaRPr lang="en-US" sz="1600" dirty="0"/>
          </a:p>
          <a:p>
            <a:pPr lvl="1"/>
            <a:r>
              <a:rPr lang="en-US" sz="1800" dirty="0"/>
              <a:t>Inclusive explanation of collaboration structure.</a:t>
            </a:r>
          </a:p>
          <a:p>
            <a:pPr lvl="1"/>
            <a:r>
              <a:rPr lang="en-US" sz="1800" dirty="0"/>
              <a:t>Association to discourse structure (improve communicative aspects</a:t>
            </a:r>
            <a:r>
              <a:rPr lang="en-US" sz="1800" dirty="0" smtClean="0"/>
              <a:t>).</a:t>
            </a:r>
          </a:p>
          <a:p>
            <a:endParaRPr lang="en-US" sz="2000" dirty="0" smtClean="0"/>
          </a:p>
          <a:p>
            <a:r>
              <a:rPr lang="en-US" sz="2000" dirty="0" smtClean="0"/>
              <a:t>Joint Intentions theory is clearly defined and fulfills most of the key collaboration requirements.</a:t>
            </a:r>
          </a:p>
          <a:p>
            <a:endParaRPr lang="en-US" sz="2000" dirty="0"/>
          </a:p>
          <a:p>
            <a:r>
              <a:rPr lang="en-US" sz="2000" dirty="0" smtClean="0"/>
              <a:t>Hybrid approaches are valuable and make the theories closer to applications.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The lack </a:t>
            </a:r>
            <a:r>
              <a:rPr lang="en-US" sz="2000" dirty="0"/>
              <a:t>of underlying </a:t>
            </a:r>
            <a:r>
              <a:rPr lang="en-US" sz="2000" dirty="0" smtClean="0"/>
              <a:t> domain-independent </a:t>
            </a:r>
            <a:r>
              <a:rPr lang="en-US" sz="2000" dirty="0"/>
              <a:t>collaboration </a:t>
            </a:r>
            <a:r>
              <a:rPr lang="en-US" sz="2000" dirty="0" smtClean="0"/>
              <a:t>processes which can construct and evolve the collaboration structure.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Conclusion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12028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/>
          <a:p>
            <a:r>
              <a:rPr lang="en-US" b="1" dirty="0" smtClean="0"/>
              <a:t>Affective Computing</a:t>
            </a:r>
            <a:endParaRPr lang="en-US" b="1" dirty="0"/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65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7620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26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981200"/>
            <a:ext cx="8206611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dirty="0"/>
              <a:t>Some of the </a:t>
            </a:r>
            <a:r>
              <a:rPr lang="en-US" sz="2900" dirty="0" smtClean="0"/>
              <a:t>key points about collaboration:</a:t>
            </a:r>
          </a:p>
          <a:p>
            <a:pPr marL="0" indent="0">
              <a:buNone/>
            </a:pPr>
            <a:endParaRPr lang="en-US" sz="2900" dirty="0" smtClean="0"/>
          </a:p>
          <a:p>
            <a:r>
              <a:rPr lang="en-US" sz="2900" dirty="0" smtClean="0"/>
              <a:t>Participants </a:t>
            </a:r>
            <a:r>
              <a:rPr lang="en-US" sz="2900" dirty="0"/>
              <a:t>with </a:t>
            </a:r>
            <a:r>
              <a:rPr lang="en-US" sz="2900" dirty="0">
                <a:solidFill>
                  <a:srgbClr val="FF0000"/>
                </a:solidFill>
              </a:rPr>
              <a:t>different beliefs</a:t>
            </a:r>
            <a:r>
              <a:rPr lang="en-US" sz="2900" dirty="0"/>
              <a:t> and </a:t>
            </a:r>
            <a:r>
              <a:rPr lang="en-US" sz="2900" dirty="0" smtClean="0"/>
              <a:t>capabilities,</a:t>
            </a:r>
          </a:p>
          <a:p>
            <a:r>
              <a:rPr lang="en-US" sz="2900" dirty="0"/>
              <a:t>Participants with </a:t>
            </a:r>
            <a:r>
              <a:rPr lang="en-US" sz="2900" dirty="0">
                <a:solidFill>
                  <a:srgbClr val="FF0000"/>
                </a:solidFill>
              </a:rPr>
              <a:t>p</a:t>
            </a:r>
            <a:r>
              <a:rPr lang="en-US" sz="2900" dirty="0" smtClean="0">
                <a:solidFill>
                  <a:srgbClr val="FF0000"/>
                </a:solidFill>
              </a:rPr>
              <a:t>artial </a:t>
            </a:r>
            <a:r>
              <a:rPr lang="en-US" sz="2900" dirty="0">
                <a:solidFill>
                  <a:srgbClr val="FF0000"/>
                </a:solidFill>
              </a:rPr>
              <a:t>knowledge </a:t>
            </a:r>
            <a:r>
              <a:rPr lang="en-US" sz="2900" dirty="0"/>
              <a:t>of the collaborative </a:t>
            </a:r>
            <a:r>
              <a:rPr lang="en-US" sz="2900" dirty="0" smtClean="0"/>
              <a:t>activities,</a:t>
            </a:r>
          </a:p>
          <a:p>
            <a:r>
              <a:rPr lang="en-US" sz="2900" dirty="0" smtClean="0"/>
              <a:t>Collaborative </a:t>
            </a:r>
            <a:r>
              <a:rPr lang="en-US" sz="2900" dirty="0"/>
              <a:t>plans are </a:t>
            </a:r>
            <a:r>
              <a:rPr lang="en-US" sz="2900" dirty="0">
                <a:solidFill>
                  <a:srgbClr val="FF0000"/>
                </a:solidFill>
              </a:rPr>
              <a:t>more than the sum</a:t>
            </a:r>
            <a:r>
              <a:rPr lang="en-US" sz="2900" dirty="0"/>
              <a:t> of individual </a:t>
            </a:r>
            <a:r>
              <a:rPr lang="en-US" sz="2900" dirty="0" smtClean="0"/>
              <a:t>plans,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are required to </a:t>
            </a:r>
            <a:r>
              <a:rPr lang="en-US" sz="2900" dirty="0">
                <a:solidFill>
                  <a:srgbClr val="FF0000"/>
                </a:solidFill>
              </a:rPr>
              <a:t>maintain mutual beliefs </a:t>
            </a:r>
            <a:r>
              <a:rPr lang="en-US" sz="2900" dirty="0"/>
              <a:t>about their shared </a:t>
            </a:r>
            <a:r>
              <a:rPr lang="en-US" sz="2900" dirty="0" smtClean="0"/>
              <a:t>goal throughout </a:t>
            </a:r>
            <a:r>
              <a:rPr lang="en-US" sz="2900" dirty="0"/>
              <a:t>the collaboration</a:t>
            </a:r>
            <a:r>
              <a:rPr lang="en-US" sz="2900" dirty="0" smtClean="0"/>
              <a:t>,</a:t>
            </a:r>
          </a:p>
          <a:p>
            <a:r>
              <a:rPr lang="en-US" sz="2900" dirty="0" smtClean="0"/>
              <a:t>Collaborators  </a:t>
            </a:r>
            <a:r>
              <a:rPr lang="en-US" sz="2900" dirty="0"/>
              <a:t>need to be able to </a:t>
            </a:r>
            <a:r>
              <a:rPr lang="en-US" sz="2900" dirty="0">
                <a:solidFill>
                  <a:srgbClr val="FF0000"/>
                </a:solidFill>
              </a:rPr>
              <a:t>communicate</a:t>
            </a:r>
            <a:r>
              <a:rPr lang="en-US" sz="2900" dirty="0"/>
              <a:t> with others effectively</a:t>
            </a:r>
            <a:r>
              <a:rPr lang="en-US" sz="2900" dirty="0" smtClean="0"/>
              <a:t>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need to </a:t>
            </a:r>
            <a:r>
              <a:rPr lang="en-US" sz="2900" dirty="0">
                <a:solidFill>
                  <a:srgbClr val="FF0000"/>
                </a:solidFill>
              </a:rPr>
              <a:t>commit to the group </a:t>
            </a:r>
            <a:r>
              <a:rPr lang="en-US" sz="2900" dirty="0"/>
              <a:t>activities and to their role in </a:t>
            </a:r>
            <a:r>
              <a:rPr lang="en-US" sz="2900" dirty="0" smtClean="0"/>
              <a:t>it,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need to commit to the </a:t>
            </a:r>
            <a:r>
              <a:rPr lang="en-US" sz="2900" dirty="0">
                <a:solidFill>
                  <a:srgbClr val="FF0000"/>
                </a:solidFill>
              </a:rPr>
              <a:t>success of others</a:t>
            </a:r>
            <a:r>
              <a:rPr lang="en-US" sz="2900" dirty="0" smtClean="0"/>
              <a:t>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need to </a:t>
            </a:r>
            <a:r>
              <a:rPr lang="en-US" sz="2900" dirty="0">
                <a:solidFill>
                  <a:srgbClr val="FF0000"/>
                </a:solidFill>
              </a:rPr>
              <a:t>reconcile between commitments </a:t>
            </a:r>
            <a:r>
              <a:rPr lang="en-US" sz="2900" dirty="0"/>
              <a:t>to the existing collaboration and their other activities</a:t>
            </a:r>
            <a:r>
              <a:rPr lang="en-US" sz="2900" dirty="0" smtClean="0"/>
              <a:t>,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165225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/>
              <a:t>Collaboration</a:t>
            </a:r>
            <a:r>
              <a:rPr lang="en-US" sz="2000" dirty="0" smtClean="0"/>
              <a:t> is a special type of </a:t>
            </a:r>
            <a:r>
              <a:rPr lang="en-US" sz="2000" dirty="0" smtClean="0">
                <a:solidFill>
                  <a:srgbClr val="FF0000"/>
                </a:solidFill>
              </a:rPr>
              <a:t>coordinated activity</a:t>
            </a:r>
            <a:r>
              <a:rPr lang="en-US" sz="2000" dirty="0" smtClean="0"/>
              <a:t> in which the participants </a:t>
            </a:r>
            <a:r>
              <a:rPr lang="en-US" sz="2000" dirty="0" smtClean="0">
                <a:solidFill>
                  <a:srgbClr val="FF0000"/>
                </a:solidFill>
              </a:rPr>
              <a:t>work jointly</a:t>
            </a:r>
            <a:r>
              <a:rPr lang="en-US" sz="2000" dirty="0" smtClean="0"/>
              <a:t>, together performing a task or carrying out the activities needed to satisfy a </a:t>
            </a:r>
            <a:r>
              <a:rPr lang="en-US" sz="2000" dirty="0" smtClean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Theories &gt; Introduction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683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Four categories of computational emotion modeling:</a:t>
            </a:r>
          </a:p>
          <a:p>
            <a:pPr lvl="1"/>
            <a:r>
              <a:rPr lang="en-US" sz="1600" dirty="0"/>
              <a:t>Detecting and recognizing human emotions,</a:t>
            </a:r>
          </a:p>
          <a:p>
            <a:pPr lvl="1"/>
            <a:r>
              <a:rPr lang="en-US" sz="1600" dirty="0"/>
              <a:t>Interpreting and understanding human emotions,</a:t>
            </a:r>
          </a:p>
          <a:p>
            <a:pPr lvl="1"/>
            <a:r>
              <a:rPr lang="en-US" sz="1600" dirty="0"/>
              <a:t>Generating artificial emotions,</a:t>
            </a:r>
          </a:p>
          <a:p>
            <a:pPr lvl="1"/>
            <a:r>
              <a:rPr lang="en-US" sz="1600" dirty="0"/>
              <a:t>Expressing human-perceivable emotions.</a:t>
            </a:r>
          </a:p>
          <a:p>
            <a:endParaRPr lang="en-US" sz="2000" dirty="0" smtClean="0"/>
          </a:p>
          <a:p>
            <a:r>
              <a:rPr lang="en-US" sz="2000" dirty="0" smtClean="0"/>
              <a:t>Major emotion theories:</a:t>
            </a:r>
            <a:endParaRPr lang="en-US" sz="1600" dirty="0"/>
          </a:p>
          <a:p>
            <a:pPr lvl="1"/>
            <a:r>
              <a:rPr lang="en-US" sz="1600" dirty="0"/>
              <a:t>Appraisal</a:t>
            </a:r>
          </a:p>
          <a:p>
            <a:pPr lvl="1"/>
            <a:r>
              <a:rPr lang="en-US" sz="1600" dirty="0"/>
              <a:t>Dimensional</a:t>
            </a:r>
          </a:p>
          <a:p>
            <a:pPr lvl="1"/>
            <a:r>
              <a:rPr lang="en-US" sz="1600" dirty="0"/>
              <a:t>Discrete (basic)</a:t>
            </a:r>
          </a:p>
          <a:p>
            <a:endParaRPr lang="en-US" sz="1600" dirty="0" smtClean="0"/>
          </a:p>
          <a:p>
            <a:r>
              <a:rPr lang="en-US" sz="2000" dirty="0" smtClean="0"/>
              <a:t>We majorly focus on Appraisal and Dimensional theories.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Introduction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51718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First formulated by psychologists Arnold, Lazarus, and later by Scherer.</a:t>
            </a:r>
          </a:p>
          <a:p>
            <a:r>
              <a:rPr lang="en-US" sz="2000" b="1" dirty="0"/>
              <a:t>Appraisal theory </a:t>
            </a:r>
            <a:r>
              <a:rPr lang="en-US" sz="2000" dirty="0"/>
              <a:t>describes the </a:t>
            </a:r>
            <a:r>
              <a:rPr lang="en-US" sz="2000" dirty="0">
                <a:solidFill>
                  <a:srgbClr val="FF0000"/>
                </a:solidFill>
              </a:rPr>
              <a:t>cognitive process </a:t>
            </a:r>
            <a:r>
              <a:rPr lang="en-US" sz="2000" dirty="0" smtClean="0"/>
              <a:t>by which </a:t>
            </a:r>
            <a:r>
              <a:rPr lang="en-US" sz="2000" dirty="0"/>
              <a:t>an individual </a:t>
            </a:r>
            <a:r>
              <a:rPr lang="en-US" sz="2000" dirty="0">
                <a:solidFill>
                  <a:srgbClr val="FF0000"/>
                </a:solidFill>
              </a:rPr>
              <a:t>evaluates</a:t>
            </a:r>
            <a:r>
              <a:rPr lang="en-US" sz="2000" dirty="0"/>
              <a:t> the situation in the environment with respect </a:t>
            </a:r>
            <a:r>
              <a:rPr lang="en-US" sz="2000" dirty="0" smtClean="0"/>
              <a:t>to the </a:t>
            </a:r>
            <a:r>
              <a:rPr lang="en-US" sz="2000" dirty="0">
                <a:solidFill>
                  <a:srgbClr val="FF0000"/>
                </a:solidFill>
              </a:rPr>
              <a:t>individual's well-being</a:t>
            </a:r>
            <a:r>
              <a:rPr lang="en-US" sz="2000" dirty="0"/>
              <a:t> and triggers </a:t>
            </a:r>
            <a:r>
              <a:rPr lang="en-US" sz="2000" dirty="0">
                <a:solidFill>
                  <a:srgbClr val="FF0000"/>
                </a:solidFill>
              </a:rPr>
              <a:t>emotions</a:t>
            </a:r>
            <a:r>
              <a:rPr lang="en-US" sz="2000" dirty="0"/>
              <a:t> to control internal </a:t>
            </a:r>
            <a:r>
              <a:rPr lang="en-US" sz="2000" dirty="0" smtClean="0"/>
              <a:t>changes and </a:t>
            </a:r>
            <a:r>
              <a:rPr lang="en-US" sz="2000" dirty="0"/>
              <a:t>external actions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Cognitive appraisal process:</a:t>
            </a:r>
          </a:p>
          <a:p>
            <a:pPr lvl="1"/>
            <a:r>
              <a:rPr lang="en-US" sz="1800" dirty="0" smtClean="0"/>
              <a:t>Distinct components of emotions,</a:t>
            </a:r>
          </a:p>
          <a:p>
            <a:pPr lvl="1"/>
            <a:r>
              <a:rPr lang="en-US" sz="1800" dirty="0" smtClean="0"/>
              <a:t>Components are called appraisal variables,</a:t>
            </a:r>
          </a:p>
          <a:p>
            <a:pPr lvl="1"/>
            <a:r>
              <a:rPr lang="en-US" sz="1800" dirty="0" smtClean="0"/>
              <a:t>Agent Evaluates the stimuli with respect to their consequences ;</a:t>
            </a:r>
          </a:p>
          <a:p>
            <a:pPr lvl="2"/>
            <a:r>
              <a:rPr lang="en-US" sz="1600" dirty="0" smtClean="0"/>
              <a:t>According to Scherer’s appraisal objectives (i.e., relevance, implication, coping, and normative significance),</a:t>
            </a:r>
          </a:p>
          <a:p>
            <a:pPr lvl="2"/>
            <a:r>
              <a:rPr lang="en-US" sz="1600" dirty="0" smtClean="0"/>
              <a:t>Objectives include different appraisal variables,</a:t>
            </a:r>
          </a:p>
          <a:p>
            <a:pPr lvl="1"/>
            <a:r>
              <a:rPr lang="en-US" sz="1800" dirty="0" smtClean="0"/>
              <a:t>Specific values will be assigned to appraisal variables,</a:t>
            </a:r>
          </a:p>
          <a:p>
            <a:pPr lvl="1"/>
            <a:r>
              <a:rPr lang="en-US" sz="1800" dirty="0" smtClean="0"/>
              <a:t>Determined appraisal variables are mapped onto a particular emotion,</a:t>
            </a:r>
          </a:p>
          <a:p>
            <a:pPr lvl="2"/>
            <a:r>
              <a:rPr lang="en-US" sz="1600" dirty="0" smtClean="0"/>
              <a:t>Appraisal variables are the semantic primitives  fro representing emotions.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Appraisal Theory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230177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Appraisals are separable antecedents of emotions</a:t>
            </a:r>
          </a:p>
          <a:p>
            <a:r>
              <a:rPr lang="en-US" sz="2000" dirty="0" smtClean="0"/>
              <a:t>Overall process:</a:t>
            </a:r>
          </a:p>
          <a:p>
            <a:pPr lvl="1"/>
            <a:r>
              <a:rPr lang="en-US" sz="1800" dirty="0"/>
              <a:t>Evaluation of the environment according to the internalized goals</a:t>
            </a:r>
          </a:p>
          <a:p>
            <a:pPr lvl="2"/>
            <a:r>
              <a:rPr lang="en-US" sz="1700" dirty="0"/>
              <a:t>systematic assessment of several elements</a:t>
            </a:r>
          </a:p>
          <a:p>
            <a:pPr lvl="1"/>
            <a:r>
              <a:rPr lang="en-US" sz="1800" dirty="0"/>
              <a:t>Outcome triggers emotions and coping strategies.</a:t>
            </a:r>
          </a:p>
          <a:p>
            <a:r>
              <a:rPr lang="en-US" sz="2000" dirty="0" smtClean="0"/>
              <a:t>Appraisal variables, e.g., relevance, desirability, expectedness, controllability.</a:t>
            </a:r>
          </a:p>
          <a:p>
            <a:r>
              <a:rPr lang="en-US" sz="2000" dirty="0" smtClean="0"/>
              <a:t>Coping process: </a:t>
            </a:r>
          </a:p>
          <a:p>
            <a:pPr lvl="1"/>
            <a:r>
              <a:rPr lang="en-US" sz="1800" dirty="0"/>
              <a:t>Determines whether and how agent should respond to an event.</a:t>
            </a:r>
          </a:p>
          <a:p>
            <a:pPr lvl="1"/>
            <a:r>
              <a:rPr lang="en-US" sz="1800" dirty="0"/>
              <a:t>Coping strategies control (enable or suppress) cognitive processes operate  on causal interpretation of the appraisals.</a:t>
            </a:r>
          </a:p>
          <a:p>
            <a:r>
              <a:rPr lang="en-US" sz="2000" dirty="0" smtClean="0"/>
              <a:t>Coping strategies can be grouped into different categories. For instance, problem-focused (planning) and emotion-focused (seeking social support for instrumental reasons) categories.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0" y="0"/>
            <a:ext cx="853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Appraisal Theory: </a:t>
            </a:r>
            <a:r>
              <a:rPr lang="en-US" sz="2000" b="1" i="1" dirty="0" smtClean="0"/>
              <a:t>Appraisal &amp; Coping processes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19136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990600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Similar </a:t>
            </a:r>
            <a:r>
              <a:rPr lang="en-US" sz="2000" dirty="0"/>
              <a:t>to </a:t>
            </a:r>
            <a:r>
              <a:rPr lang="en-US" sz="2000" dirty="0" smtClean="0"/>
              <a:t>Lazarus’ and Scherer’s cognitive views.</a:t>
            </a:r>
          </a:p>
          <a:p>
            <a:r>
              <a:rPr lang="en-US" sz="2000" dirty="0"/>
              <a:t>The model categorizes emotions based on their underlying appraisal patterns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Patterns are fundamental criteria and involve: </a:t>
            </a:r>
          </a:p>
          <a:p>
            <a:pPr lvl="1"/>
            <a:r>
              <a:rPr lang="en-US" sz="1800" dirty="0"/>
              <a:t>One’s focus of attention</a:t>
            </a:r>
          </a:p>
          <a:p>
            <a:pPr lvl="1"/>
            <a:r>
              <a:rPr lang="en-US" sz="1800" dirty="0"/>
              <a:t>One’s concern</a:t>
            </a:r>
          </a:p>
          <a:p>
            <a:pPr lvl="1"/>
            <a:r>
              <a:rPr lang="en-US" sz="1800" dirty="0"/>
              <a:t>One’s appraisals</a:t>
            </a:r>
          </a:p>
          <a:p>
            <a:r>
              <a:rPr lang="en-US" sz="2000" dirty="0" smtClean="0"/>
              <a:t>All emotion types (i.e., six) in </a:t>
            </a:r>
            <a:r>
              <a:rPr lang="en-US" sz="2000" dirty="0"/>
              <a:t>a group share the same cognitive pattern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OCC model introduces some global variables of an </a:t>
            </a:r>
            <a:r>
              <a:rPr lang="en-US" sz="2000" dirty="0" smtClean="0"/>
              <a:t>emotion's intensity </a:t>
            </a:r>
            <a:r>
              <a:rPr lang="en-US" sz="2000" dirty="0"/>
              <a:t>to distinguish all types of </a:t>
            </a:r>
            <a:r>
              <a:rPr lang="en-US" sz="2000" dirty="0" smtClean="0"/>
              <a:t>emotions.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Appraisal </a:t>
            </a:r>
            <a:r>
              <a:rPr lang="en-US" sz="2400" b="1" dirty="0" smtClean="0"/>
              <a:t>Theory</a:t>
            </a:r>
            <a:r>
              <a:rPr lang="en-US" sz="2400" b="1" dirty="0"/>
              <a:t>: </a:t>
            </a:r>
            <a:r>
              <a:rPr lang="en-US" sz="2000" b="1" i="1" dirty="0" smtClean="0"/>
              <a:t>OCC – A structural Appraisal Theory</a:t>
            </a:r>
            <a:endParaRPr lang="en-US" sz="2000" b="1" i="1" dirty="0"/>
          </a:p>
        </p:txBody>
      </p:sp>
      <p:pic>
        <p:nvPicPr>
          <p:cNvPr id="1026" name="Picture 2" descr="C:\Users\Mohammad\Documents\GitHub\CompExam2\figure\oc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09" y="4554415"/>
            <a:ext cx="4905382" cy="223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54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They conceptualize emotions </a:t>
            </a:r>
            <a:r>
              <a:rPr lang="en-US" sz="2000" dirty="0"/>
              <a:t>by defining where they lie in two or three dimensions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Russell’s Circumplex model (Valence and Arousal).</a:t>
            </a:r>
          </a:p>
          <a:p>
            <a:r>
              <a:rPr lang="en-US" sz="2000" dirty="0" err="1" smtClean="0"/>
              <a:t>Mehrabian</a:t>
            </a:r>
            <a:r>
              <a:rPr lang="en-US" sz="2000" dirty="0" smtClean="0"/>
              <a:t> and Russell’s PAD model (Pleasure, Arousal, Dominance)</a:t>
            </a:r>
            <a:endParaRPr lang="en-US" sz="2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Dimensional Emotion Theories</a:t>
            </a:r>
            <a:endParaRPr lang="en-US" sz="2200" b="1" i="1" dirty="0"/>
          </a:p>
        </p:txBody>
      </p:sp>
      <p:pic>
        <p:nvPicPr>
          <p:cNvPr id="2050" name="Picture 2" descr="C:\Users\Mohammad\Documents\GitHub\CompExam2\figure\core-affec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19498"/>
            <a:ext cx="4648200" cy="368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ohammad\Documents\GitHub\CompExam2\figure\dimensional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025554"/>
            <a:ext cx="4279900" cy="354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73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First by </a:t>
            </a:r>
            <a:r>
              <a:rPr lang="en-US" sz="2000" dirty="0" err="1" smtClean="0"/>
              <a:t>Tomkin</a:t>
            </a:r>
            <a:r>
              <a:rPr lang="en-US" sz="2000" dirty="0" smtClean="0"/>
              <a:t> (as rediscovery of Darwin’s work), later by Ekman, Izard.</a:t>
            </a:r>
          </a:p>
          <a:p>
            <a:r>
              <a:rPr lang="en-US" sz="2000" dirty="0"/>
              <a:t>These theories emphasize a small set of discrete and </a:t>
            </a:r>
            <a:r>
              <a:rPr lang="en-US" sz="2000" dirty="0" smtClean="0"/>
              <a:t>fundamental emotions.</a:t>
            </a:r>
          </a:p>
          <a:p>
            <a:r>
              <a:rPr lang="en-US" sz="2000" dirty="0"/>
              <a:t>The underlying assumption </a:t>
            </a:r>
            <a:r>
              <a:rPr lang="en-US" sz="2000" dirty="0" smtClean="0"/>
              <a:t>is </a:t>
            </a:r>
            <a:r>
              <a:rPr lang="en-US" sz="2000" dirty="0"/>
              <a:t>that these emotions are </a:t>
            </a:r>
            <a:r>
              <a:rPr lang="en-US" sz="2000" dirty="0" smtClean="0"/>
              <a:t>mediated by </a:t>
            </a:r>
            <a:r>
              <a:rPr lang="en-US" sz="2000" dirty="0"/>
              <a:t>associated neural circuitry, with a hardwired </a:t>
            </a:r>
            <a:r>
              <a:rPr lang="en-US" sz="2000" dirty="0" smtClean="0"/>
              <a:t>component.</a:t>
            </a:r>
          </a:p>
          <a:p>
            <a:r>
              <a:rPr lang="en-US" sz="2000" dirty="0"/>
              <a:t>Different emotions are </a:t>
            </a:r>
            <a:r>
              <a:rPr lang="en-US" sz="2000" dirty="0" smtClean="0"/>
              <a:t>characterized by stable </a:t>
            </a:r>
            <a:r>
              <a:rPr lang="en-US" sz="2000" dirty="0"/>
              <a:t>patterns of triggers, behavioral expression, and associated </a:t>
            </a:r>
            <a:r>
              <a:rPr lang="en-US" sz="2000" dirty="0" smtClean="0"/>
              <a:t>distinct subjective </a:t>
            </a:r>
            <a:r>
              <a:rPr lang="en-US" sz="2000" dirty="0"/>
              <a:t>experiences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 emotions are called </a:t>
            </a:r>
            <a:r>
              <a:rPr lang="en-US" sz="2000" dirty="0"/>
              <a:t>basic </a:t>
            </a:r>
            <a:r>
              <a:rPr lang="en-US" sz="2000" dirty="0" smtClean="0"/>
              <a:t>emotions: happiness</a:t>
            </a:r>
            <a:r>
              <a:rPr lang="en-US" sz="2000" dirty="0"/>
              <a:t>, sadness, </a:t>
            </a:r>
            <a:r>
              <a:rPr lang="en-US" sz="2000" dirty="0" smtClean="0"/>
              <a:t>fear, anger</a:t>
            </a:r>
            <a:r>
              <a:rPr lang="en-US" sz="2000" dirty="0"/>
              <a:t>, surprise, and </a:t>
            </a:r>
            <a:r>
              <a:rPr lang="en-US" sz="2000" dirty="0" smtClean="0"/>
              <a:t>disgust.</a:t>
            </a:r>
          </a:p>
          <a:p>
            <a:r>
              <a:rPr lang="en-US" sz="2000" dirty="0" smtClean="0"/>
              <a:t>This universality </a:t>
            </a:r>
            <a:r>
              <a:rPr lang="en-US" sz="2000" dirty="0"/>
              <a:t>has a production side and a recognition side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Computational models focus on low-level perceptual-motor tasks (fast and automatic vs. slower, reasoning-based)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Discrete Emotion Theories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30452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In contrast to basic emotions, dimensional theory is compatible with the differences in the behavioral responses to the stimuli.</a:t>
            </a:r>
          </a:p>
          <a:p>
            <a:r>
              <a:rPr lang="en-US" sz="2000" dirty="0" smtClean="0"/>
              <a:t>Dimensional theories </a:t>
            </a:r>
            <a:r>
              <a:rPr lang="en-US" sz="2000" dirty="0"/>
              <a:t>can represent instances of basic </a:t>
            </a:r>
            <a:r>
              <a:rPr lang="en-US" sz="2000" dirty="0" smtClean="0"/>
              <a:t>emotions.</a:t>
            </a:r>
          </a:p>
          <a:p>
            <a:r>
              <a:rPr lang="en-US" sz="2000" dirty="0" smtClean="0"/>
              <a:t>In contrast to </a:t>
            </a:r>
            <a:r>
              <a:rPr lang="en-US" sz="2000" dirty="0"/>
              <a:t>basic emotions, </a:t>
            </a:r>
            <a:r>
              <a:rPr lang="en-US" sz="2000" dirty="0" smtClean="0"/>
              <a:t>dimensional </a:t>
            </a:r>
            <a:r>
              <a:rPr lang="en-US" sz="2000" dirty="0"/>
              <a:t>theory </a:t>
            </a:r>
            <a:r>
              <a:rPr lang="en-US" sz="2000" dirty="0" smtClean="0"/>
              <a:t>argues that </a:t>
            </a:r>
            <a:r>
              <a:rPr lang="en-US" sz="2000" dirty="0"/>
              <a:t>emotion may not necessarily be aimed at a particular object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Dimensional models </a:t>
            </a:r>
            <a:r>
              <a:rPr lang="en-US" sz="2000" dirty="0" smtClean="0"/>
              <a:t>of emotion are capable </a:t>
            </a:r>
            <a:r>
              <a:rPr lang="en-US" sz="2000" dirty="0"/>
              <a:t>of accounting for a wider range of </a:t>
            </a:r>
            <a:r>
              <a:rPr lang="en-US" sz="2000" dirty="0" smtClean="0"/>
              <a:t>affective phenomena.</a:t>
            </a:r>
          </a:p>
          <a:p>
            <a:r>
              <a:rPr lang="en-US" sz="2000" dirty="0" smtClean="0"/>
              <a:t>In contrast to dimensional theory, basic emotion theory’s categorization </a:t>
            </a:r>
            <a:r>
              <a:rPr lang="en-US" sz="2000" dirty="0"/>
              <a:t>of emotions captures </a:t>
            </a:r>
            <a:r>
              <a:rPr lang="en-US" sz="2000" dirty="0" smtClean="0"/>
              <a:t>elicitation </a:t>
            </a:r>
            <a:r>
              <a:rPr lang="en-US" sz="2000" dirty="0"/>
              <a:t>of </a:t>
            </a:r>
            <a:r>
              <a:rPr lang="en-US" sz="2000" dirty="0" smtClean="0"/>
              <a:t>a facial </a:t>
            </a:r>
            <a:r>
              <a:rPr lang="en-US" sz="2000" dirty="0"/>
              <a:t>expression of the emotion.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Similarities &amp; Differences: </a:t>
            </a:r>
            <a:r>
              <a:rPr lang="en-US" sz="2000" b="1" i="1" dirty="0" smtClean="0"/>
              <a:t>Dimensional Vs. Discrete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50779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Dimensional theories might struggle to adequately distinguish emotions </a:t>
            </a:r>
            <a:r>
              <a:rPr lang="en-US" sz="2000" dirty="0" smtClean="0"/>
              <a:t>because of </a:t>
            </a:r>
            <a:r>
              <a:rPr lang="en-US" sz="2000" dirty="0"/>
              <a:t>the existence of limited dimensions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Pleasure </a:t>
            </a:r>
            <a:r>
              <a:rPr lang="en-US" sz="2000" dirty="0"/>
              <a:t>dimension roughly maps onto appraisal dimensions that characterize </a:t>
            </a:r>
            <a:r>
              <a:rPr lang="en-US" sz="2000" dirty="0" smtClean="0"/>
              <a:t>the valence </a:t>
            </a:r>
            <a:r>
              <a:rPr lang="en-US" sz="2000" dirty="0"/>
              <a:t>of an appraisal-eliciting </a:t>
            </a:r>
            <a:r>
              <a:rPr lang="en-US" sz="2000" dirty="0" smtClean="0"/>
              <a:t>event (e.g., desirability).</a:t>
            </a:r>
          </a:p>
          <a:p>
            <a:r>
              <a:rPr lang="en-US" sz="2000" dirty="0" smtClean="0"/>
              <a:t>Dominance </a:t>
            </a:r>
            <a:r>
              <a:rPr lang="en-US" sz="2000" dirty="0"/>
              <a:t>roughly maps onto the </a:t>
            </a:r>
            <a:r>
              <a:rPr lang="en-US" sz="2000" dirty="0" smtClean="0"/>
              <a:t>appraisal dimension </a:t>
            </a:r>
            <a:r>
              <a:rPr lang="en-US" sz="2000" dirty="0"/>
              <a:t>of coping </a:t>
            </a:r>
            <a:r>
              <a:rPr lang="en-US" sz="2000" dirty="0" smtClean="0"/>
              <a:t>potential.</a:t>
            </a:r>
          </a:p>
          <a:p>
            <a:r>
              <a:rPr lang="en-US" sz="2000" dirty="0" smtClean="0"/>
              <a:t>Arousal </a:t>
            </a:r>
            <a:r>
              <a:rPr lang="en-US" sz="2000" dirty="0"/>
              <a:t>can be considered as a measure </a:t>
            </a:r>
            <a:r>
              <a:rPr lang="en-US" sz="2000" dirty="0" smtClean="0"/>
              <a:t>of intensity.</a:t>
            </a:r>
          </a:p>
          <a:p>
            <a:r>
              <a:rPr lang="en-US" sz="2000" dirty="0" smtClean="0"/>
              <a:t>Appraisals are relational constructs (between an event and one’s mental states), whereas emotions in dimensional are non-relational and just a unique overall state of individual.</a:t>
            </a:r>
          </a:p>
          <a:p>
            <a:r>
              <a:rPr lang="en-US" sz="2000" dirty="0" smtClean="0"/>
              <a:t>Dimensional emotion theory do not address affects antecedents like appraisal and they question the causal linkage between appraisal and emotion.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Dimensional emotion theory lacks the link between preceding intentional meaning and emotion.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Similarities &amp; Differences: </a:t>
            </a:r>
            <a:r>
              <a:rPr lang="en-US" sz="2000" b="1" i="1" dirty="0"/>
              <a:t>Appraisal &amp; </a:t>
            </a:r>
            <a:r>
              <a:rPr lang="en-US" sz="2000" b="1" i="1" dirty="0" smtClean="0"/>
              <a:t>Dimensional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50716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Both consider emotions to descend from valenced reactions to the stimuli.</a:t>
            </a:r>
          </a:p>
          <a:p>
            <a:r>
              <a:rPr lang="en-US" sz="2000" dirty="0" smtClean="0"/>
              <a:t>Both acknowledge </a:t>
            </a:r>
            <a:r>
              <a:rPr lang="en-US" sz="2000" dirty="0"/>
              <a:t>the role of arousal in determining </a:t>
            </a:r>
            <a:r>
              <a:rPr lang="en-US" sz="2000" dirty="0" smtClean="0"/>
              <a:t>emotional reactions (as intensity in OCC model – as coping potential by Scherer).</a:t>
            </a:r>
          </a:p>
          <a:p>
            <a:r>
              <a:rPr lang="en-US" sz="2000" dirty="0" smtClean="0"/>
              <a:t>Dimensional theories and OCC model can relate to each other in terms of categorization of emotions.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Similarities &amp; Differences: </a:t>
            </a:r>
            <a:r>
              <a:rPr lang="en-US" sz="2000" b="1" i="1" dirty="0" smtClean="0"/>
              <a:t>OCC &amp; Dimensional</a:t>
            </a:r>
            <a:endParaRPr lang="en-US" sz="2000" b="1" i="1" dirty="0"/>
          </a:p>
        </p:txBody>
      </p:sp>
      <p:pic>
        <p:nvPicPr>
          <p:cNvPr id="3074" name="Picture 2" descr="C:\Users\Mohammad\Documents\GitHub\CompExam2\figure\occ-circumplex-mapp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370" y="3363694"/>
            <a:ext cx="4461259" cy="339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Companion robots</a:t>
            </a:r>
          </a:p>
          <a:p>
            <a:r>
              <a:rPr lang="en-US" sz="2000" dirty="0" smtClean="0"/>
              <a:t>Expressive robots</a:t>
            </a:r>
          </a:p>
          <a:p>
            <a:r>
              <a:rPr lang="en-US" sz="2000" dirty="0" smtClean="0"/>
              <a:t>Robots with affective behaviors</a:t>
            </a:r>
          </a:p>
          <a:p>
            <a:r>
              <a:rPr lang="en-US" sz="2000" dirty="0" smtClean="0"/>
              <a:t>Robots with affect recognition capability</a:t>
            </a:r>
          </a:p>
          <a:p>
            <a:r>
              <a:rPr lang="en-US" sz="2000" dirty="0"/>
              <a:t>Robots </a:t>
            </a:r>
            <a:r>
              <a:rPr lang="en-US" sz="2000" dirty="0" smtClean="0"/>
              <a:t>with adaptive behaviors</a:t>
            </a:r>
          </a:p>
          <a:p>
            <a:r>
              <a:rPr lang="en-US" sz="2000" dirty="0" smtClean="0"/>
              <a:t>Interactive robots</a:t>
            </a:r>
          </a:p>
          <a:p>
            <a:r>
              <a:rPr lang="en-US" sz="2000" dirty="0" smtClean="0"/>
              <a:t>Learning in robots</a:t>
            </a:r>
          </a:p>
          <a:p>
            <a:r>
              <a:rPr lang="en-US" sz="2000" dirty="0" smtClean="0"/>
              <a:t>Service robots</a:t>
            </a:r>
          </a:p>
          <a:p>
            <a:r>
              <a:rPr lang="en-US" sz="2000" dirty="0" smtClean="0"/>
              <a:t>Decision-making in robots</a:t>
            </a:r>
          </a:p>
          <a:p>
            <a:r>
              <a:rPr lang="en-US" sz="2000" dirty="0" smtClean="0"/>
              <a:t>Human-computer interaction</a:t>
            </a:r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Applications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76506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Prominent collaboration theories are based on BDI paradigm (</a:t>
            </a:r>
            <a:r>
              <a:rPr lang="en-US" sz="2000" dirty="0" err="1" smtClean="0"/>
              <a:t>Bratman</a:t>
            </a:r>
            <a:r>
              <a:rPr lang="en-US" sz="2000" dirty="0" smtClean="0"/>
              <a:t>):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SharedPlans (Grosz &amp; Sidner),</a:t>
            </a:r>
          </a:p>
          <a:p>
            <a:r>
              <a:rPr lang="en-US" sz="2000" dirty="0" smtClean="0"/>
              <a:t>Joint Intentions (Cohen &amp; Levesque)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Bratman’s</a:t>
            </a:r>
            <a:r>
              <a:rPr lang="en-US" sz="2000" dirty="0" smtClean="0"/>
              <a:t> view of commitment:</a:t>
            </a:r>
          </a:p>
          <a:p>
            <a:r>
              <a:rPr lang="en-US" sz="2000" dirty="0"/>
              <a:t>Mutual commitment to joint </a:t>
            </a:r>
            <a:r>
              <a:rPr lang="en-US" sz="2000" dirty="0" smtClean="0"/>
              <a:t>activity</a:t>
            </a:r>
          </a:p>
          <a:p>
            <a:r>
              <a:rPr lang="en-US" sz="2000" dirty="0"/>
              <a:t>Mutual </a:t>
            </a:r>
            <a:r>
              <a:rPr lang="en-US" sz="2000" dirty="0" smtClean="0"/>
              <a:t>support</a:t>
            </a:r>
          </a:p>
          <a:p>
            <a:r>
              <a:rPr lang="en-US" sz="2000" dirty="0"/>
              <a:t>Mutual responsiveness</a:t>
            </a:r>
          </a:p>
          <a:p>
            <a:endParaRPr lang="en-US" sz="2900" dirty="0" smtClean="0"/>
          </a:p>
          <a:p>
            <a:pPr marL="0" indent="0">
              <a:buNone/>
            </a:pPr>
            <a:r>
              <a:rPr lang="en-US" sz="2000" dirty="0" smtClean="0"/>
              <a:t>Commitment and  other fundamental concepts of </a:t>
            </a:r>
            <a:r>
              <a:rPr lang="en-US" sz="2000" dirty="0"/>
              <a:t>collaboration </a:t>
            </a:r>
            <a:r>
              <a:rPr lang="en-US" sz="2000" dirty="0" smtClean="0"/>
              <a:t>such as mutual beliefs, joint intentions, shared goals, and shared plans mutually support each other to establish a collaborative activity.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Theories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50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It is good </a:t>
            </a:r>
            <a:r>
              <a:rPr lang="en-US" sz="2000" dirty="0"/>
              <a:t>to follow </a:t>
            </a:r>
            <a:r>
              <a:rPr lang="en-US" sz="2000" dirty="0" smtClean="0"/>
              <a:t>well-established computational models with theoretical foundations.</a:t>
            </a:r>
          </a:p>
          <a:p>
            <a:r>
              <a:rPr lang="en-US" sz="2000" dirty="0" smtClean="0"/>
              <a:t>They </a:t>
            </a:r>
            <a:r>
              <a:rPr lang="en-US" sz="2000" dirty="0"/>
              <a:t>can explain more details of the structure or the processes involved </a:t>
            </a:r>
            <a:r>
              <a:rPr lang="en-US" sz="2000" dirty="0" smtClean="0"/>
              <a:t>in affective </a:t>
            </a:r>
            <a:r>
              <a:rPr lang="en-US" sz="2000" dirty="0"/>
              <a:t>situations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It is not necessarily </a:t>
            </a:r>
            <a:r>
              <a:rPr lang="en-US" sz="2000" dirty="0" smtClean="0"/>
              <a:t>to exactly follow only </a:t>
            </a:r>
            <a:r>
              <a:rPr lang="en-US" sz="2000" dirty="0"/>
              <a:t>one theory and its descriptions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Different </a:t>
            </a:r>
            <a:r>
              <a:rPr lang="en-US" sz="2000" dirty="0"/>
              <a:t>aspects of models can represent different theories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We believe </a:t>
            </a:r>
            <a:r>
              <a:rPr lang="en-US" sz="2000" dirty="0"/>
              <a:t>the interpersonal </a:t>
            </a:r>
            <a:r>
              <a:rPr lang="en-US" sz="2000" dirty="0" smtClean="0"/>
              <a:t>functions of </a:t>
            </a:r>
            <a:r>
              <a:rPr lang="en-US" sz="2000" dirty="0"/>
              <a:t>emotions should be our first </a:t>
            </a:r>
            <a:r>
              <a:rPr lang="en-US" sz="2000" dirty="0" smtClean="0"/>
              <a:t>concern.</a:t>
            </a:r>
          </a:p>
          <a:p>
            <a:r>
              <a:rPr lang="en-US" sz="2000" dirty="0" smtClean="0"/>
              <a:t>We can </a:t>
            </a:r>
            <a:r>
              <a:rPr lang="en-US" sz="2000" dirty="0"/>
              <a:t>see the importance </a:t>
            </a:r>
            <a:r>
              <a:rPr lang="en-US" sz="2000" dirty="0" smtClean="0"/>
              <a:t>of interpretive</a:t>
            </a:r>
            <a:r>
              <a:rPr lang="en-US" sz="2000" dirty="0"/>
              <a:t>, communicative and regulatory aspects of emotion functions in </a:t>
            </a:r>
            <a:r>
              <a:rPr lang="en-US" sz="2000" dirty="0" smtClean="0"/>
              <a:t>this proposed </a:t>
            </a:r>
            <a:r>
              <a:rPr lang="en-US" sz="2000" dirty="0"/>
              <a:t>work.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Conclusion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50978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/>
          <a:p>
            <a:r>
              <a:rPr lang="en-US" b="1" dirty="0" smtClean="0"/>
              <a:t>Uncertainty in Modeling and Reasoning about Beliefs</a:t>
            </a:r>
            <a:endParaRPr lang="en-US" b="1" dirty="0"/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65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7620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41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Bayesian Belief Networks (probabilistic reasoning)</a:t>
            </a:r>
          </a:p>
          <a:p>
            <a:r>
              <a:rPr lang="en-US" sz="2000" dirty="0" smtClean="0"/>
              <a:t>Dempster-Shafer theory (Evidential reasoning)</a:t>
            </a:r>
          </a:p>
          <a:p>
            <a:r>
              <a:rPr lang="en-US" sz="2000" dirty="0" smtClean="0"/>
              <a:t>Fuzzy logic (reasoning under ambiguity)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Introduction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98968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/>
              <a:t>Bayesian Belief Networks</a:t>
            </a:r>
            <a:endParaRPr lang="en-US" sz="2000" b="1" i="1" dirty="0"/>
          </a:p>
        </p:txBody>
      </p:sp>
      <p:pic>
        <p:nvPicPr>
          <p:cNvPr id="1026" name="Picture 2" descr="C:\Users\Mohammad\Documents\GitHub\CompExam3\figure\bb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1195192"/>
            <a:ext cx="7308849" cy="534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07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Given </a:t>
            </a:r>
            <a:r>
              <a:rPr lang="en-US" sz="2000" dirty="0"/>
              <a:t>Markov property, </a:t>
            </a:r>
            <a:r>
              <a:rPr lang="en-US" sz="2000" dirty="0" smtClean="0"/>
              <a:t>the product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only the appropriate elements </a:t>
            </a:r>
            <a:r>
              <a:rPr lang="en-US" sz="2000" dirty="0"/>
              <a:t>(parent nodes) of the CPTs in </a:t>
            </a:r>
            <a:r>
              <a:rPr lang="en-US" sz="2000" dirty="0" smtClean="0"/>
              <a:t>the network </a:t>
            </a:r>
            <a:r>
              <a:rPr lang="en-US" sz="2000" dirty="0"/>
              <a:t>represents the value of each individual entry in the joint </a:t>
            </a:r>
            <a:r>
              <a:rPr lang="en-US" sz="2000" dirty="0" smtClean="0"/>
              <a:t>probability distribution</a:t>
            </a:r>
            <a:r>
              <a:rPr lang="en-US" sz="2000" dirty="0"/>
              <a:t>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Bayesian </a:t>
            </a:r>
            <a:r>
              <a:rPr lang="en-US" sz="2400" b="1" dirty="0"/>
              <a:t>Belief Networks: </a:t>
            </a:r>
            <a:r>
              <a:rPr lang="en-US" sz="2000" b="1" i="1" dirty="0"/>
              <a:t>Joint Probability Distribution</a:t>
            </a:r>
            <a:endParaRPr lang="en-US" sz="2000" b="1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060" y="2803311"/>
            <a:ext cx="6338887" cy="1021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/>
              <a:t>Bayesian Belief Networks: </a:t>
            </a:r>
            <a:r>
              <a:rPr lang="en-US" sz="2000" b="1" i="1" dirty="0" smtClean="0"/>
              <a:t>Reasoning in BBNs</a:t>
            </a:r>
            <a:endParaRPr lang="en-US" sz="2000" b="1" i="1" dirty="0"/>
          </a:p>
        </p:txBody>
      </p:sp>
      <p:pic>
        <p:nvPicPr>
          <p:cNvPr id="3074" name="Picture 2" descr="C:\Users\Mohammad\Documents\GitHub\CompExam3\figure\reasoning-typ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918" y="1588394"/>
            <a:ext cx="6126163" cy="488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80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Bayesian networks which satisfy the Markov </a:t>
            </a:r>
            <a:r>
              <a:rPr lang="en-US" sz="2000" dirty="0" smtClean="0"/>
              <a:t>property explicitly </a:t>
            </a:r>
            <a:r>
              <a:rPr lang="en-US" sz="2000" dirty="0"/>
              <a:t>express conditional independencies </a:t>
            </a:r>
            <a:r>
              <a:rPr lang="en-US" sz="2000" dirty="0" smtClean="0"/>
              <a:t>in probability distributions.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Bayesian </a:t>
            </a:r>
            <a:r>
              <a:rPr lang="en-US" sz="2400" b="1" dirty="0"/>
              <a:t>Belief Networks: </a:t>
            </a:r>
            <a:r>
              <a:rPr lang="en-US" sz="2000" b="1" i="1" dirty="0" smtClean="0"/>
              <a:t>Conditional Independence</a:t>
            </a:r>
            <a:endParaRPr lang="en-US" sz="2000" b="1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634" y="2146861"/>
            <a:ext cx="4757738" cy="520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21" y="2971800"/>
            <a:ext cx="7998365" cy="80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C:\Users\Mohammad\Documents\GitHub\CompExam3\figure\conditional-independen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4423024"/>
            <a:ext cx="8245475" cy="196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47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Dempster-Shafer theory is designed to deal with the distinction between </a:t>
            </a:r>
            <a:r>
              <a:rPr lang="en-US" sz="2000" b="1" dirty="0"/>
              <a:t>uncertainty and ignorance</a:t>
            </a:r>
            <a:r>
              <a:rPr lang="en-US" sz="2000" dirty="0"/>
              <a:t>.</a:t>
            </a:r>
          </a:p>
          <a:p>
            <a:r>
              <a:rPr lang="en-US" sz="2000" dirty="0" smtClean="0"/>
              <a:t>Rather </a:t>
            </a:r>
            <a:r>
              <a:rPr lang="en-US" sz="2000" dirty="0"/>
              <a:t>than computing the probability of a proposition, it computes the probability that the evidence supports the proposition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set of hypotheses </a:t>
            </a:r>
            <a:r>
              <a:rPr lang="en-US" sz="2000" dirty="0" smtClean="0"/>
              <a:t> (</a:t>
            </a:r>
            <a:r>
              <a:rPr lang="en-US" sz="2000" b="1" dirty="0" smtClean="0"/>
              <a:t>frame </a:t>
            </a:r>
            <a:r>
              <a:rPr lang="en-US" sz="2000" b="1" dirty="0"/>
              <a:t>of </a:t>
            </a:r>
            <a:r>
              <a:rPr lang="en-US" sz="2000" b="1" dirty="0" smtClean="0"/>
              <a:t>discernment</a:t>
            </a:r>
            <a:r>
              <a:rPr lang="en-US" sz="2000" dirty="0" smtClean="0"/>
              <a:t>)</a:t>
            </a:r>
            <a:r>
              <a:rPr lang="en-US" sz="2000" dirty="0"/>
              <a:t> represent all of the possible states of the system considered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relation between a piece of evidence and a hypothesis corresponds to a cause-effect chain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There are three basic functions </a:t>
            </a:r>
            <a:r>
              <a:rPr lang="en-US" sz="2000" dirty="0" smtClean="0"/>
              <a:t>required to </a:t>
            </a:r>
            <a:r>
              <a:rPr lang="en-US" sz="2000" dirty="0"/>
              <a:t>understand for modeling purposes, </a:t>
            </a:r>
            <a:r>
              <a:rPr lang="en-US" sz="2000" b="1" dirty="0"/>
              <a:t>mass function</a:t>
            </a:r>
            <a:r>
              <a:rPr lang="en-US" sz="2000" dirty="0"/>
              <a:t>, </a:t>
            </a:r>
            <a:r>
              <a:rPr lang="en-US" sz="2000" b="1" dirty="0"/>
              <a:t>belief function</a:t>
            </a:r>
            <a:r>
              <a:rPr lang="en-US" sz="2000" dirty="0"/>
              <a:t>, and </a:t>
            </a:r>
            <a:r>
              <a:rPr lang="en-US" sz="2000" b="1" dirty="0"/>
              <a:t>plausibility function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Dempster-Shafer Theory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13267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Mass Function</a:t>
            </a:r>
            <a:r>
              <a:rPr lang="en-US" sz="2000" b="1" dirty="0" smtClean="0"/>
              <a:t>: </a:t>
            </a:r>
            <a:r>
              <a:rPr lang="en-US" sz="2000" dirty="0" smtClean="0"/>
              <a:t>A Basic </a:t>
            </a:r>
            <a:r>
              <a:rPr lang="en-US" sz="2000" dirty="0"/>
              <a:t>Probability </a:t>
            </a:r>
            <a:r>
              <a:rPr lang="en-US" sz="2000" dirty="0" smtClean="0"/>
              <a:t>Assignment </a:t>
            </a:r>
            <a:r>
              <a:rPr lang="en-US" sz="2000" dirty="0"/>
              <a:t>(BPA) or </a:t>
            </a:r>
            <a:r>
              <a:rPr lang="en-US" sz="2000" dirty="0" smtClean="0"/>
              <a:t>mass function is </a:t>
            </a:r>
            <a:r>
              <a:rPr lang="en-US" sz="2000" dirty="0"/>
              <a:t>a </a:t>
            </a:r>
            <a:r>
              <a:rPr lang="en-US" sz="2000" dirty="0" smtClean="0"/>
              <a:t>function                      such that: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Belief Function: </a:t>
            </a:r>
            <a:r>
              <a:rPr lang="en-US" sz="2000" dirty="0"/>
              <a:t>It is the measure of total belief committed to </a:t>
            </a:r>
            <a:r>
              <a:rPr lang="en-US" sz="2000" dirty="0" smtClean="0"/>
              <a:t>              that </a:t>
            </a:r>
            <a:r>
              <a:rPr lang="en-US" sz="2000" dirty="0"/>
              <a:t>can be obtained by simply adding up the mass of all the subsets of </a:t>
            </a:r>
            <a:r>
              <a:rPr lang="en-US" sz="2000" i="1" dirty="0" smtClean="0"/>
              <a:t>A</a:t>
            </a:r>
            <a:r>
              <a:rPr lang="en-US" sz="2000" dirty="0" smtClean="0"/>
              <a:t>, denoted by                  . It is a function                                     :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b="1" dirty="0"/>
              <a:t>Plausibility Function: </a:t>
            </a:r>
            <a:r>
              <a:rPr lang="en-US" sz="2000" dirty="0"/>
              <a:t>It represents the </a:t>
            </a:r>
            <a:r>
              <a:rPr lang="en-US" sz="2000" dirty="0" smtClean="0"/>
              <a:t>maximum possibility </a:t>
            </a:r>
            <a:r>
              <a:rPr lang="en-US" sz="2000" dirty="0"/>
              <a:t>that a set </a:t>
            </a:r>
            <a:r>
              <a:rPr lang="en-US" sz="2000" i="1" dirty="0" smtClean="0"/>
              <a:t>A</a:t>
            </a:r>
            <a:r>
              <a:rPr lang="en-US" sz="2000" dirty="0" smtClean="0"/>
              <a:t> </a:t>
            </a:r>
            <a:r>
              <a:rPr lang="en-US" sz="2000" dirty="0"/>
              <a:t>is true given all the evidences</a:t>
            </a:r>
            <a:r>
              <a:rPr lang="en-US" sz="2000" dirty="0" smtClean="0"/>
              <a:t>. </a:t>
            </a:r>
            <a:r>
              <a:rPr lang="en-US" sz="2000" dirty="0"/>
              <a:t>It is a function </a:t>
            </a:r>
            <a:r>
              <a:rPr lang="en-US" sz="2000" dirty="0" smtClean="0"/>
              <a:t>                                           :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Dempster-Shafer Theory: </a:t>
            </a:r>
            <a:r>
              <a:rPr lang="en-US" sz="2000" b="1" i="1" dirty="0" smtClean="0"/>
              <a:t>important functions</a:t>
            </a:r>
            <a:endParaRPr lang="en-US" sz="2000" b="1" i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6" y="1565525"/>
            <a:ext cx="1195387" cy="33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254" y="2138771"/>
            <a:ext cx="3923890" cy="680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147" y="3048419"/>
            <a:ext cx="7524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0" y="3643312"/>
            <a:ext cx="10287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7" y="4158831"/>
            <a:ext cx="45053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097" y="3605212"/>
            <a:ext cx="20574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300" y="5053012"/>
            <a:ext cx="24669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4" y="5715000"/>
            <a:ext cx="49339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767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plausibility and belief </a:t>
            </a:r>
            <a:r>
              <a:rPr lang="en-US" sz="2000" dirty="0" smtClean="0"/>
              <a:t>functions have the following relationship: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Uncertainty measure (belief interval):</a:t>
            </a:r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Where: 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b="1" dirty="0" err="1"/>
              <a:t>Dempster's</a:t>
            </a:r>
            <a:r>
              <a:rPr lang="en-US" sz="2000" b="1" dirty="0"/>
              <a:t> Rule of </a:t>
            </a:r>
            <a:r>
              <a:rPr lang="en-US" sz="2000" b="1" dirty="0" smtClean="0"/>
              <a:t>Combination: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method </a:t>
            </a:r>
            <a:r>
              <a:rPr lang="en-US" sz="2000" dirty="0" smtClean="0"/>
              <a:t>to combine </a:t>
            </a:r>
            <a:r>
              <a:rPr lang="en-US" sz="2000" dirty="0"/>
              <a:t>the measures of evidence from different </a:t>
            </a:r>
            <a:r>
              <a:rPr lang="en-US" sz="2000" dirty="0" smtClean="0"/>
              <a:t>sources.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Dempster-Shafer Theory</a:t>
            </a:r>
            <a:endParaRPr lang="en-US" sz="2000" b="1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800225"/>
            <a:ext cx="76581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911927"/>
            <a:ext cx="2657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453492"/>
            <a:ext cx="27241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 descr="C:\Users\Mohammad\Documents\GitHub\CompExam3\figure\uncertaint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383348"/>
            <a:ext cx="4057650" cy="173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7" y="5164023"/>
            <a:ext cx="54197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343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1" y="914401"/>
            <a:ext cx="8534400" cy="594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 general theory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collaborative </a:t>
            </a:r>
            <a:r>
              <a:rPr lang="en-US" sz="2000" dirty="0" smtClean="0">
                <a:solidFill>
                  <a:srgbClr val="FF0000"/>
                </a:solidFill>
              </a:rPr>
              <a:t>planning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Accommodates </a:t>
            </a:r>
            <a:r>
              <a:rPr lang="en-US" sz="2000" dirty="0"/>
              <a:t>multi-level </a:t>
            </a:r>
            <a:r>
              <a:rPr lang="en-US" sz="2000" dirty="0" smtClean="0">
                <a:solidFill>
                  <a:srgbClr val="FF0000"/>
                </a:solidFill>
              </a:rPr>
              <a:t>action decomposition hierarchies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Allows </a:t>
            </a:r>
            <a:r>
              <a:rPr lang="en-US" sz="2000" dirty="0"/>
              <a:t>the process of </a:t>
            </a:r>
            <a:r>
              <a:rPr lang="en-US" sz="2000" dirty="0">
                <a:solidFill>
                  <a:srgbClr val="FF0000"/>
                </a:solidFill>
              </a:rPr>
              <a:t>expanding </a:t>
            </a:r>
            <a:r>
              <a:rPr lang="en-US" sz="2000" dirty="0" smtClean="0">
                <a:solidFill>
                  <a:srgbClr val="FF0000"/>
                </a:solidFill>
              </a:rPr>
              <a:t>partial </a:t>
            </a:r>
            <a:r>
              <a:rPr lang="en-US" sz="2000" dirty="0">
                <a:solidFill>
                  <a:srgbClr val="FF0000"/>
                </a:solidFill>
              </a:rPr>
              <a:t>plans </a:t>
            </a:r>
            <a:r>
              <a:rPr lang="en-US" sz="2000" dirty="0"/>
              <a:t>into full </a:t>
            </a:r>
            <a:r>
              <a:rPr lang="en-US" sz="2000" dirty="0" smtClean="0"/>
              <a:t>plans,</a:t>
            </a:r>
          </a:p>
          <a:p>
            <a:r>
              <a:rPr lang="en-US" sz="2000" dirty="0" smtClean="0"/>
              <a:t>Shows how </a:t>
            </a:r>
            <a:r>
              <a:rPr lang="en-US" sz="2000" dirty="0"/>
              <a:t>a group of agents can incrementally </a:t>
            </a:r>
            <a:r>
              <a:rPr lang="en-US" sz="2000" dirty="0">
                <a:solidFill>
                  <a:srgbClr val="FF0000"/>
                </a:solidFill>
              </a:rPr>
              <a:t>form</a:t>
            </a:r>
            <a:r>
              <a:rPr lang="en-US" sz="2000" dirty="0"/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execute </a:t>
            </a:r>
            <a:r>
              <a:rPr lang="en-US" sz="2000" dirty="0">
                <a:solidFill>
                  <a:srgbClr val="FF0000"/>
                </a:solidFill>
              </a:rPr>
              <a:t>a shared </a:t>
            </a:r>
            <a:r>
              <a:rPr lang="en-US" sz="2000" dirty="0" smtClean="0">
                <a:solidFill>
                  <a:srgbClr val="FF0000"/>
                </a:solidFill>
              </a:rPr>
              <a:t>plan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Describes how a </a:t>
            </a:r>
            <a:r>
              <a:rPr lang="en-US" sz="2000" dirty="0" smtClean="0">
                <a:solidFill>
                  <a:srgbClr val="FF0000"/>
                </a:solidFill>
              </a:rPr>
              <a:t>shared plan coordinates agents’ activities </a:t>
            </a:r>
            <a:r>
              <a:rPr lang="en-US" sz="2000" dirty="0" smtClean="0"/>
              <a:t>towards achieving a </a:t>
            </a:r>
            <a:r>
              <a:rPr lang="en-US" sz="2000" dirty="0"/>
              <a:t>shared </a:t>
            </a:r>
            <a:r>
              <a:rPr lang="en-US" sz="2000" dirty="0" smtClean="0"/>
              <a:t>goal</a:t>
            </a:r>
            <a:r>
              <a:rPr lang="en-US" sz="2000" dirty="0"/>
              <a:t>,</a:t>
            </a:r>
            <a:endParaRPr lang="en-US" sz="2000" dirty="0" smtClean="0"/>
          </a:p>
          <a:p>
            <a:r>
              <a:rPr lang="en-US" sz="2000" dirty="0" smtClean="0"/>
              <a:t>Emphasizes that collaborative plans are an interleaving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mutual </a:t>
            </a:r>
            <a:r>
              <a:rPr lang="en-US" sz="2000" dirty="0" smtClean="0">
                <a:solidFill>
                  <a:srgbClr val="FF0000"/>
                </a:solidFill>
              </a:rPr>
              <a:t>beliefs and intentions</a:t>
            </a:r>
            <a:r>
              <a:rPr lang="en-US" sz="2000" dirty="0" smtClean="0"/>
              <a:t> about the actions in the plan (rather than </a:t>
            </a:r>
            <a:r>
              <a:rPr lang="en-US" sz="2000" dirty="0"/>
              <a:t>simply a collection of individual plans</a:t>
            </a:r>
            <a:r>
              <a:rPr lang="en-US" sz="2000" dirty="0" smtClean="0"/>
              <a:t>),</a:t>
            </a:r>
          </a:p>
          <a:p>
            <a:r>
              <a:rPr lang="en-US" sz="2000" dirty="0"/>
              <a:t>Agents have a library of how to do their </a:t>
            </a:r>
            <a:r>
              <a:rPr lang="en-US" sz="2000" dirty="0" smtClean="0"/>
              <a:t>actions (</a:t>
            </a:r>
            <a:r>
              <a:rPr lang="en-US" sz="2000" dirty="0" smtClean="0">
                <a:solidFill>
                  <a:srgbClr val="FF0000"/>
                </a:solidFill>
              </a:rPr>
              <a:t>recipes</a:t>
            </a:r>
            <a:r>
              <a:rPr lang="en-US" sz="2000" dirty="0" smtClean="0"/>
              <a:t>),</a:t>
            </a:r>
          </a:p>
          <a:p>
            <a:r>
              <a:rPr lang="en-US" sz="2000" dirty="0" smtClean="0"/>
              <a:t>Agents </a:t>
            </a:r>
            <a:r>
              <a:rPr lang="en-US" sz="2000" dirty="0" smtClean="0">
                <a:solidFill>
                  <a:srgbClr val="FF0000"/>
                </a:solidFill>
              </a:rPr>
              <a:t>communicate </a:t>
            </a:r>
            <a:r>
              <a:rPr lang="en-US" sz="2000" dirty="0">
                <a:solidFill>
                  <a:srgbClr val="FF0000"/>
                </a:solidFill>
              </a:rPr>
              <a:t>their beliefs </a:t>
            </a:r>
            <a:r>
              <a:rPr lang="en-US" sz="2000" dirty="0" smtClean="0">
                <a:solidFill>
                  <a:srgbClr val="FF0000"/>
                </a:solidFill>
              </a:rPr>
              <a:t>and intentions </a:t>
            </a:r>
            <a:r>
              <a:rPr lang="en-US" sz="2000" dirty="0" smtClean="0"/>
              <a:t>about the actions </a:t>
            </a:r>
            <a:r>
              <a:rPr lang="en-US" sz="2000" dirty="0"/>
              <a:t>they can contribute to </a:t>
            </a:r>
            <a:r>
              <a:rPr lang="en-US" sz="2000" dirty="0" smtClean="0"/>
              <a:t>the shared plan,</a:t>
            </a:r>
          </a:p>
          <a:p>
            <a:r>
              <a:rPr lang="en-US" sz="2000" dirty="0"/>
              <a:t>This communication leads to the </a:t>
            </a:r>
            <a:r>
              <a:rPr lang="en-US" sz="2000" dirty="0">
                <a:solidFill>
                  <a:srgbClr val="FF0000"/>
                </a:solidFill>
              </a:rPr>
              <a:t>construction of a shared </a:t>
            </a:r>
            <a:r>
              <a:rPr lang="en-US" sz="2000" dirty="0" smtClean="0">
                <a:solidFill>
                  <a:srgbClr val="FF0000"/>
                </a:solidFill>
              </a:rPr>
              <a:t>plan</a:t>
            </a:r>
            <a:r>
              <a:rPr lang="en-US" sz="2000" dirty="0"/>
              <a:t>,</a:t>
            </a:r>
            <a:endParaRPr lang="en-US" sz="2000" dirty="0" smtClean="0"/>
          </a:p>
          <a:p>
            <a:r>
              <a:rPr lang="en-US" sz="2000" dirty="0" smtClean="0"/>
              <a:t>Communication makes the agents to </a:t>
            </a:r>
            <a:r>
              <a:rPr lang="en-US" sz="2000" dirty="0" smtClean="0">
                <a:solidFill>
                  <a:srgbClr val="FF0000"/>
                </a:solidFill>
              </a:rPr>
              <a:t>mutually believing </a:t>
            </a:r>
            <a:r>
              <a:rPr lang="en-US" sz="2000" dirty="0" smtClean="0"/>
              <a:t>that </a:t>
            </a:r>
            <a:r>
              <a:rPr lang="en-US" sz="2000" dirty="0"/>
              <a:t>there </a:t>
            </a:r>
            <a:r>
              <a:rPr lang="en-US" sz="2000" dirty="0" smtClean="0"/>
              <a:t>is an agent </a:t>
            </a:r>
            <a:r>
              <a:rPr lang="en-US" sz="2000" dirty="0" smtClean="0">
                <a:solidFill>
                  <a:srgbClr val="FF0000"/>
                </a:solidFill>
              </a:rPr>
              <a:t>responsible</a:t>
            </a:r>
            <a:r>
              <a:rPr lang="en-US" sz="2000" dirty="0" smtClean="0"/>
              <a:t> to </a:t>
            </a:r>
            <a:r>
              <a:rPr lang="en-US" sz="2000" dirty="0"/>
              <a:t>execute an action in the plan, </a:t>
            </a:r>
            <a:r>
              <a:rPr lang="en-US" sz="2000" dirty="0" smtClean="0"/>
              <a:t>and that </a:t>
            </a:r>
            <a:r>
              <a:rPr lang="en-US" sz="2000" dirty="0"/>
              <a:t>agent has </a:t>
            </a:r>
            <a:r>
              <a:rPr lang="en-US" sz="2000" dirty="0">
                <a:solidFill>
                  <a:srgbClr val="FF0000"/>
                </a:solidFill>
              </a:rPr>
              <a:t>intention</a:t>
            </a:r>
            <a:r>
              <a:rPr lang="en-US" sz="2000" dirty="0"/>
              <a:t> to </a:t>
            </a:r>
            <a:r>
              <a:rPr lang="en-US" sz="2000" dirty="0" smtClean="0"/>
              <a:t>do so, </a:t>
            </a:r>
            <a:r>
              <a:rPr lang="en-US" sz="2000" dirty="0"/>
              <a:t>and </a:t>
            </a:r>
            <a:r>
              <a:rPr lang="en-US" sz="2000" dirty="0" smtClean="0"/>
              <a:t>the actions </a:t>
            </a:r>
            <a:r>
              <a:rPr lang="en-US" sz="2000" dirty="0"/>
              <a:t>in the plan </a:t>
            </a:r>
            <a:r>
              <a:rPr lang="en-US" sz="2000" dirty="0" smtClean="0">
                <a:solidFill>
                  <a:srgbClr val="FF0000"/>
                </a:solidFill>
              </a:rPr>
              <a:t>contribute to </a:t>
            </a:r>
            <a:r>
              <a:rPr lang="en-US" sz="2000" dirty="0">
                <a:solidFill>
                  <a:srgbClr val="FF0000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goal</a:t>
            </a:r>
            <a:r>
              <a:rPr lang="en-US" sz="2000" dirty="0" smtClean="0"/>
              <a:t>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Collaboration Theories &gt; SharedPlans </a:t>
            </a:r>
            <a:r>
              <a:rPr lang="en-US" sz="2400" b="1" dirty="0" smtClean="0"/>
              <a:t>Theory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5890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Fuzzy </a:t>
            </a:r>
            <a:r>
              <a:rPr lang="en-US" sz="2000" dirty="0" smtClean="0"/>
              <a:t>Logic's ultimate </a:t>
            </a:r>
            <a:r>
              <a:rPr lang="en-US" sz="2000" dirty="0"/>
              <a:t>goal is to provide foundations for approximate reasoning </a:t>
            </a:r>
            <a:r>
              <a:rPr lang="en-US" sz="2000" dirty="0" smtClean="0"/>
              <a:t>using imprecise </a:t>
            </a:r>
            <a:r>
              <a:rPr lang="en-US" sz="2000" dirty="0"/>
              <a:t>propositions based on fuzzy set theory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In order to deal with </a:t>
            </a:r>
            <a:r>
              <a:rPr lang="en-US" sz="2000" dirty="0" smtClean="0"/>
              <a:t>such imprecise </a:t>
            </a:r>
            <a:r>
              <a:rPr lang="en-US" sz="2000" dirty="0"/>
              <a:t>inference, Fuzzy Logic allows the imprecise linguistic terms such as:</a:t>
            </a:r>
          </a:p>
          <a:p>
            <a:pPr lvl="1"/>
            <a:r>
              <a:rPr lang="en-US" sz="1800" dirty="0"/>
              <a:t>fuzzy predicates (e.g., old, expensive), </a:t>
            </a:r>
            <a:endParaRPr lang="en-US" sz="1800" dirty="0" smtClean="0"/>
          </a:p>
          <a:p>
            <a:pPr lvl="1"/>
            <a:r>
              <a:rPr lang="en-US" sz="1800" dirty="0" smtClean="0"/>
              <a:t>fuzzy </a:t>
            </a:r>
            <a:r>
              <a:rPr lang="en-US" sz="1800" dirty="0"/>
              <a:t>quantifiers (e.g., many, little</a:t>
            </a:r>
            <a:r>
              <a:rPr lang="en-US" sz="1800" dirty="0" smtClean="0"/>
              <a:t>),</a:t>
            </a:r>
          </a:p>
          <a:p>
            <a:pPr lvl="1"/>
            <a:r>
              <a:rPr lang="en-US" sz="1800" dirty="0" smtClean="0"/>
              <a:t>and </a:t>
            </a:r>
            <a:r>
              <a:rPr lang="en-US" sz="1800" dirty="0"/>
              <a:t>fuzzy truth values (e.g., unlikely false or unlikely true</a:t>
            </a:r>
            <a:r>
              <a:rPr lang="en-US" sz="1800" dirty="0" smtClean="0"/>
              <a:t>).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000" b="1" dirty="0"/>
              <a:t>Fuzzy Sets:</a:t>
            </a:r>
            <a:r>
              <a:rPr lang="en-US" sz="2000" dirty="0"/>
              <a:t> A fuzzy set is a class of objects with a continuum of degrees of membership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A fuzzy set </a:t>
            </a:r>
            <a:r>
              <a:rPr lang="en-US" sz="2000" b="1" i="1" dirty="0" smtClean="0"/>
              <a:t>A</a:t>
            </a:r>
            <a:r>
              <a:rPr lang="en-US" sz="2000" dirty="0" smtClean="0"/>
              <a:t> </a:t>
            </a:r>
            <a:r>
              <a:rPr lang="en-US" sz="2000" dirty="0"/>
              <a:t>is </a:t>
            </a:r>
            <a:r>
              <a:rPr lang="en-US" sz="2000" dirty="0" smtClean="0"/>
              <a:t>defined by </a:t>
            </a:r>
            <a:r>
              <a:rPr lang="en-US" sz="2000" dirty="0"/>
              <a:t>a membership function </a:t>
            </a:r>
            <a:r>
              <a:rPr lang="en-US" sz="2000" dirty="0" smtClean="0"/>
              <a:t>      from </a:t>
            </a:r>
            <a:r>
              <a:rPr lang="en-US" sz="2000" dirty="0"/>
              <a:t>the universe of discourse </a:t>
            </a:r>
            <a:r>
              <a:rPr lang="en-US" sz="2000" b="1" i="1" dirty="0" smtClean="0"/>
              <a:t>X</a:t>
            </a:r>
            <a:r>
              <a:rPr lang="en-US" sz="2000" dirty="0" smtClean="0"/>
              <a:t> to the </a:t>
            </a:r>
            <a:r>
              <a:rPr lang="en-US" sz="2000" dirty="0"/>
              <a:t>closed unit interval </a:t>
            </a:r>
            <a:r>
              <a:rPr lang="en-US" sz="2000" b="1" dirty="0"/>
              <a:t>[0,1]</a:t>
            </a:r>
            <a:r>
              <a:rPr lang="en-US" sz="2000" dirty="0"/>
              <a:t>. We interpret </a:t>
            </a:r>
            <a:r>
              <a:rPr lang="en-US" sz="2000" dirty="0" smtClean="0"/>
              <a:t>            as </a:t>
            </a:r>
            <a:r>
              <a:rPr lang="en-US" sz="2000" dirty="0"/>
              <a:t>the </a:t>
            </a:r>
            <a:r>
              <a:rPr lang="en-US" sz="2000" dirty="0" smtClean="0"/>
              <a:t>degree of </a:t>
            </a:r>
            <a:r>
              <a:rPr lang="en-US" sz="2000" dirty="0"/>
              <a:t>membership of </a:t>
            </a:r>
            <a:r>
              <a:rPr lang="en-US" sz="2000" b="1" i="1" dirty="0" smtClean="0"/>
              <a:t>x</a:t>
            </a:r>
            <a:r>
              <a:rPr lang="en-US" sz="2000" dirty="0" smtClean="0"/>
              <a:t> </a:t>
            </a:r>
            <a:r>
              <a:rPr lang="en-US" sz="2000" dirty="0"/>
              <a:t>in </a:t>
            </a:r>
            <a:r>
              <a:rPr lang="en-US" sz="2000" b="1" i="1" dirty="0" smtClean="0"/>
              <a:t>A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Fuzzy Logic Theory</a:t>
            </a:r>
            <a:endParaRPr lang="en-US" sz="2000" b="1" i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101" y="4978400"/>
            <a:ext cx="411752" cy="322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5283738"/>
            <a:ext cx="704850" cy="319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12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Membership functions </a:t>
            </a:r>
            <a:r>
              <a:rPr lang="en-US" sz="2000" dirty="0" smtClean="0"/>
              <a:t>are mathematical </a:t>
            </a:r>
            <a:r>
              <a:rPr lang="en-US" sz="2000" dirty="0"/>
              <a:t>tools for indicating flexible membership to a set, modeling, </a:t>
            </a:r>
            <a:r>
              <a:rPr lang="en-US" sz="2000" dirty="0" smtClean="0"/>
              <a:t>and quantifying </a:t>
            </a:r>
            <a:r>
              <a:rPr lang="en-US" sz="2000" dirty="0"/>
              <a:t>the meaning of symbols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Membership functions are used in </a:t>
            </a:r>
            <a:r>
              <a:rPr lang="en-US" sz="2000" dirty="0" smtClean="0"/>
              <a:t>the fuzzification </a:t>
            </a:r>
            <a:r>
              <a:rPr lang="en-US" sz="2000" dirty="0"/>
              <a:t>and defuzzification steps of a Fuzzy Logic system.</a:t>
            </a:r>
          </a:p>
          <a:p>
            <a:r>
              <a:rPr lang="en-US" sz="2000" dirty="0"/>
              <a:t>A membership function </a:t>
            </a:r>
            <a:r>
              <a:rPr lang="en-US" sz="2000" dirty="0" smtClean="0"/>
              <a:t>is used </a:t>
            </a:r>
            <a:r>
              <a:rPr lang="en-US" sz="2000" dirty="0"/>
              <a:t>to quantify a linguistic </a:t>
            </a:r>
            <a:r>
              <a:rPr lang="en-US" sz="2000" dirty="0" smtClean="0"/>
              <a:t>term.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/>
              <a:t>Fuzzy Logic </a:t>
            </a:r>
            <a:r>
              <a:rPr lang="en-US" sz="2400" b="1" dirty="0" smtClean="0"/>
              <a:t>Theory: </a:t>
            </a:r>
            <a:r>
              <a:rPr lang="en-US" sz="2000" b="1" dirty="0" smtClean="0"/>
              <a:t>Membership </a:t>
            </a:r>
            <a:r>
              <a:rPr lang="en-US" sz="2000" b="1" dirty="0" err="1" smtClean="0"/>
              <a:t>Funcitons</a:t>
            </a:r>
            <a:endParaRPr lang="en-US" sz="2000" b="1" i="1" dirty="0"/>
          </a:p>
        </p:txBody>
      </p:sp>
      <p:pic>
        <p:nvPicPr>
          <p:cNvPr id="9218" name="Picture 2" descr="C:\Users\Mohammad\Documents\GitHub\CompExam3\figure\membership-func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137" y="3385664"/>
            <a:ext cx="4210733" cy="301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3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4114800"/>
            <a:ext cx="8206611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Linguistic Variables:</a:t>
            </a:r>
          </a:p>
          <a:p>
            <a:r>
              <a:rPr lang="en-US" sz="2000" dirty="0"/>
              <a:t>Linguistic variables are the input or output variables of the </a:t>
            </a:r>
            <a:r>
              <a:rPr lang="en-US" sz="2000" dirty="0" smtClean="0"/>
              <a:t>system whose </a:t>
            </a:r>
            <a:r>
              <a:rPr lang="en-US" sz="2000" dirty="0"/>
              <a:t>values </a:t>
            </a:r>
            <a:r>
              <a:rPr lang="en-US" sz="2000" dirty="0" smtClean="0"/>
              <a:t>(linguistic terms) are </a:t>
            </a:r>
            <a:r>
              <a:rPr lang="en-US" sz="2000" dirty="0"/>
              <a:t>words or sentences from a natural </a:t>
            </a:r>
            <a:r>
              <a:rPr lang="en-US" sz="2000" dirty="0" smtClean="0"/>
              <a:t>language.</a:t>
            </a:r>
          </a:p>
          <a:p>
            <a:pPr marL="0" indent="0">
              <a:buNone/>
            </a:pPr>
            <a:r>
              <a:rPr lang="en-US" sz="2000" b="1" dirty="0" smtClean="0"/>
              <a:t>Fuzzy Rules:</a:t>
            </a:r>
            <a:endParaRPr lang="en-US" sz="2000" b="1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rule-base is constructed to determine and control </a:t>
            </a:r>
            <a:r>
              <a:rPr lang="en-US" sz="2000" dirty="0" smtClean="0"/>
              <a:t>the output </a:t>
            </a:r>
            <a:r>
              <a:rPr lang="en-US" sz="2000" dirty="0"/>
              <a:t>variable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Fuzzy Logic Theory: </a:t>
            </a:r>
            <a:r>
              <a:rPr lang="en-US" sz="2000" b="1" i="1" dirty="0" smtClean="0"/>
              <a:t>Algorithm</a:t>
            </a:r>
            <a:endParaRPr lang="en-US" sz="2000" b="1" i="1" dirty="0"/>
          </a:p>
        </p:txBody>
      </p:sp>
      <p:pic>
        <p:nvPicPr>
          <p:cNvPr id="7170" name="Picture 2" descr="C:\Users\Mohammad\Documents\GitHub\CompExam3\figure\fuzzy-algorith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65461"/>
            <a:ext cx="9045575" cy="272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66" y="5943600"/>
            <a:ext cx="71532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99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4114800"/>
            <a:ext cx="8206611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Fuzzification: </a:t>
            </a:r>
            <a:r>
              <a:rPr lang="en-US" sz="2000" dirty="0" smtClean="0"/>
              <a:t>The process of obtaining one fuzzy value for each crisp input.</a:t>
            </a:r>
          </a:p>
          <a:p>
            <a:r>
              <a:rPr lang="en-US" sz="2000" b="1" dirty="0" smtClean="0"/>
              <a:t>Reasoning: </a:t>
            </a:r>
            <a:r>
              <a:rPr lang="en-US" sz="2000" dirty="0" smtClean="0"/>
              <a:t>The process of combining the results of the rules to obtain a final result.</a:t>
            </a:r>
          </a:p>
          <a:p>
            <a:r>
              <a:rPr lang="en-US" sz="2000" b="1" dirty="0" smtClean="0"/>
              <a:t>Defuzzification: </a:t>
            </a:r>
            <a:r>
              <a:rPr lang="en-US" sz="2000" dirty="0" smtClean="0"/>
              <a:t>The process of obtaining a crisp value by defuzzifying the final fuzzy result using the membership function of the output variable.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Fuzzy Logic Theory: </a:t>
            </a:r>
            <a:r>
              <a:rPr lang="en-US" sz="2000" b="1" i="1" dirty="0" smtClean="0"/>
              <a:t>Algorithm</a:t>
            </a:r>
            <a:endParaRPr lang="en-US" sz="2000" b="1" i="1" dirty="0"/>
          </a:p>
        </p:txBody>
      </p:sp>
      <p:pic>
        <p:nvPicPr>
          <p:cNvPr id="7170" name="Picture 2" descr="C:\Users\Mohammad\Documents\GitHub\CompExam3\figure\fuzzy-algorith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65461"/>
            <a:ext cx="9045575" cy="272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8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Advantages:</a:t>
            </a:r>
          </a:p>
          <a:p>
            <a:r>
              <a:rPr lang="en-US" sz="2000" dirty="0"/>
              <a:t>Transparent representation of causal relationships between </a:t>
            </a:r>
            <a:r>
              <a:rPr lang="en-US" sz="2000" dirty="0" smtClean="0"/>
              <a:t>variables.</a:t>
            </a:r>
          </a:p>
          <a:p>
            <a:r>
              <a:rPr lang="en-US" sz="2000" dirty="0"/>
              <a:t>Relatively easy recognition of dependencies and independencies </a:t>
            </a:r>
            <a:r>
              <a:rPr lang="en-US" sz="2000" dirty="0" smtClean="0"/>
              <a:t>between   </a:t>
            </a:r>
            <a:r>
              <a:rPr lang="en-US" sz="2000" dirty="0"/>
              <a:t>various nodes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ability to handle situations where the data set is incomplete </a:t>
            </a:r>
            <a:r>
              <a:rPr lang="en-US" sz="2000" dirty="0" smtClean="0"/>
              <a:t>since the </a:t>
            </a:r>
            <a:r>
              <a:rPr lang="en-US" sz="2000" dirty="0"/>
              <a:t>model accounts for dependencies between all variables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Capable of being readily updated when a new </a:t>
            </a:r>
            <a:r>
              <a:rPr lang="en-US" sz="2000" dirty="0" smtClean="0"/>
              <a:t>evidence becomes available.</a:t>
            </a:r>
          </a:p>
          <a:p>
            <a:r>
              <a:rPr lang="en-US" sz="2000" dirty="0"/>
              <a:t>Both predictive/deductive and diagnostic/</a:t>
            </a:r>
            <a:r>
              <a:rPr lang="en-US" sz="2000" dirty="0" err="1"/>
              <a:t>abductive</a:t>
            </a:r>
            <a:r>
              <a:rPr lang="en-US" sz="2000" dirty="0"/>
              <a:t> reasonings </a:t>
            </a:r>
            <a:r>
              <a:rPr lang="en-US" sz="2000" dirty="0" smtClean="0"/>
              <a:t>are  </a:t>
            </a:r>
            <a:r>
              <a:rPr lang="en-US" sz="2000" dirty="0"/>
              <a:t>possible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Computational tractability exists for most practical applications.</a:t>
            </a: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/>
              <a:t>Bayesian Networks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75685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Disadvantages:</a:t>
            </a:r>
          </a:p>
          <a:p>
            <a:r>
              <a:rPr lang="en-US" sz="2000" dirty="0"/>
              <a:t>A high level of effort is required to build network models where </a:t>
            </a:r>
            <a:r>
              <a:rPr lang="en-US" sz="2000" dirty="0" smtClean="0"/>
              <a:t>a significant </a:t>
            </a:r>
            <a:r>
              <a:rPr lang="en-US" sz="2000" dirty="0"/>
              <a:t>amount of probability data is required due to an increasing </a:t>
            </a:r>
            <a:r>
              <a:rPr lang="en-US" sz="2000" dirty="0" smtClean="0"/>
              <a:t>number of </a:t>
            </a:r>
            <a:r>
              <a:rPr lang="en-US" sz="2000" dirty="0"/>
              <a:t>nodes and links in the structure (possible large CPT sizes</a:t>
            </a:r>
            <a:r>
              <a:rPr lang="en-US" sz="2000" dirty="0" smtClean="0"/>
              <a:t>).</a:t>
            </a:r>
          </a:p>
          <a:p>
            <a:r>
              <a:rPr lang="en-US" sz="2000" dirty="0"/>
              <a:t>Computationally intensive if the conditional independencies are </a:t>
            </a:r>
            <a:r>
              <a:rPr lang="en-US" sz="2000" dirty="0" smtClean="0"/>
              <a:t>not  </a:t>
            </a:r>
            <a:r>
              <a:rPr lang="en-US" sz="2000" dirty="0"/>
              <a:t>properly considered among the variables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Challenging to obtain experts' knowledge in the form of probability </a:t>
            </a:r>
            <a:r>
              <a:rPr lang="en-US" sz="2000" dirty="0" smtClean="0"/>
              <a:t>to  </a:t>
            </a:r>
            <a:r>
              <a:rPr lang="en-US" sz="2000" dirty="0"/>
              <a:t>build the network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No feedback loops in the Bayesian network's structure, which has </a:t>
            </a:r>
            <a:r>
              <a:rPr lang="en-US" sz="2000" dirty="0" smtClean="0"/>
              <a:t>an  </a:t>
            </a:r>
            <a:r>
              <a:rPr lang="en-US" sz="2000" dirty="0"/>
              <a:t>acyclic nature. This structure prevents typical feedback loops in design </a:t>
            </a:r>
            <a:r>
              <a:rPr lang="en-US" sz="2000" dirty="0" smtClean="0"/>
              <a:t>of  </a:t>
            </a:r>
            <a:r>
              <a:rPr lang="en-US" sz="2000" dirty="0"/>
              <a:t>Bayesian network models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/>
              <a:t>Bayesian Networks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78565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Advantages:</a:t>
            </a:r>
          </a:p>
          <a:p>
            <a:r>
              <a:rPr lang="en-US" sz="2000" dirty="0"/>
              <a:t>Addressing the concept of possibility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ability to represent the concept of ignorance to allow one </a:t>
            </a:r>
            <a:r>
              <a:rPr lang="en-US" sz="2000" dirty="0" smtClean="0"/>
              <a:t>to specify </a:t>
            </a:r>
            <a:r>
              <a:rPr lang="en-US" sz="2000" dirty="0"/>
              <a:t>a degree of ignorance in a situation, instead of being forced </a:t>
            </a:r>
            <a:r>
              <a:rPr lang="en-US" sz="2000" dirty="0" smtClean="0"/>
              <a:t>to supply </a:t>
            </a:r>
            <a:r>
              <a:rPr lang="en-US" sz="2000" dirty="0"/>
              <a:t>prior probabilities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Consistent with classical probability theory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Distinguishing randomness from missing information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No required a priori knowledge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Including an evidence combination rule which provides an operator </a:t>
            </a:r>
            <a:r>
              <a:rPr lang="en-US" sz="2000" dirty="0" smtClean="0"/>
              <a:t>to integrate </a:t>
            </a:r>
            <a:r>
              <a:rPr lang="en-US" sz="2000" dirty="0"/>
              <a:t>multiple pieces of information from different sources.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/>
              <a:t>Dempster-Shafer Theory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90058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Disadvantages:</a:t>
            </a:r>
          </a:p>
          <a:p>
            <a:r>
              <a:rPr lang="en-US" sz="2000" dirty="0"/>
              <a:t>Computational complexity grows exponentially with the number </a:t>
            </a:r>
            <a:r>
              <a:rPr lang="en-US" sz="2000" dirty="0" smtClean="0"/>
              <a:t>of hypotheses </a:t>
            </a:r>
            <a:r>
              <a:rPr lang="en-US" sz="2000" dirty="0"/>
              <a:t>(in original formulation</a:t>
            </a:r>
            <a:r>
              <a:rPr lang="en-US" sz="2000" dirty="0" smtClean="0"/>
              <a:t>).</a:t>
            </a:r>
          </a:p>
          <a:p>
            <a:r>
              <a:rPr lang="en-US" sz="2000" dirty="0"/>
              <a:t>Small modifications in the evidence assignments may lead to </a:t>
            </a:r>
            <a:r>
              <a:rPr lang="en-US" sz="2000" dirty="0" smtClean="0"/>
              <a:t>a  </a:t>
            </a:r>
            <a:r>
              <a:rPr lang="en-US" sz="2000" dirty="0"/>
              <a:t>completely different conclusion, which can lead to misleading </a:t>
            </a:r>
            <a:r>
              <a:rPr lang="en-US" sz="2000" dirty="0" smtClean="0"/>
              <a:t>and  </a:t>
            </a:r>
            <a:r>
              <a:rPr lang="en-US" sz="2000" dirty="0"/>
              <a:t>counter-intuitive results.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/>
              <a:t>Dempster-Shafer Theory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87819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Advantages:</a:t>
            </a:r>
          </a:p>
          <a:p>
            <a:r>
              <a:rPr lang="en-US" sz="2000" dirty="0"/>
              <a:t>Describing algorithms in terms of a combination of </a:t>
            </a:r>
            <a:r>
              <a:rPr lang="en-US" sz="2000" dirty="0" err="1"/>
              <a:t>numerics</a:t>
            </a:r>
            <a:r>
              <a:rPr lang="en-US" sz="2000" dirty="0"/>
              <a:t> </a:t>
            </a:r>
            <a:r>
              <a:rPr lang="en-US" sz="2000" dirty="0" smtClean="0"/>
              <a:t>and  </a:t>
            </a:r>
            <a:r>
              <a:rPr lang="en-US" sz="2000" dirty="0"/>
              <a:t>linguistics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Capturing the concept of the ambiguity of information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Flexible and intuitive knowledge-base design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Easy computation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Relatively robust algorithms.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/>
              <a:t>Fuzzy Logic Theory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79951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Disadvantages:</a:t>
            </a:r>
          </a:p>
          <a:p>
            <a:r>
              <a:rPr lang="en-US" sz="2000" dirty="0"/>
              <a:t>Determining the exact fuzzy rules and membership functions is a </a:t>
            </a:r>
            <a:r>
              <a:rPr lang="en-US" sz="2000" dirty="0" smtClean="0"/>
              <a:t>hard  </a:t>
            </a:r>
            <a:r>
              <a:rPr lang="en-US" sz="2000" dirty="0"/>
              <a:t>task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Requires manual tuning to obtain a better result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Requires tuning in many options in design of a system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order of inference steps matters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After reasoning, it can be difficult to exactly interpret the </a:t>
            </a:r>
            <a:r>
              <a:rPr lang="en-US" sz="2000" dirty="0" smtClean="0"/>
              <a:t>membership value.</a:t>
            </a:r>
          </a:p>
          <a:p>
            <a:r>
              <a:rPr lang="en-US" sz="2000" dirty="0"/>
              <a:t>Validation of a fuzzy knowledge-base is typically expensive.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/>
              <a:t>Fuzzy Logic </a:t>
            </a:r>
            <a:r>
              <a:rPr lang="en-US" sz="2000" b="1" i="1" dirty="0"/>
              <a:t>Theory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0094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Knowing </a:t>
            </a:r>
            <a:r>
              <a:rPr lang="en-US" sz="2000" dirty="0">
                <a:solidFill>
                  <a:srgbClr val="FF0000"/>
                </a:solidFill>
              </a:rPr>
              <a:t>how to accomplish </a:t>
            </a:r>
            <a:r>
              <a:rPr lang="en-US" sz="2000" dirty="0"/>
              <a:t>a </a:t>
            </a:r>
            <a:r>
              <a:rPr lang="en-US" sz="2000" dirty="0" smtClean="0"/>
              <a:t>goal (vs. plans -- </a:t>
            </a:r>
            <a:r>
              <a:rPr lang="en-US" sz="2000" dirty="0"/>
              <a:t>structured collection of beliefs and intentions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When there is a shared plan, agents hold </a:t>
            </a:r>
            <a:r>
              <a:rPr lang="en-US" sz="2000" dirty="0" smtClean="0">
                <a:solidFill>
                  <a:srgbClr val="FF0000"/>
                </a:solidFill>
              </a:rPr>
              <a:t>mutual beliefs </a:t>
            </a:r>
            <a:r>
              <a:rPr lang="en-US" sz="2000" dirty="0" smtClean="0"/>
              <a:t>about actions specified in the recipe.</a:t>
            </a:r>
          </a:p>
          <a:p>
            <a:r>
              <a:rPr lang="en-US" sz="2000" dirty="0" smtClean="0"/>
              <a:t>Recipes can be </a:t>
            </a:r>
            <a:r>
              <a:rPr lang="en-US" sz="2000" dirty="0" smtClean="0">
                <a:solidFill>
                  <a:srgbClr val="FF0000"/>
                </a:solidFill>
              </a:rPr>
              <a:t>partial</a:t>
            </a:r>
            <a:r>
              <a:rPr lang="en-US" sz="2000" dirty="0" smtClean="0"/>
              <a:t> (i.e., can be expand over time)</a:t>
            </a:r>
          </a:p>
          <a:p>
            <a:endParaRPr lang="en-US" sz="2800" dirty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200" b="1" i="1" dirty="0"/>
              <a:t>Recipes</a:t>
            </a:r>
          </a:p>
        </p:txBody>
      </p:sp>
    </p:spTree>
    <p:extLst>
      <p:ext uri="{BB962C8B-B14F-4D97-AF65-F5344CB8AC3E}">
        <p14:creationId xmlns:p14="http://schemas.microsoft.com/office/powerpoint/2010/main" val="210291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Robot’s motion control</a:t>
            </a:r>
          </a:p>
          <a:p>
            <a:r>
              <a:rPr lang="en-US" sz="2000" dirty="0" smtClean="0"/>
              <a:t>Sensory data fusion in robots</a:t>
            </a:r>
          </a:p>
          <a:p>
            <a:r>
              <a:rPr lang="en-US" sz="2000" dirty="0" smtClean="0"/>
              <a:t>Modeling domain knowledge</a:t>
            </a:r>
          </a:p>
          <a:p>
            <a:r>
              <a:rPr lang="en-US" sz="2000" dirty="0" smtClean="0"/>
              <a:t>Modeling human-robot interaction</a:t>
            </a:r>
          </a:p>
          <a:p>
            <a:r>
              <a:rPr lang="en-US" sz="2000" dirty="0" smtClean="0"/>
              <a:t>Modeling emotional state of the robot</a:t>
            </a:r>
          </a:p>
          <a:p>
            <a:r>
              <a:rPr lang="en-US" sz="2000" dirty="0" smtClean="0"/>
              <a:t>Modeling forward model of robot’s actions</a:t>
            </a:r>
          </a:p>
          <a:p>
            <a:r>
              <a:rPr lang="en-US" sz="2000" dirty="0" smtClean="0"/>
              <a:t>Modeling object affordances</a:t>
            </a:r>
          </a:p>
          <a:p>
            <a:r>
              <a:rPr lang="en-US" sz="2000" dirty="0" smtClean="0"/>
              <a:t>Robot’s navigation</a:t>
            </a:r>
          </a:p>
          <a:p>
            <a:r>
              <a:rPr lang="en-US" sz="2000" dirty="0" smtClean="0"/>
              <a:t>Learning robot’s decision function</a:t>
            </a:r>
          </a:p>
          <a:p>
            <a:r>
              <a:rPr lang="en-US" sz="2000" dirty="0" smtClean="0"/>
              <a:t>Learning imitative body motions of humans</a:t>
            </a:r>
          </a:p>
          <a:p>
            <a:r>
              <a:rPr lang="en-US" sz="2000" dirty="0" smtClean="0"/>
              <a:t>Intention recognition</a:t>
            </a:r>
          </a:p>
          <a:p>
            <a:r>
              <a:rPr lang="en-US" sz="2000" dirty="0" smtClean="0"/>
              <a:t>Mobile-robot localization</a:t>
            </a:r>
          </a:p>
          <a:p>
            <a:r>
              <a:rPr lang="en-US" sz="2000" dirty="0" smtClean="0"/>
              <a:t>Modeling cooperative agents</a:t>
            </a:r>
          </a:p>
          <a:p>
            <a:r>
              <a:rPr lang="en-US" sz="2000" dirty="0" smtClean="0"/>
              <a:t>Agent’s argumentation and decision making framework</a:t>
            </a:r>
          </a:p>
          <a:p>
            <a:r>
              <a:rPr lang="en-US" sz="2000" dirty="0" smtClean="0"/>
              <a:t>Modeling theory of mind</a:t>
            </a:r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Applications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80180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Uncertainty is involved in collaboration:</a:t>
            </a:r>
            <a:endParaRPr lang="en-US" sz="1600" dirty="0"/>
          </a:p>
          <a:p>
            <a:pPr lvl="1"/>
            <a:r>
              <a:rPr lang="en-US" sz="1800" dirty="0"/>
              <a:t>Different theories are concerned about teamwork and the involvement of others to form an intention,</a:t>
            </a:r>
          </a:p>
          <a:p>
            <a:pPr lvl="1"/>
            <a:r>
              <a:rPr lang="en-US" sz="1800" dirty="0"/>
              <a:t>to generate or evolve the shared plan,</a:t>
            </a:r>
          </a:p>
          <a:p>
            <a:pPr lvl="1"/>
            <a:r>
              <a:rPr lang="en-US" sz="1800" dirty="0"/>
              <a:t>or even to establish a single mutual belief.</a:t>
            </a:r>
          </a:p>
          <a:p>
            <a:r>
              <a:rPr lang="en-US" sz="2000" dirty="0" smtClean="0"/>
              <a:t>There </a:t>
            </a:r>
            <a:r>
              <a:rPr lang="en-US" sz="2000" dirty="0"/>
              <a:t>is a certain amount of </a:t>
            </a:r>
            <a:r>
              <a:rPr lang="en-US" sz="2000" dirty="0" smtClean="0"/>
              <a:t>uncertainty, ambiguity </a:t>
            </a:r>
            <a:r>
              <a:rPr lang="en-US" sz="2000" dirty="0"/>
              <a:t>and lack of evidence in perceiving </a:t>
            </a:r>
            <a:r>
              <a:rPr lang="en-US" sz="2000" dirty="0" smtClean="0"/>
              <a:t>others‘ behaviors.</a:t>
            </a:r>
          </a:p>
          <a:p>
            <a:r>
              <a:rPr lang="en-US" sz="2000" dirty="0" smtClean="0"/>
              <a:t>Processes involved </a:t>
            </a:r>
            <a:r>
              <a:rPr lang="en-US" sz="2000" dirty="0"/>
              <a:t>in </a:t>
            </a:r>
            <a:r>
              <a:rPr lang="en-US" sz="2000" dirty="0" smtClean="0"/>
              <a:t>collaboration need </a:t>
            </a:r>
            <a:r>
              <a:rPr lang="en-US" sz="2000" dirty="0"/>
              <a:t>to be designed to address the existence of </a:t>
            </a:r>
            <a:r>
              <a:rPr lang="en-US" sz="2000" dirty="0" smtClean="0"/>
              <a:t>uncertainty.</a:t>
            </a:r>
          </a:p>
          <a:p>
            <a:r>
              <a:rPr lang="en-US" sz="2000" dirty="0" smtClean="0"/>
              <a:t>Beliefs include certain amount of uncertainty independent of their source.</a:t>
            </a:r>
          </a:p>
          <a:p>
            <a:pPr lvl="1"/>
            <a:r>
              <a:rPr lang="en-US" sz="1700" dirty="0"/>
              <a:t>the lack of evidence about a counterpart's belief about an event,</a:t>
            </a:r>
          </a:p>
          <a:p>
            <a:pPr lvl="1"/>
            <a:r>
              <a:rPr lang="en-US" sz="1700" dirty="0"/>
              <a:t>the lack of evidence about the feeling of a counterpart for a collaborative action,</a:t>
            </a:r>
          </a:p>
          <a:p>
            <a:r>
              <a:rPr lang="en-US" sz="2000" dirty="0" smtClean="0"/>
              <a:t>Consequences can </a:t>
            </a:r>
            <a:r>
              <a:rPr lang="en-US" sz="2000" dirty="0"/>
              <a:t>be </a:t>
            </a:r>
            <a:r>
              <a:rPr lang="en-US" sz="2000" dirty="0" smtClean="0"/>
              <a:t>mitigated </a:t>
            </a:r>
            <a:r>
              <a:rPr lang="en-US" sz="2000" dirty="0"/>
              <a:t>by having </a:t>
            </a:r>
            <a:r>
              <a:rPr lang="en-US" sz="2000" dirty="0" smtClean="0"/>
              <a:t>a mechanism </a:t>
            </a:r>
            <a:r>
              <a:rPr lang="en-US" sz="2000" dirty="0"/>
              <a:t>to deal with uncertainty in some level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It </a:t>
            </a:r>
            <a:r>
              <a:rPr lang="en-US" sz="2000" dirty="0"/>
              <a:t>is for us to choose where to apply the appropriate mechanism to make </a:t>
            </a:r>
            <a:r>
              <a:rPr lang="en-US" sz="2000" dirty="0" smtClean="0"/>
              <a:t>more stable </a:t>
            </a:r>
            <a:r>
              <a:rPr lang="en-US" sz="2000" dirty="0"/>
              <a:t>collaborative behaviors.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Conclusion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8808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Shared plan</a:t>
            </a:r>
            <a:r>
              <a:rPr lang="en-US" sz="2000" dirty="0" smtClean="0"/>
              <a:t> </a:t>
            </a:r>
            <a:r>
              <a:rPr lang="en-US" sz="2000" dirty="0"/>
              <a:t>is an essential concept in </a:t>
            </a:r>
            <a:r>
              <a:rPr lang="en-US" sz="2000" dirty="0" smtClean="0"/>
              <a:t>SharedPlans theory.</a:t>
            </a:r>
          </a:p>
          <a:p>
            <a:r>
              <a:rPr lang="en-US" sz="2000" dirty="0" smtClean="0"/>
              <a:t>Based on </a:t>
            </a:r>
            <a:r>
              <a:rPr lang="en-US" sz="2000" dirty="0" smtClean="0">
                <a:solidFill>
                  <a:srgbClr val="FF0000"/>
                </a:solidFill>
              </a:rPr>
              <a:t>Pollack’s</a:t>
            </a:r>
            <a:r>
              <a:rPr lang="en-US" sz="2000" dirty="0" smtClean="0"/>
              <a:t> definition of plans (relations between actions &amp; beliefs and intentions about those actions)</a:t>
            </a:r>
          </a:p>
          <a:p>
            <a:r>
              <a:rPr lang="en-US" sz="2000" dirty="0" smtClean="0"/>
              <a:t>But, not just for a </a:t>
            </a:r>
            <a:r>
              <a:rPr lang="en-US" sz="2000" dirty="0" smtClean="0">
                <a:solidFill>
                  <a:srgbClr val="FF0000"/>
                </a:solidFill>
              </a:rPr>
              <a:t>single</a:t>
            </a:r>
            <a:r>
              <a:rPr lang="en-US" sz="2000" dirty="0" smtClean="0"/>
              <a:t> agent.</a:t>
            </a:r>
          </a:p>
          <a:p>
            <a:r>
              <a:rPr lang="en-US" sz="2000" dirty="0" smtClean="0"/>
              <a:t>Based on shared plan concept, role of </a:t>
            </a:r>
            <a:r>
              <a:rPr lang="en-US" sz="2000" dirty="0" smtClean="0">
                <a:solidFill>
                  <a:srgbClr val="FF0000"/>
                </a:solidFill>
              </a:rPr>
              <a:t>beliefs and intentions </a:t>
            </a:r>
            <a:r>
              <a:rPr lang="en-US" sz="2000" dirty="0" smtClean="0"/>
              <a:t>can be explored.</a:t>
            </a:r>
          </a:p>
          <a:p>
            <a:r>
              <a:rPr lang="en-US" sz="2000" dirty="0" smtClean="0"/>
              <a:t>Further improvements:</a:t>
            </a:r>
          </a:p>
          <a:p>
            <a:pPr lvl="1"/>
            <a:r>
              <a:rPr lang="en-US" sz="1600" dirty="0" smtClean="0"/>
              <a:t> Decomposing </a:t>
            </a:r>
            <a:r>
              <a:rPr lang="en-US" sz="1600" dirty="0"/>
              <a:t>activities into </a:t>
            </a:r>
            <a:r>
              <a:rPr lang="en-US" sz="1600" dirty="0">
                <a:solidFill>
                  <a:srgbClr val="FF0000"/>
                </a:solidFill>
              </a:rPr>
              <a:t>multiple agents’ </a:t>
            </a:r>
            <a:r>
              <a:rPr lang="en-US" sz="1600" dirty="0"/>
              <a:t>actions.</a:t>
            </a:r>
          </a:p>
          <a:p>
            <a:pPr lvl="1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Commitment</a:t>
            </a:r>
            <a:r>
              <a:rPr lang="en-US" sz="1600" dirty="0" smtClean="0"/>
              <a:t> </a:t>
            </a:r>
            <a:r>
              <a:rPr lang="en-US" sz="1600" dirty="0"/>
              <a:t>of agents to joint activity,</a:t>
            </a:r>
          </a:p>
          <a:p>
            <a:pPr lvl="1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Partial</a:t>
            </a:r>
            <a:r>
              <a:rPr lang="en-US" sz="1600" dirty="0" smtClean="0"/>
              <a:t> </a:t>
            </a:r>
            <a:r>
              <a:rPr lang="en-US" sz="1600" dirty="0"/>
              <a:t>recipes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Intention-that</a:t>
            </a:r>
            <a:r>
              <a:rPr lang="en-US" sz="2000" dirty="0" smtClean="0"/>
              <a:t> as the notion of commitment.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200" b="1" i="1" dirty="0" smtClean="0"/>
              <a:t>Shared Plans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406992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6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200" b="1" i="1" dirty="0" smtClean="0"/>
              <a:t>Shared Plans</a:t>
            </a:r>
            <a:endParaRPr lang="en-US" sz="2200" b="1" i="1" dirty="0"/>
          </a:p>
        </p:txBody>
      </p:sp>
      <p:pic>
        <p:nvPicPr>
          <p:cNvPr id="1026" name="Picture 2" descr="C:\Users\Mohammad\Documents\GitHub\CompExam1\figure\pl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34390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52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Full Shared Plan (FSP):</a:t>
            </a:r>
            <a:r>
              <a:rPr lang="en-US" sz="2000" dirty="0" smtClean="0"/>
              <a:t> A complete plan in which agents have </a:t>
            </a:r>
            <a:r>
              <a:rPr lang="en-US" sz="2000" dirty="0" smtClean="0">
                <a:solidFill>
                  <a:srgbClr val="FF0000"/>
                </a:solidFill>
              </a:rPr>
              <a:t>fully determined</a:t>
            </a:r>
            <a:r>
              <a:rPr lang="en-US" sz="2000" dirty="0" smtClean="0"/>
              <a:t> how to perform an action.</a:t>
            </a:r>
          </a:p>
          <a:p>
            <a:r>
              <a:rPr lang="en-US" sz="2000" dirty="0" smtClean="0"/>
              <a:t>The required </a:t>
            </a:r>
            <a:r>
              <a:rPr lang="en-US" sz="2000" dirty="0" smtClean="0">
                <a:solidFill>
                  <a:srgbClr val="FF0000"/>
                </a:solidFill>
              </a:rPr>
              <a:t>conditions</a:t>
            </a:r>
            <a:r>
              <a:rPr lang="en-US" sz="2000" dirty="0" smtClean="0"/>
              <a:t> for FSP:</a:t>
            </a:r>
            <a:endParaRPr lang="en-US" sz="1600" dirty="0"/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</a:t>
            </a:r>
            <a:r>
              <a:rPr lang="en-US" sz="1800" dirty="0">
                <a:solidFill>
                  <a:srgbClr val="FF0000"/>
                </a:solidFill>
              </a:rPr>
              <a:t>intention to </a:t>
            </a:r>
            <a:r>
              <a:rPr lang="en-US" sz="1800" dirty="0"/>
              <a:t>do an action.</a:t>
            </a:r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a </a:t>
            </a:r>
            <a:r>
              <a:rPr lang="en-US" sz="1800" dirty="0">
                <a:solidFill>
                  <a:srgbClr val="FF0000"/>
                </a:solidFill>
              </a:rPr>
              <a:t>recipe</a:t>
            </a:r>
            <a:r>
              <a:rPr lang="en-US" sz="1800" dirty="0"/>
              <a:t> for that action.</a:t>
            </a:r>
          </a:p>
          <a:p>
            <a:pPr lvl="1"/>
            <a:r>
              <a:rPr lang="en-US" sz="1800" dirty="0"/>
              <a:t>For each individual </a:t>
            </a:r>
            <a:r>
              <a:rPr lang="en-US" sz="1800" dirty="0">
                <a:solidFill>
                  <a:srgbClr val="FF0000"/>
                </a:solidFill>
              </a:rPr>
              <a:t>action</a:t>
            </a:r>
            <a:r>
              <a:rPr lang="en-US" sz="1800" dirty="0"/>
              <a:t> in the recipe:</a:t>
            </a:r>
          </a:p>
          <a:p>
            <a:pPr lvl="2"/>
            <a:r>
              <a:rPr lang="en-US" sz="1600" dirty="0" smtClean="0"/>
              <a:t> A </a:t>
            </a:r>
            <a:r>
              <a:rPr lang="en-US" sz="1600" dirty="0">
                <a:solidFill>
                  <a:srgbClr val="FF0000"/>
                </a:solidFill>
              </a:rPr>
              <a:t>subgroup</a:t>
            </a:r>
            <a:r>
              <a:rPr lang="en-US" sz="1600" dirty="0"/>
              <a:t> has an </a:t>
            </a:r>
            <a:r>
              <a:rPr lang="en-US" sz="1600" dirty="0">
                <a:solidFill>
                  <a:srgbClr val="FF0000"/>
                </a:solidFill>
              </a:rPr>
              <a:t>FSP</a:t>
            </a:r>
            <a:r>
              <a:rPr lang="en-US" sz="1600" dirty="0"/>
              <a:t> for that step using corresponding part of the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/>
              <a:t>.</a:t>
            </a:r>
          </a:p>
          <a:p>
            <a:pPr lvl="2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Other </a:t>
            </a:r>
            <a:r>
              <a:rPr lang="en-US" sz="1600" dirty="0">
                <a:solidFill>
                  <a:srgbClr val="FF0000"/>
                </a:solidFill>
              </a:rPr>
              <a:t>members </a:t>
            </a:r>
            <a:r>
              <a:rPr lang="en-US" sz="1600" dirty="0"/>
              <a:t>of the group </a:t>
            </a:r>
            <a:r>
              <a:rPr lang="en-US" sz="1600" dirty="0">
                <a:solidFill>
                  <a:srgbClr val="FF0000"/>
                </a:solidFill>
              </a:rPr>
              <a:t>believe</a:t>
            </a:r>
            <a:r>
              <a:rPr lang="en-US" sz="1600" dirty="0"/>
              <a:t> that there is a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/>
              <a:t> for this particular step that the above subgroup can use and have an FSP for the corresponding set of actions.</a:t>
            </a:r>
          </a:p>
          <a:p>
            <a:pPr lvl="2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Other </a:t>
            </a:r>
            <a:r>
              <a:rPr lang="en-US" sz="1600" dirty="0">
                <a:solidFill>
                  <a:srgbClr val="FF0000"/>
                </a:solidFill>
              </a:rPr>
              <a:t>members </a:t>
            </a:r>
            <a:r>
              <a:rPr lang="en-US" sz="1600" dirty="0"/>
              <a:t>of the group have </a:t>
            </a:r>
            <a:r>
              <a:rPr lang="en-US" sz="1600" dirty="0">
                <a:solidFill>
                  <a:srgbClr val="FF0000"/>
                </a:solidFill>
              </a:rPr>
              <a:t>intention that </a:t>
            </a:r>
            <a:r>
              <a:rPr lang="en-US" sz="1600" dirty="0"/>
              <a:t>the above subgroup can do the mentioned set of action using the associated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/>
              <a:t>.</a:t>
            </a:r>
          </a:p>
          <a:p>
            <a:r>
              <a:rPr lang="en-US" sz="2000" b="1" dirty="0" smtClean="0"/>
              <a:t>Partial </a:t>
            </a:r>
            <a:r>
              <a:rPr lang="en-US" sz="2000" b="1" dirty="0"/>
              <a:t>Shared Plan </a:t>
            </a:r>
            <a:r>
              <a:rPr lang="en-US" sz="2000" b="1" dirty="0" smtClean="0"/>
              <a:t>(PSP</a:t>
            </a:r>
            <a:r>
              <a:rPr lang="en-US" sz="2000" b="1" dirty="0"/>
              <a:t>): </a:t>
            </a:r>
            <a:r>
              <a:rPr lang="en-US" sz="2000" dirty="0" smtClean="0"/>
              <a:t>used as </a:t>
            </a:r>
            <a:r>
              <a:rPr lang="en-US" sz="2000" dirty="0"/>
              <a:t>a snapshot of the </a:t>
            </a:r>
            <a:r>
              <a:rPr lang="en-US" sz="2000" dirty="0" smtClean="0"/>
              <a:t>collaborators’ </a:t>
            </a:r>
            <a:r>
              <a:rPr lang="en-US" sz="2000" dirty="0">
                <a:solidFill>
                  <a:srgbClr val="FF0000"/>
                </a:solidFill>
              </a:rPr>
              <a:t>mental </a:t>
            </a:r>
            <a:r>
              <a:rPr lang="en-US" sz="2000" dirty="0" smtClean="0">
                <a:solidFill>
                  <a:srgbClr val="FF0000"/>
                </a:solidFill>
              </a:rPr>
              <a:t>states</a:t>
            </a:r>
            <a:r>
              <a:rPr lang="en-US" sz="2000" dirty="0" smtClean="0"/>
              <a:t> to modify and evolve the partial plan, </a:t>
            </a:r>
            <a:r>
              <a:rPr lang="en-US" sz="2000" dirty="0"/>
              <a:t>which </a:t>
            </a:r>
            <a:r>
              <a:rPr lang="en-US" sz="2000" dirty="0" smtClean="0"/>
              <a:t>leads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FF0000"/>
                </a:solidFill>
              </a:rPr>
              <a:t>communication</a:t>
            </a:r>
            <a:r>
              <a:rPr lang="en-US" sz="2000" dirty="0"/>
              <a:t> and planning to fulfill the </a:t>
            </a:r>
            <a:r>
              <a:rPr lang="en-US" sz="2000" dirty="0" smtClean="0"/>
              <a:t>above (FSP’s) conditions.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Full &amp; Partial Shared Plans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66409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In </a:t>
            </a:r>
            <a:r>
              <a:rPr lang="en-US" sz="2000" i="1" dirty="0" smtClean="0"/>
              <a:t>SP</a:t>
            </a:r>
            <a:r>
              <a:rPr lang="en-US" sz="2000" dirty="0" smtClean="0"/>
              <a:t> focus is on plans that </a:t>
            </a:r>
            <a:r>
              <a:rPr lang="en-US" sz="2000" dirty="0" smtClean="0">
                <a:solidFill>
                  <a:srgbClr val="FF0000"/>
                </a:solidFill>
              </a:rPr>
              <a:t>underlie </a:t>
            </a:r>
            <a:r>
              <a:rPr lang="en-US" sz="2000" dirty="0">
                <a:solidFill>
                  <a:srgbClr val="FF0000"/>
                </a:solidFill>
              </a:rPr>
              <a:t>a discourse </a:t>
            </a:r>
            <a:r>
              <a:rPr lang="en-US" sz="2000" dirty="0"/>
              <a:t>in which the agents collaborate to achieve a </a:t>
            </a:r>
            <a:r>
              <a:rPr lang="en-US" sz="2000" dirty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Components of </a:t>
            </a:r>
            <a:r>
              <a:rPr lang="en-US" sz="2000" dirty="0" smtClean="0">
                <a:solidFill>
                  <a:srgbClr val="FF0000"/>
                </a:solidFill>
              </a:rPr>
              <a:t>discourse structure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b="1" dirty="0"/>
              <a:t>Linguistic structure:</a:t>
            </a:r>
            <a:r>
              <a:rPr lang="en-US" sz="1800" dirty="0"/>
              <a:t> a sequence of utterances aggregating into discourse </a:t>
            </a:r>
            <a:r>
              <a:rPr lang="en-US" sz="1800" dirty="0" smtClean="0"/>
              <a:t>segments.</a:t>
            </a:r>
          </a:p>
          <a:p>
            <a:pPr lvl="1"/>
            <a:r>
              <a:rPr lang="en-US" sz="1800" b="1" dirty="0"/>
              <a:t>Intentions structure:</a:t>
            </a:r>
            <a:r>
              <a:rPr lang="en-US" sz="1800" dirty="0"/>
              <a:t> the intention that underlies engagement </a:t>
            </a:r>
            <a:r>
              <a:rPr lang="en-US" sz="1800" dirty="0" smtClean="0"/>
              <a:t>in the </a:t>
            </a:r>
            <a:r>
              <a:rPr lang="en-US" sz="1800" dirty="0"/>
              <a:t>particular </a:t>
            </a:r>
            <a:r>
              <a:rPr lang="en-US" sz="1800" dirty="0" smtClean="0"/>
              <a:t>discourse (discourse purpose).</a:t>
            </a:r>
          </a:p>
          <a:p>
            <a:pPr lvl="1"/>
            <a:r>
              <a:rPr lang="en-US" sz="1800" b="1" dirty="0" smtClean="0"/>
              <a:t>Attention </a:t>
            </a:r>
            <a:r>
              <a:rPr lang="en-US" sz="1800" b="1" dirty="0"/>
              <a:t>state:</a:t>
            </a:r>
            <a:r>
              <a:rPr lang="en-US" sz="1800" dirty="0"/>
              <a:t> an abstraction of </a:t>
            </a:r>
            <a:r>
              <a:rPr lang="en-US" sz="1800" dirty="0" smtClean="0"/>
              <a:t>the agent's </a:t>
            </a:r>
            <a:r>
              <a:rPr lang="en-US" sz="1800" dirty="0"/>
              <a:t>focus of </a:t>
            </a:r>
            <a:r>
              <a:rPr lang="en-US" sz="1800" dirty="0" smtClean="0"/>
              <a:t>attention.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Communicating intentions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51962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1882</TotalTime>
  <Words>5328</Words>
  <Application>Microsoft Office PowerPoint</Application>
  <PresentationFormat>On-screen Show (4:3)</PresentationFormat>
  <Paragraphs>539</Paragraphs>
  <Slides>51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Computational Theories of Collaboration</vt:lpstr>
      <vt:lpstr>Collaboration is a special type of coordinated activity in which the participants work jointly, together performing a task or carrying out the activities needed to satisfy a shared goal.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Affective Computing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Uncertainty in Modeling and Reasoning about Beliefs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Worcester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Affective Motivational Collaboration Theory</dc:title>
  <dc:creator>Mohammad Shayganfar</dc:creator>
  <cp:lastModifiedBy>Mohammad Shayganfar</cp:lastModifiedBy>
  <cp:revision>630</cp:revision>
  <dcterms:created xsi:type="dcterms:W3CDTF">2015-06-17T18:43:57Z</dcterms:created>
  <dcterms:modified xsi:type="dcterms:W3CDTF">2015-06-20T03:37:03Z</dcterms:modified>
</cp:coreProperties>
</file>