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0"/>
  </p:notesMasterIdLst>
  <p:sldIdLst>
    <p:sldId id="257" r:id="rId2"/>
    <p:sldId id="266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279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296" r:id="rId21"/>
    <p:sldId id="376" r:id="rId22"/>
    <p:sldId id="377" r:id="rId23"/>
    <p:sldId id="378" r:id="rId24"/>
    <p:sldId id="379" r:id="rId25"/>
    <p:sldId id="380" r:id="rId26"/>
    <p:sldId id="381" r:id="rId27"/>
    <p:sldId id="312" r:id="rId28"/>
    <p:sldId id="382" r:id="rId29"/>
    <p:sldId id="383" r:id="rId30"/>
    <p:sldId id="384" r:id="rId31"/>
    <p:sldId id="385" r:id="rId32"/>
    <p:sldId id="323" r:id="rId33"/>
    <p:sldId id="386" r:id="rId34"/>
    <p:sldId id="387" r:id="rId35"/>
    <p:sldId id="388" r:id="rId36"/>
    <p:sldId id="389" r:id="rId37"/>
    <p:sldId id="390" r:id="rId38"/>
    <p:sldId id="391" r:id="rId39"/>
    <p:sldId id="324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325" r:id="rId53"/>
    <p:sldId id="404" r:id="rId54"/>
    <p:sldId id="405" r:id="rId55"/>
    <p:sldId id="406" r:id="rId56"/>
    <p:sldId id="407" r:id="rId57"/>
    <p:sldId id="326" r:id="rId58"/>
    <p:sldId id="408" r:id="rId59"/>
    <p:sldId id="409" r:id="rId60"/>
    <p:sldId id="410" r:id="rId61"/>
    <p:sldId id="411" r:id="rId62"/>
    <p:sldId id="412" r:id="rId63"/>
    <p:sldId id="327" r:id="rId64"/>
    <p:sldId id="328" r:id="rId65"/>
    <p:sldId id="413" r:id="rId66"/>
    <p:sldId id="414" r:id="rId67"/>
    <p:sldId id="415" r:id="rId68"/>
    <p:sldId id="416" r:id="rId69"/>
    <p:sldId id="417" r:id="rId70"/>
    <p:sldId id="258" r:id="rId71"/>
    <p:sldId id="329" r:id="rId72"/>
    <p:sldId id="418" r:id="rId73"/>
    <p:sldId id="419" r:id="rId74"/>
    <p:sldId id="330" r:id="rId75"/>
    <p:sldId id="420" r:id="rId76"/>
    <p:sldId id="421" r:id="rId77"/>
    <p:sldId id="422" r:id="rId78"/>
    <p:sldId id="423" r:id="rId79"/>
    <p:sldId id="424" r:id="rId80"/>
    <p:sldId id="425" r:id="rId81"/>
    <p:sldId id="426" r:id="rId82"/>
    <p:sldId id="331" r:id="rId83"/>
    <p:sldId id="427" r:id="rId84"/>
    <p:sldId id="428" r:id="rId85"/>
    <p:sldId id="429" r:id="rId86"/>
    <p:sldId id="430" r:id="rId87"/>
    <p:sldId id="431" r:id="rId88"/>
    <p:sldId id="432" r:id="rId89"/>
    <p:sldId id="332" r:id="rId90"/>
    <p:sldId id="433" r:id="rId91"/>
    <p:sldId id="434" r:id="rId92"/>
    <p:sldId id="435" r:id="rId93"/>
    <p:sldId id="333" r:id="rId94"/>
    <p:sldId id="436" r:id="rId95"/>
    <p:sldId id="437" r:id="rId96"/>
    <p:sldId id="334" r:id="rId97"/>
    <p:sldId id="438" r:id="rId98"/>
    <p:sldId id="439" r:id="rId99"/>
    <p:sldId id="440" r:id="rId100"/>
    <p:sldId id="441" r:id="rId101"/>
    <p:sldId id="442" r:id="rId102"/>
    <p:sldId id="335" r:id="rId103"/>
    <p:sldId id="443" r:id="rId104"/>
    <p:sldId id="444" r:id="rId105"/>
    <p:sldId id="445" r:id="rId106"/>
    <p:sldId id="446" r:id="rId107"/>
    <p:sldId id="336" r:id="rId108"/>
    <p:sldId id="447" r:id="rId109"/>
    <p:sldId id="448" r:id="rId110"/>
    <p:sldId id="449" r:id="rId111"/>
    <p:sldId id="450" r:id="rId112"/>
    <p:sldId id="451" r:id="rId113"/>
    <p:sldId id="337" r:id="rId114"/>
    <p:sldId id="452" r:id="rId115"/>
    <p:sldId id="453" r:id="rId116"/>
    <p:sldId id="338" r:id="rId117"/>
    <p:sldId id="339" r:id="rId118"/>
    <p:sldId id="454" r:id="rId119"/>
    <p:sldId id="455" r:id="rId120"/>
    <p:sldId id="456" r:id="rId121"/>
    <p:sldId id="457" r:id="rId122"/>
    <p:sldId id="259" r:id="rId123"/>
    <p:sldId id="340" r:id="rId124"/>
    <p:sldId id="341" r:id="rId125"/>
    <p:sldId id="342" r:id="rId126"/>
    <p:sldId id="343" r:id="rId127"/>
    <p:sldId id="345" r:id="rId128"/>
    <p:sldId id="458" r:id="rId129"/>
    <p:sldId id="459" r:id="rId130"/>
    <p:sldId id="460" r:id="rId131"/>
    <p:sldId id="461" r:id="rId132"/>
    <p:sldId id="346" r:id="rId133"/>
    <p:sldId id="462" r:id="rId134"/>
    <p:sldId id="463" r:id="rId135"/>
    <p:sldId id="347" r:id="rId136"/>
    <p:sldId id="464" r:id="rId137"/>
    <p:sldId id="465" r:id="rId138"/>
    <p:sldId id="466" r:id="rId139"/>
    <p:sldId id="467" r:id="rId140"/>
    <p:sldId id="468" r:id="rId141"/>
    <p:sldId id="469" r:id="rId142"/>
    <p:sldId id="350" r:id="rId143"/>
    <p:sldId id="470" r:id="rId144"/>
    <p:sldId id="471" r:id="rId145"/>
    <p:sldId id="349" r:id="rId146"/>
    <p:sldId id="472" r:id="rId147"/>
    <p:sldId id="351" r:id="rId148"/>
    <p:sldId id="473" r:id="rId149"/>
    <p:sldId id="474" r:id="rId150"/>
    <p:sldId id="352" r:id="rId151"/>
    <p:sldId id="475" r:id="rId152"/>
    <p:sldId id="476" r:id="rId153"/>
    <p:sldId id="477" r:id="rId154"/>
    <p:sldId id="478" r:id="rId155"/>
    <p:sldId id="479" r:id="rId156"/>
    <p:sldId id="353" r:id="rId157"/>
    <p:sldId id="480" r:id="rId158"/>
    <p:sldId id="481" r:id="rId159"/>
    <p:sldId id="482" r:id="rId160"/>
    <p:sldId id="354" r:id="rId161"/>
    <p:sldId id="483" r:id="rId162"/>
    <p:sldId id="484" r:id="rId163"/>
    <p:sldId id="485" r:id="rId164"/>
    <p:sldId id="486" r:id="rId165"/>
    <p:sldId id="487" r:id="rId166"/>
    <p:sldId id="355" r:id="rId167"/>
    <p:sldId id="488" r:id="rId168"/>
    <p:sldId id="356" r:id="rId169"/>
    <p:sldId id="489" r:id="rId170"/>
    <p:sldId id="490" r:id="rId171"/>
    <p:sldId id="491" r:id="rId172"/>
    <p:sldId id="492" r:id="rId173"/>
    <p:sldId id="357" r:id="rId174"/>
    <p:sldId id="493" r:id="rId175"/>
    <p:sldId id="494" r:id="rId176"/>
    <p:sldId id="495" r:id="rId177"/>
    <p:sldId id="496" r:id="rId178"/>
    <p:sldId id="497" r:id="rId179"/>
    <p:sldId id="358" r:id="rId180"/>
    <p:sldId id="359" r:id="rId181"/>
    <p:sldId id="498" r:id="rId182"/>
    <p:sldId id="499" r:id="rId183"/>
    <p:sldId id="500" r:id="rId184"/>
    <p:sldId id="501" r:id="rId185"/>
    <p:sldId id="502" r:id="rId186"/>
    <p:sldId id="503" r:id="rId187"/>
    <p:sldId id="504" r:id="rId188"/>
    <p:sldId id="505" r:id="rId1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0" autoAdjust="0"/>
    <p:restoredTop sz="84006" autoAdjust="0"/>
  </p:normalViewPr>
  <p:slideViewPr>
    <p:cSldViewPr>
      <p:cViewPr>
        <p:scale>
          <a:sx n="75" d="100"/>
          <a:sy n="75" d="100"/>
        </p:scale>
        <p:origin x="-18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Different aspects of models can represent different theories.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Different aspects of models can represent different theories.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Different aspects of models can represent different theories.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Different aspects of models can represent different theories.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Different aspects of models can represent different theories.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</a:t>
            </a:r>
            <a:r>
              <a:rPr lang="en-US" sz="1200" b="1" dirty="0" smtClean="0"/>
              <a:t>DAG</a:t>
            </a:r>
            <a:r>
              <a:rPr lang="en-US" sz="1200" dirty="0" smtClean="0"/>
              <a:t> to provide a graphical model for </a:t>
            </a:r>
            <a:r>
              <a:rPr lang="en-US" sz="1200" b="1" dirty="0" smtClean="0"/>
              <a:t>reasoning under uncertainty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</a:t>
            </a:r>
            <a:r>
              <a:rPr lang="en-US" sz="1200" b="1" dirty="0" smtClean="0"/>
              <a:t>node</a:t>
            </a:r>
            <a:r>
              <a:rPr lang="en-US" sz="1200" dirty="0" smtClean="0"/>
              <a:t> in the network represents a </a:t>
            </a:r>
            <a:r>
              <a:rPr lang="en-US" sz="1200" b="1" dirty="0" smtClean="0"/>
              <a:t>random variable </a:t>
            </a:r>
            <a:r>
              <a:rPr lang="en-US" sz="1200" dirty="0" smtClean="0"/>
              <a:t>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Structure</a:t>
            </a:r>
            <a:r>
              <a:rPr lang="en-US" sz="1200" dirty="0" smtClean="0"/>
              <a:t>:</a:t>
            </a:r>
            <a:r>
              <a:rPr lang="en-US" sz="1200" baseline="0" dirty="0" smtClean="0"/>
              <a:t> First, a) what are the </a:t>
            </a:r>
            <a:r>
              <a:rPr lang="en-US" sz="1200" b="1" baseline="0" dirty="0" smtClean="0"/>
              <a:t>nodes/variables</a:t>
            </a:r>
            <a:r>
              <a:rPr lang="en-US" sz="1200" baseline="0" dirty="0" smtClean="0"/>
              <a:t> to represent in the structure, and b) what are their </a:t>
            </a:r>
            <a:r>
              <a:rPr lang="en-US" sz="1200" b="1" baseline="0" dirty="0" smtClean="0"/>
              <a:t>possible values</a:t>
            </a:r>
            <a:r>
              <a:rPr lang="en-US" sz="1200" baseline="0" dirty="0" smtClean="0"/>
              <a:t>? Then, </a:t>
            </a:r>
            <a:r>
              <a:rPr lang="en-US" sz="1200" b="1" baseline="0" dirty="0" smtClean="0"/>
              <a:t>causal relationship</a:t>
            </a:r>
            <a:r>
              <a:rPr lang="en-US" sz="1200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</a:t>
            </a:r>
            <a:r>
              <a:rPr lang="en-US" sz="1200" b="1" dirty="0" smtClean="0"/>
              <a:t>each case of the possible combination </a:t>
            </a:r>
            <a:r>
              <a:rPr lang="en-US" sz="1200" dirty="0" smtClean="0"/>
              <a:t>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 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</a:t>
            </a:r>
            <a:r>
              <a:rPr lang="en-US" b="1" dirty="0" smtClean="0"/>
              <a:t>process of updating beliefs </a:t>
            </a:r>
            <a:r>
              <a:rPr lang="en-US" dirty="0" smtClean="0"/>
              <a:t>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</a:t>
            </a:r>
            <a:r>
              <a:rPr lang="en-US" b="1" dirty="0" smtClean="0"/>
              <a:t>efficiently deducing the belief distribution </a:t>
            </a:r>
            <a:r>
              <a:rPr lang="en-US" dirty="0" smtClean="0"/>
              <a:t>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b="1" i="1" dirty="0" smtClean="0"/>
              <a:t>Conditional Independence: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</a:t>
            </a:r>
            <a:r>
              <a:rPr lang="en-US" b="1" dirty="0" smtClean="0"/>
              <a:t>, each piece of evidence </a:t>
            </a:r>
            <a:r>
              <a:rPr lang="en-US" dirty="0" smtClean="0"/>
              <a:t>may support a subset containing </a:t>
            </a:r>
            <a:r>
              <a:rPr lang="en-US" b="1" dirty="0" smtClean="0"/>
              <a:t>several hypotheses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</a:t>
            </a:r>
            <a:r>
              <a:rPr lang="en-US" b="1" dirty="0" smtClean="0"/>
              <a:t>, each piece of evidence </a:t>
            </a:r>
            <a:r>
              <a:rPr lang="en-US" dirty="0" smtClean="0"/>
              <a:t>may support a subset containing </a:t>
            </a:r>
            <a:r>
              <a:rPr lang="en-US" b="1" dirty="0" smtClean="0"/>
              <a:t>several hypotheses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</a:t>
            </a:r>
            <a:r>
              <a:rPr lang="en-US" b="1" dirty="0" smtClean="0"/>
              <a:t>, each piece of evidence </a:t>
            </a:r>
            <a:r>
              <a:rPr lang="en-US" dirty="0" smtClean="0"/>
              <a:t>may support a subset containing </a:t>
            </a:r>
            <a:r>
              <a:rPr lang="en-US" b="1" dirty="0" smtClean="0"/>
              <a:t>several hypotheses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</a:t>
            </a:r>
            <a:r>
              <a:rPr lang="en-US" b="1" dirty="0" smtClean="0"/>
              <a:t>, each piece of evidence </a:t>
            </a:r>
            <a:r>
              <a:rPr lang="en-US" dirty="0" smtClean="0"/>
              <a:t>may support a subset containing </a:t>
            </a:r>
            <a:r>
              <a:rPr lang="en-US" b="1" dirty="0" smtClean="0"/>
              <a:t>several hypotheses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</a:t>
            </a:r>
            <a:r>
              <a:rPr lang="en-US" b="1" dirty="0" smtClean="0"/>
              <a:t>, each piece of evidence </a:t>
            </a:r>
            <a:r>
              <a:rPr lang="en-US" dirty="0" smtClean="0"/>
              <a:t>may support a subset containing </a:t>
            </a:r>
            <a:r>
              <a:rPr lang="en-US" b="1" dirty="0" smtClean="0"/>
              <a:t>several hypotheses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</a:t>
            </a:r>
            <a:r>
              <a:rPr lang="en-US" b="1" dirty="0" smtClean="0"/>
              <a:t>total belief committed </a:t>
            </a:r>
            <a:r>
              <a:rPr lang="en-US" dirty="0" smtClean="0"/>
              <a:t>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</a:t>
            </a:r>
            <a:r>
              <a:rPr lang="en-US" b="1" dirty="0" smtClean="0"/>
              <a:t>total belief </a:t>
            </a:r>
            <a:r>
              <a:rPr lang="en-US" dirty="0" smtClean="0"/>
              <a:t>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</a:t>
            </a:r>
            <a:r>
              <a:rPr lang="en-US" b="1" dirty="0" smtClean="0"/>
              <a:t>total belief committed </a:t>
            </a:r>
            <a:r>
              <a:rPr lang="en-US" dirty="0" smtClean="0"/>
              <a:t>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</a:t>
            </a:r>
            <a:r>
              <a:rPr lang="en-US" b="1" dirty="0" smtClean="0"/>
              <a:t>total belief </a:t>
            </a:r>
            <a:r>
              <a:rPr lang="en-US" dirty="0" smtClean="0"/>
              <a:t>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</a:t>
            </a:r>
            <a:r>
              <a:rPr lang="en-US" b="1" dirty="0" smtClean="0"/>
              <a:t>total belief committed </a:t>
            </a:r>
            <a:r>
              <a:rPr lang="en-US" dirty="0" smtClean="0"/>
              <a:t>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</a:t>
            </a:r>
            <a:r>
              <a:rPr lang="en-US" b="1" dirty="0" smtClean="0"/>
              <a:t>total belief </a:t>
            </a:r>
            <a:r>
              <a:rPr lang="en-US" dirty="0" smtClean="0"/>
              <a:t>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Belief(~A)=0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</a:t>
            </a:r>
            <a:r>
              <a:rPr lang="en-US" b="1" baseline="0" dirty="0" smtClean="0"/>
              <a:t>focal elements being singletons</a:t>
            </a:r>
            <a:r>
              <a:rPr lang="en-US" baseline="0" dirty="0" smtClean="0"/>
              <a:t>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Lack of belief does not imply disbelief</a:t>
            </a:r>
            <a:r>
              <a:rPr lang="en-US" baseline="0" dirty="0" smtClean="0"/>
              <a:t>, since the complements of </a:t>
            </a:r>
            <a:r>
              <a:rPr lang="en-US" b="1" baseline="0" dirty="0" smtClean="0"/>
              <a:t>belief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plausibility</a:t>
            </a:r>
            <a:r>
              <a:rPr lang="en-US" baseline="0" dirty="0" smtClean="0"/>
              <a:t> are </a:t>
            </a:r>
            <a:r>
              <a:rPr lang="en-US" b="1" baseline="0" dirty="0" smtClean="0"/>
              <a:t>doubt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disbelief</a:t>
            </a:r>
            <a:r>
              <a:rPr lang="en-US" baseline="0" dirty="0" smtClean="0"/>
              <a:t>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</a:t>
            </a:r>
            <a:r>
              <a:rPr lang="en-US" b="1" baseline="0" dirty="0" smtClean="0"/>
              <a:t>sources are independent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numerator</a:t>
            </a:r>
            <a:r>
              <a:rPr lang="en-US" baseline="0" dirty="0" smtClean="0"/>
              <a:t> represents the </a:t>
            </a:r>
            <a:r>
              <a:rPr lang="en-US" b="1" baseline="0" dirty="0" smtClean="0"/>
              <a:t>accumulated evidence </a:t>
            </a:r>
            <a:r>
              <a:rPr lang="en-US" baseline="0" dirty="0" smtClean="0"/>
              <a:t>for the sets A and B, which supports the given hypothesis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denominator</a:t>
            </a:r>
            <a:r>
              <a:rPr lang="en-US" baseline="0" dirty="0" smtClean="0"/>
              <a:t>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</a:t>
            </a:r>
            <a:r>
              <a:rPr lang="en-US" b="1" baseline="0" dirty="0" smtClean="0"/>
              <a:t>measure of conflict between the sources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Belief(~A)=0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</a:t>
            </a:r>
            <a:r>
              <a:rPr lang="en-US" b="1" baseline="0" dirty="0" smtClean="0"/>
              <a:t>focal elements being singletons</a:t>
            </a:r>
            <a:r>
              <a:rPr lang="en-US" baseline="0" dirty="0" smtClean="0"/>
              <a:t>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Lack of belief does not imply disbelief</a:t>
            </a:r>
            <a:r>
              <a:rPr lang="en-US" baseline="0" dirty="0" smtClean="0"/>
              <a:t>, since the complements of </a:t>
            </a:r>
            <a:r>
              <a:rPr lang="en-US" b="1" baseline="0" dirty="0" smtClean="0"/>
              <a:t>belief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plausibility</a:t>
            </a:r>
            <a:r>
              <a:rPr lang="en-US" baseline="0" dirty="0" smtClean="0"/>
              <a:t> are </a:t>
            </a:r>
            <a:r>
              <a:rPr lang="en-US" b="1" baseline="0" dirty="0" smtClean="0"/>
              <a:t>doubt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disbelief</a:t>
            </a:r>
            <a:r>
              <a:rPr lang="en-US" baseline="0" dirty="0" smtClean="0"/>
              <a:t>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</a:t>
            </a:r>
            <a:r>
              <a:rPr lang="en-US" b="1" baseline="0" dirty="0" smtClean="0"/>
              <a:t>sources are independent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numerator</a:t>
            </a:r>
            <a:r>
              <a:rPr lang="en-US" baseline="0" dirty="0" smtClean="0"/>
              <a:t> represents the </a:t>
            </a:r>
            <a:r>
              <a:rPr lang="en-US" b="1" baseline="0" dirty="0" smtClean="0"/>
              <a:t>accumulated evidence </a:t>
            </a:r>
            <a:r>
              <a:rPr lang="en-US" baseline="0" dirty="0" smtClean="0"/>
              <a:t>for the sets A and B, which supports the given hypothesis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denominator</a:t>
            </a:r>
            <a:r>
              <a:rPr lang="en-US" baseline="0" dirty="0" smtClean="0"/>
              <a:t>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</a:t>
            </a:r>
            <a:r>
              <a:rPr lang="en-US" b="1" baseline="0" dirty="0" smtClean="0"/>
              <a:t>measure of conflict between the sources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Belief(~A)=0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</a:t>
            </a:r>
            <a:r>
              <a:rPr lang="en-US" b="1" baseline="0" dirty="0" smtClean="0"/>
              <a:t>focal elements being singletons</a:t>
            </a:r>
            <a:r>
              <a:rPr lang="en-US" baseline="0" dirty="0" smtClean="0"/>
              <a:t>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Lack of belief does not imply disbelief</a:t>
            </a:r>
            <a:r>
              <a:rPr lang="en-US" baseline="0" dirty="0" smtClean="0"/>
              <a:t>, since the complements of </a:t>
            </a:r>
            <a:r>
              <a:rPr lang="en-US" b="1" baseline="0" dirty="0" smtClean="0"/>
              <a:t>belief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plausibility</a:t>
            </a:r>
            <a:r>
              <a:rPr lang="en-US" baseline="0" dirty="0" smtClean="0"/>
              <a:t> are </a:t>
            </a:r>
            <a:r>
              <a:rPr lang="en-US" b="1" baseline="0" dirty="0" smtClean="0"/>
              <a:t>doubt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disbelief</a:t>
            </a:r>
            <a:r>
              <a:rPr lang="en-US" baseline="0" dirty="0" smtClean="0"/>
              <a:t>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</a:t>
            </a:r>
            <a:r>
              <a:rPr lang="en-US" b="1" baseline="0" dirty="0" smtClean="0"/>
              <a:t>sources are independent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numerator</a:t>
            </a:r>
            <a:r>
              <a:rPr lang="en-US" baseline="0" dirty="0" smtClean="0"/>
              <a:t> represents the </a:t>
            </a:r>
            <a:r>
              <a:rPr lang="en-US" b="1" baseline="0" dirty="0" smtClean="0"/>
              <a:t>accumulated evidence </a:t>
            </a:r>
            <a:r>
              <a:rPr lang="en-US" baseline="0" dirty="0" smtClean="0"/>
              <a:t>for the sets A and B, which supports the given hypothesis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denominator</a:t>
            </a:r>
            <a:r>
              <a:rPr lang="en-US" baseline="0" dirty="0" smtClean="0"/>
              <a:t>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</a:t>
            </a:r>
            <a:r>
              <a:rPr lang="en-US" b="1" baseline="0" dirty="0" smtClean="0"/>
              <a:t>measure of conflict between the sources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(0) 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</a:t>
            </a:r>
            <a:r>
              <a:rPr lang="en-US" b="1" dirty="0" smtClean="0"/>
              <a:t>multivalued logic</a:t>
            </a:r>
            <a:r>
              <a:rPr lang="en-US" dirty="0" smtClean="0"/>
              <a:t>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</a:t>
            </a:r>
            <a:r>
              <a:rPr lang="en-US" b="1" dirty="0" smtClean="0"/>
              <a:t>three</a:t>
            </a:r>
            <a:r>
              <a:rPr lang="en-US" dirty="0" smtClean="0"/>
              <a:t> items: </a:t>
            </a:r>
            <a:r>
              <a:rPr lang="en-US" b="1" dirty="0" smtClean="0"/>
              <a:t>truth values</a:t>
            </a:r>
            <a:r>
              <a:rPr lang="en-US" dirty="0" smtClean="0"/>
              <a:t>, </a:t>
            </a:r>
            <a:r>
              <a:rPr lang="en-US" b="1" dirty="0" smtClean="0"/>
              <a:t>operators</a:t>
            </a:r>
            <a:r>
              <a:rPr lang="en-US" dirty="0" smtClean="0"/>
              <a:t>, and </a:t>
            </a:r>
            <a:r>
              <a:rPr lang="en-US" b="1" dirty="0" smtClean="0"/>
              <a:t>reasoning procedures </a:t>
            </a:r>
            <a:r>
              <a:rPr lang="en-US" dirty="0" smtClean="0"/>
              <a:t>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</a:t>
            </a:r>
            <a:r>
              <a:rPr lang="en-US" b="1" dirty="0" smtClean="0"/>
              <a:t>gradual</a:t>
            </a:r>
            <a:r>
              <a:rPr lang="en-US" dirty="0" smtClean="0"/>
              <a:t> rather than </a:t>
            </a:r>
            <a:r>
              <a:rPr lang="en-US" b="1" dirty="0" smtClean="0"/>
              <a:t>abrupt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(0) 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</a:t>
            </a:r>
            <a:r>
              <a:rPr lang="en-US" b="1" dirty="0" smtClean="0"/>
              <a:t>multivalued logic</a:t>
            </a:r>
            <a:r>
              <a:rPr lang="en-US" dirty="0" smtClean="0"/>
              <a:t>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</a:t>
            </a:r>
            <a:r>
              <a:rPr lang="en-US" b="1" dirty="0" smtClean="0"/>
              <a:t>three</a:t>
            </a:r>
            <a:r>
              <a:rPr lang="en-US" dirty="0" smtClean="0"/>
              <a:t> items: </a:t>
            </a:r>
            <a:r>
              <a:rPr lang="en-US" b="1" dirty="0" smtClean="0"/>
              <a:t>truth values</a:t>
            </a:r>
            <a:r>
              <a:rPr lang="en-US" dirty="0" smtClean="0"/>
              <a:t>, </a:t>
            </a:r>
            <a:r>
              <a:rPr lang="en-US" b="1" dirty="0" smtClean="0"/>
              <a:t>operators</a:t>
            </a:r>
            <a:r>
              <a:rPr lang="en-US" dirty="0" smtClean="0"/>
              <a:t>, and </a:t>
            </a:r>
            <a:r>
              <a:rPr lang="en-US" b="1" dirty="0" smtClean="0"/>
              <a:t>reasoning procedures </a:t>
            </a:r>
            <a:r>
              <a:rPr lang="en-US" dirty="0" smtClean="0"/>
              <a:t>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</a:t>
            </a:r>
            <a:r>
              <a:rPr lang="en-US" b="1" dirty="0" smtClean="0"/>
              <a:t>gradual</a:t>
            </a:r>
            <a:r>
              <a:rPr lang="en-US" dirty="0" smtClean="0"/>
              <a:t> rather than </a:t>
            </a:r>
            <a:r>
              <a:rPr lang="en-US" b="1" dirty="0" smtClean="0"/>
              <a:t>abrupt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(0) 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</a:t>
            </a:r>
            <a:r>
              <a:rPr lang="en-US" b="1" dirty="0" smtClean="0"/>
              <a:t>multivalued logic</a:t>
            </a:r>
            <a:r>
              <a:rPr lang="en-US" dirty="0" smtClean="0"/>
              <a:t>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</a:t>
            </a:r>
            <a:r>
              <a:rPr lang="en-US" b="1" dirty="0" smtClean="0"/>
              <a:t>three</a:t>
            </a:r>
            <a:r>
              <a:rPr lang="en-US" dirty="0" smtClean="0"/>
              <a:t> items: </a:t>
            </a:r>
            <a:r>
              <a:rPr lang="en-US" b="1" dirty="0" smtClean="0"/>
              <a:t>truth values</a:t>
            </a:r>
            <a:r>
              <a:rPr lang="en-US" dirty="0" smtClean="0"/>
              <a:t>, </a:t>
            </a:r>
            <a:r>
              <a:rPr lang="en-US" b="1" dirty="0" smtClean="0"/>
              <a:t>operators</a:t>
            </a:r>
            <a:r>
              <a:rPr lang="en-US" dirty="0" smtClean="0"/>
              <a:t>, and </a:t>
            </a:r>
            <a:r>
              <a:rPr lang="en-US" b="1" dirty="0" smtClean="0"/>
              <a:t>reasoning procedures </a:t>
            </a:r>
            <a:r>
              <a:rPr lang="en-US" dirty="0" smtClean="0"/>
              <a:t>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</a:t>
            </a:r>
            <a:r>
              <a:rPr lang="en-US" b="1" dirty="0" smtClean="0"/>
              <a:t>gradual</a:t>
            </a:r>
            <a:r>
              <a:rPr lang="en-US" dirty="0" smtClean="0"/>
              <a:t> rather than </a:t>
            </a:r>
            <a:r>
              <a:rPr lang="en-US" b="1" dirty="0" smtClean="0"/>
              <a:t>abrupt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(0) 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</a:t>
            </a:r>
            <a:r>
              <a:rPr lang="en-US" b="1" dirty="0" smtClean="0"/>
              <a:t>multivalued logic</a:t>
            </a:r>
            <a:r>
              <a:rPr lang="en-US" dirty="0" smtClean="0"/>
              <a:t>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</a:t>
            </a:r>
            <a:r>
              <a:rPr lang="en-US" b="1" dirty="0" smtClean="0"/>
              <a:t>three</a:t>
            </a:r>
            <a:r>
              <a:rPr lang="en-US" dirty="0" smtClean="0"/>
              <a:t> items: </a:t>
            </a:r>
            <a:r>
              <a:rPr lang="en-US" b="1" dirty="0" smtClean="0"/>
              <a:t>truth values</a:t>
            </a:r>
            <a:r>
              <a:rPr lang="en-US" dirty="0" smtClean="0"/>
              <a:t>, </a:t>
            </a:r>
            <a:r>
              <a:rPr lang="en-US" b="1" dirty="0" smtClean="0"/>
              <a:t>operators</a:t>
            </a:r>
            <a:r>
              <a:rPr lang="en-US" dirty="0" smtClean="0"/>
              <a:t>, and </a:t>
            </a:r>
            <a:r>
              <a:rPr lang="en-US" b="1" dirty="0" smtClean="0"/>
              <a:t>reasoning procedures </a:t>
            </a:r>
            <a:r>
              <a:rPr lang="en-US" dirty="0" smtClean="0"/>
              <a:t>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</a:t>
            </a:r>
            <a:r>
              <a:rPr lang="en-US" b="1" dirty="0" smtClean="0"/>
              <a:t>gradual</a:t>
            </a:r>
            <a:r>
              <a:rPr lang="en-US" dirty="0" smtClean="0"/>
              <a:t> rather than </a:t>
            </a:r>
            <a:r>
              <a:rPr lang="en-US" b="1" dirty="0" smtClean="0"/>
              <a:t>abrupt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Fuzzy operators </a:t>
            </a:r>
            <a:r>
              <a:rPr lang="en-US" dirty="0" smtClean="0"/>
              <a:t>are used in order to </a:t>
            </a:r>
            <a:r>
              <a:rPr lang="en-US" b="1" dirty="0" smtClean="0"/>
              <a:t>manipulate fuzzy sets</a:t>
            </a:r>
            <a:r>
              <a:rPr lang="en-US" dirty="0" smtClean="0"/>
              <a:t>, and to </a:t>
            </a:r>
            <a:r>
              <a:rPr lang="en-US" b="1" dirty="0" smtClean="0"/>
              <a:t>evaluate </a:t>
            </a:r>
            <a:r>
              <a:rPr lang="en-US" dirty="0" smtClean="0"/>
              <a:t>the constructed </a:t>
            </a:r>
            <a:r>
              <a:rPr lang="en-US" b="1" dirty="0" smtClean="0"/>
              <a:t>fuzzy rules</a:t>
            </a:r>
            <a:r>
              <a:rPr lang="en-US" dirty="0" smtClean="0"/>
              <a:t>, and ultimately to </a:t>
            </a:r>
            <a:r>
              <a:rPr lang="en-US" b="1" dirty="0" smtClean="0"/>
              <a:t>combine </a:t>
            </a:r>
            <a:r>
              <a:rPr lang="en-US" dirty="0" smtClean="0"/>
              <a:t>the </a:t>
            </a:r>
            <a:r>
              <a:rPr lang="en-US" b="1" dirty="0" smtClean="0"/>
              <a:t>results </a:t>
            </a:r>
            <a:r>
              <a:rPr lang="en-US" dirty="0" smtClean="0"/>
              <a:t>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Fuzzy operators </a:t>
            </a:r>
            <a:r>
              <a:rPr lang="en-US" dirty="0" smtClean="0"/>
              <a:t>are used in order to </a:t>
            </a:r>
            <a:r>
              <a:rPr lang="en-US" b="1" dirty="0" smtClean="0"/>
              <a:t>manipulate fuzzy sets</a:t>
            </a:r>
            <a:r>
              <a:rPr lang="en-US" dirty="0" smtClean="0"/>
              <a:t>, and to </a:t>
            </a:r>
            <a:r>
              <a:rPr lang="en-US" b="1" dirty="0" smtClean="0"/>
              <a:t>evaluate </a:t>
            </a:r>
            <a:r>
              <a:rPr lang="en-US" dirty="0" smtClean="0"/>
              <a:t>the constructed </a:t>
            </a:r>
            <a:r>
              <a:rPr lang="en-US" b="1" dirty="0" smtClean="0"/>
              <a:t>fuzzy rules</a:t>
            </a:r>
            <a:r>
              <a:rPr lang="en-US" dirty="0" smtClean="0"/>
              <a:t>, and ultimately to </a:t>
            </a:r>
            <a:r>
              <a:rPr lang="en-US" b="1" dirty="0" smtClean="0"/>
              <a:t>combine </a:t>
            </a:r>
            <a:r>
              <a:rPr lang="en-US" dirty="0" smtClean="0"/>
              <a:t>the </a:t>
            </a:r>
            <a:r>
              <a:rPr lang="en-US" b="1" dirty="0" smtClean="0"/>
              <a:t>results </a:t>
            </a:r>
            <a:r>
              <a:rPr lang="en-US" dirty="0" smtClean="0"/>
              <a:t>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59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Similar to Lazarus and Scherer’s cognitive views.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All emotion types (i.e., six) in a group share the same cognitive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Similar to Lazarus and Scherer’s cognitive views.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All emotion types (i.e., six) in a group share the same cognitive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Similar to Lazarus and Scherer’s cognitive views.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All emotion types (i.e., six) in a group share the same cognitive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dirty="0" smtClean="0"/>
              <a:t>(N) I found commitment as an essential issue in collaborative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(N) </a:t>
            </a:r>
            <a:r>
              <a:rPr lang="en-US" sz="1200" dirty="0" smtClean="0"/>
              <a:t>Commitment and  other fundamental concepts of collaboration such as mutual beliefs, joint intentions, shared goals, and shared plans mutually support each other to establish a collaborative activity.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Prominent collaboration theories are based on BDI paradigm (</a:t>
            </a:r>
            <a:r>
              <a:rPr lang="en-US" sz="1200" dirty="0" err="1" smtClean="0"/>
              <a:t>Bratman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	-</a:t>
            </a:r>
            <a:r>
              <a:rPr lang="en-US" sz="1200" baseline="0" dirty="0" smtClean="0"/>
              <a:t> </a:t>
            </a:r>
            <a:r>
              <a:rPr lang="en-US" sz="1200" dirty="0" smtClean="0"/>
              <a:t>SharedPlans (Grosz &amp; Sidner),</a:t>
            </a:r>
          </a:p>
          <a:p>
            <a:r>
              <a:rPr lang="en-US" sz="1200" dirty="0" smtClean="0"/>
              <a:t>	- Joint Intentions (Cohen &amp; Levesque)</a:t>
            </a:r>
          </a:p>
          <a:p>
            <a:r>
              <a:rPr lang="en-US" sz="1200" dirty="0" smtClean="0"/>
              <a:t>	- Hybrid (</a:t>
            </a:r>
            <a:r>
              <a:rPr lang="en-US" sz="1200" dirty="0" err="1" smtClean="0"/>
              <a:t>Tambe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Bratman’s</a:t>
            </a:r>
            <a:r>
              <a:rPr lang="en-US" sz="1200" dirty="0" smtClean="0"/>
              <a:t> view of commitment:</a:t>
            </a:r>
          </a:p>
          <a:p>
            <a:r>
              <a:rPr lang="en-US" sz="1200" dirty="0" smtClean="0"/>
              <a:t>	- Mutual commitment to joint activity</a:t>
            </a:r>
          </a:p>
          <a:p>
            <a:r>
              <a:rPr lang="en-US" sz="1200" dirty="0" smtClean="0"/>
              <a:t>	- Mutual support</a:t>
            </a:r>
          </a:p>
          <a:p>
            <a:r>
              <a:rPr lang="en-US" sz="1200" dirty="0" smtClean="0"/>
              <a:t>	- Mutual responsiveness</a:t>
            </a:r>
            <a:endParaRPr lang="en-US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Similar to Lazarus and Scherer’s cognitive views.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All emotion types (i.e., six) in a group share the same cognitive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(2) One dimension is </a:t>
            </a:r>
            <a:r>
              <a:rPr lang="en-US" b="1" dirty="0" smtClean="0"/>
              <a:t>valence</a:t>
            </a:r>
            <a:r>
              <a:rPr lang="en-US" dirty="0" smtClean="0"/>
              <a:t> or how good or bad objects and events are for a being ranging from pleasant to unpleasant. The other dimension is </a:t>
            </a:r>
            <a:r>
              <a:rPr lang="en-US" b="1" dirty="0" smtClean="0"/>
              <a:t>arousal</a:t>
            </a:r>
            <a:r>
              <a:rPr lang="en-US" dirty="0" smtClean="0"/>
              <a:t>, ranging from calm to excited.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Russell</a:t>
            </a:r>
            <a:r>
              <a:rPr lang="en-US" dirty="0" smtClean="0"/>
              <a:t> suggested that affective states are all related to each other systematically through what is called </a:t>
            </a:r>
            <a:r>
              <a:rPr lang="en-US" b="1" dirty="0" smtClean="0"/>
              <a:t>core affect </a:t>
            </a:r>
            <a:r>
              <a:rPr lang="en-US" dirty="0" smtClean="0"/>
              <a:t>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</a:t>
            </a:r>
            <a:r>
              <a:rPr lang="en-US" b="1" dirty="0" smtClean="0"/>
              <a:t>describable</a:t>
            </a:r>
            <a:r>
              <a:rPr lang="en-US" baseline="0" dirty="0" smtClean="0"/>
              <a:t> by core affect.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Problem</a:t>
            </a:r>
            <a:r>
              <a:rPr lang="en-US" dirty="0" smtClean="0"/>
              <a:t>: Sometimes two-dimensional space </a:t>
            </a:r>
            <a:r>
              <a:rPr lang="en-US" b="1" dirty="0" smtClean="0"/>
              <a:t>cannot easily differentiate </a:t>
            </a:r>
            <a:r>
              <a:rPr lang="en-US" dirty="0" smtClean="0"/>
              <a:t>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(2) One dimension is </a:t>
            </a:r>
            <a:r>
              <a:rPr lang="en-US" b="1" dirty="0" smtClean="0"/>
              <a:t>valence</a:t>
            </a:r>
            <a:r>
              <a:rPr lang="en-US" dirty="0" smtClean="0"/>
              <a:t> or how good or bad objects and events are for a being ranging from pleasant to unpleasant. The other dimension is </a:t>
            </a:r>
            <a:r>
              <a:rPr lang="en-US" b="1" dirty="0" smtClean="0"/>
              <a:t>arousal</a:t>
            </a:r>
            <a:r>
              <a:rPr lang="en-US" dirty="0" smtClean="0"/>
              <a:t>, ranging from calm to excited.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Russell</a:t>
            </a:r>
            <a:r>
              <a:rPr lang="en-US" dirty="0" smtClean="0"/>
              <a:t> suggested that affective states are all related to each other systematically through what is called </a:t>
            </a:r>
            <a:r>
              <a:rPr lang="en-US" b="1" dirty="0" smtClean="0"/>
              <a:t>core affect </a:t>
            </a:r>
            <a:r>
              <a:rPr lang="en-US" dirty="0" smtClean="0"/>
              <a:t>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</a:t>
            </a:r>
            <a:r>
              <a:rPr lang="en-US" b="1" dirty="0" smtClean="0"/>
              <a:t>describable</a:t>
            </a:r>
            <a:r>
              <a:rPr lang="en-US" baseline="0" dirty="0" smtClean="0"/>
              <a:t> by core affect.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Problem</a:t>
            </a:r>
            <a:r>
              <a:rPr lang="en-US" dirty="0" smtClean="0"/>
              <a:t>: Sometimes two-dimensional space </a:t>
            </a:r>
            <a:r>
              <a:rPr lang="en-US" b="1" dirty="0" smtClean="0"/>
              <a:t>cannot easily differentiate </a:t>
            </a:r>
            <a:r>
              <a:rPr lang="en-US" dirty="0" smtClean="0"/>
              <a:t>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(2) One dimension is </a:t>
            </a:r>
            <a:r>
              <a:rPr lang="en-US" b="1" dirty="0" smtClean="0"/>
              <a:t>valence</a:t>
            </a:r>
            <a:r>
              <a:rPr lang="en-US" dirty="0" smtClean="0"/>
              <a:t> or how good or bad objects and events are for a being ranging from pleasant to unpleasant. The other dimension is </a:t>
            </a:r>
            <a:r>
              <a:rPr lang="en-US" b="1" dirty="0" smtClean="0"/>
              <a:t>arousal</a:t>
            </a:r>
            <a:r>
              <a:rPr lang="en-US" dirty="0" smtClean="0"/>
              <a:t>, ranging from calm to excited.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Russell</a:t>
            </a:r>
            <a:r>
              <a:rPr lang="en-US" dirty="0" smtClean="0"/>
              <a:t> suggested that affective states are all related to each other systematically through what is called </a:t>
            </a:r>
            <a:r>
              <a:rPr lang="en-US" b="1" dirty="0" smtClean="0"/>
              <a:t>core affect </a:t>
            </a:r>
            <a:r>
              <a:rPr lang="en-US" dirty="0" smtClean="0"/>
              <a:t>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</a:t>
            </a:r>
            <a:r>
              <a:rPr lang="en-US" b="1" dirty="0" smtClean="0"/>
              <a:t>describable</a:t>
            </a:r>
            <a:r>
              <a:rPr lang="en-US" baseline="0" dirty="0" smtClean="0"/>
              <a:t> by core affect.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Problem</a:t>
            </a:r>
            <a:r>
              <a:rPr lang="en-US" dirty="0" smtClean="0"/>
              <a:t>: Sometimes two-dimensional space </a:t>
            </a:r>
            <a:r>
              <a:rPr lang="en-US" b="1" dirty="0" smtClean="0"/>
              <a:t>cannot easily differentiate </a:t>
            </a:r>
            <a:r>
              <a:rPr lang="en-US" dirty="0" smtClean="0"/>
              <a:t>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(0) </a:t>
            </a:r>
            <a:r>
              <a:rPr lang="en-US" sz="1200" dirty="0" smtClean="0"/>
              <a:t>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(0) </a:t>
            </a:r>
            <a:r>
              <a:rPr lang="en-US" sz="1200" dirty="0" smtClean="0"/>
              <a:t>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(0) </a:t>
            </a:r>
            <a:r>
              <a:rPr lang="en-US" sz="1200" dirty="0" smtClean="0"/>
              <a:t>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(0) </a:t>
            </a:r>
            <a:r>
              <a:rPr lang="en-US" sz="1200" dirty="0" smtClean="0"/>
              <a:t>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(0) </a:t>
            </a:r>
            <a:r>
              <a:rPr lang="en-US" sz="1200" dirty="0" smtClean="0"/>
              <a:t>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(0) </a:t>
            </a:r>
            <a:r>
              <a:rPr lang="en-US" sz="1200" dirty="0" smtClean="0"/>
              <a:t>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31E3-E4E5-4692-A428-DC2E667B7492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DA1A-76A3-4A2C-8EC7-3A8B78B09C34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5F5-8376-4BED-8797-58EA50EA7A20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7B2F-4373-4225-B5BE-944B78517B54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4424-FCDB-4A8A-9D99-4C2629303444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B1BF-7C93-42EA-A5AA-1A23D4ADB455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1E3-E535-4F94-988F-81229035C2E0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C6C7-F2CB-4594-A1A3-772EA71CDDBB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0DC0-57D4-4F2D-AD44-C56F4ABB9AE5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C17C-7631-41C4-A872-450BBBEE752D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6ACC-6E32-43E6-BA97-45D7E9F24318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795C-4CD3-4CEA-8E34-E2735625DC01}" type="datetime1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possess: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success of others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reconcile </a:t>
            </a:r>
            <a:r>
              <a:rPr lang="en-US" sz="1800" dirty="0"/>
              <a:t>between commitments to the existing collaboration and their other </a:t>
            </a:r>
            <a:r>
              <a:rPr lang="en-US" sz="1800" dirty="0" smtClean="0"/>
              <a:t>activities</a:t>
            </a:r>
            <a:r>
              <a:rPr lang="en-US" sz="1800" dirty="0"/>
              <a:t>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/>
              <a:t>Collaborative plans are more than the sum of individual </a:t>
            </a:r>
            <a:r>
              <a:rPr lang="en-US" sz="1800" dirty="0" smtClean="0"/>
              <a:t>plans</a:t>
            </a:r>
            <a:r>
              <a:rPr lang="en-US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emotions.</a:t>
            </a:r>
          </a:p>
          <a:p>
            <a:endParaRPr lang="en-US" sz="900" dirty="0" smtClean="0"/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</a:t>
            </a:r>
            <a:r>
              <a:rPr lang="en-US" sz="2000" dirty="0">
                <a:solidFill>
                  <a:srgbClr val="FF0000"/>
                </a:solidFill>
              </a:rPr>
              <a:t>hardwired</a:t>
            </a:r>
            <a:r>
              <a:rPr lang="en-US" sz="2000" dirty="0"/>
              <a:t> </a:t>
            </a:r>
            <a:r>
              <a:rPr lang="en-US" sz="2000" dirty="0" smtClean="0"/>
              <a:t>component.</a:t>
            </a:r>
          </a:p>
          <a:p>
            <a:endParaRPr lang="en-US" sz="900" dirty="0" smtClean="0"/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</a:t>
            </a:r>
            <a:r>
              <a:rPr lang="en-US" sz="2000" dirty="0">
                <a:solidFill>
                  <a:srgbClr val="FF0000"/>
                </a:solidFill>
              </a:rPr>
              <a:t>triggers</a:t>
            </a:r>
            <a:r>
              <a:rPr lang="en-US" sz="2000" dirty="0"/>
              <a:t>, behavioral </a:t>
            </a:r>
            <a:r>
              <a:rPr lang="en-US" sz="2000" dirty="0">
                <a:solidFill>
                  <a:srgbClr val="FF0000"/>
                </a:solidFill>
              </a:rPr>
              <a:t>expression</a:t>
            </a:r>
            <a:r>
              <a:rPr lang="en-US" sz="2000" dirty="0"/>
              <a:t>, and associated </a:t>
            </a:r>
            <a:r>
              <a:rPr lang="en-US" sz="2000" dirty="0" smtClean="0"/>
              <a:t>distinct </a:t>
            </a:r>
            <a:r>
              <a:rPr lang="en-US" sz="2000" dirty="0" smtClean="0">
                <a:solidFill>
                  <a:srgbClr val="FF0000"/>
                </a:solidFill>
              </a:rPr>
              <a:t>subjective </a:t>
            </a:r>
            <a:r>
              <a:rPr lang="en-US" sz="2000" dirty="0">
                <a:solidFill>
                  <a:srgbClr val="FF0000"/>
                </a:solidFill>
              </a:rPr>
              <a:t>experiences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The emotions are called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 smtClean="0">
                <a:solidFill>
                  <a:srgbClr val="FF0000"/>
                </a:solidFill>
              </a:rPr>
              <a:t>emotions</a:t>
            </a:r>
            <a:r>
              <a:rPr lang="en-US" sz="2000" dirty="0" smtClean="0"/>
              <a:t>: </a:t>
            </a:r>
            <a:r>
              <a:rPr lang="en-US" sz="2000" i="1" dirty="0" smtClean="0"/>
              <a:t>happiness</a:t>
            </a:r>
            <a:r>
              <a:rPr lang="en-US" sz="2000" i="1" dirty="0"/>
              <a:t>, sadness, </a:t>
            </a:r>
            <a:r>
              <a:rPr lang="en-US" sz="2000" i="1" dirty="0" smtClean="0"/>
              <a:t>fear, anger</a:t>
            </a:r>
            <a:r>
              <a:rPr lang="en-US" sz="2000" i="1" dirty="0"/>
              <a:t>, surprise,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n-US" sz="2000" i="1" dirty="0" smtClean="0"/>
              <a:t>disgust.</a:t>
            </a:r>
          </a:p>
          <a:p>
            <a:endParaRPr lang="en-US" sz="900" dirty="0" smtClean="0"/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production</a:t>
            </a:r>
            <a:r>
              <a:rPr lang="en-US" sz="2000" dirty="0"/>
              <a:t> side and a </a:t>
            </a:r>
            <a:r>
              <a:rPr lang="en-US" sz="2000" dirty="0">
                <a:solidFill>
                  <a:srgbClr val="FF0000"/>
                </a:solidFill>
              </a:rPr>
              <a:t>recognition</a:t>
            </a:r>
            <a:r>
              <a:rPr lang="en-US" sz="2000" dirty="0"/>
              <a:t> side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emotions.</a:t>
            </a:r>
          </a:p>
          <a:p>
            <a:endParaRPr lang="en-US" sz="900" dirty="0" smtClean="0"/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</a:t>
            </a:r>
            <a:r>
              <a:rPr lang="en-US" sz="2000" dirty="0">
                <a:solidFill>
                  <a:srgbClr val="FF0000"/>
                </a:solidFill>
              </a:rPr>
              <a:t>hardwired</a:t>
            </a:r>
            <a:r>
              <a:rPr lang="en-US" sz="2000" dirty="0"/>
              <a:t> </a:t>
            </a:r>
            <a:r>
              <a:rPr lang="en-US" sz="2000" dirty="0" smtClean="0"/>
              <a:t>component.</a:t>
            </a:r>
          </a:p>
          <a:p>
            <a:endParaRPr lang="en-US" sz="900" dirty="0" smtClean="0"/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</a:t>
            </a:r>
            <a:r>
              <a:rPr lang="en-US" sz="2000" dirty="0">
                <a:solidFill>
                  <a:srgbClr val="FF0000"/>
                </a:solidFill>
              </a:rPr>
              <a:t>triggers</a:t>
            </a:r>
            <a:r>
              <a:rPr lang="en-US" sz="2000" dirty="0"/>
              <a:t>, behavioral </a:t>
            </a:r>
            <a:r>
              <a:rPr lang="en-US" sz="2000" dirty="0">
                <a:solidFill>
                  <a:srgbClr val="FF0000"/>
                </a:solidFill>
              </a:rPr>
              <a:t>expression</a:t>
            </a:r>
            <a:r>
              <a:rPr lang="en-US" sz="2000" dirty="0"/>
              <a:t>, and associated </a:t>
            </a:r>
            <a:r>
              <a:rPr lang="en-US" sz="2000" dirty="0" smtClean="0"/>
              <a:t>distinct </a:t>
            </a:r>
            <a:r>
              <a:rPr lang="en-US" sz="2000" dirty="0" smtClean="0">
                <a:solidFill>
                  <a:srgbClr val="FF0000"/>
                </a:solidFill>
              </a:rPr>
              <a:t>subjective </a:t>
            </a:r>
            <a:r>
              <a:rPr lang="en-US" sz="2000" dirty="0">
                <a:solidFill>
                  <a:srgbClr val="FF0000"/>
                </a:solidFill>
              </a:rPr>
              <a:t>experiences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The emotions are called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 smtClean="0">
                <a:solidFill>
                  <a:srgbClr val="FF0000"/>
                </a:solidFill>
              </a:rPr>
              <a:t>emotions</a:t>
            </a:r>
            <a:r>
              <a:rPr lang="en-US" sz="2000" dirty="0" smtClean="0"/>
              <a:t>: </a:t>
            </a:r>
            <a:r>
              <a:rPr lang="en-US" sz="2000" i="1" dirty="0" smtClean="0"/>
              <a:t>happiness</a:t>
            </a:r>
            <a:r>
              <a:rPr lang="en-US" sz="2000" i="1" dirty="0"/>
              <a:t>, sadness, </a:t>
            </a:r>
            <a:r>
              <a:rPr lang="en-US" sz="2000" i="1" dirty="0" smtClean="0"/>
              <a:t>fear, anger</a:t>
            </a:r>
            <a:r>
              <a:rPr lang="en-US" sz="2000" i="1" dirty="0"/>
              <a:t>, surprise,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n-US" sz="2000" i="1" dirty="0" smtClean="0"/>
              <a:t>disgust.</a:t>
            </a:r>
          </a:p>
          <a:p>
            <a:endParaRPr lang="en-US" sz="900" dirty="0" smtClean="0"/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production</a:t>
            </a:r>
            <a:r>
              <a:rPr lang="en-US" sz="2000" dirty="0"/>
              <a:t> side and a </a:t>
            </a:r>
            <a:r>
              <a:rPr lang="en-US" sz="2000" dirty="0">
                <a:solidFill>
                  <a:srgbClr val="FF0000"/>
                </a:solidFill>
              </a:rPr>
              <a:t>recognition</a:t>
            </a:r>
            <a:r>
              <a:rPr lang="en-US" sz="2000" dirty="0"/>
              <a:t> side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Computational models focus on low-level perceptual-motor tasks (fast and automatic vs. slower, reasoning-based).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 is </a:t>
            </a:r>
            <a:r>
              <a:rPr lang="en-US" sz="2000" dirty="0" smtClean="0">
                <a:solidFill>
                  <a:srgbClr val="FF0000"/>
                </a:solidFill>
              </a:rPr>
              <a:t>compatible</a:t>
            </a:r>
            <a:r>
              <a:rPr lang="en-US" sz="2000" dirty="0" smtClean="0"/>
              <a:t> with the differences in the </a:t>
            </a:r>
            <a:r>
              <a:rPr lang="en-US" sz="2000" dirty="0" smtClean="0">
                <a:solidFill>
                  <a:srgbClr val="FF0000"/>
                </a:solidFill>
              </a:rPr>
              <a:t>behavioral responses </a:t>
            </a:r>
            <a:r>
              <a:rPr lang="en-US" sz="2000" dirty="0" smtClean="0"/>
              <a:t>to the stimuli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 Vs. Discrete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 is </a:t>
            </a:r>
            <a:r>
              <a:rPr lang="en-US" sz="2000" dirty="0" smtClean="0">
                <a:solidFill>
                  <a:srgbClr val="FF0000"/>
                </a:solidFill>
              </a:rPr>
              <a:t>compatible</a:t>
            </a:r>
            <a:r>
              <a:rPr lang="en-US" sz="2000" dirty="0" smtClean="0"/>
              <a:t> with the differences in the </a:t>
            </a:r>
            <a:r>
              <a:rPr lang="en-US" sz="2000" dirty="0" smtClean="0">
                <a:solidFill>
                  <a:srgbClr val="FF0000"/>
                </a:solidFill>
              </a:rPr>
              <a:t>behavioral responses </a:t>
            </a:r>
            <a:r>
              <a:rPr lang="en-US" sz="2000" dirty="0" smtClean="0"/>
              <a:t>to the stimuli.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Dimensional</a:t>
            </a:r>
            <a:r>
              <a:rPr lang="en-US" sz="2000" dirty="0" smtClean="0"/>
              <a:t> theories </a:t>
            </a:r>
            <a:r>
              <a:rPr lang="en-US" sz="2000" dirty="0">
                <a:solidFill>
                  <a:srgbClr val="FF0000"/>
                </a:solidFill>
              </a:rPr>
              <a:t>can represent </a:t>
            </a:r>
            <a:r>
              <a:rPr lang="en-US" sz="2000" dirty="0"/>
              <a:t>instances of </a:t>
            </a:r>
            <a:r>
              <a:rPr lang="en-US" sz="2000" b="1" dirty="0"/>
              <a:t>basic</a:t>
            </a:r>
            <a:r>
              <a:rPr lang="en-US" sz="2000" dirty="0"/>
              <a:t> </a:t>
            </a:r>
            <a:r>
              <a:rPr lang="en-US" sz="2000" dirty="0" smtClean="0"/>
              <a:t>emotions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 Vs. Discrete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 is </a:t>
            </a:r>
            <a:r>
              <a:rPr lang="en-US" sz="2000" dirty="0" smtClean="0">
                <a:solidFill>
                  <a:srgbClr val="FF0000"/>
                </a:solidFill>
              </a:rPr>
              <a:t>compatible</a:t>
            </a:r>
            <a:r>
              <a:rPr lang="en-US" sz="2000" dirty="0" smtClean="0"/>
              <a:t> with the differences in the </a:t>
            </a:r>
            <a:r>
              <a:rPr lang="en-US" sz="2000" dirty="0" smtClean="0">
                <a:solidFill>
                  <a:srgbClr val="FF0000"/>
                </a:solidFill>
              </a:rPr>
              <a:t>behavioral responses </a:t>
            </a:r>
            <a:r>
              <a:rPr lang="en-US" sz="2000" dirty="0" smtClean="0"/>
              <a:t>to the stimuli.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Dimensional</a:t>
            </a:r>
            <a:r>
              <a:rPr lang="en-US" sz="2000" dirty="0" smtClean="0"/>
              <a:t> theories </a:t>
            </a:r>
            <a:r>
              <a:rPr lang="en-US" sz="2000" dirty="0">
                <a:solidFill>
                  <a:srgbClr val="FF0000"/>
                </a:solidFill>
              </a:rPr>
              <a:t>can represent </a:t>
            </a:r>
            <a:r>
              <a:rPr lang="en-US" sz="2000" dirty="0"/>
              <a:t>instances of </a:t>
            </a:r>
            <a:r>
              <a:rPr lang="en-US" sz="2000" b="1" dirty="0"/>
              <a:t>basic</a:t>
            </a:r>
            <a:r>
              <a:rPr lang="en-US" sz="2000" dirty="0"/>
              <a:t> </a:t>
            </a:r>
            <a:r>
              <a:rPr lang="en-US" sz="2000" dirty="0" smtClean="0"/>
              <a:t>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/>
              <a:t>basic</a:t>
            </a:r>
            <a:r>
              <a:rPr lang="en-US" sz="2000" dirty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</a:t>
            </a:r>
            <a:r>
              <a:rPr lang="en-US" sz="2000" dirty="0">
                <a:solidFill>
                  <a:srgbClr val="FF0000"/>
                </a:solidFill>
              </a:rPr>
              <a:t>not necessarily be aimed </a:t>
            </a:r>
            <a:r>
              <a:rPr lang="en-US" sz="2000" dirty="0"/>
              <a:t>at a particular object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 Vs. Discrete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 is </a:t>
            </a:r>
            <a:r>
              <a:rPr lang="en-US" sz="2000" dirty="0" smtClean="0">
                <a:solidFill>
                  <a:srgbClr val="FF0000"/>
                </a:solidFill>
              </a:rPr>
              <a:t>compatible</a:t>
            </a:r>
            <a:r>
              <a:rPr lang="en-US" sz="2000" dirty="0" smtClean="0"/>
              <a:t> with the differences in the </a:t>
            </a:r>
            <a:r>
              <a:rPr lang="en-US" sz="2000" dirty="0" smtClean="0">
                <a:solidFill>
                  <a:srgbClr val="FF0000"/>
                </a:solidFill>
              </a:rPr>
              <a:t>behavioral responses </a:t>
            </a:r>
            <a:r>
              <a:rPr lang="en-US" sz="2000" dirty="0" smtClean="0"/>
              <a:t>to the stimuli.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Dimensional</a:t>
            </a:r>
            <a:r>
              <a:rPr lang="en-US" sz="2000" dirty="0" smtClean="0"/>
              <a:t> theories </a:t>
            </a:r>
            <a:r>
              <a:rPr lang="en-US" sz="2000" dirty="0">
                <a:solidFill>
                  <a:srgbClr val="FF0000"/>
                </a:solidFill>
              </a:rPr>
              <a:t>can represent </a:t>
            </a:r>
            <a:r>
              <a:rPr lang="en-US" sz="2000" dirty="0"/>
              <a:t>instances of </a:t>
            </a:r>
            <a:r>
              <a:rPr lang="en-US" sz="2000" b="1" dirty="0"/>
              <a:t>basic</a:t>
            </a:r>
            <a:r>
              <a:rPr lang="en-US" sz="2000" dirty="0"/>
              <a:t> </a:t>
            </a:r>
            <a:r>
              <a:rPr lang="en-US" sz="2000" dirty="0" smtClean="0"/>
              <a:t>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/>
              <a:t>basic</a:t>
            </a:r>
            <a:r>
              <a:rPr lang="en-US" sz="2000" dirty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</a:t>
            </a:r>
            <a:r>
              <a:rPr lang="en-US" sz="2000" dirty="0">
                <a:solidFill>
                  <a:srgbClr val="FF0000"/>
                </a:solidFill>
              </a:rPr>
              <a:t>not necessarily be aimed </a:t>
            </a:r>
            <a:r>
              <a:rPr lang="en-US" sz="2000" dirty="0"/>
              <a:t>at a particular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/>
              <a:t>Dimensional</a:t>
            </a:r>
            <a:r>
              <a:rPr lang="en-US" sz="2000" dirty="0"/>
              <a:t>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</a:t>
            </a:r>
            <a:r>
              <a:rPr lang="en-US" sz="2000" dirty="0">
                <a:solidFill>
                  <a:srgbClr val="FF0000"/>
                </a:solidFill>
              </a:rPr>
              <a:t>wider range </a:t>
            </a:r>
            <a:r>
              <a:rPr lang="en-US" sz="2000" dirty="0"/>
              <a:t>of </a:t>
            </a:r>
            <a:r>
              <a:rPr lang="en-US" sz="2000" dirty="0" smtClean="0"/>
              <a:t>affective phenomena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 Vs. Discrete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 is </a:t>
            </a:r>
            <a:r>
              <a:rPr lang="en-US" sz="2000" dirty="0" smtClean="0">
                <a:solidFill>
                  <a:srgbClr val="FF0000"/>
                </a:solidFill>
              </a:rPr>
              <a:t>compatible</a:t>
            </a:r>
            <a:r>
              <a:rPr lang="en-US" sz="2000" dirty="0" smtClean="0"/>
              <a:t> with the differences in the </a:t>
            </a:r>
            <a:r>
              <a:rPr lang="en-US" sz="2000" dirty="0" smtClean="0">
                <a:solidFill>
                  <a:srgbClr val="FF0000"/>
                </a:solidFill>
              </a:rPr>
              <a:t>behavioral responses </a:t>
            </a:r>
            <a:r>
              <a:rPr lang="en-US" sz="2000" dirty="0" smtClean="0"/>
              <a:t>to the stimuli.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Dimensional</a:t>
            </a:r>
            <a:r>
              <a:rPr lang="en-US" sz="2000" dirty="0" smtClean="0"/>
              <a:t> theories </a:t>
            </a:r>
            <a:r>
              <a:rPr lang="en-US" sz="2000" dirty="0">
                <a:solidFill>
                  <a:srgbClr val="FF0000"/>
                </a:solidFill>
              </a:rPr>
              <a:t>can represent </a:t>
            </a:r>
            <a:r>
              <a:rPr lang="en-US" sz="2000" dirty="0"/>
              <a:t>instances of </a:t>
            </a:r>
            <a:r>
              <a:rPr lang="en-US" sz="2000" b="1" dirty="0"/>
              <a:t>basic</a:t>
            </a:r>
            <a:r>
              <a:rPr lang="en-US" sz="2000" dirty="0"/>
              <a:t> </a:t>
            </a:r>
            <a:r>
              <a:rPr lang="en-US" sz="2000" dirty="0" smtClean="0"/>
              <a:t>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/>
              <a:t>basic</a:t>
            </a:r>
            <a:r>
              <a:rPr lang="en-US" sz="2000" dirty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</a:t>
            </a:r>
            <a:r>
              <a:rPr lang="en-US" sz="2000" dirty="0">
                <a:solidFill>
                  <a:srgbClr val="FF0000"/>
                </a:solidFill>
              </a:rPr>
              <a:t>not necessarily be aimed </a:t>
            </a:r>
            <a:r>
              <a:rPr lang="en-US" sz="2000" dirty="0"/>
              <a:t>at a particular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/>
              <a:t>Dimensional</a:t>
            </a:r>
            <a:r>
              <a:rPr lang="en-US" sz="2000" dirty="0"/>
              <a:t>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</a:t>
            </a:r>
            <a:r>
              <a:rPr lang="en-US" sz="2000" dirty="0">
                <a:solidFill>
                  <a:srgbClr val="FF0000"/>
                </a:solidFill>
              </a:rPr>
              <a:t>wider range </a:t>
            </a:r>
            <a:r>
              <a:rPr lang="en-US" sz="2000" dirty="0"/>
              <a:t>of </a:t>
            </a:r>
            <a:r>
              <a:rPr lang="en-US" sz="2000" dirty="0" smtClean="0"/>
              <a:t>affective phenomena.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theory,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facial </a:t>
            </a:r>
            <a:r>
              <a:rPr lang="en-US" sz="2000" dirty="0">
                <a:solidFill>
                  <a:srgbClr val="FF0000"/>
                </a:solidFill>
              </a:rPr>
              <a:t>expression </a:t>
            </a:r>
            <a:r>
              <a:rPr lang="en-US" sz="2000" dirty="0"/>
              <a:t>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 Vs. Discrete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>
                <a:solidFill>
                  <a:srgbClr val="002060"/>
                </a:solidFill>
              </a:rPr>
              <a:t>Appraisal &amp;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Pleasure</a:t>
            </a:r>
            <a:r>
              <a:rPr lang="en-US" sz="1800" dirty="0" smtClean="0"/>
              <a:t> </a:t>
            </a:r>
            <a:r>
              <a:rPr lang="en-US" sz="1800" dirty="0"/>
              <a:t>dimension roughly maps onto appraisal dimensions that characterize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valence</a:t>
            </a:r>
            <a:r>
              <a:rPr lang="en-US" sz="1800" dirty="0" smtClean="0"/>
              <a:t> </a:t>
            </a:r>
            <a:r>
              <a:rPr lang="en-US" sz="1800" dirty="0"/>
              <a:t>of an appraisal-eliciting </a:t>
            </a:r>
            <a:r>
              <a:rPr lang="en-US" sz="1800" dirty="0" smtClean="0"/>
              <a:t>event (e.g., desirability</a:t>
            </a:r>
            <a:r>
              <a:rPr lang="en-US" sz="1800" dirty="0" smtClean="0"/>
              <a:t>).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>
                <a:solidFill>
                  <a:srgbClr val="002060"/>
                </a:solidFill>
              </a:rPr>
              <a:t>Appraisal &amp;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Pleasure</a:t>
            </a:r>
            <a:r>
              <a:rPr lang="en-US" sz="1800" dirty="0" smtClean="0"/>
              <a:t> </a:t>
            </a:r>
            <a:r>
              <a:rPr lang="en-US" sz="1800" dirty="0"/>
              <a:t>dimension roughly maps onto appraisal dimensions that characterize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valence</a:t>
            </a:r>
            <a:r>
              <a:rPr lang="en-US" sz="1800" dirty="0" smtClean="0"/>
              <a:t> </a:t>
            </a:r>
            <a:r>
              <a:rPr lang="en-US" sz="1800" dirty="0"/>
              <a:t>of an appraisal-eliciting </a:t>
            </a:r>
            <a:r>
              <a:rPr lang="en-US" sz="1800" dirty="0" smtClean="0"/>
              <a:t>event (e.g., desirability).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Dominance</a:t>
            </a:r>
            <a:r>
              <a:rPr lang="en-US" sz="1800" dirty="0" smtClean="0"/>
              <a:t> </a:t>
            </a:r>
            <a:r>
              <a:rPr lang="en-US" sz="1800" dirty="0"/>
              <a:t>roughly maps onto the </a:t>
            </a:r>
            <a:r>
              <a:rPr lang="en-US" sz="1800" dirty="0" smtClean="0"/>
              <a:t>appraisal dimension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FF0000"/>
                </a:solidFill>
              </a:rPr>
              <a:t>coping</a:t>
            </a:r>
            <a:r>
              <a:rPr lang="en-US" sz="1800" dirty="0"/>
              <a:t> </a:t>
            </a:r>
            <a:r>
              <a:rPr lang="en-US" sz="1800" dirty="0" smtClean="0"/>
              <a:t>potential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>
                <a:solidFill>
                  <a:srgbClr val="002060"/>
                </a:solidFill>
              </a:rPr>
              <a:t>Appraisal &amp;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 smtClean="0"/>
              <a:t>,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Pleasure</a:t>
            </a:r>
            <a:r>
              <a:rPr lang="en-US" sz="1800" dirty="0" smtClean="0"/>
              <a:t> </a:t>
            </a:r>
            <a:r>
              <a:rPr lang="en-US" sz="1800" dirty="0"/>
              <a:t>dimension roughly maps onto appraisal dimensions that characterize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valence</a:t>
            </a:r>
            <a:r>
              <a:rPr lang="en-US" sz="1800" dirty="0" smtClean="0"/>
              <a:t> </a:t>
            </a:r>
            <a:r>
              <a:rPr lang="en-US" sz="1800" dirty="0"/>
              <a:t>of an appraisal-eliciting </a:t>
            </a:r>
            <a:r>
              <a:rPr lang="en-US" sz="1800" dirty="0" smtClean="0"/>
              <a:t>event (e.g., desirability).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Dominance</a:t>
            </a:r>
            <a:r>
              <a:rPr lang="en-US" sz="1800" dirty="0" smtClean="0"/>
              <a:t> </a:t>
            </a:r>
            <a:r>
              <a:rPr lang="en-US" sz="1800" dirty="0"/>
              <a:t>roughly maps onto the </a:t>
            </a:r>
            <a:r>
              <a:rPr lang="en-US" sz="1800" dirty="0" smtClean="0"/>
              <a:t>appraisal dimension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FF0000"/>
                </a:solidFill>
              </a:rPr>
              <a:t>coping</a:t>
            </a:r>
            <a:r>
              <a:rPr lang="en-US" sz="1800" dirty="0"/>
              <a:t> </a:t>
            </a:r>
            <a:r>
              <a:rPr lang="en-US" sz="1800" dirty="0" smtClean="0"/>
              <a:t>potential.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Arousal</a:t>
            </a:r>
            <a:r>
              <a:rPr lang="en-US" sz="1800" dirty="0" smtClean="0"/>
              <a:t> </a:t>
            </a:r>
            <a:r>
              <a:rPr lang="en-US" sz="1800" dirty="0"/>
              <a:t>can be considered as a measure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>
                <a:solidFill>
                  <a:srgbClr val="002060"/>
                </a:solidFill>
              </a:rPr>
              <a:t>Appraisal &amp;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Pleasure</a:t>
            </a:r>
            <a:r>
              <a:rPr lang="en-US" sz="1800" dirty="0" smtClean="0"/>
              <a:t> </a:t>
            </a:r>
            <a:r>
              <a:rPr lang="en-US" sz="1800" dirty="0"/>
              <a:t>dimension roughly maps onto appraisal dimensions that characterize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valence</a:t>
            </a:r>
            <a:r>
              <a:rPr lang="en-US" sz="1800" dirty="0" smtClean="0"/>
              <a:t> </a:t>
            </a:r>
            <a:r>
              <a:rPr lang="en-US" sz="1800" dirty="0"/>
              <a:t>of an appraisal-eliciting </a:t>
            </a:r>
            <a:r>
              <a:rPr lang="en-US" sz="1800" dirty="0" smtClean="0"/>
              <a:t>event (e.g., desirability).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Dominance</a:t>
            </a:r>
            <a:r>
              <a:rPr lang="en-US" sz="1800" dirty="0" smtClean="0"/>
              <a:t> </a:t>
            </a:r>
            <a:r>
              <a:rPr lang="en-US" sz="1800" dirty="0"/>
              <a:t>roughly maps onto the </a:t>
            </a:r>
            <a:r>
              <a:rPr lang="en-US" sz="1800" dirty="0" smtClean="0"/>
              <a:t>appraisal dimension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FF0000"/>
                </a:solidFill>
              </a:rPr>
              <a:t>coping</a:t>
            </a:r>
            <a:r>
              <a:rPr lang="en-US" sz="1800" dirty="0"/>
              <a:t> </a:t>
            </a:r>
            <a:r>
              <a:rPr lang="en-US" sz="1800" dirty="0" smtClean="0"/>
              <a:t>potential.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Arousal</a:t>
            </a:r>
            <a:r>
              <a:rPr lang="en-US" sz="1800" dirty="0" smtClean="0"/>
              <a:t> </a:t>
            </a:r>
            <a:r>
              <a:rPr lang="en-US" sz="1800" dirty="0"/>
              <a:t>can be considered as a measure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Appraisals</a:t>
            </a:r>
            <a:r>
              <a:rPr lang="en-US" sz="1800" dirty="0" smtClean="0"/>
              <a:t> are </a:t>
            </a:r>
            <a:r>
              <a:rPr lang="en-US" sz="1800" dirty="0" smtClean="0">
                <a:solidFill>
                  <a:srgbClr val="FF0000"/>
                </a:solidFill>
              </a:rPr>
              <a:t>relational constructs </a:t>
            </a:r>
            <a:r>
              <a:rPr lang="en-US" sz="1800" dirty="0" smtClean="0"/>
              <a:t>(between an event and one’s mental states), whereas emotions in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are non-relational and just a unique </a:t>
            </a:r>
            <a:r>
              <a:rPr lang="en-US" sz="1800" dirty="0" smtClean="0">
                <a:solidFill>
                  <a:srgbClr val="FF0000"/>
                </a:solidFill>
              </a:rPr>
              <a:t>overall state </a:t>
            </a:r>
            <a:r>
              <a:rPr lang="en-US" sz="1800" dirty="0" smtClean="0"/>
              <a:t>of individual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>
                <a:solidFill>
                  <a:srgbClr val="002060"/>
                </a:solidFill>
              </a:rPr>
              <a:t>Appraisal &amp;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Pleasure</a:t>
            </a:r>
            <a:r>
              <a:rPr lang="en-US" sz="1800" dirty="0" smtClean="0"/>
              <a:t> </a:t>
            </a:r>
            <a:r>
              <a:rPr lang="en-US" sz="1800" dirty="0"/>
              <a:t>dimension roughly maps onto appraisal dimensions that characterize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valence</a:t>
            </a:r>
            <a:r>
              <a:rPr lang="en-US" sz="1800" dirty="0" smtClean="0"/>
              <a:t> </a:t>
            </a:r>
            <a:r>
              <a:rPr lang="en-US" sz="1800" dirty="0"/>
              <a:t>of an appraisal-eliciting </a:t>
            </a:r>
            <a:r>
              <a:rPr lang="en-US" sz="1800" dirty="0" smtClean="0"/>
              <a:t>event (e.g., desirability).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Dominance</a:t>
            </a:r>
            <a:r>
              <a:rPr lang="en-US" sz="1800" dirty="0" smtClean="0"/>
              <a:t> </a:t>
            </a:r>
            <a:r>
              <a:rPr lang="en-US" sz="1800" dirty="0"/>
              <a:t>roughly maps onto the </a:t>
            </a:r>
            <a:r>
              <a:rPr lang="en-US" sz="1800" dirty="0" smtClean="0"/>
              <a:t>appraisal dimension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FF0000"/>
                </a:solidFill>
              </a:rPr>
              <a:t>coping</a:t>
            </a:r>
            <a:r>
              <a:rPr lang="en-US" sz="1800" dirty="0"/>
              <a:t> </a:t>
            </a:r>
            <a:r>
              <a:rPr lang="en-US" sz="1800" dirty="0" smtClean="0"/>
              <a:t>potential.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Arousal</a:t>
            </a:r>
            <a:r>
              <a:rPr lang="en-US" sz="1800" dirty="0" smtClean="0"/>
              <a:t> </a:t>
            </a:r>
            <a:r>
              <a:rPr lang="en-US" sz="1800" dirty="0"/>
              <a:t>can be considered as a measure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Appraisals</a:t>
            </a:r>
            <a:r>
              <a:rPr lang="en-US" sz="1800" dirty="0" smtClean="0"/>
              <a:t> are </a:t>
            </a:r>
            <a:r>
              <a:rPr lang="en-US" sz="1800" dirty="0" smtClean="0">
                <a:solidFill>
                  <a:srgbClr val="FF0000"/>
                </a:solidFill>
              </a:rPr>
              <a:t>relational constructs </a:t>
            </a:r>
            <a:r>
              <a:rPr lang="en-US" sz="1800" dirty="0" smtClean="0"/>
              <a:t>(between an event and one’s mental states), whereas emotions in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are non-relational and just a unique </a:t>
            </a:r>
            <a:r>
              <a:rPr lang="en-US" sz="1800" dirty="0" smtClean="0">
                <a:solidFill>
                  <a:srgbClr val="FF0000"/>
                </a:solidFill>
              </a:rPr>
              <a:t>overall state </a:t>
            </a:r>
            <a:r>
              <a:rPr lang="en-US" sz="1800" dirty="0" smtClean="0"/>
              <a:t>of individual.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emotion theory does not address affects’ antecedents like appraisal and they question the </a:t>
            </a:r>
            <a:r>
              <a:rPr lang="en-US" sz="1800" dirty="0" smtClean="0">
                <a:solidFill>
                  <a:srgbClr val="FF0000"/>
                </a:solidFill>
              </a:rPr>
              <a:t>causal linkage </a:t>
            </a:r>
            <a:r>
              <a:rPr lang="en-US" sz="1800" dirty="0" smtClean="0"/>
              <a:t>between appraisal and emotion.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>
                <a:solidFill>
                  <a:srgbClr val="002060"/>
                </a:solidFill>
              </a:rPr>
              <a:t>Appraisal &amp;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Both consider emotions to descend from </a:t>
            </a:r>
            <a:r>
              <a:rPr lang="en-US" sz="1800" dirty="0" smtClean="0">
                <a:solidFill>
                  <a:srgbClr val="FF0000"/>
                </a:solidFill>
              </a:rPr>
              <a:t>valenced reactions</a:t>
            </a:r>
            <a:r>
              <a:rPr lang="en-US" sz="1800" dirty="0" smtClean="0"/>
              <a:t> to the stimuli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OCC &amp; 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Both consider emotions to descend from </a:t>
            </a:r>
            <a:r>
              <a:rPr lang="en-US" sz="1800" dirty="0" smtClean="0">
                <a:solidFill>
                  <a:srgbClr val="FF0000"/>
                </a:solidFill>
              </a:rPr>
              <a:t>valenced reactions</a:t>
            </a:r>
            <a:r>
              <a:rPr lang="en-US" sz="1800" dirty="0" smtClean="0"/>
              <a:t> to the stimuli.</a:t>
            </a:r>
          </a:p>
          <a:p>
            <a:r>
              <a:rPr lang="en-US" sz="1800" dirty="0" smtClean="0"/>
              <a:t>Both acknowledge </a:t>
            </a:r>
            <a:r>
              <a:rPr lang="en-US" sz="1800" dirty="0"/>
              <a:t>the role of </a:t>
            </a:r>
            <a:r>
              <a:rPr lang="en-US" sz="1800" dirty="0">
                <a:solidFill>
                  <a:srgbClr val="FF0000"/>
                </a:solidFill>
              </a:rPr>
              <a:t>arousal</a:t>
            </a:r>
            <a:r>
              <a:rPr lang="en-US" sz="1800" dirty="0"/>
              <a:t> in determining </a:t>
            </a:r>
            <a:r>
              <a:rPr lang="en-US" sz="1800" dirty="0" smtClean="0"/>
              <a:t>emotional reactions (as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 in OCC model – as </a:t>
            </a:r>
            <a:r>
              <a:rPr lang="en-US" sz="1800" dirty="0" smtClean="0">
                <a:solidFill>
                  <a:srgbClr val="FF0000"/>
                </a:solidFill>
              </a:rPr>
              <a:t>coping potential </a:t>
            </a:r>
            <a:r>
              <a:rPr lang="en-US" sz="1800" dirty="0" smtClean="0"/>
              <a:t>by Scherer</a:t>
            </a:r>
            <a:r>
              <a:rPr lang="en-US" sz="1800" dirty="0" smtClean="0"/>
              <a:t>).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OCC &amp; 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Both consider emotions to descend from </a:t>
            </a:r>
            <a:r>
              <a:rPr lang="en-US" sz="1800" dirty="0" smtClean="0">
                <a:solidFill>
                  <a:srgbClr val="FF0000"/>
                </a:solidFill>
              </a:rPr>
              <a:t>valenced reactions</a:t>
            </a:r>
            <a:r>
              <a:rPr lang="en-US" sz="1800" dirty="0" smtClean="0"/>
              <a:t> to the stimuli.</a:t>
            </a:r>
          </a:p>
          <a:p>
            <a:r>
              <a:rPr lang="en-US" sz="1800" dirty="0" smtClean="0"/>
              <a:t>Both acknowledge </a:t>
            </a:r>
            <a:r>
              <a:rPr lang="en-US" sz="1800" dirty="0"/>
              <a:t>the role of </a:t>
            </a:r>
            <a:r>
              <a:rPr lang="en-US" sz="1800" dirty="0">
                <a:solidFill>
                  <a:srgbClr val="FF0000"/>
                </a:solidFill>
              </a:rPr>
              <a:t>arousal</a:t>
            </a:r>
            <a:r>
              <a:rPr lang="en-US" sz="1800" dirty="0"/>
              <a:t> in determining </a:t>
            </a:r>
            <a:r>
              <a:rPr lang="en-US" sz="1800" dirty="0" smtClean="0"/>
              <a:t>emotional reactions (as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 in OCC model – as </a:t>
            </a:r>
            <a:r>
              <a:rPr lang="en-US" sz="1800" dirty="0" smtClean="0">
                <a:solidFill>
                  <a:srgbClr val="FF0000"/>
                </a:solidFill>
              </a:rPr>
              <a:t>coping potential </a:t>
            </a:r>
            <a:r>
              <a:rPr lang="en-US" sz="1800" dirty="0" smtClean="0"/>
              <a:t>by Scherer).</a:t>
            </a:r>
          </a:p>
          <a:p>
            <a:r>
              <a:rPr lang="en-US" sz="1800" b="1" dirty="0" smtClean="0"/>
              <a:t>Dimensional</a:t>
            </a:r>
            <a:r>
              <a:rPr lang="en-US" sz="1800" dirty="0" smtClean="0"/>
              <a:t> theories and </a:t>
            </a:r>
            <a:r>
              <a:rPr lang="en-US" sz="1800" b="1" dirty="0" smtClean="0"/>
              <a:t>OCC</a:t>
            </a:r>
            <a:r>
              <a:rPr lang="en-US" sz="1800" dirty="0" smtClean="0"/>
              <a:t> model can relate to each other in terms of </a:t>
            </a:r>
            <a:r>
              <a:rPr lang="en-US" sz="1800" dirty="0" smtClean="0">
                <a:solidFill>
                  <a:srgbClr val="FF0000"/>
                </a:solidFill>
              </a:rPr>
              <a:t>categorization</a:t>
            </a:r>
            <a:r>
              <a:rPr lang="en-US" sz="1800" dirty="0" smtClean="0"/>
              <a:t>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OCC &amp; 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58" y="2882900"/>
            <a:ext cx="5076483" cy="38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is good </a:t>
            </a:r>
            <a:r>
              <a:rPr lang="en-US" sz="1800" dirty="0"/>
              <a:t>to follow </a:t>
            </a:r>
            <a:r>
              <a:rPr lang="en-US" sz="1800" dirty="0" smtClean="0"/>
              <a:t>well-established computational models with theoretical foundations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is good </a:t>
            </a:r>
            <a:r>
              <a:rPr lang="en-US" sz="1800" dirty="0"/>
              <a:t>to follow </a:t>
            </a:r>
            <a:r>
              <a:rPr lang="en-US" sz="1800" dirty="0" smtClean="0"/>
              <a:t>well-established computational models with theoretical foundations.</a:t>
            </a:r>
          </a:p>
          <a:p>
            <a:endParaRPr lang="en-US" sz="1000" dirty="0" smtClean="0"/>
          </a:p>
          <a:p>
            <a:r>
              <a:rPr lang="en-US" sz="1800" dirty="0" smtClean="0"/>
              <a:t>They </a:t>
            </a:r>
            <a:r>
              <a:rPr lang="en-US" sz="1800" dirty="0"/>
              <a:t>can explain more details of the </a:t>
            </a:r>
            <a:r>
              <a:rPr lang="en-US" sz="1800" dirty="0">
                <a:solidFill>
                  <a:srgbClr val="FF0000"/>
                </a:solidFill>
              </a:rPr>
              <a:t>structure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FF0000"/>
                </a:solidFill>
              </a:rPr>
              <a:t>processes</a:t>
            </a:r>
            <a:r>
              <a:rPr lang="en-US" sz="1800" dirty="0"/>
              <a:t> involved </a:t>
            </a:r>
            <a:r>
              <a:rPr lang="en-US" sz="1800" dirty="0" smtClean="0"/>
              <a:t>in affective </a:t>
            </a:r>
            <a:r>
              <a:rPr lang="en-US" sz="1800" dirty="0"/>
              <a:t>situations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is good </a:t>
            </a:r>
            <a:r>
              <a:rPr lang="en-US" sz="1800" dirty="0"/>
              <a:t>to follow </a:t>
            </a:r>
            <a:r>
              <a:rPr lang="en-US" sz="1800" dirty="0" smtClean="0"/>
              <a:t>well-established computational models with theoretical foundations.</a:t>
            </a:r>
          </a:p>
          <a:p>
            <a:endParaRPr lang="en-US" sz="1000" dirty="0" smtClean="0"/>
          </a:p>
          <a:p>
            <a:r>
              <a:rPr lang="en-US" sz="1800" dirty="0" smtClean="0"/>
              <a:t>They </a:t>
            </a:r>
            <a:r>
              <a:rPr lang="en-US" sz="1800" dirty="0"/>
              <a:t>can explain more details of the </a:t>
            </a:r>
            <a:r>
              <a:rPr lang="en-US" sz="1800" dirty="0">
                <a:solidFill>
                  <a:srgbClr val="FF0000"/>
                </a:solidFill>
              </a:rPr>
              <a:t>structure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FF0000"/>
                </a:solidFill>
              </a:rPr>
              <a:t>processes</a:t>
            </a:r>
            <a:r>
              <a:rPr lang="en-US" sz="1800" dirty="0"/>
              <a:t> involved </a:t>
            </a:r>
            <a:r>
              <a:rPr lang="en-US" sz="1800" dirty="0" smtClean="0"/>
              <a:t>in affective </a:t>
            </a:r>
            <a:r>
              <a:rPr lang="en-US" sz="1800" dirty="0"/>
              <a:t>situations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/>
              <a:t>It is </a:t>
            </a:r>
            <a:r>
              <a:rPr lang="en-US" sz="1800" dirty="0">
                <a:solidFill>
                  <a:srgbClr val="FF0000"/>
                </a:solidFill>
              </a:rPr>
              <a:t>not </a:t>
            </a:r>
            <a:r>
              <a:rPr lang="en-US" sz="1800" dirty="0" smtClean="0">
                <a:solidFill>
                  <a:srgbClr val="FF0000"/>
                </a:solidFill>
              </a:rPr>
              <a:t>necessary </a:t>
            </a:r>
            <a:r>
              <a:rPr lang="en-US" sz="1800" dirty="0" smtClean="0"/>
              <a:t>to exactly follow only </a:t>
            </a:r>
            <a:r>
              <a:rPr lang="en-US" sz="1800" dirty="0"/>
              <a:t>one theory and its descriptions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</a:t>
            </a:r>
            <a:r>
              <a:rPr lang="en-US" sz="1800" dirty="0" smtClean="0"/>
              <a:t>,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is good </a:t>
            </a:r>
            <a:r>
              <a:rPr lang="en-US" sz="1800" dirty="0"/>
              <a:t>to follow </a:t>
            </a:r>
            <a:r>
              <a:rPr lang="en-US" sz="1800" dirty="0" smtClean="0"/>
              <a:t>well-established computational models with theoretical foundations.</a:t>
            </a:r>
          </a:p>
          <a:p>
            <a:endParaRPr lang="en-US" sz="1000" dirty="0" smtClean="0"/>
          </a:p>
          <a:p>
            <a:r>
              <a:rPr lang="en-US" sz="1800" dirty="0" smtClean="0"/>
              <a:t>They </a:t>
            </a:r>
            <a:r>
              <a:rPr lang="en-US" sz="1800" dirty="0"/>
              <a:t>can explain more details of the </a:t>
            </a:r>
            <a:r>
              <a:rPr lang="en-US" sz="1800" dirty="0">
                <a:solidFill>
                  <a:srgbClr val="FF0000"/>
                </a:solidFill>
              </a:rPr>
              <a:t>structure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FF0000"/>
                </a:solidFill>
              </a:rPr>
              <a:t>processes</a:t>
            </a:r>
            <a:r>
              <a:rPr lang="en-US" sz="1800" dirty="0"/>
              <a:t> involved </a:t>
            </a:r>
            <a:r>
              <a:rPr lang="en-US" sz="1800" dirty="0" smtClean="0"/>
              <a:t>in affective </a:t>
            </a:r>
            <a:r>
              <a:rPr lang="en-US" sz="1800" dirty="0"/>
              <a:t>situations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/>
              <a:t>It is </a:t>
            </a:r>
            <a:r>
              <a:rPr lang="en-US" sz="1800" dirty="0">
                <a:solidFill>
                  <a:srgbClr val="FF0000"/>
                </a:solidFill>
              </a:rPr>
              <a:t>not </a:t>
            </a:r>
            <a:r>
              <a:rPr lang="en-US" sz="1800" dirty="0" smtClean="0">
                <a:solidFill>
                  <a:srgbClr val="FF0000"/>
                </a:solidFill>
              </a:rPr>
              <a:t>necessary </a:t>
            </a:r>
            <a:r>
              <a:rPr lang="en-US" sz="1800" dirty="0" smtClean="0"/>
              <a:t>to exactly follow only </a:t>
            </a:r>
            <a:r>
              <a:rPr lang="en-US" sz="1800" dirty="0"/>
              <a:t>one theory and its descriptions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We believe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interpersonal </a:t>
            </a:r>
            <a:r>
              <a:rPr lang="en-US" sz="1800" dirty="0" smtClean="0">
                <a:solidFill>
                  <a:srgbClr val="FF0000"/>
                </a:solidFill>
              </a:rPr>
              <a:t>functions </a:t>
            </a:r>
            <a:r>
              <a:rPr lang="en-US" sz="1800" dirty="0" smtClean="0"/>
              <a:t>of </a:t>
            </a:r>
            <a:r>
              <a:rPr lang="en-US" sz="1800" dirty="0"/>
              <a:t>emotions should be our first </a:t>
            </a:r>
            <a:r>
              <a:rPr lang="en-US" sz="1800" dirty="0" smtClean="0"/>
              <a:t>concern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is good </a:t>
            </a:r>
            <a:r>
              <a:rPr lang="en-US" sz="1800" dirty="0"/>
              <a:t>to follow </a:t>
            </a:r>
            <a:r>
              <a:rPr lang="en-US" sz="1800" dirty="0" smtClean="0"/>
              <a:t>well-established computational models with theoretical foundations.</a:t>
            </a:r>
          </a:p>
          <a:p>
            <a:endParaRPr lang="en-US" sz="1000" dirty="0" smtClean="0"/>
          </a:p>
          <a:p>
            <a:r>
              <a:rPr lang="en-US" sz="1800" dirty="0" smtClean="0"/>
              <a:t>They </a:t>
            </a:r>
            <a:r>
              <a:rPr lang="en-US" sz="1800" dirty="0"/>
              <a:t>can explain more details of the </a:t>
            </a:r>
            <a:r>
              <a:rPr lang="en-US" sz="1800" dirty="0">
                <a:solidFill>
                  <a:srgbClr val="FF0000"/>
                </a:solidFill>
              </a:rPr>
              <a:t>structure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FF0000"/>
                </a:solidFill>
              </a:rPr>
              <a:t>processes</a:t>
            </a:r>
            <a:r>
              <a:rPr lang="en-US" sz="1800" dirty="0"/>
              <a:t> involved </a:t>
            </a:r>
            <a:r>
              <a:rPr lang="en-US" sz="1800" dirty="0" smtClean="0"/>
              <a:t>in affective </a:t>
            </a:r>
            <a:r>
              <a:rPr lang="en-US" sz="1800" dirty="0"/>
              <a:t>situations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/>
              <a:t>It is </a:t>
            </a:r>
            <a:r>
              <a:rPr lang="en-US" sz="1800" dirty="0">
                <a:solidFill>
                  <a:srgbClr val="FF0000"/>
                </a:solidFill>
              </a:rPr>
              <a:t>not </a:t>
            </a:r>
            <a:r>
              <a:rPr lang="en-US" sz="1800" dirty="0" smtClean="0">
                <a:solidFill>
                  <a:srgbClr val="FF0000"/>
                </a:solidFill>
              </a:rPr>
              <a:t>necessary </a:t>
            </a:r>
            <a:r>
              <a:rPr lang="en-US" sz="1800" dirty="0" smtClean="0"/>
              <a:t>to exactly follow only </a:t>
            </a:r>
            <a:r>
              <a:rPr lang="en-US" sz="1800" dirty="0"/>
              <a:t>one theory and its descriptions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We believe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interpersonal </a:t>
            </a:r>
            <a:r>
              <a:rPr lang="en-US" sz="1800" dirty="0" smtClean="0">
                <a:solidFill>
                  <a:srgbClr val="FF0000"/>
                </a:solidFill>
              </a:rPr>
              <a:t>functions </a:t>
            </a:r>
            <a:r>
              <a:rPr lang="en-US" sz="1800" dirty="0" smtClean="0"/>
              <a:t>of </a:t>
            </a:r>
            <a:r>
              <a:rPr lang="en-US" sz="1800" dirty="0"/>
              <a:t>emotions should be our first </a:t>
            </a:r>
            <a:r>
              <a:rPr lang="en-US" sz="1800" dirty="0" smtClean="0"/>
              <a:t>concern.</a:t>
            </a:r>
          </a:p>
          <a:p>
            <a:endParaRPr lang="en-US" sz="1000" dirty="0" smtClean="0"/>
          </a:p>
          <a:p>
            <a:r>
              <a:rPr lang="en-US" sz="1800" dirty="0" smtClean="0"/>
              <a:t>We can </a:t>
            </a:r>
            <a:r>
              <a:rPr lang="en-US" sz="1800" dirty="0"/>
              <a:t>see the importance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interpretive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communicative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regulatory</a:t>
            </a:r>
            <a:r>
              <a:rPr lang="en-US" sz="1800" dirty="0"/>
              <a:t> aspects of emotion functions in </a:t>
            </a:r>
            <a:r>
              <a:rPr lang="en-US" sz="1800" dirty="0" smtClean="0"/>
              <a:t>our proposed </a:t>
            </a:r>
            <a:r>
              <a:rPr lang="en-US" sz="1800" dirty="0"/>
              <a:t>work.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</a:t>
            </a:r>
            <a:r>
              <a:rPr lang="en-US" sz="2400" b="1" dirty="0" smtClean="0"/>
              <a:t>Networks: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</a:t>
            </a:r>
            <a:r>
              <a:rPr lang="en-US" sz="2000" dirty="0">
                <a:solidFill>
                  <a:srgbClr val="FF0000"/>
                </a:solidFill>
              </a:rPr>
              <a:t>CPTs</a:t>
            </a:r>
            <a:r>
              <a:rPr lang="en-US" sz="2000" dirty="0"/>
              <a:t>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>
                <a:solidFill>
                  <a:srgbClr val="002060"/>
                </a:solidFill>
              </a:rPr>
              <a:t>Joint Probability Distribution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Networks: </a:t>
            </a:r>
            <a:r>
              <a:rPr lang="en-US" sz="2000" b="1" i="1" dirty="0" smtClean="0">
                <a:solidFill>
                  <a:srgbClr val="002060"/>
                </a:solidFill>
              </a:rPr>
              <a:t>Reasoning in BBNs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Dempster-Shafer theory is designed to deal with the </a:t>
            </a:r>
            <a:r>
              <a:rPr lang="en-US" sz="1800" dirty="0">
                <a:solidFill>
                  <a:srgbClr val="FF0000"/>
                </a:solidFill>
              </a:rPr>
              <a:t>distinction</a:t>
            </a:r>
            <a:r>
              <a:rPr lang="en-US" sz="1800" dirty="0"/>
              <a:t> between </a:t>
            </a:r>
            <a:r>
              <a:rPr lang="en-US" sz="1800" dirty="0">
                <a:solidFill>
                  <a:srgbClr val="FF0000"/>
                </a:solidFill>
              </a:rPr>
              <a:t>uncertainty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ignorance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err="1" smtClean="0"/>
              <a:t>Dempster</a:t>
            </a:r>
            <a:r>
              <a:rPr lang="en-US" sz="2400" b="1" dirty="0" smtClean="0"/>
              <a:t>-Shafer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Dempster-Shafer theory is designed to deal with the </a:t>
            </a:r>
            <a:r>
              <a:rPr lang="en-US" sz="1800" dirty="0">
                <a:solidFill>
                  <a:srgbClr val="FF0000"/>
                </a:solidFill>
              </a:rPr>
              <a:t>distinction</a:t>
            </a:r>
            <a:r>
              <a:rPr lang="en-US" sz="1800" dirty="0"/>
              <a:t> between </a:t>
            </a:r>
            <a:r>
              <a:rPr lang="en-US" sz="1800" dirty="0">
                <a:solidFill>
                  <a:srgbClr val="FF0000"/>
                </a:solidFill>
              </a:rPr>
              <a:t>uncertainty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ignorance</a:t>
            </a:r>
            <a:r>
              <a:rPr lang="en-US" sz="1800" dirty="0" smtClean="0"/>
              <a:t>.</a:t>
            </a:r>
          </a:p>
          <a:p>
            <a:endParaRPr lang="en-US" sz="900" dirty="0"/>
          </a:p>
          <a:p>
            <a:r>
              <a:rPr lang="en-US" sz="1800" dirty="0" smtClean="0"/>
              <a:t>Rather </a:t>
            </a:r>
            <a:r>
              <a:rPr lang="en-US" sz="1800" dirty="0"/>
              <a:t>than computing the probability of a proposition, it computes the probability that the </a:t>
            </a:r>
            <a:r>
              <a:rPr lang="en-US" sz="1800" dirty="0">
                <a:solidFill>
                  <a:srgbClr val="FF0000"/>
                </a:solidFill>
              </a:rPr>
              <a:t>evidence supports the proposition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err="1" smtClean="0"/>
              <a:t>Dempster</a:t>
            </a:r>
            <a:r>
              <a:rPr lang="en-US" sz="2400" b="1" dirty="0" smtClean="0"/>
              <a:t>-Shafer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Dempster-Shafer theory is designed to deal with the </a:t>
            </a:r>
            <a:r>
              <a:rPr lang="en-US" sz="1800" dirty="0">
                <a:solidFill>
                  <a:srgbClr val="FF0000"/>
                </a:solidFill>
              </a:rPr>
              <a:t>distinction</a:t>
            </a:r>
            <a:r>
              <a:rPr lang="en-US" sz="1800" dirty="0"/>
              <a:t> between </a:t>
            </a:r>
            <a:r>
              <a:rPr lang="en-US" sz="1800" dirty="0">
                <a:solidFill>
                  <a:srgbClr val="FF0000"/>
                </a:solidFill>
              </a:rPr>
              <a:t>uncertainty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ignorance</a:t>
            </a:r>
            <a:r>
              <a:rPr lang="en-US" sz="1800" dirty="0" smtClean="0"/>
              <a:t>.</a:t>
            </a:r>
          </a:p>
          <a:p>
            <a:endParaRPr lang="en-US" sz="900" dirty="0"/>
          </a:p>
          <a:p>
            <a:r>
              <a:rPr lang="en-US" sz="1800" dirty="0" smtClean="0"/>
              <a:t>Rather </a:t>
            </a:r>
            <a:r>
              <a:rPr lang="en-US" sz="1800" dirty="0"/>
              <a:t>than computing the probability of a proposition, it computes the probability that the </a:t>
            </a:r>
            <a:r>
              <a:rPr lang="en-US" sz="1800" dirty="0">
                <a:solidFill>
                  <a:srgbClr val="FF0000"/>
                </a:solidFill>
              </a:rPr>
              <a:t>evidence supports the proposition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set of hypotheses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(frame </a:t>
            </a:r>
            <a:r>
              <a:rPr lang="en-US" sz="1800" dirty="0"/>
              <a:t>of </a:t>
            </a:r>
            <a:r>
              <a:rPr lang="en-US" sz="1800" dirty="0" smtClean="0"/>
              <a:t>discernment)</a:t>
            </a:r>
            <a:r>
              <a:rPr lang="en-US" sz="1800" dirty="0"/>
              <a:t> represent all of the possible states of the system considered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err="1" smtClean="0"/>
              <a:t>Dempster</a:t>
            </a:r>
            <a:r>
              <a:rPr lang="en-US" sz="2400" b="1" dirty="0" smtClean="0"/>
              <a:t>-Shafer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</a:t>
            </a:r>
            <a:r>
              <a:rPr lang="en-US" sz="1800" dirty="0" smtClean="0"/>
              <a:t>,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Dempster-Shafer theory is designed to deal with the </a:t>
            </a:r>
            <a:r>
              <a:rPr lang="en-US" sz="1800" dirty="0">
                <a:solidFill>
                  <a:srgbClr val="FF0000"/>
                </a:solidFill>
              </a:rPr>
              <a:t>distinction</a:t>
            </a:r>
            <a:r>
              <a:rPr lang="en-US" sz="1800" dirty="0"/>
              <a:t> between </a:t>
            </a:r>
            <a:r>
              <a:rPr lang="en-US" sz="1800" dirty="0">
                <a:solidFill>
                  <a:srgbClr val="FF0000"/>
                </a:solidFill>
              </a:rPr>
              <a:t>uncertainty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ignorance</a:t>
            </a:r>
            <a:r>
              <a:rPr lang="en-US" sz="1800" dirty="0" smtClean="0"/>
              <a:t>.</a:t>
            </a:r>
          </a:p>
          <a:p>
            <a:endParaRPr lang="en-US" sz="900" dirty="0"/>
          </a:p>
          <a:p>
            <a:r>
              <a:rPr lang="en-US" sz="1800" dirty="0" smtClean="0"/>
              <a:t>Rather </a:t>
            </a:r>
            <a:r>
              <a:rPr lang="en-US" sz="1800" dirty="0"/>
              <a:t>than computing the probability of a proposition, it computes the probability that the </a:t>
            </a:r>
            <a:r>
              <a:rPr lang="en-US" sz="1800" dirty="0">
                <a:solidFill>
                  <a:srgbClr val="FF0000"/>
                </a:solidFill>
              </a:rPr>
              <a:t>evidence supports the proposition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set of hypotheses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(frame </a:t>
            </a:r>
            <a:r>
              <a:rPr lang="en-US" sz="1800" dirty="0"/>
              <a:t>of </a:t>
            </a:r>
            <a:r>
              <a:rPr lang="en-US" sz="1800" dirty="0" smtClean="0"/>
              <a:t>discernment)</a:t>
            </a:r>
            <a:r>
              <a:rPr lang="en-US" sz="1800" dirty="0"/>
              <a:t> represent all of the possible states of the system considered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relation between a piece of evidence and a hypothesis corresponds to a </a:t>
            </a:r>
            <a:r>
              <a:rPr lang="en-US" sz="1800" dirty="0">
                <a:solidFill>
                  <a:srgbClr val="FF0000"/>
                </a:solidFill>
              </a:rPr>
              <a:t>cause-effect chain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err="1" smtClean="0"/>
              <a:t>Dempster</a:t>
            </a:r>
            <a:r>
              <a:rPr lang="en-US" sz="2400" b="1" dirty="0" smtClean="0"/>
              <a:t>-Shafer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Dempster-Shafer theory is designed to deal with the </a:t>
            </a:r>
            <a:r>
              <a:rPr lang="en-US" sz="1800" dirty="0">
                <a:solidFill>
                  <a:srgbClr val="FF0000"/>
                </a:solidFill>
              </a:rPr>
              <a:t>distinction</a:t>
            </a:r>
            <a:r>
              <a:rPr lang="en-US" sz="1800" dirty="0"/>
              <a:t> between </a:t>
            </a:r>
            <a:r>
              <a:rPr lang="en-US" sz="1800" dirty="0">
                <a:solidFill>
                  <a:srgbClr val="FF0000"/>
                </a:solidFill>
              </a:rPr>
              <a:t>uncertainty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ignorance</a:t>
            </a:r>
            <a:r>
              <a:rPr lang="en-US" sz="1800" dirty="0" smtClean="0"/>
              <a:t>.</a:t>
            </a:r>
          </a:p>
          <a:p>
            <a:endParaRPr lang="en-US" sz="900" dirty="0"/>
          </a:p>
          <a:p>
            <a:r>
              <a:rPr lang="en-US" sz="1800" dirty="0" smtClean="0"/>
              <a:t>Rather </a:t>
            </a:r>
            <a:r>
              <a:rPr lang="en-US" sz="1800" dirty="0"/>
              <a:t>than computing the probability of a proposition, it computes the probability that the </a:t>
            </a:r>
            <a:r>
              <a:rPr lang="en-US" sz="1800" dirty="0">
                <a:solidFill>
                  <a:srgbClr val="FF0000"/>
                </a:solidFill>
              </a:rPr>
              <a:t>evidence supports the proposition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set of hypotheses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(frame </a:t>
            </a:r>
            <a:r>
              <a:rPr lang="en-US" sz="1800" dirty="0"/>
              <a:t>of </a:t>
            </a:r>
            <a:r>
              <a:rPr lang="en-US" sz="1800" dirty="0" smtClean="0"/>
              <a:t>discernment)</a:t>
            </a:r>
            <a:r>
              <a:rPr lang="en-US" sz="1800" dirty="0"/>
              <a:t> represent all of the possible states of the system considered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relation between a piece of evidence and a hypothesis corresponds to a </a:t>
            </a:r>
            <a:r>
              <a:rPr lang="en-US" sz="1800" dirty="0">
                <a:solidFill>
                  <a:srgbClr val="FF0000"/>
                </a:solidFill>
              </a:rPr>
              <a:t>cause-effect chain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There are three basic functions </a:t>
            </a:r>
            <a:r>
              <a:rPr lang="en-US" sz="1800" dirty="0" smtClean="0"/>
              <a:t>required for </a:t>
            </a:r>
            <a:r>
              <a:rPr lang="en-US" sz="1800" dirty="0"/>
              <a:t>modeling </a:t>
            </a:r>
            <a:r>
              <a:rPr lang="en-US" sz="1800" dirty="0" smtClean="0"/>
              <a:t>purposes: </a:t>
            </a:r>
            <a:r>
              <a:rPr lang="en-US" sz="1800" dirty="0">
                <a:solidFill>
                  <a:srgbClr val="FF0000"/>
                </a:solidFill>
              </a:rPr>
              <a:t>mass function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belief function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0000"/>
                </a:solidFill>
              </a:rPr>
              <a:t>plausibility function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err="1" smtClean="0"/>
              <a:t>Dempster</a:t>
            </a:r>
            <a:r>
              <a:rPr lang="en-US" sz="2400" b="1" dirty="0" smtClean="0"/>
              <a:t>-Shafer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Basic </a:t>
            </a:r>
            <a:r>
              <a:rPr lang="en-US" sz="2000" dirty="0">
                <a:solidFill>
                  <a:srgbClr val="FF0000"/>
                </a:solidFill>
              </a:rPr>
              <a:t>Probability </a:t>
            </a:r>
            <a:r>
              <a:rPr lang="en-US" sz="2000" dirty="0" smtClean="0">
                <a:solidFill>
                  <a:srgbClr val="FF0000"/>
                </a:solidFill>
              </a:rPr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important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Basic </a:t>
            </a:r>
            <a:r>
              <a:rPr lang="en-US" sz="2000" dirty="0">
                <a:solidFill>
                  <a:srgbClr val="FF0000"/>
                </a:solidFill>
              </a:rPr>
              <a:t>Probability </a:t>
            </a:r>
            <a:r>
              <a:rPr lang="en-US" sz="2000" dirty="0" smtClean="0">
                <a:solidFill>
                  <a:srgbClr val="FF0000"/>
                </a:solidFill>
              </a:rPr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</a:t>
            </a:r>
            <a:r>
              <a:rPr lang="en-US" sz="2000" dirty="0">
                <a:solidFill>
                  <a:srgbClr val="FF0000"/>
                </a:solidFill>
              </a:rPr>
              <a:t>total belief </a:t>
            </a:r>
            <a:r>
              <a:rPr lang="en-US" sz="2000" dirty="0"/>
              <a:t>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important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Basic </a:t>
            </a:r>
            <a:r>
              <a:rPr lang="en-US" sz="2000" dirty="0">
                <a:solidFill>
                  <a:srgbClr val="FF0000"/>
                </a:solidFill>
              </a:rPr>
              <a:t>Probability </a:t>
            </a:r>
            <a:r>
              <a:rPr lang="en-US" sz="2000" dirty="0" smtClean="0">
                <a:solidFill>
                  <a:srgbClr val="FF0000"/>
                </a:solidFill>
              </a:rPr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</a:t>
            </a:r>
            <a:r>
              <a:rPr lang="en-US" sz="2000" dirty="0">
                <a:solidFill>
                  <a:srgbClr val="FF0000"/>
                </a:solidFill>
              </a:rPr>
              <a:t>total belief </a:t>
            </a:r>
            <a:r>
              <a:rPr lang="en-US" sz="2000" dirty="0"/>
              <a:t>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>
                <a:solidFill>
                  <a:srgbClr val="FF0000"/>
                </a:solidFill>
              </a:rPr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important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</a:t>
            </a:r>
            <a:r>
              <a:rPr lang="en-US" sz="2000" dirty="0" smtClean="0">
                <a:solidFill>
                  <a:srgbClr val="FF0000"/>
                </a:solidFill>
              </a:rPr>
              <a:t>relationship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</a:t>
            </a:r>
            <a:r>
              <a:rPr lang="en-US" sz="2000" dirty="0" smtClean="0">
                <a:solidFill>
                  <a:srgbClr val="FF0000"/>
                </a:solidFill>
              </a:rPr>
              <a:t>relationship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Uncertainty measure</a:t>
            </a:r>
            <a:r>
              <a:rPr lang="en-US" sz="2000" dirty="0" smtClean="0"/>
              <a:t>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</a:t>
            </a:r>
            <a:r>
              <a:rPr lang="en-US" sz="2000" dirty="0" smtClean="0">
                <a:solidFill>
                  <a:srgbClr val="FF0000"/>
                </a:solidFill>
              </a:rPr>
              <a:t>relationship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Uncertainty measure</a:t>
            </a:r>
            <a:r>
              <a:rPr lang="en-US" sz="2000" dirty="0" smtClean="0"/>
              <a:t>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Dempster's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>
                <a:solidFill>
                  <a:srgbClr val="FF0000"/>
                </a:solidFill>
              </a:rPr>
              <a:t>to combine </a:t>
            </a:r>
            <a:r>
              <a:rPr lang="en-US" sz="2000" dirty="0">
                <a:solidFill>
                  <a:srgbClr val="FF0000"/>
                </a:solidFill>
              </a:rPr>
              <a:t>the measures of evidence </a:t>
            </a:r>
            <a:r>
              <a:rPr lang="en-US" sz="2000" dirty="0"/>
              <a:t>from different </a:t>
            </a:r>
            <a:r>
              <a:rPr lang="en-US" sz="2000" dirty="0" smtClean="0"/>
              <a:t>sources.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Fuzzy </a:t>
            </a:r>
            <a:r>
              <a:rPr lang="en-US" sz="1800" dirty="0" smtClean="0"/>
              <a:t>Logic’s ultimate </a:t>
            </a:r>
            <a:r>
              <a:rPr lang="en-US" sz="1800" dirty="0"/>
              <a:t>goal is to provide foundations for </a:t>
            </a:r>
            <a:r>
              <a:rPr lang="en-US" sz="1800" dirty="0">
                <a:solidFill>
                  <a:srgbClr val="FF0000"/>
                </a:solidFill>
              </a:rPr>
              <a:t>approximate reasoning </a:t>
            </a:r>
            <a:r>
              <a:rPr lang="en-US" sz="1800" dirty="0" smtClean="0"/>
              <a:t>using imprecise </a:t>
            </a:r>
            <a:r>
              <a:rPr lang="en-US" sz="1800" dirty="0"/>
              <a:t>propositions based on fuzzy set theory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Fuzzy </a:t>
            </a:r>
            <a:r>
              <a:rPr lang="en-US" sz="1800" dirty="0" smtClean="0"/>
              <a:t>Logic’s ultimate </a:t>
            </a:r>
            <a:r>
              <a:rPr lang="en-US" sz="1800" dirty="0"/>
              <a:t>goal is to provide foundations for </a:t>
            </a:r>
            <a:r>
              <a:rPr lang="en-US" sz="1800" dirty="0">
                <a:solidFill>
                  <a:srgbClr val="FF0000"/>
                </a:solidFill>
              </a:rPr>
              <a:t>approximate reasoning </a:t>
            </a:r>
            <a:r>
              <a:rPr lang="en-US" sz="1800" dirty="0" smtClean="0"/>
              <a:t>using imprecise </a:t>
            </a:r>
            <a:r>
              <a:rPr lang="en-US" sz="1800" dirty="0"/>
              <a:t>propositions based on fuzzy set theory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In order to deal with </a:t>
            </a:r>
            <a:r>
              <a:rPr lang="en-US" sz="1800" dirty="0" smtClean="0"/>
              <a:t>such imprecise </a:t>
            </a:r>
            <a:r>
              <a:rPr lang="en-US" sz="1800" dirty="0"/>
              <a:t>inference, Fuzzy Logic allows the </a:t>
            </a:r>
            <a:r>
              <a:rPr lang="en-US" sz="1800" dirty="0">
                <a:solidFill>
                  <a:srgbClr val="FF0000"/>
                </a:solidFill>
              </a:rPr>
              <a:t>imprecise linguistic terms</a:t>
            </a:r>
            <a:r>
              <a:rPr lang="en-US" sz="1800" dirty="0"/>
              <a:t>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Fuzzy </a:t>
            </a:r>
            <a:r>
              <a:rPr lang="en-US" sz="1800" dirty="0" smtClean="0"/>
              <a:t>Logic’s ultimate </a:t>
            </a:r>
            <a:r>
              <a:rPr lang="en-US" sz="1800" dirty="0"/>
              <a:t>goal is to provide foundations for </a:t>
            </a:r>
            <a:r>
              <a:rPr lang="en-US" sz="1800" dirty="0">
                <a:solidFill>
                  <a:srgbClr val="FF0000"/>
                </a:solidFill>
              </a:rPr>
              <a:t>approximate reasoning </a:t>
            </a:r>
            <a:r>
              <a:rPr lang="en-US" sz="1800" dirty="0" smtClean="0"/>
              <a:t>using imprecise </a:t>
            </a:r>
            <a:r>
              <a:rPr lang="en-US" sz="1800" dirty="0"/>
              <a:t>propositions based on fuzzy set theory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In order to deal with </a:t>
            </a:r>
            <a:r>
              <a:rPr lang="en-US" sz="1800" dirty="0" smtClean="0"/>
              <a:t>such imprecise </a:t>
            </a:r>
            <a:r>
              <a:rPr lang="en-US" sz="1800" dirty="0"/>
              <a:t>inference, Fuzzy Logic allows the </a:t>
            </a:r>
            <a:r>
              <a:rPr lang="en-US" sz="1800" dirty="0">
                <a:solidFill>
                  <a:srgbClr val="FF0000"/>
                </a:solidFill>
              </a:rPr>
              <a:t>imprecise linguistic terms</a:t>
            </a:r>
            <a:r>
              <a:rPr lang="en-US" sz="1800" dirty="0"/>
              <a:t>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sz="1800" b="1" dirty="0"/>
              <a:t>Fuzzy Sets:</a:t>
            </a:r>
            <a:r>
              <a:rPr lang="en-US" sz="1800" dirty="0"/>
              <a:t> A fuzzy set is a </a:t>
            </a:r>
            <a:r>
              <a:rPr lang="en-US" sz="1800" dirty="0">
                <a:solidFill>
                  <a:srgbClr val="FF0000"/>
                </a:solidFill>
              </a:rPr>
              <a:t>class of objects </a:t>
            </a:r>
            <a:r>
              <a:rPr lang="en-US" sz="1800" dirty="0"/>
              <a:t>with a continuum </a:t>
            </a:r>
            <a:r>
              <a:rPr lang="en-US" sz="1800" dirty="0">
                <a:solidFill>
                  <a:srgbClr val="FF0000"/>
                </a:solidFill>
              </a:rPr>
              <a:t>of degrees of membership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Fuzzy </a:t>
            </a:r>
            <a:r>
              <a:rPr lang="en-US" sz="1800" dirty="0" smtClean="0"/>
              <a:t>Logic’s ultimate </a:t>
            </a:r>
            <a:r>
              <a:rPr lang="en-US" sz="1800" dirty="0"/>
              <a:t>goal is to provide foundations for </a:t>
            </a:r>
            <a:r>
              <a:rPr lang="en-US" sz="1800" dirty="0">
                <a:solidFill>
                  <a:srgbClr val="FF0000"/>
                </a:solidFill>
              </a:rPr>
              <a:t>approximate reasoning </a:t>
            </a:r>
            <a:r>
              <a:rPr lang="en-US" sz="1800" dirty="0" smtClean="0"/>
              <a:t>using imprecise </a:t>
            </a:r>
            <a:r>
              <a:rPr lang="en-US" sz="1800" dirty="0"/>
              <a:t>propositions based on fuzzy set theory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In order to deal with </a:t>
            </a:r>
            <a:r>
              <a:rPr lang="en-US" sz="1800" dirty="0" smtClean="0"/>
              <a:t>such imprecise </a:t>
            </a:r>
            <a:r>
              <a:rPr lang="en-US" sz="1800" dirty="0"/>
              <a:t>inference, Fuzzy Logic allows the </a:t>
            </a:r>
            <a:r>
              <a:rPr lang="en-US" sz="1800" dirty="0">
                <a:solidFill>
                  <a:srgbClr val="FF0000"/>
                </a:solidFill>
              </a:rPr>
              <a:t>imprecise linguistic terms</a:t>
            </a:r>
            <a:r>
              <a:rPr lang="en-US" sz="1800" dirty="0"/>
              <a:t>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sz="1800" b="1" dirty="0"/>
              <a:t>Fuzzy Sets:</a:t>
            </a:r>
            <a:r>
              <a:rPr lang="en-US" sz="1800" dirty="0"/>
              <a:t> A fuzzy set is a </a:t>
            </a:r>
            <a:r>
              <a:rPr lang="en-US" sz="1800" dirty="0">
                <a:solidFill>
                  <a:srgbClr val="FF0000"/>
                </a:solidFill>
              </a:rPr>
              <a:t>class of objects </a:t>
            </a:r>
            <a:r>
              <a:rPr lang="en-US" sz="1800" dirty="0"/>
              <a:t>with a continuum </a:t>
            </a:r>
            <a:r>
              <a:rPr lang="en-US" sz="1800" dirty="0">
                <a:solidFill>
                  <a:srgbClr val="FF0000"/>
                </a:solidFill>
              </a:rPr>
              <a:t>of degrees of membership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A fuzzy set </a:t>
            </a:r>
            <a:r>
              <a:rPr lang="en-US" sz="1800" b="1" i="1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defined by </a:t>
            </a: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membership function</a:t>
            </a:r>
            <a:r>
              <a:rPr lang="en-US" sz="1800" dirty="0"/>
              <a:t> </a:t>
            </a:r>
            <a:r>
              <a:rPr lang="en-US" sz="1800" dirty="0" smtClean="0"/>
              <a:t>       from </a:t>
            </a:r>
            <a:r>
              <a:rPr lang="en-US" sz="1800" dirty="0"/>
              <a:t>the universe of discourse </a:t>
            </a:r>
            <a:r>
              <a:rPr lang="en-US" sz="1800" b="1" i="1" dirty="0" smtClean="0"/>
              <a:t>X</a:t>
            </a:r>
            <a:r>
              <a:rPr lang="en-US" sz="1800" dirty="0" smtClean="0"/>
              <a:t> to the </a:t>
            </a:r>
            <a:r>
              <a:rPr lang="en-US" sz="1800" dirty="0"/>
              <a:t>closed unit interval </a:t>
            </a:r>
            <a:r>
              <a:rPr lang="en-US" sz="1800" b="1" dirty="0"/>
              <a:t>[0,1]</a:t>
            </a:r>
            <a:r>
              <a:rPr lang="en-US" sz="1800" dirty="0"/>
              <a:t>. We </a:t>
            </a:r>
            <a:r>
              <a:rPr lang="en-US" sz="1800" dirty="0" smtClean="0"/>
              <a:t>interpret               as </a:t>
            </a:r>
            <a:r>
              <a:rPr lang="en-US" sz="1800" dirty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degree of </a:t>
            </a:r>
            <a:r>
              <a:rPr lang="en-US" sz="1800" dirty="0">
                <a:solidFill>
                  <a:srgbClr val="FF0000"/>
                </a:solidFill>
              </a:rPr>
              <a:t>membership</a:t>
            </a:r>
            <a:r>
              <a:rPr lang="en-US" sz="1800" dirty="0"/>
              <a:t> of </a:t>
            </a:r>
            <a:r>
              <a:rPr lang="en-US" sz="1800" b="1" i="1" dirty="0" smtClean="0"/>
              <a:t>x</a:t>
            </a:r>
            <a:r>
              <a:rPr lang="en-US" sz="1800" dirty="0" smtClean="0"/>
              <a:t> </a:t>
            </a:r>
            <a:r>
              <a:rPr lang="en-US" sz="1800" dirty="0"/>
              <a:t>in </a:t>
            </a:r>
            <a:r>
              <a:rPr lang="en-US" sz="1800" b="1" i="1" dirty="0" smtClean="0"/>
              <a:t>A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44958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785506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mathematical </a:t>
            </a:r>
            <a:r>
              <a:rPr lang="en-US" sz="2000" dirty="0">
                <a:solidFill>
                  <a:srgbClr val="FF0000"/>
                </a:solidFill>
              </a:rPr>
              <a:t>tools </a:t>
            </a:r>
            <a:r>
              <a:rPr lang="en-US" sz="2000" dirty="0"/>
              <a:t>for indicating flexible membership to a set, </a:t>
            </a:r>
            <a:r>
              <a:rPr lang="en-US" sz="2000" dirty="0">
                <a:solidFill>
                  <a:srgbClr val="FF0000"/>
                </a:solidFill>
              </a:rPr>
              <a:t>modeling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quantifying</a:t>
            </a:r>
            <a:r>
              <a:rPr lang="en-US" sz="2000" dirty="0" smtClean="0"/>
              <a:t>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Fuzzy Logic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Membership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6" y="3411064"/>
            <a:ext cx="4636396" cy="33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mathematical </a:t>
            </a:r>
            <a:r>
              <a:rPr lang="en-US" sz="2000" dirty="0">
                <a:solidFill>
                  <a:srgbClr val="FF0000"/>
                </a:solidFill>
              </a:rPr>
              <a:t>tools </a:t>
            </a:r>
            <a:r>
              <a:rPr lang="en-US" sz="2000" dirty="0"/>
              <a:t>for indicating flexible membership to a set, </a:t>
            </a:r>
            <a:r>
              <a:rPr lang="en-US" sz="2000" dirty="0">
                <a:solidFill>
                  <a:srgbClr val="FF0000"/>
                </a:solidFill>
              </a:rPr>
              <a:t>modeling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quantifying</a:t>
            </a:r>
            <a:r>
              <a:rPr lang="en-US" sz="2000" dirty="0" smtClean="0"/>
              <a:t>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fuzzification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defuzzification</a:t>
            </a:r>
            <a:r>
              <a:rPr lang="en-US" sz="2000" dirty="0"/>
              <a:t> steps of a Fuzzy Logic system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Fuzzy Logic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Membership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6" y="3411064"/>
            <a:ext cx="4636396" cy="33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mathematical </a:t>
            </a:r>
            <a:r>
              <a:rPr lang="en-US" sz="2000" dirty="0">
                <a:solidFill>
                  <a:srgbClr val="FF0000"/>
                </a:solidFill>
              </a:rPr>
              <a:t>tools </a:t>
            </a:r>
            <a:r>
              <a:rPr lang="en-US" sz="2000" dirty="0"/>
              <a:t>for indicating flexible membership to a set, </a:t>
            </a:r>
            <a:r>
              <a:rPr lang="en-US" sz="2000" dirty="0">
                <a:solidFill>
                  <a:srgbClr val="FF0000"/>
                </a:solidFill>
              </a:rPr>
              <a:t>modeling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quantifying</a:t>
            </a:r>
            <a:r>
              <a:rPr lang="en-US" sz="2000" dirty="0" smtClean="0"/>
              <a:t>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fuzzification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defuzzification</a:t>
            </a:r>
            <a:r>
              <a:rPr lang="en-US" sz="2000" dirty="0"/>
              <a:t> steps of a Fuzzy Logic system</a:t>
            </a:r>
            <a:r>
              <a:rPr lang="en-US" sz="2000" dirty="0" smtClean="0"/>
              <a:t>.</a:t>
            </a:r>
          </a:p>
          <a:p>
            <a:endParaRPr lang="en-US" sz="800" dirty="0"/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quantify</a:t>
            </a:r>
            <a:r>
              <a:rPr lang="en-US" sz="2000" dirty="0"/>
              <a:t>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Fuzzy Logic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Membership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6" y="3411064"/>
            <a:ext cx="4636396" cy="33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</a:t>
            </a:r>
            <a:r>
              <a:rPr lang="en-US" sz="2000" dirty="0">
                <a:solidFill>
                  <a:srgbClr val="FF0000"/>
                </a:solidFill>
              </a:rPr>
              <a:t>natural </a:t>
            </a:r>
            <a:r>
              <a:rPr lang="en-US" sz="2000" dirty="0" smtClean="0">
                <a:solidFill>
                  <a:srgbClr val="FF0000"/>
                </a:solidFill>
              </a:rPr>
              <a:t>language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</a:t>
            </a:r>
            <a:r>
              <a:rPr lang="en-US" sz="2000" dirty="0">
                <a:solidFill>
                  <a:srgbClr val="FF0000"/>
                </a:solidFill>
              </a:rPr>
              <a:t>natural </a:t>
            </a:r>
            <a:r>
              <a:rPr lang="en-US" sz="2000" dirty="0" smtClean="0">
                <a:solidFill>
                  <a:srgbClr val="FF0000"/>
                </a:solidFill>
              </a:rPr>
              <a:t>language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</a:t>
            </a:r>
            <a:r>
              <a:rPr lang="en-US" sz="2000" dirty="0">
                <a:solidFill>
                  <a:srgbClr val="FF0000"/>
                </a:solidFill>
              </a:rPr>
              <a:t>determine</a:t>
            </a:r>
            <a:r>
              <a:rPr lang="en-US" sz="2000" dirty="0"/>
              <a:t> and control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r>
              <a:rPr lang="en-US" sz="2000" dirty="0" smtClean="0"/>
              <a:t>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</a:t>
            </a:r>
            <a:r>
              <a:rPr lang="en-US" sz="2000" dirty="0" smtClean="0">
                <a:solidFill>
                  <a:srgbClr val="FF0000"/>
                </a:solidFill>
              </a:rPr>
              <a:t>one fuzzy value </a:t>
            </a:r>
            <a:r>
              <a:rPr lang="en-US" sz="2000" dirty="0" smtClean="0"/>
              <a:t>for each crisp input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</a:t>
            </a:r>
            <a:r>
              <a:rPr lang="en-US" sz="2000" dirty="0" smtClean="0">
                <a:solidFill>
                  <a:srgbClr val="FF0000"/>
                </a:solidFill>
              </a:rPr>
              <a:t>one fuzzy value </a:t>
            </a:r>
            <a:r>
              <a:rPr lang="en-US" sz="2000" dirty="0" smtClean="0"/>
              <a:t>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</a:t>
            </a:r>
            <a:r>
              <a:rPr lang="en-US" sz="2000" dirty="0" smtClean="0">
                <a:solidFill>
                  <a:srgbClr val="FF0000"/>
                </a:solidFill>
              </a:rPr>
              <a:t>combining the results </a:t>
            </a:r>
            <a:r>
              <a:rPr lang="en-US" sz="2000" dirty="0" smtClean="0"/>
              <a:t>of the rules to obtain a final result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</a:t>
            </a:r>
            <a:r>
              <a:rPr lang="en-US" sz="2000" dirty="0" smtClean="0">
                <a:solidFill>
                  <a:srgbClr val="FF0000"/>
                </a:solidFill>
              </a:rPr>
              <a:t>one fuzzy value </a:t>
            </a:r>
            <a:r>
              <a:rPr lang="en-US" sz="2000" dirty="0" smtClean="0"/>
              <a:t>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</a:t>
            </a:r>
            <a:r>
              <a:rPr lang="en-US" sz="2000" dirty="0" smtClean="0">
                <a:solidFill>
                  <a:srgbClr val="FF0000"/>
                </a:solidFill>
              </a:rPr>
              <a:t>combining the results </a:t>
            </a:r>
            <a:r>
              <a:rPr lang="en-US" sz="2000" dirty="0" smtClean="0"/>
              <a:t>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</a:t>
            </a:r>
            <a:r>
              <a:rPr lang="en-US" sz="2000" dirty="0" smtClean="0">
                <a:solidFill>
                  <a:srgbClr val="FF0000"/>
                </a:solidFill>
              </a:rPr>
              <a:t>defuzzifying the final fuzzy result </a:t>
            </a:r>
            <a:r>
              <a:rPr lang="en-US" sz="2000" dirty="0" smtClean="0"/>
              <a:t>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</a:t>
            </a:r>
            <a:r>
              <a:rPr lang="en-US" sz="2000" dirty="0">
                <a:solidFill>
                  <a:srgbClr val="FF0000"/>
                </a:solidFill>
              </a:rPr>
              <a:t>causal relationships </a:t>
            </a:r>
            <a:r>
              <a:rPr lang="en-US" sz="2000" dirty="0"/>
              <a:t>between </a:t>
            </a:r>
            <a:r>
              <a:rPr lang="en-US" sz="2000" dirty="0" smtClean="0"/>
              <a:t>variables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</a:t>
            </a:r>
            <a:r>
              <a:rPr lang="en-US" sz="2000" dirty="0">
                <a:solidFill>
                  <a:srgbClr val="FF0000"/>
                </a:solidFill>
              </a:rPr>
              <a:t>causal relationships </a:t>
            </a:r>
            <a:r>
              <a:rPr lang="en-US" sz="2000" dirty="0"/>
              <a:t>between </a:t>
            </a:r>
            <a:r>
              <a:rPr lang="en-US" sz="2000" dirty="0" smtClean="0"/>
              <a:t>variables.</a:t>
            </a:r>
          </a:p>
          <a:p>
            <a:endParaRPr lang="en-US" sz="1000" dirty="0" smtClean="0"/>
          </a:p>
          <a:p>
            <a:r>
              <a:rPr lang="en-US" sz="2000" dirty="0"/>
              <a:t>Relatively easy recognition of </a:t>
            </a:r>
            <a:r>
              <a:rPr lang="en-US" sz="2000" dirty="0">
                <a:solidFill>
                  <a:srgbClr val="FF0000"/>
                </a:solidFill>
              </a:rPr>
              <a:t>dependencies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</a:t>
            </a:r>
            <a:r>
              <a:rPr lang="en-US" sz="2000" dirty="0">
                <a:solidFill>
                  <a:srgbClr val="FF0000"/>
                </a:solidFill>
              </a:rPr>
              <a:t>causal relationships </a:t>
            </a:r>
            <a:r>
              <a:rPr lang="en-US" sz="2000" dirty="0"/>
              <a:t>between </a:t>
            </a:r>
            <a:r>
              <a:rPr lang="en-US" sz="2000" dirty="0" smtClean="0"/>
              <a:t>variables.</a:t>
            </a:r>
          </a:p>
          <a:p>
            <a:endParaRPr lang="en-US" sz="1000" dirty="0" smtClean="0"/>
          </a:p>
          <a:p>
            <a:r>
              <a:rPr lang="en-US" sz="2000" dirty="0"/>
              <a:t>Relatively easy recognition of </a:t>
            </a:r>
            <a:r>
              <a:rPr lang="en-US" sz="2000" dirty="0">
                <a:solidFill>
                  <a:srgbClr val="FF0000"/>
                </a:solidFill>
              </a:rPr>
              <a:t>dependencies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The ability to handle situations where the data set is </a:t>
            </a:r>
            <a:r>
              <a:rPr lang="en-US" sz="2000" dirty="0">
                <a:solidFill>
                  <a:srgbClr val="FF0000"/>
                </a:solidFill>
              </a:rPr>
              <a:t>incomplete</a:t>
            </a:r>
            <a:r>
              <a:rPr lang="en-US" sz="2000" dirty="0"/>
              <a:t>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</a:t>
            </a:r>
            <a:r>
              <a:rPr lang="en-US" sz="2000" dirty="0">
                <a:solidFill>
                  <a:srgbClr val="FF0000"/>
                </a:solidFill>
              </a:rPr>
              <a:t>all variables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</a:t>
            </a:r>
            <a:r>
              <a:rPr lang="en-US" sz="2000" dirty="0">
                <a:solidFill>
                  <a:srgbClr val="FF0000"/>
                </a:solidFill>
              </a:rPr>
              <a:t>causal relationships </a:t>
            </a:r>
            <a:r>
              <a:rPr lang="en-US" sz="2000" dirty="0"/>
              <a:t>between </a:t>
            </a:r>
            <a:r>
              <a:rPr lang="en-US" sz="2000" dirty="0" smtClean="0"/>
              <a:t>variables.</a:t>
            </a:r>
          </a:p>
          <a:p>
            <a:endParaRPr lang="en-US" sz="1000" dirty="0" smtClean="0"/>
          </a:p>
          <a:p>
            <a:r>
              <a:rPr lang="en-US" sz="2000" dirty="0"/>
              <a:t>Relatively easy recognition of </a:t>
            </a:r>
            <a:r>
              <a:rPr lang="en-US" sz="2000" dirty="0">
                <a:solidFill>
                  <a:srgbClr val="FF0000"/>
                </a:solidFill>
              </a:rPr>
              <a:t>dependencies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The ability to handle situations where the data set is </a:t>
            </a:r>
            <a:r>
              <a:rPr lang="en-US" sz="2000" dirty="0">
                <a:solidFill>
                  <a:srgbClr val="FF0000"/>
                </a:solidFill>
              </a:rPr>
              <a:t>incomplete</a:t>
            </a:r>
            <a:r>
              <a:rPr lang="en-US" sz="2000" dirty="0"/>
              <a:t>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</a:t>
            </a:r>
            <a:r>
              <a:rPr lang="en-US" sz="2000" dirty="0">
                <a:solidFill>
                  <a:srgbClr val="FF0000"/>
                </a:solidFill>
              </a:rPr>
              <a:t>all variables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Capable of being </a:t>
            </a:r>
            <a:r>
              <a:rPr lang="en-US" sz="2000" dirty="0">
                <a:solidFill>
                  <a:srgbClr val="FF0000"/>
                </a:solidFill>
              </a:rPr>
              <a:t>readily updated </a:t>
            </a:r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smtClean="0">
                <a:solidFill>
                  <a:srgbClr val="FF0000"/>
                </a:solidFill>
              </a:rPr>
              <a:t>evidence </a:t>
            </a:r>
            <a:r>
              <a:rPr lang="en-US" sz="2000" dirty="0" smtClean="0"/>
              <a:t>becomes available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</a:t>
            </a:r>
            <a:r>
              <a:rPr lang="en-US" sz="2000" dirty="0">
                <a:solidFill>
                  <a:srgbClr val="FF0000"/>
                </a:solidFill>
              </a:rPr>
              <a:t>causal relationships </a:t>
            </a:r>
            <a:r>
              <a:rPr lang="en-US" sz="2000" dirty="0"/>
              <a:t>between </a:t>
            </a:r>
            <a:r>
              <a:rPr lang="en-US" sz="2000" dirty="0" smtClean="0"/>
              <a:t>variables.</a:t>
            </a:r>
          </a:p>
          <a:p>
            <a:endParaRPr lang="en-US" sz="1000" dirty="0" smtClean="0"/>
          </a:p>
          <a:p>
            <a:r>
              <a:rPr lang="en-US" sz="2000" dirty="0"/>
              <a:t>Relatively easy recognition of </a:t>
            </a:r>
            <a:r>
              <a:rPr lang="en-US" sz="2000" dirty="0">
                <a:solidFill>
                  <a:srgbClr val="FF0000"/>
                </a:solidFill>
              </a:rPr>
              <a:t>dependencies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The ability to handle situations where the data set is </a:t>
            </a:r>
            <a:r>
              <a:rPr lang="en-US" sz="2000" dirty="0">
                <a:solidFill>
                  <a:srgbClr val="FF0000"/>
                </a:solidFill>
              </a:rPr>
              <a:t>incomplete</a:t>
            </a:r>
            <a:r>
              <a:rPr lang="en-US" sz="2000" dirty="0"/>
              <a:t>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</a:t>
            </a:r>
            <a:r>
              <a:rPr lang="en-US" sz="2000" dirty="0">
                <a:solidFill>
                  <a:srgbClr val="FF0000"/>
                </a:solidFill>
              </a:rPr>
              <a:t>all variables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Capable of being </a:t>
            </a:r>
            <a:r>
              <a:rPr lang="en-US" sz="2000" dirty="0">
                <a:solidFill>
                  <a:srgbClr val="FF0000"/>
                </a:solidFill>
              </a:rPr>
              <a:t>readily updated </a:t>
            </a:r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smtClean="0">
                <a:solidFill>
                  <a:srgbClr val="FF0000"/>
                </a:solidFill>
              </a:rPr>
              <a:t>evidence </a:t>
            </a:r>
            <a:r>
              <a:rPr lang="en-US" sz="2000" dirty="0" smtClean="0"/>
              <a:t>becomes available.</a:t>
            </a:r>
          </a:p>
          <a:p>
            <a:endParaRPr lang="en-US" sz="1000" dirty="0" smtClean="0"/>
          </a:p>
          <a:p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predictive</a:t>
            </a:r>
            <a:r>
              <a:rPr lang="en-US" sz="2000" dirty="0"/>
              <a:t>/deductive and </a:t>
            </a:r>
            <a:r>
              <a:rPr lang="en-US" sz="2000" dirty="0">
                <a:solidFill>
                  <a:srgbClr val="FF0000"/>
                </a:solidFill>
              </a:rPr>
              <a:t>diagnostic</a:t>
            </a:r>
            <a:r>
              <a:rPr lang="en-US" sz="2000" dirty="0"/>
              <a:t>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</a:t>
            </a:r>
            <a:r>
              <a:rPr lang="en-US" sz="2000" dirty="0">
                <a:solidFill>
                  <a:srgbClr val="FF0000"/>
                </a:solidFill>
              </a:rPr>
              <a:t>causal relationships </a:t>
            </a:r>
            <a:r>
              <a:rPr lang="en-US" sz="2000" dirty="0"/>
              <a:t>between </a:t>
            </a:r>
            <a:r>
              <a:rPr lang="en-US" sz="2000" dirty="0" smtClean="0"/>
              <a:t>variables.</a:t>
            </a:r>
          </a:p>
          <a:p>
            <a:endParaRPr lang="en-US" sz="1000" dirty="0" smtClean="0"/>
          </a:p>
          <a:p>
            <a:r>
              <a:rPr lang="en-US" sz="2000" dirty="0"/>
              <a:t>Relatively easy recognition of </a:t>
            </a:r>
            <a:r>
              <a:rPr lang="en-US" sz="2000" dirty="0">
                <a:solidFill>
                  <a:srgbClr val="FF0000"/>
                </a:solidFill>
              </a:rPr>
              <a:t>dependencies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The ability to handle situations where the data set is </a:t>
            </a:r>
            <a:r>
              <a:rPr lang="en-US" sz="2000" dirty="0">
                <a:solidFill>
                  <a:srgbClr val="FF0000"/>
                </a:solidFill>
              </a:rPr>
              <a:t>incomplete</a:t>
            </a:r>
            <a:r>
              <a:rPr lang="en-US" sz="2000" dirty="0"/>
              <a:t>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</a:t>
            </a:r>
            <a:r>
              <a:rPr lang="en-US" sz="2000" dirty="0">
                <a:solidFill>
                  <a:srgbClr val="FF0000"/>
                </a:solidFill>
              </a:rPr>
              <a:t>all variables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Capable of being </a:t>
            </a:r>
            <a:r>
              <a:rPr lang="en-US" sz="2000" dirty="0">
                <a:solidFill>
                  <a:srgbClr val="FF0000"/>
                </a:solidFill>
              </a:rPr>
              <a:t>readily updated </a:t>
            </a:r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smtClean="0">
                <a:solidFill>
                  <a:srgbClr val="FF0000"/>
                </a:solidFill>
              </a:rPr>
              <a:t>evidence </a:t>
            </a:r>
            <a:r>
              <a:rPr lang="en-US" sz="2000" dirty="0" smtClean="0"/>
              <a:t>becomes available.</a:t>
            </a:r>
          </a:p>
          <a:p>
            <a:endParaRPr lang="en-US" sz="1000" dirty="0" smtClean="0"/>
          </a:p>
          <a:p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predictive</a:t>
            </a:r>
            <a:r>
              <a:rPr lang="en-US" sz="2000" dirty="0"/>
              <a:t>/deductive and </a:t>
            </a:r>
            <a:r>
              <a:rPr lang="en-US" sz="2000" dirty="0">
                <a:solidFill>
                  <a:srgbClr val="FF0000"/>
                </a:solidFill>
              </a:rPr>
              <a:t>diagnostic</a:t>
            </a:r>
            <a:r>
              <a:rPr lang="en-US" sz="2000" dirty="0"/>
              <a:t>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 </a:t>
            </a:r>
            <a:r>
              <a:rPr lang="en-US" sz="2000" dirty="0">
                <a:solidFill>
                  <a:srgbClr val="FF0000"/>
                </a:solidFill>
              </a:rPr>
              <a:t>tractability </a:t>
            </a:r>
            <a:r>
              <a:rPr lang="en-US" sz="2000" dirty="0"/>
              <a:t>exists for most practical applications.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</a:t>
            </a:r>
            <a:r>
              <a:rPr lang="en-US" sz="2000" dirty="0">
                <a:solidFill>
                  <a:srgbClr val="FF0000"/>
                </a:solidFill>
              </a:rPr>
              <a:t>effort</a:t>
            </a:r>
            <a:r>
              <a:rPr lang="en-US" sz="2000" dirty="0"/>
              <a:t> is required to </a:t>
            </a:r>
            <a:r>
              <a:rPr lang="en-US" sz="2000" dirty="0">
                <a:solidFill>
                  <a:srgbClr val="FF0000"/>
                </a:solidFill>
              </a:rPr>
              <a:t>build network models </a:t>
            </a:r>
            <a:r>
              <a:rPr lang="en-US" sz="2000" dirty="0"/>
              <a:t>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</a:t>
            </a:r>
            <a:r>
              <a:rPr lang="en-US" sz="2000" dirty="0">
                <a:solidFill>
                  <a:srgbClr val="FF0000"/>
                </a:solidFill>
              </a:rPr>
              <a:t>effort</a:t>
            </a:r>
            <a:r>
              <a:rPr lang="en-US" sz="2000" dirty="0"/>
              <a:t> is required to </a:t>
            </a:r>
            <a:r>
              <a:rPr lang="en-US" sz="2000" dirty="0">
                <a:solidFill>
                  <a:srgbClr val="FF0000"/>
                </a:solidFill>
              </a:rPr>
              <a:t>build network models </a:t>
            </a:r>
            <a:r>
              <a:rPr lang="en-US" sz="2000" dirty="0"/>
              <a:t>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Computationally </a:t>
            </a:r>
            <a:r>
              <a:rPr lang="en-US" sz="2000" dirty="0">
                <a:solidFill>
                  <a:srgbClr val="FF0000"/>
                </a:solidFill>
              </a:rPr>
              <a:t>intensive</a:t>
            </a:r>
            <a:r>
              <a:rPr lang="en-US" sz="2000" dirty="0"/>
              <a:t> if the conditional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</a:t>
            </a:r>
            <a:r>
              <a:rPr lang="en-US" sz="2000" dirty="0">
                <a:solidFill>
                  <a:srgbClr val="FF0000"/>
                </a:solidFill>
              </a:rPr>
              <a:t>effort</a:t>
            </a:r>
            <a:r>
              <a:rPr lang="en-US" sz="2000" dirty="0"/>
              <a:t> is required to </a:t>
            </a:r>
            <a:r>
              <a:rPr lang="en-US" sz="2000" dirty="0">
                <a:solidFill>
                  <a:srgbClr val="FF0000"/>
                </a:solidFill>
              </a:rPr>
              <a:t>build network models </a:t>
            </a:r>
            <a:r>
              <a:rPr lang="en-US" sz="2000" dirty="0"/>
              <a:t>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Computationally </a:t>
            </a:r>
            <a:r>
              <a:rPr lang="en-US" sz="2000" dirty="0">
                <a:solidFill>
                  <a:srgbClr val="FF0000"/>
                </a:solidFill>
              </a:rPr>
              <a:t>intensive</a:t>
            </a:r>
            <a:r>
              <a:rPr lang="en-US" sz="2000" dirty="0"/>
              <a:t> if the conditional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Challenging to obtain </a:t>
            </a:r>
            <a:r>
              <a:rPr lang="en-US" sz="2000" dirty="0" smtClean="0">
                <a:solidFill>
                  <a:srgbClr val="FF0000"/>
                </a:solidFill>
              </a:rPr>
              <a:t>experts’ </a:t>
            </a:r>
            <a:r>
              <a:rPr lang="en-US" sz="2000" dirty="0">
                <a:solidFill>
                  <a:srgbClr val="FF0000"/>
                </a:solidFill>
              </a:rPr>
              <a:t>knowledge </a:t>
            </a:r>
            <a:r>
              <a:rPr lang="en-US" sz="2000" dirty="0"/>
              <a:t>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</a:t>
            </a:r>
            <a:r>
              <a:rPr lang="en-US" sz="2000" dirty="0">
                <a:solidFill>
                  <a:srgbClr val="FF0000"/>
                </a:solidFill>
              </a:rPr>
              <a:t>effort</a:t>
            </a:r>
            <a:r>
              <a:rPr lang="en-US" sz="2000" dirty="0"/>
              <a:t> is required to </a:t>
            </a:r>
            <a:r>
              <a:rPr lang="en-US" sz="2000" dirty="0">
                <a:solidFill>
                  <a:srgbClr val="FF0000"/>
                </a:solidFill>
              </a:rPr>
              <a:t>build network models </a:t>
            </a:r>
            <a:r>
              <a:rPr lang="en-US" sz="2000" dirty="0"/>
              <a:t>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Computationally </a:t>
            </a:r>
            <a:r>
              <a:rPr lang="en-US" sz="2000" dirty="0">
                <a:solidFill>
                  <a:srgbClr val="FF0000"/>
                </a:solidFill>
              </a:rPr>
              <a:t>intensive</a:t>
            </a:r>
            <a:r>
              <a:rPr lang="en-US" sz="2000" dirty="0"/>
              <a:t> if the conditional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Challenging to obtain </a:t>
            </a:r>
            <a:r>
              <a:rPr lang="en-US" sz="2000" dirty="0" smtClean="0">
                <a:solidFill>
                  <a:srgbClr val="FF0000"/>
                </a:solidFill>
              </a:rPr>
              <a:t>experts’ </a:t>
            </a:r>
            <a:r>
              <a:rPr lang="en-US" sz="2000" dirty="0">
                <a:solidFill>
                  <a:srgbClr val="FF0000"/>
                </a:solidFill>
              </a:rPr>
              <a:t>knowledge </a:t>
            </a:r>
            <a:r>
              <a:rPr lang="en-US" sz="2000" dirty="0"/>
              <a:t>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No </a:t>
            </a:r>
            <a:r>
              <a:rPr lang="en-US" sz="2000" dirty="0">
                <a:solidFill>
                  <a:srgbClr val="FF0000"/>
                </a:solidFill>
              </a:rPr>
              <a:t>feedback loops </a:t>
            </a:r>
            <a:r>
              <a:rPr lang="en-US" sz="2000" dirty="0"/>
              <a:t>in the Bayesian network's structure, which has </a:t>
            </a:r>
            <a:r>
              <a:rPr lang="en-US" sz="2000" dirty="0" smtClean="0"/>
              <a:t>an  </a:t>
            </a:r>
            <a:r>
              <a:rPr lang="en-US" sz="2000" dirty="0"/>
              <a:t>acyclic nature. This structure prevents typical feedback loops in design </a:t>
            </a:r>
            <a:r>
              <a:rPr lang="en-US" sz="2000" dirty="0" smtClean="0"/>
              <a:t>of  </a:t>
            </a:r>
            <a:r>
              <a:rPr lang="en-US" sz="2000" dirty="0"/>
              <a:t>Bayesian network models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</a:t>
            </a:r>
            <a:r>
              <a:rPr lang="en-US" sz="2000" dirty="0">
                <a:solidFill>
                  <a:srgbClr val="FF0000"/>
                </a:solidFill>
              </a:rPr>
              <a:t>possibility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Dempster-Shafer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</a:t>
            </a:r>
            <a:r>
              <a:rPr lang="en-US" sz="2000" dirty="0">
                <a:solidFill>
                  <a:srgbClr val="FF0000"/>
                </a:solidFill>
              </a:rPr>
              <a:t>possibility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ability to represent the concept of </a:t>
            </a:r>
            <a:r>
              <a:rPr lang="en-US" sz="2000" dirty="0">
                <a:solidFill>
                  <a:srgbClr val="FF0000"/>
                </a:solidFill>
              </a:rPr>
              <a:t>ignorance</a:t>
            </a:r>
            <a:r>
              <a:rPr lang="en-US" sz="2000" dirty="0"/>
              <a:t>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Dempster-Shafer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274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</a:t>
            </a:r>
            <a:r>
              <a:rPr lang="en-US" sz="2000" dirty="0">
                <a:solidFill>
                  <a:srgbClr val="FF0000"/>
                </a:solidFill>
              </a:rPr>
              <a:t>possibility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ability to represent the concept of </a:t>
            </a:r>
            <a:r>
              <a:rPr lang="en-US" sz="2000" dirty="0">
                <a:solidFill>
                  <a:srgbClr val="FF0000"/>
                </a:solidFill>
              </a:rPr>
              <a:t>ignorance</a:t>
            </a:r>
            <a:r>
              <a:rPr lang="en-US" sz="2000" dirty="0"/>
              <a:t>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Consistent with classical </a:t>
            </a:r>
            <a:r>
              <a:rPr lang="en-US" sz="2000" dirty="0">
                <a:solidFill>
                  <a:srgbClr val="FF0000"/>
                </a:solidFill>
              </a:rPr>
              <a:t>probability theory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Dempster-Shafer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3429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</a:t>
            </a:r>
            <a:r>
              <a:rPr lang="en-US" sz="2000" dirty="0">
                <a:solidFill>
                  <a:srgbClr val="FF0000"/>
                </a:solidFill>
              </a:rPr>
              <a:t>possibility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ability to represent the concept of </a:t>
            </a:r>
            <a:r>
              <a:rPr lang="en-US" sz="2000" dirty="0">
                <a:solidFill>
                  <a:srgbClr val="FF0000"/>
                </a:solidFill>
              </a:rPr>
              <a:t>ignorance</a:t>
            </a:r>
            <a:r>
              <a:rPr lang="en-US" sz="2000" dirty="0"/>
              <a:t>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Consistent with classical </a:t>
            </a:r>
            <a:r>
              <a:rPr lang="en-US" sz="2000" dirty="0">
                <a:solidFill>
                  <a:srgbClr val="FF0000"/>
                </a:solidFill>
              </a:rPr>
              <a:t>probability theory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Distinguishing </a:t>
            </a:r>
            <a:r>
              <a:rPr lang="en-US" sz="2000" dirty="0">
                <a:solidFill>
                  <a:srgbClr val="FF0000"/>
                </a:solidFill>
              </a:rPr>
              <a:t>randomness</a:t>
            </a:r>
            <a:r>
              <a:rPr lang="en-US" sz="2000" dirty="0"/>
              <a:t> from missing information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Dempster-Shafer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</a:t>
            </a:r>
            <a:r>
              <a:rPr lang="en-US" sz="2000" dirty="0">
                <a:solidFill>
                  <a:srgbClr val="FF0000"/>
                </a:solidFill>
              </a:rPr>
              <a:t>possibility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ability to represent the concept of </a:t>
            </a:r>
            <a:r>
              <a:rPr lang="en-US" sz="2000" dirty="0">
                <a:solidFill>
                  <a:srgbClr val="FF0000"/>
                </a:solidFill>
              </a:rPr>
              <a:t>ignorance</a:t>
            </a:r>
            <a:r>
              <a:rPr lang="en-US" sz="2000" dirty="0"/>
              <a:t>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Consistent with classical </a:t>
            </a:r>
            <a:r>
              <a:rPr lang="en-US" sz="2000" dirty="0">
                <a:solidFill>
                  <a:srgbClr val="FF0000"/>
                </a:solidFill>
              </a:rPr>
              <a:t>probability theory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Distinguishing </a:t>
            </a:r>
            <a:r>
              <a:rPr lang="en-US" sz="2000" dirty="0">
                <a:solidFill>
                  <a:srgbClr val="FF0000"/>
                </a:solidFill>
              </a:rPr>
              <a:t>randomness</a:t>
            </a:r>
            <a:r>
              <a:rPr lang="en-US" sz="2000" dirty="0"/>
              <a:t> from missing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No required </a:t>
            </a:r>
            <a:r>
              <a:rPr lang="en-US" sz="2000" dirty="0">
                <a:solidFill>
                  <a:srgbClr val="FF0000"/>
                </a:solidFill>
              </a:rPr>
              <a:t>a priori knowledge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Dempster-Shafer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</a:t>
            </a:r>
            <a:r>
              <a:rPr lang="en-US" sz="2000" dirty="0">
                <a:solidFill>
                  <a:srgbClr val="FF0000"/>
                </a:solidFill>
              </a:rPr>
              <a:t>possibility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ability to represent the concept of </a:t>
            </a:r>
            <a:r>
              <a:rPr lang="en-US" sz="2000" dirty="0">
                <a:solidFill>
                  <a:srgbClr val="FF0000"/>
                </a:solidFill>
              </a:rPr>
              <a:t>ignorance</a:t>
            </a:r>
            <a:r>
              <a:rPr lang="en-US" sz="2000" dirty="0"/>
              <a:t>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Consistent with classical </a:t>
            </a:r>
            <a:r>
              <a:rPr lang="en-US" sz="2000" dirty="0">
                <a:solidFill>
                  <a:srgbClr val="FF0000"/>
                </a:solidFill>
              </a:rPr>
              <a:t>probability theory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Distinguishing </a:t>
            </a:r>
            <a:r>
              <a:rPr lang="en-US" sz="2000" dirty="0">
                <a:solidFill>
                  <a:srgbClr val="FF0000"/>
                </a:solidFill>
              </a:rPr>
              <a:t>randomness</a:t>
            </a:r>
            <a:r>
              <a:rPr lang="en-US" sz="2000" dirty="0"/>
              <a:t> from missing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No required </a:t>
            </a:r>
            <a:r>
              <a:rPr lang="en-US" sz="2000" dirty="0">
                <a:solidFill>
                  <a:srgbClr val="FF0000"/>
                </a:solidFill>
              </a:rPr>
              <a:t>a priori knowledge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Including an </a:t>
            </a:r>
            <a:r>
              <a:rPr lang="en-US" sz="2000" dirty="0">
                <a:solidFill>
                  <a:srgbClr val="FF0000"/>
                </a:solidFill>
              </a:rPr>
              <a:t>evidence combination rule </a:t>
            </a:r>
            <a:r>
              <a:rPr lang="en-US" sz="2000" dirty="0"/>
              <a:t>which provides an operator </a:t>
            </a:r>
            <a:r>
              <a:rPr lang="en-US" sz="2000" dirty="0" smtClean="0"/>
              <a:t>to integrate </a:t>
            </a:r>
            <a:r>
              <a:rPr lang="en-US" sz="2000" dirty="0"/>
              <a:t>multiple pieces of information from different 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Dempster-Shafer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 </a:t>
            </a:r>
            <a:r>
              <a:rPr lang="en-US" sz="2000" dirty="0">
                <a:solidFill>
                  <a:srgbClr val="FF0000"/>
                </a:solidFill>
              </a:rPr>
              <a:t>complexity </a:t>
            </a:r>
            <a:r>
              <a:rPr lang="en-US" sz="2000" dirty="0"/>
              <a:t>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>
                <a:solidFill>
                  <a:srgbClr val="002060"/>
                </a:solidFill>
              </a:rPr>
              <a:t>Dempster-Shafer 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 </a:t>
            </a:r>
            <a:r>
              <a:rPr lang="en-US" sz="2000" dirty="0">
                <a:solidFill>
                  <a:srgbClr val="FF0000"/>
                </a:solidFill>
              </a:rPr>
              <a:t>complexity </a:t>
            </a:r>
            <a:r>
              <a:rPr lang="en-US" sz="2000" dirty="0"/>
              <a:t>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/>
              <a:t>Small </a:t>
            </a:r>
            <a:r>
              <a:rPr lang="en-US" sz="2000" dirty="0">
                <a:solidFill>
                  <a:srgbClr val="FF0000"/>
                </a:solidFill>
              </a:rPr>
              <a:t>modifications</a:t>
            </a:r>
            <a:r>
              <a:rPr lang="en-US" sz="2000" dirty="0"/>
              <a:t> in the evidence assignments may lead to </a:t>
            </a:r>
            <a:r>
              <a:rPr lang="en-US" sz="2000" dirty="0" smtClean="0"/>
              <a:t>a  </a:t>
            </a:r>
            <a:r>
              <a:rPr lang="en-US" sz="2000" dirty="0"/>
              <a:t>completely </a:t>
            </a:r>
            <a:r>
              <a:rPr lang="en-US" sz="2000" dirty="0">
                <a:solidFill>
                  <a:srgbClr val="FF0000"/>
                </a:solidFill>
              </a:rPr>
              <a:t>different conclusion</a:t>
            </a:r>
            <a:r>
              <a:rPr lang="en-US" sz="2000" dirty="0"/>
              <a:t>, which can lead to misleading </a:t>
            </a:r>
            <a:r>
              <a:rPr lang="en-US" sz="2000" dirty="0" smtClean="0"/>
              <a:t>and  </a:t>
            </a:r>
            <a:r>
              <a:rPr lang="en-US" sz="2000" dirty="0"/>
              <a:t>counter-intuitive results.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>
                <a:solidFill>
                  <a:srgbClr val="002060"/>
                </a:solidFill>
              </a:rPr>
              <a:t>Dempster-Shafer 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>
                <a:solidFill>
                  <a:srgbClr val="FF0000"/>
                </a:solidFill>
              </a:rPr>
              <a:t>numerics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 </a:t>
            </a:r>
            <a:r>
              <a:rPr lang="en-US" sz="2000" dirty="0">
                <a:solidFill>
                  <a:srgbClr val="FF0000"/>
                </a:solidFill>
              </a:rPr>
              <a:t>linguistics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>
                <a:solidFill>
                  <a:srgbClr val="FF0000"/>
                </a:solidFill>
              </a:rPr>
              <a:t>numerics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 </a:t>
            </a:r>
            <a:r>
              <a:rPr lang="en-US" sz="2000" dirty="0">
                <a:solidFill>
                  <a:srgbClr val="FF0000"/>
                </a:solidFill>
              </a:rPr>
              <a:t>linguistics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Capturing the concept of the </a:t>
            </a:r>
            <a:r>
              <a:rPr lang="en-US" sz="2000" dirty="0">
                <a:solidFill>
                  <a:srgbClr val="FF0000"/>
                </a:solidFill>
              </a:rPr>
              <a:t>ambiguity</a:t>
            </a:r>
            <a:r>
              <a:rPr lang="en-US" sz="2000" dirty="0"/>
              <a:t> of information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plan,</a:t>
            </a:r>
          </a:p>
          <a:p>
            <a:pPr lvl="1"/>
            <a:r>
              <a:rPr lang="en-US" sz="1800" dirty="0" smtClean="0"/>
              <a:t>Communication makes the agents </a:t>
            </a:r>
            <a:r>
              <a:rPr lang="en-US" sz="1800" dirty="0" smtClean="0">
                <a:solidFill>
                  <a:srgbClr val="FF0000"/>
                </a:solidFill>
              </a:rPr>
              <a:t>mutually believe </a:t>
            </a:r>
            <a:r>
              <a:rPr lang="en-US" sz="1800" dirty="0" smtClean="0"/>
              <a:t>that:</a:t>
            </a:r>
          </a:p>
          <a:p>
            <a:pPr lvl="2"/>
            <a:r>
              <a:rPr lang="en-US" sz="1800" dirty="0" smtClean="0"/>
              <a:t>there is an agent </a:t>
            </a:r>
            <a:r>
              <a:rPr lang="en-US" sz="1800" dirty="0" smtClean="0">
                <a:solidFill>
                  <a:srgbClr val="FF0000"/>
                </a:solidFill>
              </a:rPr>
              <a:t>responsible</a:t>
            </a:r>
            <a:r>
              <a:rPr lang="en-US" sz="1800" dirty="0" smtClean="0"/>
              <a:t> to </a:t>
            </a:r>
            <a:r>
              <a:rPr lang="en-US" sz="1800" dirty="0"/>
              <a:t>execute an action in the plan, 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>
                <a:solidFill>
                  <a:srgbClr val="FF0000"/>
                </a:solidFill>
              </a:rPr>
              <a:t>numerics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 </a:t>
            </a:r>
            <a:r>
              <a:rPr lang="en-US" sz="2000" dirty="0">
                <a:solidFill>
                  <a:srgbClr val="FF0000"/>
                </a:solidFill>
              </a:rPr>
              <a:t>linguistics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Capturing the concept of the </a:t>
            </a:r>
            <a:r>
              <a:rPr lang="en-US" sz="2000" dirty="0">
                <a:solidFill>
                  <a:srgbClr val="FF0000"/>
                </a:solidFill>
              </a:rPr>
              <a:t>ambiguity</a:t>
            </a:r>
            <a:r>
              <a:rPr lang="en-US" sz="2000" dirty="0"/>
              <a:t> of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Flexible and </a:t>
            </a:r>
            <a:r>
              <a:rPr lang="en-US" sz="2000" dirty="0">
                <a:solidFill>
                  <a:srgbClr val="FF0000"/>
                </a:solidFill>
              </a:rPr>
              <a:t>intuitive</a:t>
            </a:r>
            <a:r>
              <a:rPr lang="en-US" sz="2000" dirty="0"/>
              <a:t> knowledge-base design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>
                <a:solidFill>
                  <a:srgbClr val="FF0000"/>
                </a:solidFill>
              </a:rPr>
              <a:t>numerics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 </a:t>
            </a:r>
            <a:r>
              <a:rPr lang="en-US" sz="2000" dirty="0">
                <a:solidFill>
                  <a:srgbClr val="FF0000"/>
                </a:solidFill>
              </a:rPr>
              <a:t>linguistics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Capturing the concept of the </a:t>
            </a:r>
            <a:r>
              <a:rPr lang="en-US" sz="2000" dirty="0">
                <a:solidFill>
                  <a:srgbClr val="FF0000"/>
                </a:solidFill>
              </a:rPr>
              <a:t>ambiguity</a:t>
            </a:r>
            <a:r>
              <a:rPr lang="en-US" sz="2000" dirty="0"/>
              <a:t> of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Flexible and </a:t>
            </a:r>
            <a:r>
              <a:rPr lang="en-US" sz="2000" dirty="0">
                <a:solidFill>
                  <a:srgbClr val="FF0000"/>
                </a:solidFill>
              </a:rPr>
              <a:t>intuitive</a:t>
            </a:r>
            <a:r>
              <a:rPr lang="en-US" sz="2000" dirty="0"/>
              <a:t> knowledge-base design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>
                <a:solidFill>
                  <a:srgbClr val="FF0000"/>
                </a:solidFill>
              </a:rPr>
              <a:t>numerics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 </a:t>
            </a:r>
            <a:r>
              <a:rPr lang="en-US" sz="2000" dirty="0">
                <a:solidFill>
                  <a:srgbClr val="FF0000"/>
                </a:solidFill>
              </a:rPr>
              <a:t>linguistics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Capturing the concept of the </a:t>
            </a:r>
            <a:r>
              <a:rPr lang="en-US" sz="2000" dirty="0">
                <a:solidFill>
                  <a:srgbClr val="FF0000"/>
                </a:solidFill>
              </a:rPr>
              <a:t>ambiguity</a:t>
            </a:r>
            <a:r>
              <a:rPr lang="en-US" sz="2000" dirty="0"/>
              <a:t> of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Flexible and </a:t>
            </a:r>
            <a:r>
              <a:rPr lang="en-US" sz="2000" dirty="0">
                <a:solidFill>
                  <a:srgbClr val="FF0000"/>
                </a:solidFill>
              </a:rPr>
              <a:t>intuitive</a:t>
            </a:r>
            <a:r>
              <a:rPr lang="en-US" sz="2000" dirty="0"/>
              <a:t> knowledge-base design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Relatively robust algorithms.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</a:t>
            </a:r>
            <a:r>
              <a:rPr lang="en-US" sz="2000" dirty="0">
                <a:solidFill>
                  <a:srgbClr val="FF0000"/>
                </a:solidFill>
              </a:rPr>
              <a:t>exact fuzzy rules</a:t>
            </a:r>
            <a:r>
              <a:rPr lang="en-US" sz="2000" dirty="0"/>
              <a:t> and membership functions is a </a:t>
            </a:r>
            <a:r>
              <a:rPr lang="en-US" sz="2000" dirty="0" smtClean="0">
                <a:solidFill>
                  <a:srgbClr val="FF0000"/>
                </a:solidFill>
              </a:rPr>
              <a:t>hard</a:t>
            </a:r>
            <a:r>
              <a:rPr lang="en-US" sz="2000" dirty="0" smtClean="0"/>
              <a:t>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</a:t>
            </a:r>
            <a:r>
              <a:rPr lang="en-US" sz="2000" b="1" i="1" dirty="0">
                <a:solidFill>
                  <a:srgbClr val="002060"/>
                </a:solidFill>
              </a:rPr>
              <a:t>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</a:t>
            </a:r>
            <a:r>
              <a:rPr lang="en-US" sz="2000" dirty="0">
                <a:solidFill>
                  <a:srgbClr val="FF0000"/>
                </a:solidFill>
              </a:rPr>
              <a:t>exact fuzzy rules</a:t>
            </a:r>
            <a:r>
              <a:rPr lang="en-US" sz="2000" dirty="0"/>
              <a:t> and membership functions is a </a:t>
            </a:r>
            <a:r>
              <a:rPr lang="en-US" sz="2000" dirty="0" smtClean="0">
                <a:solidFill>
                  <a:srgbClr val="FF0000"/>
                </a:solidFill>
              </a:rPr>
              <a:t>hard</a:t>
            </a:r>
            <a:r>
              <a:rPr lang="en-US" sz="2000" dirty="0" smtClean="0"/>
              <a:t>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manual tuning </a:t>
            </a:r>
            <a:r>
              <a:rPr lang="en-US" sz="2000" dirty="0"/>
              <a:t>to obtain a better result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</a:t>
            </a:r>
            <a:r>
              <a:rPr lang="en-US" sz="2000" b="1" i="1" dirty="0">
                <a:solidFill>
                  <a:srgbClr val="002060"/>
                </a:solidFill>
              </a:rPr>
              <a:t>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</a:t>
            </a:r>
            <a:r>
              <a:rPr lang="en-US" sz="2000" dirty="0">
                <a:solidFill>
                  <a:srgbClr val="FF0000"/>
                </a:solidFill>
              </a:rPr>
              <a:t>exact fuzzy rules</a:t>
            </a:r>
            <a:r>
              <a:rPr lang="en-US" sz="2000" dirty="0"/>
              <a:t> and membership functions is a </a:t>
            </a:r>
            <a:r>
              <a:rPr lang="en-US" sz="2000" dirty="0" smtClean="0">
                <a:solidFill>
                  <a:srgbClr val="FF0000"/>
                </a:solidFill>
              </a:rPr>
              <a:t>hard</a:t>
            </a:r>
            <a:r>
              <a:rPr lang="en-US" sz="2000" dirty="0" smtClean="0"/>
              <a:t>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manual tuning </a:t>
            </a:r>
            <a:r>
              <a:rPr lang="en-US" sz="2000" dirty="0"/>
              <a:t>to obtain a better result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tuning in many options </a:t>
            </a:r>
            <a:r>
              <a:rPr lang="en-US" sz="2000" dirty="0"/>
              <a:t>in design of a system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</a:t>
            </a:r>
            <a:r>
              <a:rPr lang="en-US" sz="2000" b="1" i="1" dirty="0">
                <a:solidFill>
                  <a:srgbClr val="002060"/>
                </a:solidFill>
              </a:rPr>
              <a:t>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</a:t>
            </a:r>
            <a:r>
              <a:rPr lang="en-US" sz="2000" dirty="0">
                <a:solidFill>
                  <a:srgbClr val="FF0000"/>
                </a:solidFill>
              </a:rPr>
              <a:t>exact fuzzy rules</a:t>
            </a:r>
            <a:r>
              <a:rPr lang="en-US" sz="2000" dirty="0"/>
              <a:t> and membership functions is a </a:t>
            </a:r>
            <a:r>
              <a:rPr lang="en-US" sz="2000" dirty="0" smtClean="0">
                <a:solidFill>
                  <a:srgbClr val="FF0000"/>
                </a:solidFill>
              </a:rPr>
              <a:t>hard</a:t>
            </a:r>
            <a:r>
              <a:rPr lang="en-US" sz="2000" dirty="0" smtClean="0"/>
              <a:t>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manual tuning </a:t>
            </a:r>
            <a:r>
              <a:rPr lang="en-US" sz="2000" dirty="0"/>
              <a:t>to obtain a better result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tuning in many options </a:t>
            </a:r>
            <a:r>
              <a:rPr lang="en-US" sz="2000" dirty="0"/>
              <a:t>in design of a system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order of inference </a:t>
            </a:r>
            <a:r>
              <a:rPr lang="en-US" sz="2000" dirty="0"/>
              <a:t>steps matters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</a:t>
            </a:r>
            <a:r>
              <a:rPr lang="en-US" sz="2000" b="1" i="1" dirty="0">
                <a:solidFill>
                  <a:srgbClr val="002060"/>
                </a:solidFill>
              </a:rPr>
              <a:t>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</a:t>
            </a:r>
            <a:r>
              <a:rPr lang="en-US" sz="2000" dirty="0">
                <a:solidFill>
                  <a:srgbClr val="FF0000"/>
                </a:solidFill>
              </a:rPr>
              <a:t>exact fuzzy rules</a:t>
            </a:r>
            <a:r>
              <a:rPr lang="en-US" sz="2000" dirty="0"/>
              <a:t> and membership functions is a </a:t>
            </a:r>
            <a:r>
              <a:rPr lang="en-US" sz="2000" dirty="0" smtClean="0">
                <a:solidFill>
                  <a:srgbClr val="FF0000"/>
                </a:solidFill>
              </a:rPr>
              <a:t>hard</a:t>
            </a:r>
            <a:r>
              <a:rPr lang="en-US" sz="2000" dirty="0" smtClean="0"/>
              <a:t>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manual tuning </a:t>
            </a:r>
            <a:r>
              <a:rPr lang="en-US" sz="2000" dirty="0"/>
              <a:t>to obtain a better result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tuning in many options </a:t>
            </a:r>
            <a:r>
              <a:rPr lang="en-US" sz="2000" dirty="0"/>
              <a:t>in design of a system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order of inference </a:t>
            </a:r>
            <a:r>
              <a:rPr lang="en-US" sz="2000" dirty="0"/>
              <a:t>steps matters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After reasoning, it can be </a:t>
            </a:r>
            <a:r>
              <a:rPr lang="en-US" sz="2000" dirty="0">
                <a:solidFill>
                  <a:srgbClr val="FF0000"/>
                </a:solidFill>
              </a:rPr>
              <a:t>difficult</a:t>
            </a:r>
            <a:r>
              <a:rPr lang="en-US" sz="2000" dirty="0"/>
              <a:t> to exactly </a:t>
            </a:r>
            <a:r>
              <a:rPr lang="en-US" sz="2000" dirty="0">
                <a:solidFill>
                  <a:srgbClr val="FF0000"/>
                </a:solidFill>
              </a:rPr>
              <a:t>interpret</a:t>
            </a:r>
            <a:r>
              <a:rPr lang="en-US" sz="2000" dirty="0"/>
              <a:t> the </a:t>
            </a:r>
            <a:r>
              <a:rPr lang="en-US" sz="2000" dirty="0" smtClean="0"/>
              <a:t>membership value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</a:t>
            </a:r>
            <a:r>
              <a:rPr lang="en-US" sz="2000" b="1" i="1" dirty="0">
                <a:solidFill>
                  <a:srgbClr val="002060"/>
                </a:solidFill>
              </a:rPr>
              <a:t>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</a:t>
            </a:r>
            <a:r>
              <a:rPr lang="en-US" sz="2000" dirty="0">
                <a:solidFill>
                  <a:srgbClr val="FF0000"/>
                </a:solidFill>
              </a:rPr>
              <a:t>exact fuzzy rules</a:t>
            </a:r>
            <a:r>
              <a:rPr lang="en-US" sz="2000" dirty="0"/>
              <a:t> and membership functions is a </a:t>
            </a:r>
            <a:r>
              <a:rPr lang="en-US" sz="2000" dirty="0" smtClean="0">
                <a:solidFill>
                  <a:srgbClr val="FF0000"/>
                </a:solidFill>
              </a:rPr>
              <a:t>hard</a:t>
            </a:r>
            <a:r>
              <a:rPr lang="en-US" sz="2000" dirty="0" smtClean="0"/>
              <a:t>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manual tuning </a:t>
            </a:r>
            <a:r>
              <a:rPr lang="en-US" sz="2000" dirty="0"/>
              <a:t>to obtain a better result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tuning in many options </a:t>
            </a:r>
            <a:r>
              <a:rPr lang="en-US" sz="2000" dirty="0"/>
              <a:t>in design of a system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order of inference </a:t>
            </a:r>
            <a:r>
              <a:rPr lang="en-US" sz="2000" dirty="0"/>
              <a:t>steps matters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After reasoning, it can be </a:t>
            </a:r>
            <a:r>
              <a:rPr lang="en-US" sz="2000" dirty="0">
                <a:solidFill>
                  <a:srgbClr val="FF0000"/>
                </a:solidFill>
              </a:rPr>
              <a:t>difficult</a:t>
            </a:r>
            <a:r>
              <a:rPr lang="en-US" sz="2000" dirty="0"/>
              <a:t> to exactly </a:t>
            </a:r>
            <a:r>
              <a:rPr lang="en-US" sz="2000" dirty="0">
                <a:solidFill>
                  <a:srgbClr val="FF0000"/>
                </a:solidFill>
              </a:rPr>
              <a:t>interpret</a:t>
            </a:r>
            <a:r>
              <a:rPr lang="en-US" sz="2000" dirty="0"/>
              <a:t> the </a:t>
            </a:r>
            <a:r>
              <a:rPr lang="en-US" sz="2000" dirty="0" smtClean="0"/>
              <a:t>membership value.</a:t>
            </a:r>
          </a:p>
          <a:p>
            <a:endParaRPr lang="en-US" sz="8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Validation</a:t>
            </a:r>
            <a:r>
              <a:rPr lang="en-US" sz="2000" dirty="0" smtClean="0"/>
              <a:t> </a:t>
            </a:r>
            <a:r>
              <a:rPr lang="en-US" sz="2000" dirty="0"/>
              <a:t>of a fuzzy knowledge-base is typically </a:t>
            </a:r>
            <a:r>
              <a:rPr lang="en-US" sz="2000" dirty="0" smtClean="0">
                <a:solidFill>
                  <a:srgbClr val="FF0000"/>
                </a:solidFill>
              </a:rPr>
              <a:t>expensive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</a:t>
            </a:r>
            <a:r>
              <a:rPr lang="en-US" sz="2000" b="1" i="1" dirty="0">
                <a:solidFill>
                  <a:srgbClr val="002060"/>
                </a:solidFill>
              </a:rPr>
              <a:t>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Robot’s motion control</a:t>
            </a:r>
          </a:p>
          <a:p>
            <a:r>
              <a:rPr lang="en-US" sz="2000" dirty="0" smtClean="0"/>
              <a:t>Sensory data fusion in robots</a:t>
            </a:r>
          </a:p>
          <a:p>
            <a:r>
              <a:rPr lang="en-US" sz="2000" dirty="0" smtClean="0"/>
              <a:t>Modeling domain knowledge</a:t>
            </a:r>
          </a:p>
          <a:p>
            <a:r>
              <a:rPr lang="en-US" sz="2000" dirty="0" smtClean="0"/>
              <a:t>Modeling human-robot interaction</a:t>
            </a:r>
          </a:p>
          <a:p>
            <a:r>
              <a:rPr lang="en-US" sz="2000" dirty="0" smtClean="0"/>
              <a:t>Modeling emotional state of the robot</a:t>
            </a:r>
          </a:p>
          <a:p>
            <a:r>
              <a:rPr lang="en-US" sz="2000" dirty="0" smtClean="0"/>
              <a:t>Modeling forward model of robot’s actions</a:t>
            </a:r>
          </a:p>
          <a:p>
            <a:r>
              <a:rPr lang="en-US" sz="2000" dirty="0" smtClean="0"/>
              <a:t>Modeling object affordances</a:t>
            </a:r>
          </a:p>
          <a:p>
            <a:r>
              <a:rPr lang="en-US" sz="2000" dirty="0" smtClean="0"/>
              <a:t>Robot’s navigation</a:t>
            </a:r>
          </a:p>
          <a:p>
            <a:r>
              <a:rPr lang="en-US" sz="2000" dirty="0" smtClean="0"/>
              <a:t>Learning robot’s decision function</a:t>
            </a:r>
          </a:p>
          <a:p>
            <a:r>
              <a:rPr lang="en-US" sz="2000" dirty="0" smtClean="0"/>
              <a:t>Learning imitative body motions of humans</a:t>
            </a:r>
          </a:p>
          <a:p>
            <a:r>
              <a:rPr lang="en-US" sz="2000" dirty="0" smtClean="0"/>
              <a:t>Intention recognition</a:t>
            </a:r>
          </a:p>
          <a:p>
            <a:r>
              <a:rPr lang="en-US" sz="2000" dirty="0" smtClean="0"/>
              <a:t>Mobile-robot localization</a:t>
            </a:r>
          </a:p>
          <a:p>
            <a:r>
              <a:rPr lang="en-US" sz="2000" dirty="0" smtClean="0"/>
              <a:t>Modeling cooperative agents</a:t>
            </a:r>
          </a:p>
          <a:p>
            <a:r>
              <a:rPr lang="en-US" sz="2000" dirty="0" smtClean="0"/>
              <a:t>Agent’s argumentation and decision making framework</a:t>
            </a:r>
          </a:p>
          <a:p>
            <a:r>
              <a:rPr lang="en-US" sz="2000" dirty="0" smtClean="0"/>
              <a:t>Modeling theory of mind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Applications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plan,</a:t>
            </a:r>
          </a:p>
          <a:p>
            <a:pPr lvl="1"/>
            <a:r>
              <a:rPr lang="en-US" sz="1800" dirty="0" smtClean="0"/>
              <a:t>Communication makes the agents </a:t>
            </a:r>
            <a:r>
              <a:rPr lang="en-US" sz="1800" dirty="0" smtClean="0">
                <a:solidFill>
                  <a:srgbClr val="FF0000"/>
                </a:solidFill>
              </a:rPr>
              <a:t>mutually believe </a:t>
            </a:r>
            <a:r>
              <a:rPr lang="en-US" sz="1800" dirty="0" smtClean="0"/>
              <a:t>that:</a:t>
            </a:r>
          </a:p>
          <a:p>
            <a:pPr lvl="2"/>
            <a:r>
              <a:rPr lang="en-US" sz="1800" dirty="0" smtClean="0"/>
              <a:t>there is an agent </a:t>
            </a:r>
            <a:r>
              <a:rPr lang="en-US" sz="1800" dirty="0" smtClean="0">
                <a:solidFill>
                  <a:srgbClr val="FF0000"/>
                </a:solidFill>
              </a:rPr>
              <a:t>responsible</a:t>
            </a:r>
            <a:r>
              <a:rPr lang="en-US" sz="1800" dirty="0" smtClean="0"/>
              <a:t> to </a:t>
            </a:r>
            <a:r>
              <a:rPr lang="en-US" sz="1800" dirty="0"/>
              <a:t>execute an action in the plan, </a:t>
            </a:r>
            <a:endParaRPr lang="en-US" sz="1800" dirty="0" smtClean="0"/>
          </a:p>
          <a:p>
            <a:pPr lvl="2"/>
            <a:r>
              <a:rPr lang="en-US" sz="1800" dirty="0" smtClean="0"/>
              <a:t>that </a:t>
            </a:r>
            <a:r>
              <a:rPr lang="en-US" sz="1800" dirty="0"/>
              <a:t>agent has </a:t>
            </a:r>
            <a:r>
              <a:rPr lang="en-US" sz="1800" dirty="0">
                <a:solidFill>
                  <a:srgbClr val="FF0000"/>
                </a:solidFill>
              </a:rPr>
              <a:t>intention</a:t>
            </a:r>
            <a:r>
              <a:rPr lang="en-US" sz="1800" dirty="0"/>
              <a:t> to </a:t>
            </a:r>
            <a:r>
              <a:rPr lang="en-US" sz="1800" dirty="0" smtClean="0"/>
              <a:t>do so,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 smtClean="0">
                <a:solidFill>
                  <a:srgbClr val="FF0000"/>
                </a:solidFill>
              </a:rPr>
              <a:t>intention</a:t>
            </a:r>
            <a:r>
              <a:rPr lang="en-US" sz="1900" dirty="0" smtClean="0"/>
              <a:t>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 smtClean="0"/>
              <a:t>,</a:t>
            </a:r>
            <a:endParaRPr lang="en-US" sz="19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or even to establish a single </a:t>
            </a:r>
            <a:r>
              <a:rPr lang="en-US" sz="1900" dirty="0">
                <a:solidFill>
                  <a:srgbClr val="FF0000"/>
                </a:solidFill>
              </a:rPr>
              <a:t>mutual belief</a:t>
            </a:r>
            <a:r>
              <a:rPr lang="en-US" sz="1900" dirty="0" smtClean="0"/>
              <a:t>.</a:t>
            </a:r>
            <a:endParaRPr lang="en-US" sz="19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or even to establish a single </a:t>
            </a:r>
            <a:r>
              <a:rPr lang="en-US" sz="1900" dirty="0">
                <a:solidFill>
                  <a:srgbClr val="FF0000"/>
                </a:solidFill>
              </a:rPr>
              <a:t>mutual belief</a:t>
            </a:r>
            <a:r>
              <a:rPr lang="en-US" sz="1900" dirty="0" smtClean="0"/>
              <a:t>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</a:t>
            </a:r>
            <a:r>
              <a:rPr lang="en-US" sz="2000" dirty="0">
                <a:solidFill>
                  <a:srgbClr val="FF0000"/>
                </a:solidFill>
              </a:rPr>
              <a:t>perceiving </a:t>
            </a:r>
            <a:r>
              <a:rPr lang="en-US" sz="2000" dirty="0" smtClean="0">
                <a:solidFill>
                  <a:srgbClr val="FF0000"/>
                </a:solidFill>
              </a:rPr>
              <a:t>others‘ behaviors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or even to establish a single </a:t>
            </a:r>
            <a:r>
              <a:rPr lang="en-US" sz="1900" dirty="0">
                <a:solidFill>
                  <a:srgbClr val="FF0000"/>
                </a:solidFill>
              </a:rPr>
              <a:t>mutual belief</a:t>
            </a:r>
            <a:r>
              <a:rPr lang="en-US" sz="1900" dirty="0" smtClean="0"/>
              <a:t>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</a:t>
            </a:r>
            <a:r>
              <a:rPr lang="en-US" sz="2000" dirty="0">
                <a:solidFill>
                  <a:srgbClr val="FF0000"/>
                </a:solidFill>
              </a:rPr>
              <a:t>perceiving </a:t>
            </a:r>
            <a:r>
              <a:rPr lang="en-US" sz="2000" dirty="0" smtClean="0">
                <a:solidFill>
                  <a:srgbClr val="FF0000"/>
                </a:solidFill>
              </a:rPr>
              <a:t>others‘ behaviors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>
                <a:solidFill>
                  <a:srgbClr val="FF0000"/>
                </a:solidFill>
              </a:rPr>
              <a:t>uncertainty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or even to establish a single </a:t>
            </a:r>
            <a:r>
              <a:rPr lang="en-US" sz="1900" dirty="0">
                <a:solidFill>
                  <a:srgbClr val="FF0000"/>
                </a:solidFill>
              </a:rPr>
              <a:t>mutual belief</a:t>
            </a:r>
            <a:r>
              <a:rPr lang="en-US" sz="1900" dirty="0" smtClean="0"/>
              <a:t>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</a:t>
            </a:r>
            <a:r>
              <a:rPr lang="en-US" sz="2000" dirty="0">
                <a:solidFill>
                  <a:srgbClr val="FF0000"/>
                </a:solidFill>
              </a:rPr>
              <a:t>perceiving </a:t>
            </a:r>
            <a:r>
              <a:rPr lang="en-US" sz="2000" dirty="0" smtClean="0">
                <a:solidFill>
                  <a:srgbClr val="FF0000"/>
                </a:solidFill>
              </a:rPr>
              <a:t>others‘ behaviors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>
                <a:solidFill>
                  <a:srgbClr val="FF0000"/>
                </a:solidFill>
              </a:rPr>
              <a:t>uncertainty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Beliefs</a:t>
            </a:r>
            <a:r>
              <a:rPr lang="en-US" sz="2000" dirty="0" smtClean="0"/>
              <a:t> include certain amount of uncertainty independent of their source: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a counterpart's belief</a:t>
            </a:r>
            <a:r>
              <a:rPr lang="en-US" sz="1900" dirty="0"/>
              <a:t> about an event,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the feeling of a counterpart </a:t>
            </a:r>
            <a:r>
              <a:rPr lang="en-US" sz="1900" dirty="0"/>
              <a:t>for a collaborative </a:t>
            </a:r>
            <a:r>
              <a:rPr lang="en-US" sz="1900" dirty="0" smtClean="0"/>
              <a:t>action</a:t>
            </a:r>
            <a:r>
              <a:rPr lang="en-US" sz="1900" dirty="0" smtClean="0"/>
              <a:t>.</a:t>
            </a:r>
            <a:endParaRPr lang="en-US" sz="19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or even to establish a single </a:t>
            </a:r>
            <a:r>
              <a:rPr lang="en-US" sz="1900" dirty="0">
                <a:solidFill>
                  <a:srgbClr val="FF0000"/>
                </a:solidFill>
              </a:rPr>
              <a:t>mutual belief</a:t>
            </a:r>
            <a:r>
              <a:rPr lang="en-US" sz="1900" dirty="0" smtClean="0"/>
              <a:t>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</a:t>
            </a:r>
            <a:r>
              <a:rPr lang="en-US" sz="2000" dirty="0">
                <a:solidFill>
                  <a:srgbClr val="FF0000"/>
                </a:solidFill>
              </a:rPr>
              <a:t>perceiving </a:t>
            </a:r>
            <a:r>
              <a:rPr lang="en-US" sz="2000" dirty="0" smtClean="0">
                <a:solidFill>
                  <a:srgbClr val="FF0000"/>
                </a:solidFill>
              </a:rPr>
              <a:t>others‘ behaviors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>
                <a:solidFill>
                  <a:srgbClr val="FF0000"/>
                </a:solidFill>
              </a:rPr>
              <a:t>uncertainty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Beliefs</a:t>
            </a:r>
            <a:r>
              <a:rPr lang="en-US" sz="2000" dirty="0" smtClean="0"/>
              <a:t> include certain amount of uncertainty independent of their source: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a counterpart's belief</a:t>
            </a:r>
            <a:r>
              <a:rPr lang="en-US" sz="1900" dirty="0"/>
              <a:t> about an event,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the feeling of a counterpart </a:t>
            </a:r>
            <a:r>
              <a:rPr lang="en-US" sz="1900" dirty="0"/>
              <a:t>for a collaborative </a:t>
            </a:r>
            <a:r>
              <a:rPr lang="en-US" sz="1900" dirty="0" smtClean="0"/>
              <a:t>action.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Consequences can </a:t>
            </a:r>
            <a:r>
              <a:rPr lang="en-US" sz="2000" dirty="0"/>
              <a:t>be </a:t>
            </a:r>
            <a:r>
              <a:rPr lang="en-US" sz="2000" dirty="0" smtClean="0">
                <a:solidFill>
                  <a:srgbClr val="FF0000"/>
                </a:solidFill>
              </a:rPr>
              <a:t>mitigated</a:t>
            </a:r>
            <a:r>
              <a:rPr lang="en-US" sz="2000" dirty="0" smtClean="0"/>
              <a:t> </a:t>
            </a:r>
            <a:r>
              <a:rPr lang="en-US" sz="2000" dirty="0"/>
              <a:t>by having </a:t>
            </a:r>
            <a:r>
              <a:rPr lang="en-US" sz="2000" dirty="0" smtClean="0"/>
              <a:t>a mechanism </a:t>
            </a:r>
            <a:r>
              <a:rPr lang="en-US" sz="2000" dirty="0"/>
              <a:t>to deal with uncertainty in some level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594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or even to establish a single </a:t>
            </a:r>
            <a:r>
              <a:rPr lang="en-US" sz="1900" dirty="0">
                <a:solidFill>
                  <a:srgbClr val="FF0000"/>
                </a:solidFill>
              </a:rPr>
              <a:t>mutual belief</a:t>
            </a:r>
            <a:r>
              <a:rPr lang="en-US" sz="1900" dirty="0" smtClean="0"/>
              <a:t>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</a:t>
            </a:r>
            <a:r>
              <a:rPr lang="en-US" sz="2000" dirty="0">
                <a:solidFill>
                  <a:srgbClr val="FF0000"/>
                </a:solidFill>
              </a:rPr>
              <a:t>perceiving </a:t>
            </a:r>
            <a:r>
              <a:rPr lang="en-US" sz="2000" dirty="0" smtClean="0">
                <a:solidFill>
                  <a:srgbClr val="FF0000"/>
                </a:solidFill>
              </a:rPr>
              <a:t>others‘ behaviors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>
                <a:solidFill>
                  <a:srgbClr val="FF0000"/>
                </a:solidFill>
              </a:rPr>
              <a:t>uncertainty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Beliefs</a:t>
            </a:r>
            <a:r>
              <a:rPr lang="en-US" sz="2000" dirty="0" smtClean="0"/>
              <a:t> include certain amount of uncertainty independent of their source: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a counterpart's belief</a:t>
            </a:r>
            <a:r>
              <a:rPr lang="en-US" sz="1900" dirty="0"/>
              <a:t> about an event,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the feeling of a counterpart </a:t>
            </a:r>
            <a:r>
              <a:rPr lang="en-US" sz="1900" dirty="0"/>
              <a:t>for a collaborative </a:t>
            </a:r>
            <a:r>
              <a:rPr lang="en-US" sz="1900" dirty="0" smtClean="0"/>
              <a:t>action.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Consequences can </a:t>
            </a:r>
            <a:r>
              <a:rPr lang="en-US" sz="2000" dirty="0"/>
              <a:t>be </a:t>
            </a:r>
            <a:r>
              <a:rPr lang="en-US" sz="2000" dirty="0" smtClean="0">
                <a:solidFill>
                  <a:srgbClr val="FF0000"/>
                </a:solidFill>
              </a:rPr>
              <a:t>mitigated</a:t>
            </a:r>
            <a:r>
              <a:rPr lang="en-US" sz="2000" dirty="0" smtClean="0"/>
              <a:t> </a:t>
            </a:r>
            <a:r>
              <a:rPr lang="en-US" sz="2000" dirty="0"/>
              <a:t>by having </a:t>
            </a:r>
            <a:r>
              <a:rPr lang="en-US" sz="2000" dirty="0" smtClean="0"/>
              <a:t>a mechanism </a:t>
            </a:r>
            <a:r>
              <a:rPr lang="en-US" sz="2000" dirty="0"/>
              <a:t>to deal with uncertainty in some level</a:t>
            </a:r>
            <a:r>
              <a:rPr lang="en-US" sz="2000" dirty="0" smtClean="0"/>
              <a:t>.</a:t>
            </a:r>
          </a:p>
          <a:p>
            <a:endParaRPr lang="en-US" sz="900" dirty="0"/>
          </a:p>
          <a:p>
            <a:r>
              <a:rPr lang="en-US" sz="2000" dirty="0" smtClean="0"/>
              <a:t>It </a:t>
            </a:r>
            <a:r>
              <a:rPr lang="en-US" sz="2000" dirty="0"/>
              <a:t>is for us </a:t>
            </a:r>
            <a:r>
              <a:rPr lang="en-US" sz="2000" dirty="0">
                <a:solidFill>
                  <a:srgbClr val="FF0000"/>
                </a:solidFill>
              </a:rPr>
              <a:t>to choose where to apply </a:t>
            </a:r>
            <a:r>
              <a:rPr lang="en-US" sz="2000" dirty="0"/>
              <a:t>the appropriate mechanism to make </a:t>
            </a:r>
            <a:r>
              <a:rPr lang="en-US" sz="2000" dirty="0" smtClean="0"/>
              <a:t>more stable </a:t>
            </a:r>
            <a:r>
              <a:rPr lang="en-US" sz="2000" dirty="0"/>
              <a:t>collaborative behaviors.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67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plan,</a:t>
            </a:r>
          </a:p>
          <a:p>
            <a:pPr lvl="1"/>
            <a:r>
              <a:rPr lang="en-US" sz="1800" dirty="0" smtClean="0"/>
              <a:t>Communication makes the agents </a:t>
            </a:r>
            <a:r>
              <a:rPr lang="en-US" sz="1800" dirty="0" smtClean="0">
                <a:solidFill>
                  <a:srgbClr val="FF0000"/>
                </a:solidFill>
              </a:rPr>
              <a:t>mutually believe </a:t>
            </a:r>
            <a:r>
              <a:rPr lang="en-US" sz="1800" dirty="0" smtClean="0"/>
              <a:t>that:</a:t>
            </a:r>
          </a:p>
          <a:p>
            <a:pPr lvl="2"/>
            <a:r>
              <a:rPr lang="en-US" sz="1800" dirty="0" smtClean="0"/>
              <a:t>there is an agent </a:t>
            </a:r>
            <a:r>
              <a:rPr lang="en-US" sz="1800" dirty="0" smtClean="0">
                <a:solidFill>
                  <a:srgbClr val="FF0000"/>
                </a:solidFill>
              </a:rPr>
              <a:t>responsible</a:t>
            </a:r>
            <a:r>
              <a:rPr lang="en-US" sz="1800" dirty="0" smtClean="0"/>
              <a:t> to </a:t>
            </a:r>
            <a:r>
              <a:rPr lang="en-US" sz="1800" dirty="0"/>
              <a:t>execute an action in the plan, </a:t>
            </a:r>
            <a:endParaRPr lang="en-US" sz="1800" dirty="0" smtClean="0"/>
          </a:p>
          <a:p>
            <a:pPr lvl="2"/>
            <a:r>
              <a:rPr lang="en-US" sz="1800" dirty="0" smtClean="0"/>
              <a:t>that </a:t>
            </a:r>
            <a:r>
              <a:rPr lang="en-US" sz="1800" dirty="0"/>
              <a:t>agent has </a:t>
            </a:r>
            <a:r>
              <a:rPr lang="en-US" sz="1800" dirty="0">
                <a:solidFill>
                  <a:srgbClr val="FF0000"/>
                </a:solidFill>
              </a:rPr>
              <a:t>intention</a:t>
            </a:r>
            <a:r>
              <a:rPr lang="en-US" sz="1800" dirty="0"/>
              <a:t> to </a:t>
            </a:r>
            <a:r>
              <a:rPr lang="en-US" sz="1800" dirty="0" smtClean="0"/>
              <a:t>do so, </a:t>
            </a:r>
          </a:p>
          <a:p>
            <a:pPr lvl="2"/>
            <a:r>
              <a:rPr lang="en-US" sz="1800" dirty="0" smtClean="0"/>
              <a:t>the actions </a:t>
            </a:r>
            <a:r>
              <a:rPr lang="en-US" sz="1800" dirty="0"/>
              <a:t>in the plan </a:t>
            </a:r>
            <a:r>
              <a:rPr lang="en-US" sz="1800" dirty="0" smtClean="0">
                <a:solidFill>
                  <a:srgbClr val="FF0000"/>
                </a:solidFill>
              </a:rPr>
              <a:t>contribute to </a:t>
            </a:r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goal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</a:t>
            </a:r>
            <a:r>
              <a:rPr lang="en-US" sz="1600" dirty="0" smtClean="0"/>
              <a:t>the corresponding </a:t>
            </a:r>
            <a:r>
              <a:rPr lang="en-US" sz="1600" dirty="0"/>
              <a:t>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</a:t>
            </a:r>
            <a:r>
              <a:rPr lang="en-US" sz="1600" dirty="0" smtClean="0"/>
              <a:t>the corresponding </a:t>
            </a:r>
            <a:r>
              <a:rPr lang="en-US" sz="1600" dirty="0"/>
              <a:t>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</a:t>
            </a:r>
            <a:r>
              <a:rPr lang="en-US" sz="1600" dirty="0" smtClean="0"/>
              <a:t>the corresponding </a:t>
            </a:r>
            <a:r>
              <a:rPr lang="en-US" sz="1600" dirty="0"/>
              <a:t>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</a:t>
            </a:r>
            <a:r>
              <a:rPr lang="en-US" sz="1600" dirty="0" smtClean="0"/>
              <a:t>the corresponding </a:t>
            </a:r>
            <a:r>
              <a:rPr lang="en-US" sz="1600" dirty="0"/>
              <a:t>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  <a:p>
            <a:pPr lvl="2"/>
            <a:endParaRPr lang="en-US" sz="1600" dirty="0"/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685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1981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member.</a:t>
            </a:r>
          </a:p>
          <a:p>
            <a:endParaRPr lang="en-US" sz="2000" dirty="0" smtClean="0"/>
          </a:p>
          <a:p>
            <a:r>
              <a:rPr lang="en-US" sz="2000" dirty="0" smtClean="0"/>
              <a:t>Joint </a:t>
            </a:r>
            <a:r>
              <a:rPr lang="en-US" sz="2000" dirty="0"/>
              <a:t>Intentions theory 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to perform an action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3047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member.</a:t>
            </a:r>
          </a:p>
          <a:p>
            <a:endParaRPr lang="en-US" sz="2000" dirty="0" smtClean="0"/>
          </a:p>
          <a:p>
            <a:r>
              <a:rPr lang="en-US" sz="2000" dirty="0" smtClean="0"/>
              <a:t>Joint </a:t>
            </a:r>
            <a:r>
              <a:rPr lang="en-US" sz="2000" dirty="0"/>
              <a:t>Intentions theory 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possess: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4114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member.</a:t>
            </a:r>
          </a:p>
          <a:p>
            <a:endParaRPr lang="en-US" sz="2000" dirty="0" smtClean="0"/>
          </a:p>
          <a:p>
            <a:r>
              <a:rPr lang="en-US" sz="2000" dirty="0" smtClean="0"/>
              <a:t>Joint </a:t>
            </a:r>
            <a:r>
              <a:rPr lang="en-US" sz="2000" dirty="0"/>
              <a:t>Intentions theory 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endParaRPr lang="en-US" sz="2000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member.</a:t>
            </a:r>
          </a:p>
          <a:p>
            <a:endParaRPr lang="en-US" sz="2000" dirty="0" smtClean="0"/>
          </a:p>
          <a:p>
            <a:r>
              <a:rPr lang="en-US" sz="2000" dirty="0" smtClean="0"/>
              <a:t>Joint </a:t>
            </a:r>
            <a:r>
              <a:rPr lang="en-US" sz="2000" dirty="0"/>
              <a:t>Intentions theory 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endParaRPr lang="en-US" sz="2000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endParaRPr lang="en-US" sz="20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</a:t>
            </a:r>
            <a:r>
              <a:rPr lang="en-US" sz="2000" i="1" dirty="0"/>
              <a:t>achievable</a:t>
            </a:r>
            <a:r>
              <a:rPr lang="en-US" sz="2000" dirty="0"/>
              <a:t>, </a:t>
            </a:r>
            <a:r>
              <a:rPr lang="en-US" sz="2000" i="1" dirty="0"/>
              <a:t>impossible</a:t>
            </a:r>
            <a:r>
              <a:rPr lang="en-US" sz="2000" dirty="0"/>
              <a:t>, or </a:t>
            </a:r>
            <a:r>
              <a:rPr lang="en-US" sz="2000" i="1" dirty="0"/>
              <a:t>irrelevant</a:t>
            </a:r>
            <a:r>
              <a:rPr lang="en-US" sz="20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</a:t>
            </a:r>
            <a:r>
              <a:rPr lang="en-US" sz="1800" dirty="0" smtClean="0"/>
              <a:t>:</a:t>
            </a: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Joint commitment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Joint Persistent Goal </a:t>
            </a:r>
            <a:r>
              <a:rPr lang="en-US" sz="1800" dirty="0" smtClean="0"/>
              <a:t>(JPG</a:t>
            </a:r>
            <a:r>
              <a:rPr lang="en-US" sz="1800" dirty="0"/>
              <a:t>) requires </a:t>
            </a:r>
            <a:r>
              <a:rPr lang="en-US" sz="1800" dirty="0" smtClean="0"/>
              <a:t>all team </a:t>
            </a:r>
            <a:r>
              <a:rPr lang="en-US" sz="1800" dirty="0"/>
              <a:t>members to mutually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currently false </a:t>
            </a:r>
            <a:r>
              <a:rPr lang="en-US" sz="1800" dirty="0"/>
              <a:t>and want </a:t>
            </a:r>
            <a:r>
              <a:rPr lang="en-US" sz="1800" b="1" i="1" dirty="0"/>
              <a:t>p</a:t>
            </a:r>
            <a:r>
              <a:rPr lang="en-US" sz="1800" dirty="0"/>
              <a:t> </a:t>
            </a:r>
            <a:r>
              <a:rPr lang="en-US" sz="1800" dirty="0" smtClean="0"/>
              <a:t>to eventually </a:t>
            </a:r>
            <a:r>
              <a:rPr lang="en-US" sz="1800" dirty="0"/>
              <a:t>be true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Joint commitment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Joint Persistent Goal </a:t>
            </a:r>
            <a:r>
              <a:rPr lang="en-US" sz="1800" dirty="0" smtClean="0"/>
              <a:t>(JPG</a:t>
            </a:r>
            <a:r>
              <a:rPr lang="en-US" sz="1800" dirty="0"/>
              <a:t>) requires </a:t>
            </a:r>
            <a:r>
              <a:rPr lang="en-US" sz="1800" dirty="0" smtClean="0"/>
              <a:t>all team </a:t>
            </a:r>
            <a:r>
              <a:rPr lang="en-US" sz="1800" dirty="0"/>
              <a:t>members to mutually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currently false </a:t>
            </a:r>
            <a:r>
              <a:rPr lang="en-US" sz="1800" dirty="0"/>
              <a:t>and want </a:t>
            </a:r>
            <a:r>
              <a:rPr lang="en-US" sz="1800" b="1" i="1" dirty="0"/>
              <a:t>p</a:t>
            </a:r>
            <a:r>
              <a:rPr lang="en-US" sz="1800" dirty="0"/>
              <a:t> </a:t>
            </a:r>
            <a:r>
              <a:rPr lang="en-US" sz="1800" dirty="0" smtClean="0"/>
              <a:t>to eventually </a:t>
            </a:r>
            <a:r>
              <a:rPr lang="en-US" sz="1800" dirty="0"/>
              <a:t>be true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 </a:t>
            </a:r>
            <a:r>
              <a:rPr lang="en-US" sz="1800" dirty="0"/>
              <a:t>JPG guarantees that team </a:t>
            </a:r>
            <a:r>
              <a:rPr lang="en-US" sz="1800" dirty="0">
                <a:solidFill>
                  <a:srgbClr val="FF0000"/>
                </a:solidFill>
              </a:rPr>
              <a:t>members cannot </a:t>
            </a:r>
            <a:r>
              <a:rPr lang="en-US" sz="1800" dirty="0" err="1">
                <a:solidFill>
                  <a:srgbClr val="FF0000"/>
                </a:solidFill>
              </a:rPr>
              <a:t>decommit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until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/>
              <a:t>mutually known to be </a:t>
            </a:r>
            <a:r>
              <a:rPr lang="en-US" sz="1800" dirty="0" smtClean="0"/>
              <a:t>achieved</a:t>
            </a:r>
            <a:r>
              <a:rPr lang="en-US" sz="1800" dirty="0"/>
              <a:t>, </a:t>
            </a:r>
            <a:r>
              <a:rPr lang="en-US" sz="1800" dirty="0" smtClean="0"/>
              <a:t>unachievable </a:t>
            </a:r>
            <a:r>
              <a:rPr lang="en-US" sz="1800" dirty="0"/>
              <a:t>or </a:t>
            </a:r>
            <a:r>
              <a:rPr lang="en-US" sz="1800" dirty="0" smtClean="0"/>
              <a:t>irrelevant.</a:t>
            </a:r>
          </a:p>
          <a:p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Joint commitment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Joint Persistent Goal </a:t>
            </a:r>
            <a:r>
              <a:rPr lang="en-US" sz="1800" dirty="0" smtClean="0"/>
              <a:t>(JPG</a:t>
            </a:r>
            <a:r>
              <a:rPr lang="en-US" sz="1800" dirty="0"/>
              <a:t>) requires </a:t>
            </a:r>
            <a:r>
              <a:rPr lang="en-US" sz="1800" dirty="0" smtClean="0"/>
              <a:t>all team </a:t>
            </a:r>
            <a:r>
              <a:rPr lang="en-US" sz="1800" dirty="0"/>
              <a:t>members to mutually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currently false </a:t>
            </a:r>
            <a:r>
              <a:rPr lang="en-US" sz="1800" dirty="0"/>
              <a:t>and want </a:t>
            </a:r>
            <a:r>
              <a:rPr lang="en-US" sz="1800" b="1" i="1" dirty="0"/>
              <a:t>p</a:t>
            </a:r>
            <a:r>
              <a:rPr lang="en-US" sz="1800" dirty="0"/>
              <a:t> </a:t>
            </a:r>
            <a:r>
              <a:rPr lang="en-US" sz="1800" dirty="0" smtClean="0"/>
              <a:t>to eventually </a:t>
            </a:r>
            <a:r>
              <a:rPr lang="en-US" sz="1800" dirty="0"/>
              <a:t>be true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 </a:t>
            </a:r>
            <a:r>
              <a:rPr lang="en-US" sz="1800" dirty="0"/>
              <a:t>JPG guarantees that team </a:t>
            </a:r>
            <a:r>
              <a:rPr lang="en-US" sz="1800" dirty="0">
                <a:solidFill>
                  <a:srgbClr val="FF0000"/>
                </a:solidFill>
              </a:rPr>
              <a:t>members cannot </a:t>
            </a:r>
            <a:r>
              <a:rPr lang="en-US" sz="1800" dirty="0" err="1">
                <a:solidFill>
                  <a:srgbClr val="FF0000"/>
                </a:solidFill>
              </a:rPr>
              <a:t>decommit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until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/>
              <a:t>mutually known to be </a:t>
            </a:r>
            <a:r>
              <a:rPr lang="en-US" sz="1800" dirty="0" smtClean="0"/>
              <a:t>achieved</a:t>
            </a:r>
            <a:r>
              <a:rPr lang="en-US" sz="1800" dirty="0"/>
              <a:t>, </a:t>
            </a:r>
            <a:r>
              <a:rPr lang="en-US" sz="1800" dirty="0" smtClean="0"/>
              <a:t>unachievable </a:t>
            </a:r>
            <a:r>
              <a:rPr lang="en-US" sz="1800" dirty="0"/>
              <a:t>or </a:t>
            </a:r>
            <a:r>
              <a:rPr lang="en-US" sz="1800" dirty="0" smtClean="0"/>
              <a:t>irrelevant.</a:t>
            </a:r>
          </a:p>
          <a:p>
            <a:endParaRPr lang="en-US" sz="1800" dirty="0" smtClean="0"/>
          </a:p>
          <a:p>
            <a:r>
              <a:rPr lang="en-US" sz="1800" dirty="0" smtClean="0"/>
              <a:t>JPG requires </a:t>
            </a:r>
            <a:r>
              <a:rPr lang="en-US" sz="1800" dirty="0"/>
              <a:t>team members to each hold </a:t>
            </a:r>
            <a:r>
              <a:rPr lang="en-US" sz="1800" b="1" i="1" dirty="0"/>
              <a:t>p</a:t>
            </a:r>
            <a:r>
              <a:rPr lang="en-US" sz="1800" dirty="0"/>
              <a:t> as </a:t>
            </a:r>
            <a:r>
              <a:rPr lang="en-US" sz="1800" dirty="0" smtClean="0"/>
              <a:t>a WAG.</a:t>
            </a:r>
          </a:p>
          <a:p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Joint commitment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Joint Persistent Goal </a:t>
            </a:r>
            <a:r>
              <a:rPr lang="en-US" sz="1800" dirty="0" smtClean="0"/>
              <a:t>(JPG</a:t>
            </a:r>
            <a:r>
              <a:rPr lang="en-US" sz="1800" dirty="0"/>
              <a:t>) requires </a:t>
            </a:r>
            <a:r>
              <a:rPr lang="en-US" sz="1800" dirty="0" smtClean="0"/>
              <a:t>all team </a:t>
            </a:r>
            <a:r>
              <a:rPr lang="en-US" sz="1800" dirty="0"/>
              <a:t>members to mutually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currently false </a:t>
            </a:r>
            <a:r>
              <a:rPr lang="en-US" sz="1800" dirty="0"/>
              <a:t>and want </a:t>
            </a:r>
            <a:r>
              <a:rPr lang="en-US" sz="1800" b="1" i="1" dirty="0"/>
              <a:t>p</a:t>
            </a:r>
            <a:r>
              <a:rPr lang="en-US" sz="1800" dirty="0"/>
              <a:t> </a:t>
            </a:r>
            <a:r>
              <a:rPr lang="en-US" sz="1800" dirty="0" smtClean="0"/>
              <a:t>to eventually </a:t>
            </a:r>
            <a:r>
              <a:rPr lang="en-US" sz="1800" dirty="0"/>
              <a:t>be true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 </a:t>
            </a:r>
            <a:r>
              <a:rPr lang="en-US" sz="1800" dirty="0"/>
              <a:t>JPG guarantees that team </a:t>
            </a:r>
            <a:r>
              <a:rPr lang="en-US" sz="1800" dirty="0">
                <a:solidFill>
                  <a:srgbClr val="FF0000"/>
                </a:solidFill>
              </a:rPr>
              <a:t>members cannot </a:t>
            </a:r>
            <a:r>
              <a:rPr lang="en-US" sz="1800" dirty="0" err="1">
                <a:solidFill>
                  <a:srgbClr val="FF0000"/>
                </a:solidFill>
              </a:rPr>
              <a:t>decommit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until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/>
              <a:t>mutually known to be </a:t>
            </a:r>
            <a:r>
              <a:rPr lang="en-US" sz="1800" dirty="0" smtClean="0"/>
              <a:t>achieved</a:t>
            </a:r>
            <a:r>
              <a:rPr lang="en-US" sz="1800" dirty="0"/>
              <a:t>, </a:t>
            </a:r>
            <a:r>
              <a:rPr lang="en-US" sz="1800" dirty="0" smtClean="0"/>
              <a:t>unachievable </a:t>
            </a:r>
            <a:r>
              <a:rPr lang="en-US" sz="1800" dirty="0"/>
              <a:t>or </a:t>
            </a:r>
            <a:r>
              <a:rPr lang="en-US" sz="1800" dirty="0" smtClean="0"/>
              <a:t>irrelevant.</a:t>
            </a:r>
          </a:p>
          <a:p>
            <a:endParaRPr lang="en-US" sz="1800" dirty="0" smtClean="0"/>
          </a:p>
          <a:p>
            <a:r>
              <a:rPr lang="en-US" sz="1800" dirty="0" smtClean="0"/>
              <a:t>JPG requires </a:t>
            </a:r>
            <a:r>
              <a:rPr lang="en-US" sz="1800" dirty="0"/>
              <a:t>team members to each hold </a:t>
            </a:r>
            <a:r>
              <a:rPr lang="en-US" sz="1800" b="1" i="1" dirty="0"/>
              <a:t>p</a:t>
            </a:r>
            <a:r>
              <a:rPr lang="en-US" sz="1800" dirty="0"/>
              <a:t> as </a:t>
            </a:r>
            <a:r>
              <a:rPr lang="en-US" sz="1800" dirty="0" smtClean="0"/>
              <a:t>a WAG.</a:t>
            </a:r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team of agents </a:t>
            </a:r>
            <a:r>
              <a:rPr lang="en-US" sz="1800" dirty="0">
                <a:solidFill>
                  <a:srgbClr val="FF0000"/>
                </a:solidFill>
              </a:rPr>
              <a:t>jointly </a:t>
            </a:r>
            <a:r>
              <a:rPr lang="en-US" sz="1800" dirty="0" smtClean="0">
                <a:solidFill>
                  <a:srgbClr val="FF0000"/>
                </a:solidFill>
              </a:rPr>
              <a:t>intends </a:t>
            </a:r>
            <a:r>
              <a:rPr lang="en-US" sz="1800" dirty="0" smtClean="0"/>
              <a:t>to </a:t>
            </a:r>
            <a:r>
              <a:rPr lang="en-US" sz="1800" dirty="0"/>
              <a:t>do an action if and only if the members have a </a:t>
            </a:r>
            <a:r>
              <a:rPr lang="en-US" sz="1800" dirty="0" smtClean="0">
                <a:solidFill>
                  <a:srgbClr val="FF0000"/>
                </a:solidFill>
              </a:rPr>
              <a:t>JPG</a:t>
            </a:r>
            <a:r>
              <a:rPr lang="en-US" sz="1800" dirty="0" smtClean="0"/>
              <a:t> of </a:t>
            </a:r>
            <a:r>
              <a:rPr lang="en-US" sz="1800" dirty="0"/>
              <a:t>them </a:t>
            </a:r>
            <a:r>
              <a:rPr lang="en-US" sz="1800" dirty="0">
                <a:solidFill>
                  <a:srgbClr val="FF0000"/>
                </a:solidFill>
              </a:rPr>
              <a:t>having the action completed</a:t>
            </a:r>
            <a:r>
              <a:rPr lang="en-US" sz="1800" dirty="0"/>
              <a:t>, and having it </a:t>
            </a:r>
            <a:r>
              <a:rPr lang="en-US" sz="1800" dirty="0" smtClean="0"/>
              <a:t>completed knowingly.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possess: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</a:t>
            </a:r>
            <a:r>
              <a:rPr lang="en-US" sz="1800" dirty="0" smtClean="0"/>
              <a:t>).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r>
              <a:rPr lang="en-US" sz="1800" b="1" dirty="0" smtClean="0"/>
              <a:t>Novel aspects:</a:t>
            </a:r>
          </a:p>
          <a:p>
            <a:pPr lvl="1"/>
            <a:r>
              <a:rPr lang="en-US" sz="1800" dirty="0" smtClean="0"/>
              <a:t>Has team (expressing joint activities) vs. individual (individual’s </a:t>
            </a:r>
            <a:r>
              <a:rPr lang="en-US" sz="1800" dirty="0"/>
              <a:t>activities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operators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r>
              <a:rPr lang="en-US" sz="1800" b="1" dirty="0" smtClean="0"/>
              <a:t>Novel aspects:</a:t>
            </a:r>
          </a:p>
          <a:p>
            <a:pPr lvl="1"/>
            <a:r>
              <a:rPr lang="en-US" sz="1800" dirty="0" smtClean="0"/>
              <a:t>Has team (expressing joint activities) vs. individual (individual’s </a:t>
            </a:r>
            <a:r>
              <a:rPr lang="en-US" sz="1800" dirty="0"/>
              <a:t>activities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operators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Team synchronization </a:t>
            </a:r>
            <a:r>
              <a:rPr lang="en-US" sz="1800" dirty="0" smtClean="0"/>
              <a:t>protocol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possess: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r>
              <a:rPr lang="en-US" sz="1800" b="1" dirty="0" smtClean="0"/>
              <a:t>Novel aspects:</a:t>
            </a:r>
          </a:p>
          <a:p>
            <a:pPr lvl="1"/>
            <a:r>
              <a:rPr lang="en-US" sz="1800" dirty="0" smtClean="0"/>
              <a:t>Has team (expressing joint activities) vs. individual (individual’s </a:t>
            </a:r>
            <a:r>
              <a:rPr lang="en-US" sz="1800" dirty="0"/>
              <a:t>activities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operators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Team synchronization </a:t>
            </a:r>
            <a:r>
              <a:rPr lang="en-US" sz="1800" dirty="0" smtClean="0"/>
              <a:t>protocol.</a:t>
            </a:r>
          </a:p>
          <a:p>
            <a:pPr lvl="1"/>
            <a:r>
              <a:rPr lang="en-US" sz="1800" dirty="0" smtClean="0"/>
              <a:t> Constructs to </a:t>
            </a:r>
            <a:r>
              <a:rPr lang="en-US" sz="1800" dirty="0" smtClean="0">
                <a:solidFill>
                  <a:srgbClr val="FF0000"/>
                </a:solidFill>
              </a:rPr>
              <a:t>monitoring team performance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r>
              <a:rPr lang="en-US" sz="1800" b="1" dirty="0" smtClean="0"/>
              <a:t>Novel aspects:</a:t>
            </a:r>
          </a:p>
          <a:p>
            <a:pPr lvl="1"/>
            <a:r>
              <a:rPr lang="en-US" sz="1800" dirty="0" smtClean="0"/>
              <a:t>Has team (expressing joint activities) vs. individual (individual’s </a:t>
            </a:r>
            <a:r>
              <a:rPr lang="en-US" sz="1800" dirty="0"/>
              <a:t>activities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operators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Team synchronization </a:t>
            </a:r>
            <a:r>
              <a:rPr lang="en-US" sz="1800" dirty="0" smtClean="0"/>
              <a:t>protocol.</a:t>
            </a:r>
          </a:p>
          <a:p>
            <a:pPr lvl="1"/>
            <a:r>
              <a:rPr lang="en-US" sz="1800" dirty="0" smtClean="0"/>
              <a:t> Constructs to </a:t>
            </a:r>
            <a:r>
              <a:rPr lang="en-US" sz="1800" dirty="0" smtClean="0">
                <a:solidFill>
                  <a:srgbClr val="FF0000"/>
                </a:solidFill>
              </a:rPr>
              <a:t>monitoring team performance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Communication’s</a:t>
            </a:r>
            <a:r>
              <a:rPr lang="en-US" sz="1800" dirty="0" smtClean="0"/>
              <a:t> (based on joint intention) overhead and risks.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team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Similarities: </a:t>
            </a:r>
            <a:r>
              <a:rPr lang="en-US" sz="2000" b="1" i="1" dirty="0" smtClean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</a:t>
            </a:r>
            <a:r>
              <a:rPr lang="en-US" sz="2000" dirty="0" smtClean="0">
                <a:solidFill>
                  <a:srgbClr val="FF0000"/>
                </a:solidFill>
              </a:rPr>
              <a:t>BDI model </a:t>
            </a:r>
            <a:r>
              <a:rPr lang="en-US" sz="2000" dirty="0" smtClean="0"/>
              <a:t>and Bratman’s view of intention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Similarities: </a:t>
            </a:r>
            <a:r>
              <a:rPr lang="en-US" sz="2000" b="1" i="1" dirty="0" smtClean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</a:t>
            </a:r>
            <a:r>
              <a:rPr lang="en-US" sz="2000" dirty="0" smtClean="0">
                <a:solidFill>
                  <a:srgbClr val="FF0000"/>
                </a:solidFill>
              </a:rPr>
              <a:t>BDI model </a:t>
            </a:r>
            <a:r>
              <a:rPr lang="en-US" sz="2000" dirty="0" smtClean="0"/>
              <a:t>and Bratman’s view of intention.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</a:t>
            </a:r>
            <a:r>
              <a:rPr lang="en-US" sz="2000" dirty="0" smtClean="0">
                <a:solidFill>
                  <a:srgbClr val="FF0000"/>
                </a:solidFill>
              </a:rPr>
              <a:t>are not collection of </a:t>
            </a:r>
            <a:r>
              <a:rPr lang="en-US" sz="2000" dirty="0" smtClean="0"/>
              <a:t>individual actions (agents need to share beliefs).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Similarities: </a:t>
            </a:r>
            <a:r>
              <a:rPr lang="en-US" sz="2000" b="1" i="1" dirty="0" smtClean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</a:t>
            </a:r>
            <a:r>
              <a:rPr lang="en-US" sz="2000" dirty="0" smtClean="0">
                <a:solidFill>
                  <a:srgbClr val="FF0000"/>
                </a:solidFill>
              </a:rPr>
              <a:t>BDI model </a:t>
            </a:r>
            <a:r>
              <a:rPr lang="en-US" sz="2000" dirty="0" smtClean="0"/>
              <a:t>and Bratman’s view of intention.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</a:t>
            </a:r>
            <a:r>
              <a:rPr lang="en-US" sz="2000" dirty="0" smtClean="0">
                <a:solidFill>
                  <a:srgbClr val="FF0000"/>
                </a:solidFill>
              </a:rPr>
              <a:t>are not collection of </a:t>
            </a:r>
            <a:r>
              <a:rPr lang="en-US" sz="2000" dirty="0" smtClean="0"/>
              <a:t>individual actions (agents need to share beliefs).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Similarities: </a:t>
            </a:r>
            <a:r>
              <a:rPr lang="en-US" sz="2000" b="1" i="1" dirty="0" smtClean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</a:t>
            </a:r>
            <a:r>
              <a:rPr lang="en-US" sz="2000" dirty="0" smtClean="0">
                <a:solidFill>
                  <a:srgbClr val="FF0000"/>
                </a:solidFill>
              </a:rPr>
              <a:t>BDI model </a:t>
            </a:r>
            <a:r>
              <a:rPr lang="en-US" sz="2000" dirty="0" smtClean="0"/>
              <a:t>and Bratman’s view of intention.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</a:t>
            </a:r>
            <a:r>
              <a:rPr lang="en-US" sz="2000" dirty="0" smtClean="0">
                <a:solidFill>
                  <a:srgbClr val="FF0000"/>
                </a:solidFill>
              </a:rPr>
              <a:t>are not collection of </a:t>
            </a:r>
            <a:r>
              <a:rPr lang="en-US" sz="2000" dirty="0" smtClean="0"/>
              <a:t>individual actions (agents need to share beliefs).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</a:t>
            </a:r>
            <a:r>
              <a:rPr lang="en-US" sz="2000" dirty="0" smtClean="0">
                <a:solidFill>
                  <a:srgbClr val="FF0000"/>
                </a:solidFill>
              </a:rPr>
              <a:t>commitment</a:t>
            </a:r>
            <a:r>
              <a:rPr lang="en-US" sz="2000" dirty="0" smtClean="0"/>
              <a:t>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Similarities: </a:t>
            </a:r>
            <a:r>
              <a:rPr lang="en-US" sz="2000" b="1" i="1" dirty="0" smtClean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Differences: </a:t>
            </a:r>
            <a:r>
              <a:rPr lang="en-US" sz="2000" b="1" i="1" dirty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Differences: </a:t>
            </a:r>
            <a:r>
              <a:rPr lang="en-US" sz="2000" b="1" i="1" dirty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employs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structures over intentions </a:t>
            </a:r>
            <a:r>
              <a:rPr lang="en-US" sz="2000" dirty="0" smtClean="0"/>
              <a:t>(in contrast to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Differences: </a:t>
            </a:r>
            <a:r>
              <a:rPr lang="en-US" sz="2000" b="1" i="1" dirty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possess: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employs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structures over intentions </a:t>
            </a:r>
            <a:r>
              <a:rPr lang="en-US" sz="2000" dirty="0" smtClean="0"/>
              <a:t>(in contrast to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SharedPlans</a:t>
            </a:r>
            <a:r>
              <a:rPr lang="en-US" sz="2000" dirty="0"/>
              <a:t> </a:t>
            </a:r>
            <a:r>
              <a:rPr lang="en-US" sz="2000" dirty="0" smtClean="0"/>
              <a:t>theory describe </a:t>
            </a:r>
            <a:r>
              <a:rPr lang="en-US" sz="2000" dirty="0" smtClean="0">
                <a:solidFill>
                  <a:srgbClr val="FF0000"/>
                </a:solidFill>
              </a:rPr>
              <a:t>a way to achieve </a:t>
            </a:r>
            <a:r>
              <a:rPr lang="en-US" sz="2000" dirty="0" smtClean="0"/>
              <a:t>a shared goal whereas </a:t>
            </a:r>
            <a:r>
              <a:rPr lang="en-US" sz="2000" b="1" dirty="0"/>
              <a:t>Joint Intentions </a:t>
            </a:r>
            <a:r>
              <a:rPr lang="en-US" sz="2000" dirty="0" smtClean="0"/>
              <a:t>theory only describes the shared goal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Differences: </a:t>
            </a:r>
            <a:r>
              <a:rPr lang="en-US" sz="2000" b="1" i="1" dirty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employs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structures over intentions </a:t>
            </a:r>
            <a:r>
              <a:rPr lang="en-US" sz="2000" dirty="0" smtClean="0"/>
              <a:t>(in contrast to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SharedPlans</a:t>
            </a:r>
            <a:r>
              <a:rPr lang="en-US" sz="2000" dirty="0"/>
              <a:t> </a:t>
            </a:r>
            <a:r>
              <a:rPr lang="en-US" sz="2000" dirty="0" smtClean="0"/>
              <a:t>theory describe </a:t>
            </a:r>
            <a:r>
              <a:rPr lang="en-US" sz="2000" dirty="0" smtClean="0">
                <a:solidFill>
                  <a:srgbClr val="FF0000"/>
                </a:solidFill>
              </a:rPr>
              <a:t>a way to achieve </a:t>
            </a:r>
            <a:r>
              <a:rPr lang="en-US" sz="2000" dirty="0" smtClean="0"/>
              <a:t>a shared goal whereas </a:t>
            </a:r>
            <a:r>
              <a:rPr lang="en-US" sz="2000" b="1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Joint Intentions </a:t>
            </a:r>
            <a:r>
              <a:rPr lang="en-US" sz="2000" dirty="0" smtClean="0"/>
              <a:t>theory assumes </a:t>
            </a:r>
            <a:r>
              <a:rPr lang="en-US" sz="2000" dirty="0" smtClean="0">
                <a:solidFill>
                  <a:srgbClr val="FF0000"/>
                </a:solidFill>
              </a:rPr>
              <a:t>knowledge</a:t>
            </a:r>
            <a:r>
              <a:rPr lang="en-US" sz="2000" dirty="0" smtClean="0"/>
              <a:t> about the teammates is </a:t>
            </a:r>
            <a:r>
              <a:rPr lang="en-US" sz="2000" dirty="0" smtClean="0">
                <a:solidFill>
                  <a:srgbClr val="FF0000"/>
                </a:solidFill>
              </a:rPr>
              <a:t>always available </a:t>
            </a:r>
            <a:r>
              <a:rPr lang="en-US" sz="2000" dirty="0" smtClean="0"/>
              <a:t>(in contrast to partial plan 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Differences: </a:t>
            </a:r>
            <a:r>
              <a:rPr lang="en-US" sz="2000" b="1" i="1" dirty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employs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structures over intentions </a:t>
            </a:r>
            <a:r>
              <a:rPr lang="en-US" sz="2000" dirty="0" smtClean="0"/>
              <a:t>(in contrast to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SharedPlans</a:t>
            </a:r>
            <a:r>
              <a:rPr lang="en-US" sz="2000" dirty="0"/>
              <a:t> </a:t>
            </a:r>
            <a:r>
              <a:rPr lang="en-US" sz="2000" dirty="0" smtClean="0"/>
              <a:t>theory describe </a:t>
            </a:r>
            <a:r>
              <a:rPr lang="en-US" sz="2000" dirty="0" smtClean="0">
                <a:solidFill>
                  <a:srgbClr val="FF0000"/>
                </a:solidFill>
              </a:rPr>
              <a:t>a way to achieve </a:t>
            </a:r>
            <a:r>
              <a:rPr lang="en-US" sz="2000" dirty="0" smtClean="0"/>
              <a:t>a shared goal whereas </a:t>
            </a:r>
            <a:r>
              <a:rPr lang="en-US" sz="2000" b="1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Joint Intentions </a:t>
            </a:r>
            <a:r>
              <a:rPr lang="en-US" sz="2000" dirty="0" smtClean="0"/>
              <a:t>theory assumes </a:t>
            </a:r>
            <a:r>
              <a:rPr lang="en-US" sz="2000" dirty="0" smtClean="0">
                <a:solidFill>
                  <a:srgbClr val="FF0000"/>
                </a:solidFill>
              </a:rPr>
              <a:t>knowledge</a:t>
            </a:r>
            <a:r>
              <a:rPr lang="en-US" sz="2000" dirty="0" smtClean="0"/>
              <a:t> about the teammates is </a:t>
            </a:r>
            <a:r>
              <a:rPr lang="en-US" sz="2000" dirty="0" smtClean="0">
                <a:solidFill>
                  <a:srgbClr val="FF0000"/>
                </a:solidFill>
              </a:rPr>
              <a:t>always available </a:t>
            </a:r>
            <a:r>
              <a:rPr lang="en-US" sz="2000" dirty="0" smtClean="0"/>
              <a:t>(in contrast to partial plan 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 requirements are derived from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concept whereas it is “hard-wired” in </a:t>
            </a:r>
            <a:r>
              <a:rPr lang="en-US" sz="2000" b="1" dirty="0" smtClean="0"/>
              <a:t>Joint </a:t>
            </a:r>
            <a:r>
              <a:rPr lang="en-US" sz="2000" b="1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Differences: </a:t>
            </a:r>
            <a:r>
              <a:rPr lang="en-US" sz="2000" b="1" i="1" dirty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</a:t>
            </a:r>
            <a:r>
              <a:rPr lang="en-US" sz="2000" dirty="0" smtClean="0"/>
              <a:t>.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Association to </a:t>
            </a:r>
            <a:r>
              <a:rPr lang="en-US" sz="1800" dirty="0">
                <a:solidFill>
                  <a:srgbClr val="FF0000"/>
                </a:solidFill>
              </a:rPr>
              <a:t>discourse structure </a:t>
            </a:r>
            <a:r>
              <a:rPr lang="en-US" sz="1800" dirty="0"/>
              <a:t>(improve communicative aspects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Association to </a:t>
            </a:r>
            <a:r>
              <a:rPr lang="en-US" sz="1800" dirty="0">
                <a:solidFill>
                  <a:srgbClr val="FF0000"/>
                </a:solidFill>
              </a:rPr>
              <a:t>discourse structure </a:t>
            </a:r>
            <a:r>
              <a:rPr lang="en-US" sz="1800" dirty="0"/>
              <a:t>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</a:t>
            </a:r>
            <a:r>
              <a:rPr lang="en-US" sz="2000" dirty="0" smtClean="0">
                <a:solidFill>
                  <a:srgbClr val="FF0000"/>
                </a:solidFill>
              </a:rPr>
              <a:t>clearly defined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fulfills</a:t>
            </a:r>
            <a:r>
              <a:rPr lang="en-US" sz="2000" dirty="0" smtClean="0"/>
              <a:t> most of the key collaboration requirements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Association to </a:t>
            </a:r>
            <a:r>
              <a:rPr lang="en-US" sz="1800" dirty="0">
                <a:solidFill>
                  <a:srgbClr val="FF0000"/>
                </a:solidFill>
              </a:rPr>
              <a:t>discourse structure </a:t>
            </a:r>
            <a:r>
              <a:rPr lang="en-US" sz="1800" dirty="0"/>
              <a:t>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</a:t>
            </a:r>
            <a:r>
              <a:rPr lang="en-US" sz="2000" dirty="0" smtClean="0">
                <a:solidFill>
                  <a:srgbClr val="FF0000"/>
                </a:solidFill>
              </a:rPr>
              <a:t>clearly defined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fulfills</a:t>
            </a:r>
            <a:r>
              <a:rPr lang="en-US" sz="2000" dirty="0" smtClean="0"/>
              <a:t>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</a:t>
            </a:r>
            <a:r>
              <a:rPr lang="en-US" sz="2000" dirty="0" smtClean="0">
                <a:solidFill>
                  <a:srgbClr val="FF0000"/>
                </a:solidFill>
              </a:rPr>
              <a:t>valuable</a:t>
            </a:r>
            <a:r>
              <a:rPr lang="en-US" sz="2000" dirty="0" smtClean="0"/>
              <a:t> and make the theories closer to </a:t>
            </a:r>
            <a:r>
              <a:rPr lang="en-US" sz="2000" dirty="0" smtClean="0">
                <a:solidFill>
                  <a:srgbClr val="FF0000"/>
                </a:solidFill>
              </a:rPr>
              <a:t>applications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Association to </a:t>
            </a:r>
            <a:r>
              <a:rPr lang="en-US" sz="1800" dirty="0">
                <a:solidFill>
                  <a:srgbClr val="FF0000"/>
                </a:solidFill>
              </a:rPr>
              <a:t>discourse structure </a:t>
            </a:r>
            <a:r>
              <a:rPr lang="en-US" sz="1800" dirty="0"/>
              <a:t>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</a:t>
            </a:r>
            <a:r>
              <a:rPr lang="en-US" sz="2000" dirty="0" smtClean="0">
                <a:solidFill>
                  <a:srgbClr val="FF0000"/>
                </a:solidFill>
              </a:rPr>
              <a:t>clearly defined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fulfills</a:t>
            </a:r>
            <a:r>
              <a:rPr lang="en-US" sz="2000" dirty="0" smtClean="0"/>
              <a:t>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</a:t>
            </a:r>
            <a:r>
              <a:rPr lang="en-US" sz="2000" dirty="0" smtClean="0">
                <a:solidFill>
                  <a:srgbClr val="FF0000"/>
                </a:solidFill>
              </a:rPr>
              <a:t>valuable</a:t>
            </a:r>
            <a:r>
              <a:rPr lang="en-US" sz="2000" dirty="0" smtClean="0"/>
              <a:t> and make the theories closer to </a:t>
            </a:r>
            <a:r>
              <a:rPr lang="en-US" sz="2000" dirty="0" smtClean="0">
                <a:solidFill>
                  <a:srgbClr val="FF0000"/>
                </a:solidFill>
              </a:rPr>
              <a:t>applications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lack</a:t>
            </a:r>
            <a:r>
              <a:rPr lang="en-US" sz="2000" dirty="0" smtClean="0"/>
              <a:t>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possess: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Agent Evaluates the stimuli with respect to their </a:t>
            </a:r>
            <a:r>
              <a:rPr lang="en-US" sz="1800" dirty="0" smtClean="0">
                <a:solidFill>
                  <a:srgbClr val="FF0000"/>
                </a:solidFill>
              </a:rPr>
              <a:t>consequences</a:t>
            </a:r>
            <a:r>
              <a:rPr lang="en-US" sz="1800" dirty="0" smtClean="0"/>
              <a:t>;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Agent Evaluates the stimuli with respect to their </a:t>
            </a:r>
            <a:r>
              <a:rPr lang="en-US" sz="1800" dirty="0" smtClean="0">
                <a:solidFill>
                  <a:srgbClr val="FF0000"/>
                </a:solidFill>
              </a:rPr>
              <a:t>consequences</a:t>
            </a:r>
            <a:r>
              <a:rPr lang="en-US" sz="1800" dirty="0" smtClean="0"/>
              <a:t>;</a:t>
            </a:r>
          </a:p>
          <a:p>
            <a:pPr lvl="2"/>
            <a:r>
              <a:rPr lang="en-US" sz="1800" dirty="0" smtClean="0"/>
              <a:t>According to Scherer’s </a:t>
            </a:r>
            <a:r>
              <a:rPr lang="en-US" sz="1800" dirty="0" smtClean="0">
                <a:solidFill>
                  <a:srgbClr val="FF0000"/>
                </a:solidFill>
              </a:rPr>
              <a:t>appraisal objectives </a:t>
            </a:r>
            <a:r>
              <a:rPr lang="en-US" sz="1800" dirty="0" smtClean="0"/>
              <a:t>(i.e., relevance, implication, coping, and normative significance</a:t>
            </a:r>
            <a:r>
              <a:rPr lang="en-US" sz="1800" dirty="0" smtClean="0"/>
              <a:t>),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Agent Evaluates the stimuli with respect to their </a:t>
            </a:r>
            <a:r>
              <a:rPr lang="en-US" sz="1800" dirty="0" smtClean="0">
                <a:solidFill>
                  <a:srgbClr val="FF0000"/>
                </a:solidFill>
              </a:rPr>
              <a:t>consequences</a:t>
            </a:r>
            <a:r>
              <a:rPr lang="en-US" sz="1800" dirty="0" smtClean="0"/>
              <a:t>;</a:t>
            </a:r>
          </a:p>
          <a:p>
            <a:pPr lvl="2"/>
            <a:r>
              <a:rPr lang="en-US" sz="1800" dirty="0" smtClean="0"/>
              <a:t>According to Scherer’s </a:t>
            </a:r>
            <a:r>
              <a:rPr lang="en-US" sz="1800" dirty="0" smtClean="0">
                <a:solidFill>
                  <a:srgbClr val="FF0000"/>
                </a:solidFill>
              </a:rPr>
              <a:t>appraisal objectives </a:t>
            </a:r>
            <a:r>
              <a:rPr lang="en-US" sz="1800" dirty="0" smtClean="0"/>
              <a:t>(i.e., relevance, implication, coping, and normative significance),</a:t>
            </a:r>
          </a:p>
          <a:p>
            <a:pPr lvl="2"/>
            <a:endParaRPr lang="en-US" sz="800" dirty="0" smtClean="0"/>
          </a:p>
          <a:p>
            <a:pPr lvl="2"/>
            <a:r>
              <a:rPr lang="en-US" sz="1800" dirty="0" smtClean="0"/>
              <a:t>Objectives include different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possess: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success of others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Agent Evaluates the stimuli with respect to their </a:t>
            </a:r>
            <a:r>
              <a:rPr lang="en-US" sz="1800" dirty="0" smtClean="0">
                <a:solidFill>
                  <a:srgbClr val="FF0000"/>
                </a:solidFill>
              </a:rPr>
              <a:t>consequences</a:t>
            </a:r>
            <a:r>
              <a:rPr lang="en-US" sz="1800" dirty="0" smtClean="0"/>
              <a:t>;</a:t>
            </a:r>
          </a:p>
          <a:p>
            <a:pPr lvl="2"/>
            <a:r>
              <a:rPr lang="en-US" sz="1800" dirty="0" smtClean="0"/>
              <a:t>According to Scherer’s </a:t>
            </a:r>
            <a:r>
              <a:rPr lang="en-US" sz="1800" dirty="0" smtClean="0">
                <a:solidFill>
                  <a:srgbClr val="FF0000"/>
                </a:solidFill>
              </a:rPr>
              <a:t>appraisal objectives </a:t>
            </a:r>
            <a:r>
              <a:rPr lang="en-US" sz="1800" dirty="0" smtClean="0"/>
              <a:t>(i.e., relevance, implication, coping, and normative significance),</a:t>
            </a:r>
          </a:p>
          <a:p>
            <a:pPr lvl="2"/>
            <a:endParaRPr lang="en-US" sz="800" dirty="0" smtClean="0"/>
          </a:p>
          <a:p>
            <a:pPr lvl="2"/>
            <a:r>
              <a:rPr lang="en-US" sz="1800" dirty="0" smtClean="0"/>
              <a:t>Objectives include different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2"/>
            <a:endParaRPr lang="en-US" sz="800" dirty="0" smtClean="0"/>
          </a:p>
          <a:p>
            <a:pPr lvl="1"/>
            <a:r>
              <a:rPr lang="en-US" sz="1800" dirty="0" smtClean="0"/>
              <a:t>Specific </a:t>
            </a:r>
            <a:r>
              <a:rPr lang="en-US" sz="1800" dirty="0" smtClean="0">
                <a:solidFill>
                  <a:srgbClr val="FF0000"/>
                </a:solidFill>
              </a:rPr>
              <a:t>values</a:t>
            </a:r>
            <a:r>
              <a:rPr lang="en-US" sz="1800" dirty="0" smtClean="0"/>
              <a:t> will be assigned to appraisal variables</a:t>
            </a:r>
            <a:r>
              <a:rPr lang="en-US" sz="1800" dirty="0" smtClean="0"/>
              <a:t>,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Agent Evaluates the stimuli with respect to their </a:t>
            </a:r>
            <a:r>
              <a:rPr lang="en-US" sz="1800" dirty="0" smtClean="0">
                <a:solidFill>
                  <a:srgbClr val="FF0000"/>
                </a:solidFill>
              </a:rPr>
              <a:t>consequences</a:t>
            </a:r>
            <a:r>
              <a:rPr lang="en-US" sz="1800" dirty="0" smtClean="0"/>
              <a:t>;</a:t>
            </a:r>
          </a:p>
          <a:p>
            <a:pPr lvl="2"/>
            <a:r>
              <a:rPr lang="en-US" sz="1800" dirty="0" smtClean="0"/>
              <a:t>According to Scherer’s </a:t>
            </a:r>
            <a:r>
              <a:rPr lang="en-US" sz="1800" dirty="0" smtClean="0">
                <a:solidFill>
                  <a:srgbClr val="FF0000"/>
                </a:solidFill>
              </a:rPr>
              <a:t>appraisal objectives </a:t>
            </a:r>
            <a:r>
              <a:rPr lang="en-US" sz="1800" dirty="0" smtClean="0"/>
              <a:t>(i.e., relevance, implication, coping, and normative significance),</a:t>
            </a:r>
          </a:p>
          <a:p>
            <a:pPr lvl="2"/>
            <a:endParaRPr lang="en-US" sz="800" dirty="0" smtClean="0"/>
          </a:p>
          <a:p>
            <a:pPr lvl="2"/>
            <a:r>
              <a:rPr lang="en-US" sz="1800" dirty="0" smtClean="0"/>
              <a:t>Objectives include different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2"/>
            <a:endParaRPr lang="en-US" sz="800" dirty="0" smtClean="0"/>
          </a:p>
          <a:p>
            <a:pPr lvl="1"/>
            <a:r>
              <a:rPr lang="en-US" sz="1800" dirty="0" smtClean="0"/>
              <a:t>Specific </a:t>
            </a:r>
            <a:r>
              <a:rPr lang="en-US" sz="1800" dirty="0" smtClean="0">
                <a:solidFill>
                  <a:srgbClr val="FF0000"/>
                </a:solidFill>
              </a:rPr>
              <a:t>values</a:t>
            </a:r>
            <a:r>
              <a:rPr lang="en-US" sz="1800" dirty="0" smtClean="0"/>
              <a:t> will be assigned to appraisal variables,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Determined appraisal variables are mapped onto a particular </a:t>
            </a:r>
            <a:r>
              <a:rPr lang="en-US" sz="1800" dirty="0" smtClean="0">
                <a:solidFill>
                  <a:srgbClr val="FF0000"/>
                </a:solidFill>
              </a:rPr>
              <a:t>emotion</a:t>
            </a:r>
            <a:r>
              <a:rPr lang="en-US" sz="1800" dirty="0" smtClean="0"/>
              <a:t>,</a:t>
            </a:r>
          </a:p>
          <a:p>
            <a:pPr lvl="2"/>
            <a:r>
              <a:rPr lang="en-US" sz="1800" dirty="0" smtClean="0"/>
              <a:t>Appraisal variables are the </a:t>
            </a:r>
            <a:r>
              <a:rPr lang="en-US" sz="1800" dirty="0" smtClean="0">
                <a:solidFill>
                  <a:srgbClr val="FF0000"/>
                </a:solidFill>
              </a:rPr>
              <a:t>semantic primitives </a:t>
            </a:r>
            <a:r>
              <a:rPr lang="en-US" sz="1800" dirty="0" smtClean="0"/>
              <a:t>for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emotions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elements.</a:t>
            </a:r>
            <a:endParaRPr lang="en-US" sz="1800" dirty="0"/>
          </a:p>
          <a:p>
            <a:pPr lvl="1"/>
            <a:r>
              <a:rPr lang="en-US" sz="1800" dirty="0" smtClean="0"/>
              <a:t> Outcome </a:t>
            </a:r>
            <a:r>
              <a:rPr lang="en-US" sz="1800" dirty="0">
                <a:solidFill>
                  <a:srgbClr val="FF0000"/>
                </a:solidFill>
              </a:rPr>
              <a:t>triggers</a:t>
            </a:r>
            <a:r>
              <a:rPr lang="en-US" sz="1800" dirty="0"/>
              <a:t> emotions and coping strategies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elements.</a:t>
            </a:r>
            <a:endParaRPr lang="en-US" sz="1800" dirty="0"/>
          </a:p>
          <a:p>
            <a:pPr lvl="1"/>
            <a:r>
              <a:rPr lang="en-US" sz="1800" dirty="0" smtClean="0"/>
              <a:t> Outcome </a:t>
            </a:r>
            <a:r>
              <a:rPr lang="en-US" sz="1800" dirty="0">
                <a:solidFill>
                  <a:srgbClr val="FF0000"/>
                </a:solidFill>
              </a:rPr>
              <a:t>triggers</a:t>
            </a:r>
            <a:r>
              <a:rPr lang="en-US" sz="1800" dirty="0"/>
              <a:t> emotions and coping strategies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Appraisal variables, e.g., relevance, desirability, expectedness, controllability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elements.</a:t>
            </a:r>
            <a:endParaRPr lang="en-US" sz="1800" dirty="0"/>
          </a:p>
          <a:p>
            <a:pPr lvl="1"/>
            <a:r>
              <a:rPr lang="en-US" sz="1800" dirty="0" smtClean="0"/>
              <a:t> Outcome </a:t>
            </a:r>
            <a:r>
              <a:rPr lang="en-US" sz="1800" dirty="0">
                <a:solidFill>
                  <a:srgbClr val="FF0000"/>
                </a:solidFill>
              </a:rPr>
              <a:t>triggers</a:t>
            </a:r>
            <a:r>
              <a:rPr lang="en-US" sz="1800" dirty="0"/>
              <a:t> emotions and coping strategies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Appraisal variables, e.g., relevance, desirability, expectedness, controllability.</a:t>
            </a:r>
          </a:p>
          <a:p>
            <a:endParaRPr lang="en-US" sz="900" dirty="0" smtClean="0"/>
          </a:p>
          <a:p>
            <a:r>
              <a:rPr lang="en-US" sz="1800" dirty="0" smtClean="0"/>
              <a:t>Coping process: </a:t>
            </a:r>
          </a:p>
          <a:p>
            <a:pPr lvl="1"/>
            <a:r>
              <a:rPr lang="en-US" sz="1800" dirty="0"/>
              <a:t>Determines </a:t>
            </a:r>
            <a:r>
              <a:rPr lang="en-US" sz="1800" dirty="0">
                <a:solidFill>
                  <a:srgbClr val="FF0000"/>
                </a:solidFill>
              </a:rPr>
              <a:t>whether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how</a:t>
            </a:r>
            <a:r>
              <a:rPr lang="en-US" sz="1800" dirty="0"/>
              <a:t> agent should </a:t>
            </a:r>
            <a:r>
              <a:rPr lang="en-US" sz="1800" dirty="0">
                <a:solidFill>
                  <a:srgbClr val="FF0000"/>
                </a:solidFill>
              </a:rPr>
              <a:t>respond</a:t>
            </a:r>
            <a:r>
              <a:rPr lang="en-US" sz="1800" dirty="0"/>
              <a:t> to an event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elements.</a:t>
            </a:r>
            <a:endParaRPr lang="en-US" sz="1800" dirty="0"/>
          </a:p>
          <a:p>
            <a:pPr lvl="1"/>
            <a:r>
              <a:rPr lang="en-US" sz="1800" dirty="0" smtClean="0"/>
              <a:t> Outcome </a:t>
            </a:r>
            <a:r>
              <a:rPr lang="en-US" sz="1800" dirty="0">
                <a:solidFill>
                  <a:srgbClr val="FF0000"/>
                </a:solidFill>
              </a:rPr>
              <a:t>triggers</a:t>
            </a:r>
            <a:r>
              <a:rPr lang="en-US" sz="1800" dirty="0"/>
              <a:t> emotions and coping strategies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Appraisal variables, e.g., relevance, desirability, expectedness, controllability.</a:t>
            </a:r>
          </a:p>
          <a:p>
            <a:endParaRPr lang="en-US" sz="900" dirty="0" smtClean="0"/>
          </a:p>
          <a:p>
            <a:r>
              <a:rPr lang="en-US" sz="1800" dirty="0" smtClean="0"/>
              <a:t>Coping process: </a:t>
            </a:r>
          </a:p>
          <a:p>
            <a:pPr lvl="1"/>
            <a:r>
              <a:rPr lang="en-US" sz="1800" dirty="0"/>
              <a:t>Determines </a:t>
            </a:r>
            <a:r>
              <a:rPr lang="en-US" sz="1800" dirty="0">
                <a:solidFill>
                  <a:srgbClr val="FF0000"/>
                </a:solidFill>
              </a:rPr>
              <a:t>whether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how</a:t>
            </a:r>
            <a:r>
              <a:rPr lang="en-US" sz="1800" dirty="0"/>
              <a:t> agent should </a:t>
            </a:r>
            <a:r>
              <a:rPr lang="en-US" sz="1800" dirty="0">
                <a:solidFill>
                  <a:srgbClr val="FF0000"/>
                </a:solidFill>
              </a:rPr>
              <a:t>respond</a:t>
            </a:r>
            <a:r>
              <a:rPr lang="en-US" sz="1800" dirty="0"/>
              <a:t> to an event.</a:t>
            </a:r>
          </a:p>
          <a:p>
            <a:pPr lvl="1"/>
            <a:r>
              <a:rPr lang="en-US" sz="1800" dirty="0"/>
              <a:t>Coping strategies </a:t>
            </a:r>
            <a:r>
              <a:rPr lang="en-US" sz="1800" dirty="0">
                <a:solidFill>
                  <a:srgbClr val="FF0000"/>
                </a:solidFill>
              </a:rPr>
              <a:t>control</a:t>
            </a:r>
            <a:r>
              <a:rPr lang="en-US" sz="1800" dirty="0"/>
              <a:t> (enable or suppress) cognitive processes operate  on causal interpretation of the appraisals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elements.</a:t>
            </a:r>
            <a:endParaRPr lang="en-US" sz="1800" dirty="0"/>
          </a:p>
          <a:p>
            <a:pPr lvl="1"/>
            <a:r>
              <a:rPr lang="en-US" sz="1800" dirty="0" smtClean="0"/>
              <a:t> Outcome </a:t>
            </a:r>
            <a:r>
              <a:rPr lang="en-US" sz="1800" dirty="0">
                <a:solidFill>
                  <a:srgbClr val="FF0000"/>
                </a:solidFill>
              </a:rPr>
              <a:t>triggers</a:t>
            </a:r>
            <a:r>
              <a:rPr lang="en-US" sz="1800" dirty="0"/>
              <a:t> emotions and coping strategies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Appraisal variables, e.g., relevance, desirability, expectedness, controllability.</a:t>
            </a:r>
          </a:p>
          <a:p>
            <a:endParaRPr lang="en-US" sz="900" dirty="0" smtClean="0"/>
          </a:p>
          <a:p>
            <a:r>
              <a:rPr lang="en-US" sz="1800" dirty="0" smtClean="0"/>
              <a:t>Coping process: </a:t>
            </a:r>
          </a:p>
          <a:p>
            <a:pPr lvl="1"/>
            <a:r>
              <a:rPr lang="en-US" sz="1800" dirty="0"/>
              <a:t>Determines </a:t>
            </a:r>
            <a:r>
              <a:rPr lang="en-US" sz="1800" dirty="0">
                <a:solidFill>
                  <a:srgbClr val="FF0000"/>
                </a:solidFill>
              </a:rPr>
              <a:t>whether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how</a:t>
            </a:r>
            <a:r>
              <a:rPr lang="en-US" sz="1800" dirty="0"/>
              <a:t> agent should </a:t>
            </a:r>
            <a:r>
              <a:rPr lang="en-US" sz="1800" dirty="0">
                <a:solidFill>
                  <a:srgbClr val="FF0000"/>
                </a:solidFill>
              </a:rPr>
              <a:t>respond</a:t>
            </a:r>
            <a:r>
              <a:rPr lang="en-US" sz="1800" dirty="0"/>
              <a:t> to an event.</a:t>
            </a:r>
          </a:p>
          <a:p>
            <a:pPr lvl="1"/>
            <a:r>
              <a:rPr lang="en-US" sz="1800" dirty="0"/>
              <a:t>Coping strategies </a:t>
            </a:r>
            <a:r>
              <a:rPr lang="en-US" sz="1800" dirty="0">
                <a:solidFill>
                  <a:srgbClr val="FF0000"/>
                </a:solidFill>
              </a:rPr>
              <a:t>control</a:t>
            </a:r>
            <a:r>
              <a:rPr lang="en-US" sz="1800" dirty="0"/>
              <a:t> (enable or suppress) cognitive processes operate  on causal interpretation of the appraisals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Coping strategies can be </a:t>
            </a:r>
            <a:r>
              <a:rPr lang="en-US" sz="1800" dirty="0" smtClean="0">
                <a:solidFill>
                  <a:srgbClr val="FF0000"/>
                </a:solidFill>
              </a:rPr>
              <a:t>grouped</a:t>
            </a:r>
            <a:r>
              <a:rPr lang="en-US" sz="1800" dirty="0" smtClean="0"/>
              <a:t> into different categories</a:t>
            </a:r>
            <a:r>
              <a:rPr lang="en-US" sz="1800" dirty="0"/>
              <a:t>:</a:t>
            </a:r>
            <a:endParaRPr lang="en-US" sz="1800" dirty="0" smtClean="0"/>
          </a:p>
          <a:p>
            <a:pPr lvl="1"/>
            <a:r>
              <a:rPr lang="en-US" sz="1800" dirty="0" smtClean="0"/>
              <a:t>Problem-focused (e.g., planning)</a:t>
            </a:r>
          </a:p>
          <a:p>
            <a:pPr lvl="1"/>
            <a:r>
              <a:rPr lang="en-US" sz="1800" dirty="0" smtClean="0"/>
              <a:t>Emotion-focused (seeking social support for instrumental reasons)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6867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/>
              <a:t>model </a:t>
            </a:r>
            <a:r>
              <a:rPr lang="en-US" sz="2000" dirty="0">
                <a:solidFill>
                  <a:srgbClr val="FF0000"/>
                </a:solidFill>
              </a:rPr>
              <a:t>categorizes</a:t>
            </a:r>
            <a:r>
              <a:rPr lang="en-US" sz="2000" dirty="0"/>
              <a:t> emotions based on their underlying </a:t>
            </a:r>
            <a:r>
              <a:rPr lang="en-US" sz="2000" dirty="0">
                <a:solidFill>
                  <a:srgbClr val="FF0000"/>
                </a:solidFill>
              </a:rPr>
              <a:t>appraisal patterns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>
                <a:solidFill>
                  <a:srgbClr val="002060"/>
                </a:solidFill>
              </a:rPr>
              <a:t>OCC – A structural Appraisal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possess: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success of others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reconcile </a:t>
            </a:r>
            <a:r>
              <a:rPr lang="en-US" sz="1800" dirty="0"/>
              <a:t>between commitments to the existing collaboration and their other </a:t>
            </a:r>
            <a:r>
              <a:rPr lang="en-US" sz="1800" dirty="0" smtClean="0"/>
              <a:t>activities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6867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/>
              <a:t>model </a:t>
            </a:r>
            <a:r>
              <a:rPr lang="en-US" sz="2000" dirty="0">
                <a:solidFill>
                  <a:srgbClr val="FF0000"/>
                </a:solidFill>
              </a:rPr>
              <a:t>categorizes</a:t>
            </a:r>
            <a:r>
              <a:rPr lang="en-US" sz="2000" dirty="0"/>
              <a:t> emotions based on their underlying </a:t>
            </a:r>
            <a:r>
              <a:rPr lang="en-US" sz="2000" dirty="0">
                <a:solidFill>
                  <a:srgbClr val="FF0000"/>
                </a:solidFill>
              </a:rPr>
              <a:t>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</a:t>
            </a:r>
            <a:r>
              <a:rPr lang="en-US" sz="2000" dirty="0" smtClean="0">
                <a:solidFill>
                  <a:srgbClr val="FF0000"/>
                </a:solidFill>
              </a:rPr>
              <a:t>fundamental criteria </a:t>
            </a:r>
            <a:r>
              <a:rPr lang="en-US" sz="2000" dirty="0" smtClean="0"/>
              <a:t>and involve: </a:t>
            </a:r>
          </a:p>
          <a:p>
            <a:pPr lvl="1"/>
            <a:r>
              <a:rPr lang="en-US" sz="1800" dirty="0"/>
              <a:t>One’s focus of </a:t>
            </a:r>
            <a:r>
              <a:rPr lang="en-US" sz="1800" dirty="0" smtClean="0"/>
              <a:t>attention,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concern,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appraisals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>
                <a:solidFill>
                  <a:srgbClr val="002060"/>
                </a:solidFill>
              </a:rPr>
              <a:t>OCC – A structural Appraisal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6867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/>
              <a:t>model </a:t>
            </a:r>
            <a:r>
              <a:rPr lang="en-US" sz="2000" dirty="0">
                <a:solidFill>
                  <a:srgbClr val="FF0000"/>
                </a:solidFill>
              </a:rPr>
              <a:t>categorizes</a:t>
            </a:r>
            <a:r>
              <a:rPr lang="en-US" sz="2000" dirty="0"/>
              <a:t> emotions based on their underlying </a:t>
            </a:r>
            <a:r>
              <a:rPr lang="en-US" sz="2000" dirty="0">
                <a:solidFill>
                  <a:srgbClr val="FF0000"/>
                </a:solidFill>
              </a:rPr>
              <a:t>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</a:t>
            </a:r>
            <a:r>
              <a:rPr lang="en-US" sz="2000" dirty="0" smtClean="0">
                <a:solidFill>
                  <a:srgbClr val="FF0000"/>
                </a:solidFill>
              </a:rPr>
              <a:t>fundamental criteria </a:t>
            </a:r>
            <a:r>
              <a:rPr lang="en-US" sz="2000" dirty="0" smtClean="0"/>
              <a:t>and involve: </a:t>
            </a:r>
          </a:p>
          <a:p>
            <a:pPr lvl="1"/>
            <a:r>
              <a:rPr lang="en-US" sz="1800" dirty="0"/>
              <a:t>One’s focus of </a:t>
            </a:r>
            <a:r>
              <a:rPr lang="en-US" sz="1800" dirty="0" smtClean="0"/>
              <a:t>attention,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concern,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appraisals.</a:t>
            </a:r>
            <a:endParaRPr lang="en-US" sz="1800" dirty="0"/>
          </a:p>
          <a:p>
            <a:r>
              <a:rPr lang="en-US" sz="2000" dirty="0" smtClean="0"/>
              <a:t>OCC </a:t>
            </a:r>
            <a:r>
              <a:rPr lang="en-US" sz="2000" dirty="0"/>
              <a:t>model introduces some </a:t>
            </a:r>
            <a:r>
              <a:rPr lang="en-US" sz="2000" dirty="0">
                <a:solidFill>
                  <a:srgbClr val="FF0000"/>
                </a:solidFill>
              </a:rPr>
              <a:t>global variables </a:t>
            </a:r>
            <a:r>
              <a:rPr lang="en-US" sz="2000" dirty="0"/>
              <a:t>of an </a:t>
            </a:r>
            <a:r>
              <a:rPr lang="en-US" sz="2000" dirty="0" smtClean="0"/>
              <a:t>emotion's </a:t>
            </a:r>
            <a:r>
              <a:rPr lang="en-US" sz="2000" dirty="0" smtClean="0">
                <a:solidFill>
                  <a:srgbClr val="FF0000"/>
                </a:solidFill>
              </a:rPr>
              <a:t>intensity</a:t>
            </a:r>
            <a:r>
              <a:rPr lang="en-US" sz="2000" dirty="0" smtClean="0"/>
              <a:t>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 (e.g., sense of reality, and arousal).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>
                <a:solidFill>
                  <a:srgbClr val="002060"/>
                </a:solidFill>
              </a:rPr>
              <a:t>OCC – A structural Appraisal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6867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/>
              <a:t>model </a:t>
            </a:r>
            <a:r>
              <a:rPr lang="en-US" sz="2000" dirty="0">
                <a:solidFill>
                  <a:srgbClr val="FF0000"/>
                </a:solidFill>
              </a:rPr>
              <a:t>categorizes</a:t>
            </a:r>
            <a:r>
              <a:rPr lang="en-US" sz="2000" dirty="0"/>
              <a:t> emotions based on their underlying </a:t>
            </a:r>
            <a:r>
              <a:rPr lang="en-US" sz="2000" dirty="0">
                <a:solidFill>
                  <a:srgbClr val="FF0000"/>
                </a:solidFill>
              </a:rPr>
              <a:t>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</a:t>
            </a:r>
            <a:r>
              <a:rPr lang="en-US" sz="2000" dirty="0" smtClean="0">
                <a:solidFill>
                  <a:srgbClr val="FF0000"/>
                </a:solidFill>
              </a:rPr>
              <a:t>fundamental criteria </a:t>
            </a:r>
            <a:r>
              <a:rPr lang="en-US" sz="2000" dirty="0" smtClean="0"/>
              <a:t>and involve: </a:t>
            </a:r>
          </a:p>
          <a:p>
            <a:pPr lvl="1"/>
            <a:r>
              <a:rPr lang="en-US" sz="1800" dirty="0"/>
              <a:t>One’s focus of </a:t>
            </a:r>
            <a:r>
              <a:rPr lang="en-US" sz="1800" dirty="0" smtClean="0"/>
              <a:t>attention,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concern,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appraisals.</a:t>
            </a:r>
            <a:endParaRPr lang="en-US" sz="1800" dirty="0"/>
          </a:p>
          <a:p>
            <a:r>
              <a:rPr lang="en-US" sz="2000" dirty="0" smtClean="0"/>
              <a:t>OCC </a:t>
            </a:r>
            <a:r>
              <a:rPr lang="en-US" sz="2000" dirty="0"/>
              <a:t>model introduces some </a:t>
            </a:r>
            <a:r>
              <a:rPr lang="en-US" sz="2000" dirty="0">
                <a:solidFill>
                  <a:srgbClr val="FF0000"/>
                </a:solidFill>
              </a:rPr>
              <a:t>global variables </a:t>
            </a:r>
            <a:r>
              <a:rPr lang="en-US" sz="2000" dirty="0"/>
              <a:t>of an </a:t>
            </a:r>
            <a:r>
              <a:rPr lang="en-US" sz="2000" dirty="0" smtClean="0"/>
              <a:t>emotion's </a:t>
            </a:r>
            <a:r>
              <a:rPr lang="en-US" sz="2000" dirty="0" smtClean="0">
                <a:solidFill>
                  <a:srgbClr val="FF0000"/>
                </a:solidFill>
              </a:rPr>
              <a:t>intensity</a:t>
            </a:r>
            <a:r>
              <a:rPr lang="en-US" sz="2000" dirty="0" smtClean="0"/>
              <a:t>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 (e.g., sense of reality, and arousal).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>
                <a:solidFill>
                  <a:srgbClr val="002060"/>
                </a:solidFill>
              </a:rPr>
              <a:t>OCC – A structural Appraisal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14" y="3494837"/>
            <a:ext cx="7043771" cy="32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</a:t>
            </a:r>
            <a:r>
              <a:rPr lang="en-US" sz="2000" dirty="0">
                <a:solidFill>
                  <a:srgbClr val="FF0000"/>
                </a:solidFill>
              </a:rPr>
              <a:t>where they lie </a:t>
            </a:r>
            <a:r>
              <a:rPr lang="en-US" sz="2000" dirty="0"/>
              <a:t>in two or three dimensions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</a:t>
            </a:r>
            <a:r>
              <a:rPr lang="en-US" sz="2000" dirty="0">
                <a:solidFill>
                  <a:srgbClr val="FF0000"/>
                </a:solidFill>
              </a:rPr>
              <a:t>where they lie </a:t>
            </a:r>
            <a:r>
              <a:rPr lang="en-US" sz="2000" dirty="0"/>
              <a:t>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</a:t>
            </a:r>
            <a:r>
              <a:rPr lang="en-US" sz="2000" dirty="0" smtClean="0">
                <a:solidFill>
                  <a:srgbClr val="FF0000"/>
                </a:solidFill>
              </a:rPr>
              <a:t>Circumplex</a:t>
            </a:r>
            <a:r>
              <a:rPr lang="en-US" sz="2000" dirty="0" smtClean="0"/>
              <a:t> model (Valence and Arousal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</a:t>
            </a:r>
            <a:r>
              <a:rPr lang="en-US" sz="2000" dirty="0">
                <a:solidFill>
                  <a:srgbClr val="FF0000"/>
                </a:solidFill>
              </a:rPr>
              <a:t>where they lie </a:t>
            </a:r>
            <a:r>
              <a:rPr lang="en-US" sz="2000" dirty="0"/>
              <a:t>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</a:t>
            </a:r>
            <a:r>
              <a:rPr lang="en-US" sz="2000" dirty="0" smtClean="0">
                <a:solidFill>
                  <a:srgbClr val="FF0000"/>
                </a:solidFill>
              </a:rPr>
              <a:t>Circumplex</a:t>
            </a:r>
            <a:r>
              <a:rPr lang="en-US" sz="2000" dirty="0" smtClean="0"/>
              <a:t>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</a:t>
            </a:r>
            <a:r>
              <a:rPr lang="en-US" sz="2000" dirty="0" smtClean="0">
                <a:solidFill>
                  <a:srgbClr val="FF0000"/>
                </a:solidFill>
              </a:rPr>
              <a:t>PAD</a:t>
            </a:r>
            <a:r>
              <a:rPr lang="en-US" sz="2000" dirty="0" smtClean="0"/>
              <a:t> model (Pleasure, Arousal, Dominance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emotions.</a:t>
            </a:r>
          </a:p>
          <a:p>
            <a:endParaRPr lang="en-US" sz="900" dirty="0" smtClean="0"/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</a:t>
            </a:r>
            <a:r>
              <a:rPr lang="en-US" sz="2000" dirty="0">
                <a:solidFill>
                  <a:srgbClr val="FF0000"/>
                </a:solidFill>
              </a:rPr>
              <a:t>hardwired</a:t>
            </a:r>
            <a:r>
              <a:rPr lang="en-US" sz="2000" dirty="0"/>
              <a:t> </a:t>
            </a:r>
            <a:r>
              <a:rPr lang="en-US" sz="2000" dirty="0" smtClean="0"/>
              <a:t>component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emotions.</a:t>
            </a:r>
          </a:p>
          <a:p>
            <a:endParaRPr lang="en-US" sz="900" dirty="0" smtClean="0"/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</a:t>
            </a:r>
            <a:r>
              <a:rPr lang="en-US" sz="2000" dirty="0">
                <a:solidFill>
                  <a:srgbClr val="FF0000"/>
                </a:solidFill>
              </a:rPr>
              <a:t>hardwired</a:t>
            </a:r>
            <a:r>
              <a:rPr lang="en-US" sz="2000" dirty="0"/>
              <a:t> </a:t>
            </a:r>
            <a:r>
              <a:rPr lang="en-US" sz="2000" dirty="0" smtClean="0"/>
              <a:t>component.</a:t>
            </a:r>
          </a:p>
          <a:p>
            <a:endParaRPr lang="en-US" sz="900" dirty="0" smtClean="0"/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</a:t>
            </a:r>
            <a:r>
              <a:rPr lang="en-US" sz="2000" dirty="0">
                <a:solidFill>
                  <a:srgbClr val="FF0000"/>
                </a:solidFill>
              </a:rPr>
              <a:t>triggers</a:t>
            </a:r>
            <a:r>
              <a:rPr lang="en-US" sz="2000" dirty="0"/>
              <a:t>, behavioral </a:t>
            </a:r>
            <a:r>
              <a:rPr lang="en-US" sz="2000" dirty="0">
                <a:solidFill>
                  <a:srgbClr val="FF0000"/>
                </a:solidFill>
              </a:rPr>
              <a:t>expression</a:t>
            </a:r>
            <a:r>
              <a:rPr lang="en-US" sz="2000" dirty="0"/>
              <a:t>, and associated </a:t>
            </a:r>
            <a:r>
              <a:rPr lang="en-US" sz="2000" dirty="0" smtClean="0"/>
              <a:t>distinct </a:t>
            </a:r>
            <a:r>
              <a:rPr lang="en-US" sz="2000" dirty="0" smtClean="0">
                <a:solidFill>
                  <a:srgbClr val="FF0000"/>
                </a:solidFill>
              </a:rPr>
              <a:t>subjective </a:t>
            </a:r>
            <a:r>
              <a:rPr lang="en-US" sz="2000" dirty="0">
                <a:solidFill>
                  <a:srgbClr val="FF0000"/>
                </a:solidFill>
              </a:rPr>
              <a:t>experiences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emotions.</a:t>
            </a:r>
          </a:p>
          <a:p>
            <a:endParaRPr lang="en-US" sz="900" dirty="0" smtClean="0"/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</a:t>
            </a:r>
            <a:r>
              <a:rPr lang="en-US" sz="2000" dirty="0">
                <a:solidFill>
                  <a:srgbClr val="FF0000"/>
                </a:solidFill>
              </a:rPr>
              <a:t>hardwired</a:t>
            </a:r>
            <a:r>
              <a:rPr lang="en-US" sz="2000" dirty="0"/>
              <a:t> </a:t>
            </a:r>
            <a:r>
              <a:rPr lang="en-US" sz="2000" dirty="0" smtClean="0"/>
              <a:t>component.</a:t>
            </a:r>
          </a:p>
          <a:p>
            <a:endParaRPr lang="en-US" sz="900" dirty="0" smtClean="0"/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</a:t>
            </a:r>
            <a:r>
              <a:rPr lang="en-US" sz="2000" dirty="0">
                <a:solidFill>
                  <a:srgbClr val="FF0000"/>
                </a:solidFill>
              </a:rPr>
              <a:t>triggers</a:t>
            </a:r>
            <a:r>
              <a:rPr lang="en-US" sz="2000" dirty="0"/>
              <a:t>, behavioral </a:t>
            </a:r>
            <a:r>
              <a:rPr lang="en-US" sz="2000" dirty="0">
                <a:solidFill>
                  <a:srgbClr val="FF0000"/>
                </a:solidFill>
              </a:rPr>
              <a:t>expression</a:t>
            </a:r>
            <a:r>
              <a:rPr lang="en-US" sz="2000" dirty="0"/>
              <a:t>, and associated </a:t>
            </a:r>
            <a:r>
              <a:rPr lang="en-US" sz="2000" dirty="0" smtClean="0"/>
              <a:t>distinct </a:t>
            </a:r>
            <a:r>
              <a:rPr lang="en-US" sz="2000" dirty="0" smtClean="0">
                <a:solidFill>
                  <a:srgbClr val="FF0000"/>
                </a:solidFill>
              </a:rPr>
              <a:t>subjective </a:t>
            </a:r>
            <a:r>
              <a:rPr lang="en-US" sz="2000" dirty="0">
                <a:solidFill>
                  <a:srgbClr val="FF0000"/>
                </a:solidFill>
              </a:rPr>
              <a:t>experiences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The emotions are called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 smtClean="0">
                <a:solidFill>
                  <a:srgbClr val="FF0000"/>
                </a:solidFill>
              </a:rPr>
              <a:t>emotions</a:t>
            </a:r>
            <a:r>
              <a:rPr lang="en-US" sz="2000" dirty="0" smtClean="0"/>
              <a:t>: </a:t>
            </a:r>
            <a:r>
              <a:rPr lang="en-US" sz="2000" i="1" dirty="0" smtClean="0"/>
              <a:t>happiness</a:t>
            </a:r>
            <a:r>
              <a:rPr lang="en-US" sz="2000" i="1" dirty="0"/>
              <a:t>, sadness, </a:t>
            </a:r>
            <a:r>
              <a:rPr lang="en-US" sz="2000" i="1" dirty="0" smtClean="0"/>
              <a:t>fear, anger</a:t>
            </a:r>
            <a:r>
              <a:rPr lang="en-US" sz="2000" i="1" dirty="0"/>
              <a:t>, surprise,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n-US" sz="2000" i="1" dirty="0" smtClean="0"/>
              <a:t>disgust</a:t>
            </a:r>
            <a:r>
              <a:rPr lang="en-US" sz="2000" i="1" dirty="0" smtClean="0"/>
              <a:t>.</a:t>
            </a:r>
            <a:endParaRPr lang="en-US" sz="2000" i="1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19657</Words>
  <Application>Microsoft Office PowerPoint</Application>
  <PresentationFormat>On-screen Show (4:3)</PresentationFormat>
  <Paragraphs>2451</Paragraphs>
  <Slides>188</Slides>
  <Notes>185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188</vt:i4>
      </vt:variant>
    </vt:vector>
  </HeadingPairs>
  <TitlesOfParts>
    <vt:vector size="189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973</cp:revision>
  <dcterms:created xsi:type="dcterms:W3CDTF">2015-06-17T18:43:57Z</dcterms:created>
  <dcterms:modified xsi:type="dcterms:W3CDTF">2015-06-21T20:47:55Z</dcterms:modified>
</cp:coreProperties>
</file>