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6" r:id="rId3"/>
    <p:sldId id="269" r:id="rId4"/>
    <p:sldId id="279" r:id="rId5"/>
    <p:sldId id="296" r:id="rId6"/>
    <p:sldId id="312" r:id="rId7"/>
    <p:sldId id="323" r:id="rId8"/>
    <p:sldId id="324" r:id="rId9"/>
    <p:sldId id="325" r:id="rId10"/>
    <p:sldId id="326" r:id="rId11"/>
    <p:sldId id="327" r:id="rId12"/>
    <p:sldId id="328" r:id="rId13"/>
    <p:sldId id="25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259" r:id="rId26"/>
    <p:sldId id="340" r:id="rId27"/>
    <p:sldId id="341" r:id="rId28"/>
    <p:sldId id="342" r:id="rId29"/>
    <p:sldId id="343" r:id="rId30"/>
    <p:sldId id="345" r:id="rId31"/>
    <p:sldId id="346" r:id="rId32"/>
    <p:sldId id="347" r:id="rId33"/>
    <p:sldId id="348" r:id="rId34"/>
    <p:sldId id="350" r:id="rId35"/>
    <p:sldId id="349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4870" autoAdjust="0"/>
  </p:normalViewPr>
  <p:slideViewPr>
    <p:cSldViewPr>
      <p:cViewPr>
        <p:scale>
          <a:sx n="75" d="100"/>
          <a:sy n="75" d="100"/>
        </p:scale>
        <p:origin x="-19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found commitment as an essential issue in collaborative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</a:t>
            </a:r>
            <a:r>
              <a:rPr lang="en-US" sz="1200" b="1" dirty="0" smtClean="0"/>
              <a:t>DAG</a:t>
            </a:r>
            <a:r>
              <a:rPr lang="en-US" sz="1200" dirty="0" smtClean="0"/>
              <a:t> to provide a graphical model for </a:t>
            </a:r>
            <a:r>
              <a:rPr lang="en-US" sz="1200" b="1" dirty="0" smtClean="0"/>
              <a:t>reasoning under uncertainty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</a:t>
            </a:r>
            <a:r>
              <a:rPr lang="en-US" sz="1200" b="1" dirty="0" smtClean="0"/>
              <a:t>node</a:t>
            </a:r>
            <a:r>
              <a:rPr lang="en-US" sz="1200" dirty="0" smtClean="0"/>
              <a:t> in the network represents a </a:t>
            </a:r>
            <a:r>
              <a:rPr lang="en-US" sz="1200" b="1" dirty="0" smtClean="0"/>
              <a:t>random variable </a:t>
            </a:r>
            <a:r>
              <a:rPr lang="en-US" sz="1200" dirty="0" smtClean="0"/>
              <a:t>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Structure</a:t>
            </a:r>
            <a:r>
              <a:rPr lang="en-US" sz="1200" dirty="0" smtClean="0"/>
              <a:t>:</a:t>
            </a:r>
            <a:r>
              <a:rPr lang="en-US" sz="1200" baseline="0" dirty="0" smtClean="0"/>
              <a:t> First, a) what are the </a:t>
            </a:r>
            <a:r>
              <a:rPr lang="en-US" sz="1200" b="1" baseline="0" dirty="0" smtClean="0"/>
              <a:t>nodes/variables</a:t>
            </a:r>
            <a:r>
              <a:rPr lang="en-US" sz="1200" baseline="0" dirty="0" smtClean="0"/>
              <a:t> to represent in the structure, and b) what are their </a:t>
            </a:r>
            <a:r>
              <a:rPr lang="en-US" sz="1200" b="1" baseline="0" dirty="0" smtClean="0"/>
              <a:t>possible values</a:t>
            </a:r>
            <a:r>
              <a:rPr lang="en-US" sz="1200" baseline="0" dirty="0" smtClean="0"/>
              <a:t>? Then, </a:t>
            </a:r>
            <a:r>
              <a:rPr lang="en-US" sz="1200" b="1" baseline="0" dirty="0" smtClean="0"/>
              <a:t>causal relationship</a:t>
            </a:r>
            <a:r>
              <a:rPr lang="en-US" sz="120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</a:t>
            </a:r>
            <a:r>
              <a:rPr lang="en-US" sz="1200" b="1" dirty="0" smtClean="0"/>
              <a:t>each case of the possible combination </a:t>
            </a:r>
            <a:r>
              <a:rPr lang="en-US" sz="1200" dirty="0" smtClean="0"/>
              <a:t>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In 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</a:t>
            </a:r>
            <a:r>
              <a:rPr lang="en-US" b="1" dirty="0" smtClean="0"/>
              <a:t>process of updating beliefs </a:t>
            </a:r>
            <a:r>
              <a:rPr lang="en-US" dirty="0" smtClean="0"/>
              <a:t>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</a:t>
            </a:r>
            <a:r>
              <a:rPr lang="en-US" b="1" dirty="0" smtClean="0"/>
              <a:t>efficiently deducing the belief distribution </a:t>
            </a:r>
            <a:r>
              <a:rPr lang="en-US" dirty="0" smtClean="0"/>
              <a:t>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="1" i="1" dirty="0" smtClean="0"/>
              <a:t>Conditional Independence: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</a:t>
            </a:r>
            <a:r>
              <a:rPr lang="en-US" b="1" dirty="0" smtClean="0"/>
              <a:t>total belief committed </a:t>
            </a:r>
            <a:r>
              <a:rPr lang="en-US" dirty="0" smtClean="0"/>
              <a:t>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total belief </a:t>
            </a:r>
            <a:r>
              <a:rPr lang="en-US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Belief(~A)=0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</a:t>
            </a:r>
            <a:r>
              <a:rPr lang="en-US" b="1" baseline="0" dirty="0" smtClean="0"/>
              <a:t>focal elements being singletons</a:t>
            </a:r>
            <a:r>
              <a:rPr lang="en-US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Lack of belief does not imply disbelief</a:t>
            </a:r>
            <a:r>
              <a:rPr lang="en-US" baseline="0" dirty="0" smtClean="0"/>
              <a:t>, since the complements of </a:t>
            </a:r>
            <a:r>
              <a:rPr lang="en-US" b="1" baseline="0" dirty="0" smtClean="0"/>
              <a:t>belief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plausibility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doubt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disbelief</a:t>
            </a:r>
            <a:r>
              <a:rPr lang="en-US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</a:t>
            </a:r>
            <a:r>
              <a:rPr lang="en-US" b="1" baseline="0" dirty="0" smtClean="0"/>
              <a:t>sources are independent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numerator</a:t>
            </a:r>
            <a:r>
              <a:rPr lang="en-US" baseline="0" dirty="0" smtClean="0"/>
              <a:t> represents the </a:t>
            </a:r>
            <a:r>
              <a:rPr lang="en-US" b="1" baseline="0" dirty="0" smtClean="0"/>
              <a:t>accumulated evidence </a:t>
            </a:r>
            <a:r>
              <a:rPr lang="en-US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denominator</a:t>
            </a:r>
            <a:r>
              <a:rPr lang="en-US" baseline="0" dirty="0" smtClean="0"/>
              <a:t>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</a:t>
            </a:r>
            <a:r>
              <a:rPr lang="en-US" b="1" baseline="0" dirty="0" smtClean="0"/>
              <a:t>measure of conflict between the sources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Fuzzy operators </a:t>
            </a:r>
            <a:r>
              <a:rPr lang="en-US" dirty="0" smtClean="0"/>
              <a:t>are used in order to </a:t>
            </a:r>
            <a:r>
              <a:rPr lang="en-US" b="1" dirty="0" smtClean="0"/>
              <a:t>manipulate fuzzy sets</a:t>
            </a:r>
            <a:r>
              <a:rPr lang="en-US" dirty="0" smtClean="0"/>
              <a:t>, and to </a:t>
            </a:r>
            <a:r>
              <a:rPr lang="en-US" b="1" dirty="0" smtClean="0"/>
              <a:t>evaluate </a:t>
            </a:r>
            <a:r>
              <a:rPr lang="en-US" dirty="0" smtClean="0"/>
              <a:t>the constructed </a:t>
            </a:r>
            <a:r>
              <a:rPr lang="en-US" b="1" dirty="0" smtClean="0"/>
              <a:t>fuzzy rules</a:t>
            </a:r>
            <a:r>
              <a:rPr lang="en-US" dirty="0" smtClean="0"/>
              <a:t>, and ultimately to </a:t>
            </a:r>
            <a:r>
              <a:rPr lang="en-US" b="1" dirty="0" smtClean="0"/>
              <a:t>combine </a:t>
            </a:r>
            <a:r>
              <a:rPr lang="en-US" dirty="0" smtClean="0"/>
              <a:t>the </a:t>
            </a:r>
            <a:r>
              <a:rPr lang="en-US" b="1" dirty="0" smtClean="0"/>
              <a:t>results </a:t>
            </a:r>
            <a:r>
              <a:rPr lang="en-US" dirty="0" smtClean="0"/>
              <a:t>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Differences: </a:t>
            </a:r>
            <a:r>
              <a:rPr lang="en-US" sz="2000" b="1" i="1" dirty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Determined appraisal variables are mapped onto a particular </a:t>
            </a:r>
            <a:r>
              <a:rPr lang="en-US" sz="1800" dirty="0" smtClean="0">
                <a:solidFill>
                  <a:srgbClr val="FF0000"/>
                </a:solidFill>
              </a:rPr>
              <a:t>emotion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Appraisal variables are the </a:t>
            </a:r>
            <a:r>
              <a:rPr lang="en-US" sz="1800" dirty="0" smtClean="0">
                <a:solidFill>
                  <a:srgbClr val="FF0000"/>
                </a:solidFill>
              </a:rPr>
              <a:t>semantic primitives </a:t>
            </a:r>
            <a:r>
              <a:rPr lang="en-US" sz="1800" dirty="0" smtClean="0"/>
              <a:t>for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Coping strategies can be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into different categories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Problem-focused (e.g., planning)</a:t>
            </a:r>
          </a:p>
          <a:p>
            <a:pPr lvl="1"/>
            <a:r>
              <a:rPr lang="en-US" sz="1800" dirty="0" smtClean="0"/>
              <a:t>Emotion-focused (seeking social support for instrumental reasons)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(e.g., sense of reality, and arousal).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4" y="3494837"/>
            <a:ext cx="7043771" cy="3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</a:t>
            </a:r>
            <a:r>
              <a:rPr lang="en-US" sz="2000" dirty="0" smtClean="0">
                <a:solidFill>
                  <a:srgbClr val="FF0000"/>
                </a:solidFill>
              </a:rPr>
              <a:t>PAD</a:t>
            </a:r>
            <a:r>
              <a:rPr lang="en-US" sz="2000" dirty="0" smtClean="0"/>
              <a:t>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Computational models focus on low-level perceptual-motor tasks (fast and automatic vs. slower, reasoning-based).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</a:t>
            </a:r>
            <a:r>
              <a:rPr lang="en-US" sz="1800" dirty="0" smtClean="0"/>
              <a:t>possess: </a:t>
            </a:r>
            <a:endParaRPr lang="en-US" sz="1800" dirty="0" smtClean="0"/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theory,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facial </a:t>
            </a:r>
            <a:r>
              <a:rPr lang="en-US" sz="2000" dirty="0">
                <a:solidFill>
                  <a:srgbClr val="FF0000"/>
                </a:solidFill>
              </a:rPr>
              <a:t>expression </a:t>
            </a:r>
            <a:r>
              <a:rPr lang="en-US" sz="2000" dirty="0"/>
              <a:t>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emotion theory does not address affects’ antecedents like appraisal and they question the </a:t>
            </a:r>
            <a:r>
              <a:rPr lang="en-US" sz="1800" dirty="0" smtClean="0">
                <a:solidFill>
                  <a:srgbClr val="FF0000"/>
                </a:solidFill>
              </a:rPr>
              <a:t>causal linkage </a:t>
            </a:r>
            <a:r>
              <a:rPr lang="en-US" sz="1800" dirty="0" smtClean="0"/>
              <a:t>between appraisal and emotion.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Scherer).</a:t>
            </a:r>
          </a:p>
          <a:p>
            <a:r>
              <a:rPr lang="en-US" sz="1800" b="1" dirty="0" smtClean="0"/>
              <a:t>Dimensional</a:t>
            </a:r>
            <a:r>
              <a:rPr lang="en-US" sz="1800" dirty="0" smtClean="0"/>
              <a:t> theories and </a:t>
            </a:r>
            <a:r>
              <a:rPr lang="en-US" sz="1800" b="1" dirty="0" smtClean="0"/>
              <a:t>OCC</a:t>
            </a:r>
            <a:r>
              <a:rPr lang="en-US" sz="1800" dirty="0" smtClean="0"/>
              <a:t> model can relate to each other in terms of </a:t>
            </a:r>
            <a:r>
              <a:rPr lang="en-US" sz="1800" dirty="0" smtClean="0">
                <a:solidFill>
                  <a:srgbClr val="FF0000"/>
                </a:solidFill>
              </a:rPr>
              <a:t>categorization</a:t>
            </a:r>
            <a:r>
              <a:rPr lang="en-US" sz="1800" dirty="0" smtClean="0"/>
              <a:t>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8" y="2882900"/>
            <a:ext cx="5076483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</a:t>
            </a:r>
            <a:r>
              <a:rPr lang="en-US" sz="1800" dirty="0" smtClean="0">
                <a:solidFill>
                  <a:srgbClr val="FF0000"/>
                </a:solidFill>
              </a:rPr>
              <a:t>necessary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concern.</a:t>
            </a:r>
          </a:p>
          <a:p>
            <a:endParaRPr lang="en-US" sz="1000" dirty="0" smtClean="0"/>
          </a:p>
          <a:p>
            <a:r>
              <a:rPr lang="en-US" sz="1800" dirty="0" smtClean="0"/>
              <a:t>We can </a:t>
            </a:r>
            <a:r>
              <a:rPr lang="en-US" sz="1800" dirty="0"/>
              <a:t>see the importance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interpretive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communicative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regulatory</a:t>
            </a:r>
            <a:r>
              <a:rPr lang="en-US" sz="1800" dirty="0"/>
              <a:t> aspects of emotion functions in </a:t>
            </a:r>
            <a:r>
              <a:rPr lang="en-US" sz="1800" dirty="0" smtClean="0"/>
              <a:t>our proposed </a:t>
            </a:r>
            <a:r>
              <a:rPr lang="en-US" sz="1800" dirty="0"/>
              <a:t>work.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(evidential 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</a:t>
            </a:r>
            <a:r>
              <a:rPr lang="en-US" sz="2400" b="1" dirty="0" smtClean="0"/>
              <a:t>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</a:t>
            </a:r>
            <a:r>
              <a:rPr lang="en-US" sz="2000" dirty="0">
                <a:solidFill>
                  <a:srgbClr val="FF0000"/>
                </a:solidFill>
              </a:rPr>
              <a:t>CPTs</a:t>
            </a:r>
            <a:r>
              <a:rPr lang="en-US" sz="2000" dirty="0"/>
              <a:t>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>
                <a:solidFill>
                  <a:srgbClr val="002060"/>
                </a:solidFill>
              </a:rPr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Reasoning in BBNs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r>
              <a:rPr lang="en-US" sz="2000" dirty="0" smtClean="0"/>
              <a:t>Hybrid (Tambe)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Bratman’s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Theories&gt; </a:t>
            </a:r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 between a piece of evidence and a hypothesis corresponds to a </a:t>
            </a:r>
            <a:r>
              <a:rPr lang="en-US" sz="1800" dirty="0">
                <a:solidFill>
                  <a:srgbClr val="FF0000"/>
                </a:solidFill>
              </a:rPr>
              <a:t>cause-effect chain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There are three basic functions </a:t>
            </a:r>
            <a:r>
              <a:rPr lang="en-US" sz="1800" dirty="0" smtClean="0"/>
              <a:t>required </a:t>
            </a:r>
            <a:r>
              <a:rPr lang="en-US" sz="1800" dirty="0" smtClean="0"/>
              <a:t>for </a:t>
            </a:r>
            <a:r>
              <a:rPr lang="en-US" sz="1800" dirty="0"/>
              <a:t>modeling </a:t>
            </a:r>
            <a:r>
              <a:rPr lang="en-US" sz="1800" dirty="0" smtClean="0"/>
              <a:t>purposes: </a:t>
            </a:r>
            <a:r>
              <a:rPr lang="en-US" sz="1800" dirty="0">
                <a:solidFill>
                  <a:srgbClr val="FF0000"/>
                </a:solidFill>
              </a:rPr>
              <a:t>mass function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belief function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plausibility function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</a:t>
            </a:r>
            <a:r>
              <a:rPr lang="en-US" sz="2000" dirty="0">
                <a:solidFill>
                  <a:srgbClr val="FF0000"/>
                </a:solidFill>
              </a:rPr>
              <a:t>total belief </a:t>
            </a:r>
            <a:r>
              <a:rPr lang="en-US" sz="2000" dirty="0"/>
              <a:t>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>
                <a:solidFill>
                  <a:srgbClr val="FF0000"/>
                </a:solidFill>
              </a:rPr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Uncertainty measure</a:t>
            </a:r>
            <a:r>
              <a:rPr lang="en-US" sz="2000" dirty="0" smtClean="0"/>
              <a:t>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>
                <a:solidFill>
                  <a:srgbClr val="FF0000"/>
                </a:solidFill>
              </a:rPr>
              <a:t>to combine </a:t>
            </a:r>
            <a:r>
              <a:rPr lang="en-US" sz="2000" dirty="0">
                <a:solidFill>
                  <a:srgbClr val="FF0000"/>
                </a:solidFill>
              </a:rPr>
              <a:t>the measures of evidence </a:t>
            </a:r>
            <a:r>
              <a:rPr lang="en-US" sz="2000" dirty="0"/>
              <a:t>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1800" b="1" dirty="0"/>
              <a:t>Fuzzy Sets:</a:t>
            </a:r>
            <a:r>
              <a:rPr lang="en-US" sz="1800" dirty="0"/>
              <a:t> A fuzzy set is a </a:t>
            </a:r>
            <a:r>
              <a:rPr lang="en-US" sz="1800" dirty="0">
                <a:solidFill>
                  <a:srgbClr val="FF0000"/>
                </a:solidFill>
              </a:rPr>
              <a:t>class of objects </a:t>
            </a:r>
            <a:r>
              <a:rPr lang="en-US" sz="1800" dirty="0"/>
              <a:t>with a continuum </a:t>
            </a:r>
            <a:r>
              <a:rPr lang="en-US" sz="1800" dirty="0">
                <a:solidFill>
                  <a:srgbClr val="FF0000"/>
                </a:solidFill>
              </a:rPr>
              <a:t>of degrees of membership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A fuzzy set </a:t>
            </a:r>
            <a:r>
              <a:rPr lang="en-US" sz="1800" b="1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defined by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membership function</a:t>
            </a:r>
            <a:r>
              <a:rPr lang="en-US" sz="1800" dirty="0"/>
              <a:t> </a:t>
            </a:r>
            <a:r>
              <a:rPr lang="en-US" sz="1800" dirty="0" smtClean="0"/>
              <a:t>       from </a:t>
            </a:r>
            <a:r>
              <a:rPr lang="en-US" sz="1800" dirty="0"/>
              <a:t>the universe of discourse </a:t>
            </a:r>
            <a:r>
              <a:rPr lang="en-US" sz="1800" b="1" i="1" dirty="0" smtClean="0"/>
              <a:t>X</a:t>
            </a:r>
            <a:r>
              <a:rPr lang="en-US" sz="1800" dirty="0" smtClean="0"/>
              <a:t> to the </a:t>
            </a:r>
            <a:r>
              <a:rPr lang="en-US" sz="1800" dirty="0"/>
              <a:t>closed unit interval </a:t>
            </a:r>
            <a:r>
              <a:rPr lang="en-US" sz="1800" b="1" dirty="0"/>
              <a:t>[0,1]</a:t>
            </a:r>
            <a:r>
              <a:rPr lang="en-US" sz="1800" dirty="0"/>
              <a:t>. We </a:t>
            </a:r>
            <a:r>
              <a:rPr lang="en-US" sz="1800" dirty="0" smtClean="0"/>
              <a:t>interpret               as </a:t>
            </a:r>
            <a:r>
              <a:rPr lang="en-US" sz="1800" dirty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of </a:t>
            </a:r>
            <a:r>
              <a:rPr lang="en-US" sz="1800" dirty="0">
                <a:solidFill>
                  <a:srgbClr val="FF0000"/>
                </a:solidFill>
              </a:rPr>
              <a:t>membership</a:t>
            </a:r>
            <a:r>
              <a:rPr lang="en-US" sz="1800" dirty="0"/>
              <a:t> of </a:t>
            </a:r>
            <a:r>
              <a:rPr lang="en-US" sz="1800" b="1" i="1" dirty="0" smtClean="0"/>
              <a:t>x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b="1" i="1" dirty="0" smtClean="0"/>
              <a:t>A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4958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785506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fuzzification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defuzzification</a:t>
            </a:r>
            <a:r>
              <a:rPr lang="en-US" sz="2000" dirty="0"/>
              <a:t> steps of a Fuzzy Logic system</a:t>
            </a:r>
            <a:r>
              <a:rPr lang="en-US" sz="2000" dirty="0" smtClean="0"/>
              <a:t>.</a:t>
            </a:r>
          </a:p>
          <a:p>
            <a:endParaRPr lang="en-US" sz="800" dirty="0"/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quantify</a:t>
            </a:r>
            <a:r>
              <a:rPr lang="en-US" sz="2000" dirty="0"/>
              <a:t>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</a:t>
            </a:r>
            <a:r>
              <a:rPr lang="en-US" sz="2000" dirty="0">
                <a:solidFill>
                  <a:srgbClr val="FF0000"/>
                </a:solidFill>
              </a:rPr>
              <a:t>natural </a:t>
            </a:r>
            <a:r>
              <a:rPr lang="en-US" sz="2000" dirty="0" smtClean="0">
                <a:solidFill>
                  <a:srgbClr val="FF0000"/>
                </a:solidFill>
              </a:rPr>
              <a:t>language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</a:t>
            </a:r>
            <a:r>
              <a:rPr lang="en-US" sz="2000" dirty="0">
                <a:solidFill>
                  <a:srgbClr val="FF0000"/>
                </a:solidFill>
              </a:rPr>
              <a:t>determine</a:t>
            </a:r>
            <a:r>
              <a:rPr lang="en-US" sz="2000" dirty="0"/>
              <a:t> and control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combining the results </a:t>
            </a:r>
            <a:r>
              <a:rPr lang="en-US" sz="2000" dirty="0" smtClean="0"/>
              <a:t>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</a:t>
            </a:r>
            <a:r>
              <a:rPr lang="en-US" sz="2000" dirty="0" smtClean="0">
                <a:solidFill>
                  <a:srgbClr val="FF0000"/>
                </a:solidFill>
              </a:rPr>
              <a:t>defuzzifying the final fuzzy result </a:t>
            </a:r>
            <a:r>
              <a:rPr lang="en-US" sz="2000" dirty="0" smtClean="0"/>
              <a:t>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available.</a:t>
            </a:r>
          </a:p>
          <a:p>
            <a:endParaRPr lang="en-US" sz="1000" dirty="0" smtClean="0"/>
          </a:p>
          <a:p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predictive</a:t>
            </a:r>
            <a:r>
              <a:rPr lang="en-US" sz="2000" dirty="0"/>
              <a:t>/deductive and </a:t>
            </a:r>
            <a:r>
              <a:rPr lang="en-US" sz="2000" dirty="0">
                <a:solidFill>
                  <a:srgbClr val="FF0000"/>
                </a:solidFill>
              </a:rPr>
              <a:t>diagnostic</a:t>
            </a:r>
            <a:r>
              <a:rPr lang="en-US" sz="2000" dirty="0"/>
              <a:t>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tractability </a:t>
            </a:r>
            <a:r>
              <a:rPr lang="en-US" sz="2000" dirty="0"/>
              <a:t>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Challenging to obtain </a:t>
            </a:r>
            <a:r>
              <a:rPr lang="en-US" sz="2000" dirty="0" smtClean="0">
                <a:solidFill>
                  <a:srgbClr val="FF0000"/>
                </a:solidFill>
              </a:rPr>
              <a:t>experts’ </a:t>
            </a:r>
            <a:r>
              <a:rPr lang="en-US" sz="2000" dirty="0">
                <a:solidFill>
                  <a:srgbClr val="FF0000"/>
                </a:solidFill>
              </a:rPr>
              <a:t>knowledge </a:t>
            </a:r>
            <a:r>
              <a:rPr lang="en-US" sz="2000" dirty="0"/>
              <a:t>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</a:t>
            </a:r>
            <a:r>
              <a:rPr lang="en-US" sz="2000" dirty="0">
                <a:solidFill>
                  <a:srgbClr val="FF0000"/>
                </a:solidFill>
              </a:rPr>
              <a:t>feedback loops </a:t>
            </a:r>
            <a:r>
              <a:rPr lang="en-US" sz="2000" dirty="0"/>
              <a:t>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required </a:t>
            </a:r>
            <a:r>
              <a:rPr lang="en-US" sz="2000" dirty="0">
                <a:solidFill>
                  <a:srgbClr val="FF0000"/>
                </a:solidFill>
              </a:rPr>
              <a:t>a priori knowledge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Including an </a:t>
            </a:r>
            <a:r>
              <a:rPr lang="en-US" sz="2000" dirty="0">
                <a:solidFill>
                  <a:srgbClr val="FF0000"/>
                </a:solidFill>
              </a:rPr>
              <a:t>evidence combination rule </a:t>
            </a:r>
            <a:r>
              <a:rPr lang="en-US" sz="2000" dirty="0"/>
              <a:t>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makes the agents </a:t>
            </a:r>
            <a:r>
              <a:rPr lang="en-US" sz="1800" dirty="0" smtClean="0">
                <a:solidFill>
                  <a:srgbClr val="FF0000"/>
                </a:solidFill>
              </a:rPr>
              <a:t>mutually believe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</a:p>
          <a:p>
            <a:pPr lvl="2"/>
            <a:r>
              <a:rPr lang="en-US" sz="1800" dirty="0" smtClean="0"/>
              <a:t>the 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complexity </a:t>
            </a:r>
            <a:r>
              <a:rPr lang="en-US" sz="2000" dirty="0"/>
              <a:t>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/>
              <a:t>Small </a:t>
            </a:r>
            <a:r>
              <a:rPr lang="en-US" sz="2000" dirty="0">
                <a:solidFill>
                  <a:srgbClr val="FF0000"/>
                </a:solidFill>
              </a:rPr>
              <a:t>modifications</a:t>
            </a:r>
            <a:r>
              <a:rPr lang="en-US" sz="2000" dirty="0"/>
              <a:t>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</a:t>
            </a:r>
            <a:r>
              <a:rPr lang="en-US" sz="2000" dirty="0">
                <a:solidFill>
                  <a:srgbClr val="FF0000"/>
                </a:solidFill>
              </a:rPr>
              <a:t>different conclusion</a:t>
            </a:r>
            <a:r>
              <a:rPr lang="en-US" sz="2000" dirty="0"/>
              <a:t>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>
                <a:solidFill>
                  <a:srgbClr val="002060"/>
                </a:solidFill>
              </a:rPr>
              <a:t>Dempster-Shafer Theory</a:t>
            </a:r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After reasoning, it can be </a:t>
            </a:r>
            <a:r>
              <a:rPr lang="en-US" sz="2000" dirty="0">
                <a:solidFill>
                  <a:srgbClr val="FF0000"/>
                </a:solidFill>
              </a:rPr>
              <a:t>difficult</a:t>
            </a:r>
            <a:r>
              <a:rPr lang="en-US" sz="2000" dirty="0"/>
              <a:t> to exactly </a:t>
            </a:r>
            <a:r>
              <a:rPr lang="en-US" sz="2000" dirty="0">
                <a:solidFill>
                  <a:srgbClr val="FF0000"/>
                </a:solidFill>
              </a:rPr>
              <a:t>interpret</a:t>
            </a:r>
            <a:r>
              <a:rPr lang="en-US" sz="2000" dirty="0"/>
              <a:t> the </a:t>
            </a:r>
            <a:r>
              <a:rPr lang="en-US" sz="2000" dirty="0" smtClean="0"/>
              <a:t>membership value.</a:t>
            </a:r>
          </a:p>
          <a:p>
            <a:endParaRPr lang="en-US" sz="8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of a fuzzy knowledge-base is typically </a:t>
            </a:r>
            <a:r>
              <a:rPr lang="en-US" sz="2000" dirty="0" smtClean="0">
                <a:solidFill>
                  <a:srgbClr val="FF0000"/>
                </a:solidFill>
              </a:rPr>
              <a:t>expensive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collaboration, 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include certain amount of uncertainty independent of their source: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>
                <a:solidFill>
                  <a:srgbClr val="FF0000"/>
                </a:solidFill>
              </a:rPr>
              <a:t>mitigated</a:t>
            </a:r>
            <a:r>
              <a:rPr lang="en-US" sz="2000" dirty="0" smtClean="0"/>
              <a:t>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endParaRPr lang="en-US" sz="9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for us </a:t>
            </a:r>
            <a:r>
              <a:rPr lang="en-US" sz="2000" dirty="0">
                <a:solidFill>
                  <a:srgbClr val="FF0000"/>
                </a:solidFill>
              </a:rPr>
              <a:t>to choose where to apply </a:t>
            </a:r>
            <a:r>
              <a:rPr lang="en-US" sz="2000" dirty="0"/>
              <a:t>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</a:t>
            </a:r>
            <a:r>
              <a:rPr lang="en-US" sz="1600" dirty="0" smtClean="0"/>
              <a:t>the corresponding </a:t>
            </a:r>
            <a:r>
              <a:rPr lang="en-US" sz="1600" dirty="0"/>
              <a:t>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commitment):</a:t>
            </a:r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attitude):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team (expressing joint 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intention.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Similarities: </a:t>
            </a:r>
            <a:r>
              <a:rPr lang="en-US" sz="2000" b="1" i="1" dirty="0" smtClean="0">
                <a:solidFill>
                  <a:srgbClr val="002060"/>
                </a:solidFill>
              </a:rPr>
              <a:t>SharedPlans &amp; Joint Intentions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5386</Words>
  <Application>Microsoft Office PowerPoint</Application>
  <PresentationFormat>On-screen Show (4:3)</PresentationFormat>
  <Paragraphs>643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910</cp:revision>
  <dcterms:created xsi:type="dcterms:W3CDTF">2015-06-17T18:43:57Z</dcterms:created>
  <dcterms:modified xsi:type="dcterms:W3CDTF">2015-06-21T17:48:47Z</dcterms:modified>
</cp:coreProperties>
</file>