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6" r:id="rId3"/>
    <p:sldId id="269" r:id="rId4"/>
    <p:sldId id="279" r:id="rId5"/>
    <p:sldId id="282" r:id="rId6"/>
    <p:sldId id="289" r:id="rId7"/>
    <p:sldId id="284" r:id="rId8"/>
    <p:sldId id="296" r:id="rId9"/>
    <p:sldId id="301" r:id="rId10"/>
    <p:sldId id="305" r:id="rId11"/>
    <p:sldId id="312" r:id="rId12"/>
    <p:sldId id="316" r:id="rId13"/>
    <p:sldId id="323" r:id="rId14"/>
    <p:sldId id="324" r:id="rId15"/>
    <p:sldId id="325" r:id="rId16"/>
    <p:sldId id="326" r:id="rId17"/>
    <p:sldId id="327" r:id="rId18"/>
    <p:sldId id="328" r:id="rId19"/>
    <p:sldId id="258" r:id="rId20"/>
    <p:sldId id="329" r:id="rId21"/>
    <p:sldId id="330" r:id="rId22"/>
    <p:sldId id="331" r:id="rId23"/>
    <p:sldId id="332" r:id="rId24"/>
    <p:sldId id="333" r:id="rId25"/>
    <p:sldId id="334" r:id="rId26"/>
    <p:sldId id="25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7320" autoAdjust="0"/>
  </p:normalViewPr>
  <p:slideViewPr>
    <p:cSldViewPr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Russell suggested that affective states are all related to each other systematically through what is called core affect 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describable</a:t>
            </a:r>
            <a:r>
              <a:rPr lang="en-US" baseline="0" dirty="0" smtClean="0"/>
              <a:t> by core affect.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One dimension is valence or how good or bad objects and events are for a being ranging from pleasant to unpleasant. The other dimension is arousal, ranging from calm to excited.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Problem: Sometimes two-dimensional space cannot easily differentiate 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  <a:p>
            <a:pPr lvl="1"/>
            <a:endParaRPr lang="en-US" sz="1800" dirty="0" smtClean="0"/>
          </a:p>
          <a:p>
            <a:r>
              <a:rPr lang="en-US" sz="2000" b="1" dirty="0"/>
              <a:t>Intention-that: </a:t>
            </a:r>
            <a:r>
              <a:rPr lang="en-US" sz="2000" dirty="0" smtClean="0"/>
              <a:t>It is directed </a:t>
            </a:r>
            <a:r>
              <a:rPr lang="en-US" sz="2000" dirty="0"/>
              <a:t>towards </a:t>
            </a:r>
            <a:r>
              <a:rPr lang="en-US" sz="2000" dirty="0" smtClean="0">
                <a:solidFill>
                  <a:srgbClr val="FF0000"/>
                </a:solidFill>
              </a:rPr>
              <a:t>agent’s collaborators</a:t>
            </a:r>
            <a:r>
              <a:rPr lang="en-US" sz="2000" dirty="0">
                <a:solidFill>
                  <a:srgbClr val="FF0000"/>
                </a:solidFill>
              </a:rPr>
              <a:t>' action </a:t>
            </a:r>
            <a:r>
              <a:rPr lang="en-US" sz="2000" dirty="0"/>
              <a:t>or towards a group's joint action. </a:t>
            </a:r>
            <a:r>
              <a:rPr lang="en-US" sz="2000" dirty="0" smtClean="0"/>
              <a:t>It guides </a:t>
            </a:r>
            <a:r>
              <a:rPr lang="en-US" sz="2000" dirty="0"/>
              <a:t>an agent to take actions (including communication), that </a:t>
            </a:r>
            <a:r>
              <a:rPr lang="en-US" sz="2000" dirty="0">
                <a:solidFill>
                  <a:srgbClr val="FF0000"/>
                </a:solidFill>
              </a:rPr>
              <a:t>enable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facilitate</a:t>
            </a:r>
            <a:r>
              <a:rPr lang="en-US" sz="2000" dirty="0" smtClean="0"/>
              <a:t> </a:t>
            </a:r>
            <a:r>
              <a:rPr lang="en-US" sz="2000" dirty="0"/>
              <a:t>other collaborators to perform assigned tasks.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r>
              <a:rPr lang="en-US" sz="2000" dirty="0"/>
              <a:t>once 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r>
              <a:rPr lang="en-US" sz="2000" dirty="0"/>
              <a:t>team 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achievable, impossible, or irrelevant.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</a:t>
            </a:r>
            <a:r>
              <a:rPr lang="en-US" sz="1800" dirty="0">
                <a:solidFill>
                  <a:srgbClr val="FF0000"/>
                </a:solidFill>
              </a:rPr>
              <a:t>wants</a:t>
            </a:r>
            <a:r>
              <a:rPr lang="en-US" sz="1800" dirty="0"/>
              <a:t> </a:t>
            </a:r>
            <a:r>
              <a:rPr lang="en-US" sz="1800" b="1" i="1" dirty="0"/>
              <a:t>p</a:t>
            </a:r>
            <a:r>
              <a:rPr lang="en-US" sz="1800" dirty="0"/>
              <a:t> to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it is true (and agent knows it) that (2) will </a:t>
            </a:r>
            <a:r>
              <a:rPr lang="en-US" sz="1800" dirty="0">
                <a:solidFill>
                  <a:srgbClr val="FF0000"/>
                </a:solidFill>
              </a:rPr>
              <a:t>continue to hold </a:t>
            </a:r>
            <a:r>
              <a:rPr lang="en-US" sz="1800" dirty="0"/>
              <a:t>until the agent comes to believe either that </a:t>
            </a:r>
            <a:r>
              <a:rPr lang="en-US" sz="1800" b="1" i="1" dirty="0"/>
              <a:t>p</a:t>
            </a:r>
            <a:r>
              <a:rPr lang="en-US" sz="1800" dirty="0"/>
              <a:t> is true, or that it will never be true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  <a:p>
            <a:r>
              <a:rPr lang="en-US" sz="2000" dirty="0" smtClean="0"/>
              <a:t>JPG requires </a:t>
            </a:r>
            <a:r>
              <a:rPr lang="en-US" sz="2000" dirty="0"/>
              <a:t>team members to each hold </a:t>
            </a:r>
            <a:r>
              <a:rPr lang="en-US" sz="2000" b="1" i="1" dirty="0"/>
              <a:t>p</a:t>
            </a:r>
            <a:r>
              <a:rPr lang="en-US" sz="2000" dirty="0"/>
              <a:t> as </a:t>
            </a:r>
            <a:r>
              <a:rPr lang="en-US" sz="2000" dirty="0" smtClean="0"/>
              <a:t>a WAG.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team of agents </a:t>
            </a:r>
            <a:r>
              <a:rPr lang="en-US" sz="2000" dirty="0">
                <a:solidFill>
                  <a:srgbClr val="FF0000"/>
                </a:solidFill>
              </a:rPr>
              <a:t>jointly </a:t>
            </a:r>
            <a:r>
              <a:rPr lang="en-US" sz="2000" dirty="0" smtClean="0">
                <a:solidFill>
                  <a:srgbClr val="FF0000"/>
                </a:solidFill>
              </a:rPr>
              <a:t>intends </a:t>
            </a:r>
            <a:r>
              <a:rPr lang="en-US" sz="2000" dirty="0" smtClean="0"/>
              <a:t>to </a:t>
            </a:r>
            <a:r>
              <a:rPr lang="en-US" sz="2000" dirty="0"/>
              <a:t>do an action if and only if the members have a </a:t>
            </a:r>
            <a:r>
              <a:rPr lang="en-US" sz="2000" dirty="0" smtClean="0">
                <a:solidFill>
                  <a:srgbClr val="FF0000"/>
                </a:solidFill>
              </a:rPr>
              <a:t>JPG</a:t>
            </a:r>
            <a:r>
              <a:rPr lang="en-US" sz="2000" dirty="0" smtClean="0"/>
              <a:t> of </a:t>
            </a:r>
            <a:r>
              <a:rPr lang="en-US" sz="2000" dirty="0"/>
              <a:t>them </a:t>
            </a:r>
            <a:r>
              <a:rPr lang="en-US" sz="2000" dirty="0">
                <a:solidFill>
                  <a:srgbClr val="FF0000"/>
                </a:solidFill>
              </a:rPr>
              <a:t>having the action completed</a:t>
            </a:r>
            <a:r>
              <a:rPr lang="en-US" sz="2000" dirty="0"/>
              <a:t>, and having it </a:t>
            </a:r>
            <a:r>
              <a:rPr lang="en-US" sz="2000" dirty="0" smtClean="0"/>
              <a:t>completed knowingly.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534399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STEAM is </a:t>
            </a:r>
            <a:r>
              <a:rPr lang="en-US" sz="2000" dirty="0">
                <a:solidFill>
                  <a:srgbClr val="FF0000"/>
                </a:solidFill>
              </a:rPr>
              <a:t>founded</a:t>
            </a:r>
            <a:r>
              <a:rPr lang="en-US" sz="2000" dirty="0"/>
              <a:t> on the Joint Intentions </a:t>
            </a:r>
            <a:r>
              <a:rPr lang="en-US" sz="2000" dirty="0" smtClean="0"/>
              <a:t>theory.</a:t>
            </a:r>
          </a:p>
          <a:p>
            <a:r>
              <a:rPr lang="en-US" sz="2000" dirty="0" smtClean="0"/>
              <a:t>Uses </a:t>
            </a:r>
            <a:r>
              <a:rPr lang="en-US" sz="2000" dirty="0">
                <a:solidFill>
                  <a:srgbClr val="FF0000"/>
                </a:solidFill>
              </a:rPr>
              <a:t>joint intentions </a:t>
            </a:r>
            <a:r>
              <a:rPr lang="en-US" sz="2000" dirty="0"/>
              <a:t>as the basic building block of </a:t>
            </a:r>
            <a:r>
              <a:rPr lang="en-US" sz="2000" dirty="0" smtClean="0"/>
              <a:t>teamwork (formalizes commitment).</a:t>
            </a:r>
          </a:p>
          <a:p>
            <a:pPr lvl="1"/>
            <a:r>
              <a:rPr lang="en-US" sz="1800" dirty="0"/>
              <a:t>Reasoning about coordination and communication in a team.</a:t>
            </a:r>
          </a:p>
          <a:p>
            <a:pPr lvl="1"/>
            <a:r>
              <a:rPr lang="en-US" sz="1800" dirty="0"/>
              <a:t>Guidance for monitoring and maintenance of a 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member’s contribution.</a:t>
            </a:r>
          </a:p>
          <a:p>
            <a:pPr lvl="1"/>
            <a:r>
              <a:rPr lang="en-US" sz="1800" dirty="0" smtClean="0"/>
              <a:t>To reinforce the teamwork coherency to build team members’ mental states.</a:t>
            </a:r>
          </a:p>
          <a:p>
            <a:r>
              <a:rPr lang="en-US" sz="2000" dirty="0" smtClean="0"/>
              <a:t>It is </a:t>
            </a:r>
            <a:r>
              <a:rPr lang="en-US" sz="2000" dirty="0" smtClean="0">
                <a:solidFill>
                  <a:srgbClr val="FF0000"/>
                </a:solidFill>
              </a:rPr>
              <a:t>informed</a:t>
            </a:r>
            <a:r>
              <a:rPr lang="en-US" sz="2000" dirty="0" smtClean="0"/>
              <a:t> </a:t>
            </a:r>
            <a:r>
              <a:rPr lang="en-US" sz="2000" dirty="0"/>
              <a:t>by key concepts from SharedPlans </a:t>
            </a:r>
            <a:r>
              <a:rPr lang="en-US" sz="2000" dirty="0" smtClean="0"/>
              <a:t>theory (formulates team’s attitude).</a:t>
            </a:r>
          </a:p>
          <a:p>
            <a:pPr lvl="1"/>
            <a:r>
              <a:rPr lang="en-US" sz="1800" dirty="0"/>
              <a:t>Mutual belief in a shared recipe and shared plans (adds coherency within the teamwork).</a:t>
            </a:r>
          </a:p>
          <a:p>
            <a:pPr lvl="1"/>
            <a:r>
              <a:rPr lang="en-US" sz="1800" dirty="0"/>
              <a:t>The limited required information about recipe to perform an action (only tracking who is responsible).</a:t>
            </a:r>
          </a:p>
          <a:p>
            <a:pPr lvl="1"/>
            <a:r>
              <a:rPr lang="en-US" sz="1800" dirty="0"/>
              <a:t>Unreconciled case in SharedPlans (handled by </a:t>
            </a:r>
            <a:r>
              <a:rPr lang="en-US" sz="1800" dirty="0" err="1"/>
              <a:t>replanning</a:t>
            </a:r>
            <a:r>
              <a:rPr lang="en-US" sz="1800" dirty="0"/>
              <a:t> and communication to assign unachieved/unassigned tasks).</a:t>
            </a:r>
          </a:p>
          <a:p>
            <a:pPr lvl="1"/>
            <a:r>
              <a:rPr lang="en-US" sz="1900" dirty="0"/>
              <a:t>Uses the concept of intention-that for communication.</a:t>
            </a:r>
          </a:p>
          <a:p>
            <a:endParaRPr lang="en-US" sz="2000" dirty="0" smtClean="0"/>
          </a:p>
          <a:p>
            <a:r>
              <a:rPr lang="en-US" sz="2000" dirty="0" smtClean="0"/>
              <a:t>Has team (joint activities) vs. individual (individual’s </a:t>
            </a:r>
            <a:r>
              <a:rPr lang="en-US" sz="2000" dirty="0"/>
              <a:t>activities</a:t>
            </a:r>
            <a:r>
              <a:rPr lang="en-US" sz="2000" dirty="0" smtClean="0"/>
              <a:t>) operators.</a:t>
            </a:r>
          </a:p>
          <a:p>
            <a:r>
              <a:rPr lang="en-US" sz="2000" dirty="0" smtClean="0"/>
              <a:t>Team synchronization protocol.</a:t>
            </a:r>
          </a:p>
          <a:p>
            <a:r>
              <a:rPr lang="en-US" sz="2000" dirty="0" smtClean="0"/>
              <a:t>Constructs to monitoring team performance.</a:t>
            </a:r>
          </a:p>
          <a:p>
            <a:r>
              <a:rPr lang="en-US" sz="2000" dirty="0" smtClean="0"/>
              <a:t>Communication overhead and risks.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executing actions as a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BDI model and </a:t>
            </a:r>
            <a:r>
              <a:rPr lang="en-US" sz="2000" dirty="0" err="1" smtClean="0"/>
              <a:t>Bratman’s</a:t>
            </a:r>
            <a:r>
              <a:rPr lang="en-US" sz="2000" dirty="0" smtClean="0"/>
              <a:t> view of intention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are not collection of individual actions (agents need to share beliefs)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commitment.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is based on mutual beliefs and notion of intention-that, while Joint Intentions theory is based on joint intentions.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SharedPlans theory teammates agree on the shared plan, whereas </a:t>
            </a:r>
            <a:r>
              <a:rPr lang="en-US" sz="2000" dirty="0" smtClean="0"/>
              <a:t>in  </a:t>
            </a:r>
            <a:r>
              <a:rPr lang="en-US" sz="2000" dirty="0"/>
              <a:t>Joint Intentions theory teammates agree on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employs hierarchical structures over intentions (in contrast to Joint Intentions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SharedPlans </a:t>
            </a:r>
            <a:r>
              <a:rPr lang="en-US" sz="2000" dirty="0" smtClean="0"/>
              <a:t>theory describe a way to achieve a shared goal whereas </a:t>
            </a:r>
            <a:r>
              <a:rPr lang="en-US" sz="2000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Joint Intentions </a:t>
            </a:r>
            <a:r>
              <a:rPr lang="en-US" sz="2000" dirty="0" smtClean="0"/>
              <a:t>theory assumes knowledge about the teammates is always available (in contrast to partial plan in </a:t>
            </a:r>
            <a:r>
              <a:rPr lang="en-US" sz="2000" dirty="0" err="1" smtClean="0"/>
              <a:t>SharedPland</a:t>
            </a:r>
            <a:r>
              <a:rPr lang="en-US" sz="2000" dirty="0" smtClean="0"/>
              <a:t>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dirty="0" smtClean="0"/>
              <a:t>SharedPlans theory communication requirements are derived from intention-that concept whereas it is “hard-wired” in Joint </a:t>
            </a:r>
            <a:r>
              <a:rPr lang="en-US" sz="2000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SharedPlans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collaboration structure.</a:t>
            </a:r>
          </a:p>
          <a:p>
            <a:pPr lvl="1"/>
            <a:r>
              <a:rPr lang="en-US" sz="1800" dirty="0"/>
              <a:t>Association to discourse structure 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clearly defined and fulfills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valuable and make the theories closer to applications.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lack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/>
              <a:t>processes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reconcile between commitments </a:t>
            </a:r>
            <a:r>
              <a:rPr lang="en-US" sz="2900" dirty="0"/>
              <a:t>to the existing collaboration and their other activities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formulated by psychologists Arnold, Lazarus, and later by Scherer.</a:t>
            </a:r>
          </a:p>
          <a:p>
            <a:r>
              <a:rPr lang="en-US" sz="2000" b="1" dirty="0"/>
              <a:t>Appraisal theory </a:t>
            </a:r>
            <a:r>
              <a:rPr lang="en-US" sz="2000" dirty="0"/>
              <a:t>describes the </a:t>
            </a:r>
            <a:r>
              <a:rPr lang="en-US" sz="2000" dirty="0">
                <a:solidFill>
                  <a:srgbClr val="FF0000"/>
                </a:solidFill>
              </a:rPr>
              <a:t>cognitive process </a:t>
            </a:r>
            <a:r>
              <a:rPr lang="en-US" sz="2000" dirty="0" smtClean="0"/>
              <a:t>by which </a:t>
            </a:r>
            <a:r>
              <a:rPr lang="en-US" sz="2000" dirty="0"/>
              <a:t>an individual </a:t>
            </a:r>
            <a:r>
              <a:rPr lang="en-US" sz="2000" dirty="0">
                <a:solidFill>
                  <a:srgbClr val="FF0000"/>
                </a:solidFill>
              </a:rPr>
              <a:t>evaluates</a:t>
            </a:r>
            <a:r>
              <a:rPr lang="en-US" sz="2000" dirty="0"/>
              <a:t> the situation in the environment with respect </a:t>
            </a:r>
            <a:r>
              <a:rPr lang="en-US" sz="2000" dirty="0" smtClean="0"/>
              <a:t>to the </a:t>
            </a:r>
            <a:r>
              <a:rPr lang="en-US" sz="2000" dirty="0">
                <a:solidFill>
                  <a:srgbClr val="FF0000"/>
                </a:solidFill>
              </a:rPr>
              <a:t>individual's well-being</a:t>
            </a:r>
            <a:r>
              <a:rPr lang="en-US" sz="2000" dirty="0"/>
              <a:t> and triggers </a:t>
            </a:r>
            <a:r>
              <a:rPr lang="en-US" sz="2000" dirty="0">
                <a:solidFill>
                  <a:srgbClr val="FF0000"/>
                </a:solidFill>
              </a:rPr>
              <a:t>emotions</a:t>
            </a:r>
            <a:r>
              <a:rPr lang="en-US" sz="2000" dirty="0"/>
              <a:t> to control internal </a:t>
            </a:r>
            <a:r>
              <a:rPr lang="en-US" sz="2000" dirty="0" smtClean="0"/>
              <a:t>changes and </a:t>
            </a:r>
            <a:r>
              <a:rPr lang="en-US" sz="2000" dirty="0"/>
              <a:t>external actions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Cognitive appraisal process:</a:t>
            </a:r>
          </a:p>
          <a:p>
            <a:pPr lvl="1"/>
            <a:r>
              <a:rPr lang="en-US" sz="1800" dirty="0" smtClean="0"/>
              <a:t>Distinct components of emotions,</a:t>
            </a:r>
          </a:p>
          <a:p>
            <a:pPr lvl="1"/>
            <a:r>
              <a:rPr lang="en-US" sz="1800" dirty="0" smtClean="0"/>
              <a:t>Components are called appraisal variables,</a:t>
            </a:r>
          </a:p>
          <a:p>
            <a:pPr lvl="1"/>
            <a:r>
              <a:rPr lang="en-US" sz="1800" dirty="0" smtClean="0"/>
              <a:t>Agent Evaluates the stimuli with respect to their consequences ;</a:t>
            </a:r>
          </a:p>
          <a:p>
            <a:pPr lvl="2"/>
            <a:r>
              <a:rPr lang="en-US" sz="1600" dirty="0" smtClean="0"/>
              <a:t>According to Scherer’s appraisal objectives (i.e., relevance, implication, coping, and normative significance),</a:t>
            </a:r>
          </a:p>
          <a:p>
            <a:pPr lvl="2"/>
            <a:r>
              <a:rPr lang="en-US" sz="1600" dirty="0" smtClean="0"/>
              <a:t>Objectives include different appraisal variables,</a:t>
            </a:r>
          </a:p>
          <a:p>
            <a:pPr lvl="1"/>
            <a:r>
              <a:rPr lang="en-US" sz="1800" dirty="0" smtClean="0"/>
              <a:t>Specific values will be assigned to appraisal variables,</a:t>
            </a:r>
          </a:p>
          <a:p>
            <a:pPr lvl="1"/>
            <a:r>
              <a:rPr lang="en-US" sz="1800" dirty="0" smtClean="0"/>
              <a:t>Determined appraisal variables are mapped onto a particular emotion,</a:t>
            </a:r>
          </a:p>
          <a:p>
            <a:pPr lvl="2"/>
            <a:r>
              <a:rPr lang="en-US" sz="1600" dirty="0" smtClean="0"/>
              <a:t>Appraisal variables are the semantic primitives  fro 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Appraisals are separable antecedents of emotions</a:t>
            </a:r>
          </a:p>
          <a:p>
            <a:r>
              <a:rPr lang="en-US" sz="2000" dirty="0" smtClean="0"/>
              <a:t>Overall process:</a:t>
            </a:r>
          </a:p>
          <a:p>
            <a:pPr lvl="1"/>
            <a:r>
              <a:rPr lang="en-US" sz="1800" dirty="0"/>
              <a:t>Evaluation of the environment according to the internalized goals</a:t>
            </a:r>
          </a:p>
          <a:p>
            <a:pPr lvl="2"/>
            <a:r>
              <a:rPr lang="en-US" sz="1700" dirty="0"/>
              <a:t>systematic assessment of several elements</a:t>
            </a:r>
          </a:p>
          <a:p>
            <a:pPr lvl="1"/>
            <a:r>
              <a:rPr lang="en-US" sz="1800" dirty="0"/>
              <a:t>Outcome triggers emotions and coping strategies.</a:t>
            </a:r>
          </a:p>
          <a:p>
            <a:r>
              <a:rPr lang="en-US" sz="2000" dirty="0" smtClean="0"/>
              <a:t>Appraisal variables, e.g., relevance, desirability, expectedness, controllability.</a:t>
            </a:r>
          </a:p>
          <a:p>
            <a:r>
              <a:rPr lang="en-US" sz="2000" dirty="0" smtClean="0"/>
              <a:t>Coping process: </a:t>
            </a:r>
          </a:p>
          <a:p>
            <a:pPr lvl="1"/>
            <a:r>
              <a:rPr lang="en-US" sz="1800" dirty="0"/>
              <a:t>Determines whether and how agent should respond to an event.</a:t>
            </a:r>
          </a:p>
          <a:p>
            <a:pPr lvl="1"/>
            <a:r>
              <a:rPr lang="en-US" sz="1800" dirty="0"/>
              <a:t>Coping strategies control (enable or suppress) cognitive processes operate  on causal interpretation of the appraisals.</a:t>
            </a:r>
          </a:p>
          <a:p>
            <a:r>
              <a:rPr lang="en-US" sz="2000" dirty="0" smtClean="0"/>
              <a:t>Coping strategies can be grouped into different categories. For instance, problem-focused (planning) and emotion-focused (seeking social support for instrumental reasons) categories.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/>
              <a:t>Appraisal &amp; Coping processes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90600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Similar </a:t>
            </a:r>
            <a:r>
              <a:rPr lang="en-US" sz="2000" dirty="0"/>
              <a:t>to </a:t>
            </a:r>
            <a:r>
              <a:rPr lang="en-US" sz="2000" dirty="0" smtClean="0"/>
              <a:t>Lazarus’ and Scherer’s cognitive views.</a:t>
            </a:r>
          </a:p>
          <a:p>
            <a:r>
              <a:rPr lang="en-US" sz="2000" dirty="0"/>
              <a:t>The model categorizes emotions based on their underlying 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fundamental criteria and involve: </a:t>
            </a:r>
          </a:p>
          <a:p>
            <a:pPr lvl="1"/>
            <a:r>
              <a:rPr lang="en-US" sz="1800" dirty="0"/>
              <a:t>One’s focus of attention</a:t>
            </a:r>
          </a:p>
          <a:p>
            <a:pPr lvl="1"/>
            <a:r>
              <a:rPr lang="en-US" sz="1800" dirty="0"/>
              <a:t>One’s concern</a:t>
            </a:r>
          </a:p>
          <a:p>
            <a:pPr lvl="1"/>
            <a:r>
              <a:rPr lang="en-US" sz="1800" dirty="0"/>
              <a:t>One’s appraisals</a:t>
            </a:r>
          </a:p>
          <a:p>
            <a:r>
              <a:rPr lang="en-US" sz="2000" dirty="0" smtClean="0"/>
              <a:t>All emotion types (i.e., six) in </a:t>
            </a:r>
            <a:r>
              <a:rPr lang="en-US" sz="2000" dirty="0"/>
              <a:t>a group share the same cognitive pattern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 model introduces some global variables of an </a:t>
            </a:r>
            <a:r>
              <a:rPr lang="en-US" sz="2000" dirty="0" smtClean="0"/>
              <a:t>emotion's intensity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/>
              <a:t>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/>
              <a:t>OCC – A structural Appraisal Theory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09" y="4554415"/>
            <a:ext cx="4905382" cy="223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where they lie 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Circumplex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PAD model (Pleasure, Arousal, Dominance)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responsiveness</a:t>
            </a:r>
          </a:p>
          <a:p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Commitment and  other fundamental concepts of </a:t>
            </a:r>
            <a:r>
              <a:rPr lang="en-US" sz="2000" dirty="0"/>
              <a:t>collaboration </a:t>
            </a:r>
            <a:r>
              <a:rPr lang="en-US" sz="2000" dirty="0" smtClean="0"/>
              <a:t>such as mutual beliefs, joint intentions, shared goals, and shared plans mutually support each other to establish a collaborative activity.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Communication makes the agents to </a:t>
            </a:r>
            <a:r>
              <a:rPr lang="en-US" sz="2000" dirty="0" smtClean="0">
                <a:solidFill>
                  <a:srgbClr val="FF0000"/>
                </a:solidFill>
              </a:rPr>
              <a:t>mutually believing </a:t>
            </a:r>
            <a:r>
              <a:rPr lang="en-US" sz="2000" dirty="0" smtClean="0"/>
              <a:t>that </a:t>
            </a:r>
            <a:r>
              <a:rPr lang="en-US" sz="2000" dirty="0"/>
              <a:t>there </a:t>
            </a:r>
            <a:r>
              <a:rPr lang="en-US" sz="2000" dirty="0" smtClean="0"/>
              <a:t>is an agent </a:t>
            </a:r>
            <a:r>
              <a:rPr lang="en-US" sz="2000" dirty="0" smtClean="0">
                <a:solidFill>
                  <a:srgbClr val="FF0000"/>
                </a:solidFill>
              </a:rPr>
              <a:t>responsible</a:t>
            </a:r>
            <a:r>
              <a:rPr lang="en-US" sz="2000" dirty="0" smtClean="0"/>
              <a:t> to </a:t>
            </a:r>
            <a:r>
              <a:rPr lang="en-US" sz="2000" dirty="0"/>
              <a:t>execute an action in the plan, </a:t>
            </a:r>
            <a:r>
              <a:rPr lang="en-US" sz="2000" dirty="0" smtClean="0"/>
              <a:t>and that </a:t>
            </a:r>
            <a:r>
              <a:rPr lang="en-US" sz="2000" dirty="0"/>
              <a:t>agent has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to </a:t>
            </a:r>
            <a:r>
              <a:rPr lang="en-US" sz="2000" dirty="0" smtClean="0"/>
              <a:t>do so, </a:t>
            </a:r>
            <a:r>
              <a:rPr lang="en-US" sz="2000" dirty="0"/>
              <a:t>and </a:t>
            </a:r>
            <a:r>
              <a:rPr lang="en-US" sz="2000" dirty="0" smtClean="0"/>
              <a:t>the actions </a:t>
            </a:r>
            <a:r>
              <a:rPr lang="en-US" sz="2000" dirty="0"/>
              <a:t>in the plan </a:t>
            </a:r>
            <a:r>
              <a:rPr lang="en-US" sz="2000" dirty="0" smtClean="0">
                <a:solidFill>
                  <a:srgbClr val="FF0000"/>
                </a:solidFill>
              </a:rPr>
              <a:t>contribute to </a:t>
            </a:r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goal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</a:p>
          <a:p>
            <a:r>
              <a:rPr lang="en-US" sz="2000" dirty="0" smtClean="0"/>
              <a:t>Recipes can be </a:t>
            </a:r>
            <a:r>
              <a:rPr lang="en-US" sz="2000" dirty="0" smtClean="0">
                <a:solidFill>
                  <a:srgbClr val="FF0000"/>
                </a:solidFill>
              </a:rPr>
              <a:t>partial</a:t>
            </a:r>
            <a:r>
              <a:rPr lang="en-US" sz="2000" dirty="0" smtClean="0"/>
              <a:t> (i.e., can be expand over time)</a:t>
            </a:r>
          </a:p>
          <a:p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</a:t>
            </a:r>
            <a:r>
              <a:rPr lang="en-US" sz="1600" dirty="0"/>
              <a:t>recipes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as the notion of commitment.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  <p:pic>
        <p:nvPicPr>
          <p:cNvPr id="1026" name="Picture 2" descr="C:\Users\Mohammad\Documents\GitHub\CompExam1\figure\pl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439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  <a:p>
            <a:pPr lvl="1"/>
            <a:r>
              <a:rPr lang="en-US" sz="1800" b="1" dirty="0" smtClean="0"/>
              <a:t>Attention </a:t>
            </a:r>
            <a:r>
              <a:rPr lang="en-US" sz="1800" b="1" dirty="0"/>
              <a:t>state:</a:t>
            </a:r>
            <a:r>
              <a:rPr lang="en-US" sz="1800" dirty="0"/>
              <a:t> an abstraction of </a:t>
            </a:r>
            <a:r>
              <a:rPr lang="en-US" sz="1800" dirty="0" smtClean="0"/>
              <a:t>the agent's </a:t>
            </a:r>
            <a:r>
              <a:rPr lang="en-US" sz="1800" dirty="0"/>
              <a:t>focus of </a:t>
            </a:r>
            <a:r>
              <a:rPr lang="en-US" sz="1800" dirty="0" smtClean="0"/>
              <a:t>attention.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2358</Words>
  <Application>Microsoft Office PowerPoint</Application>
  <PresentationFormat>On-screen Show (4:3)</PresentationFormat>
  <Paragraphs>246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331</cp:revision>
  <dcterms:created xsi:type="dcterms:W3CDTF">2015-06-17T18:43:57Z</dcterms:created>
  <dcterms:modified xsi:type="dcterms:W3CDTF">2015-06-18T21:53:53Z</dcterms:modified>
</cp:coreProperties>
</file>