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81813" cy="9296400"/>
  <p:embeddedFontLst>
    <p:embeddedFont>
      <p:font typeface="Lucida Sans" panose="020B0602030504020204" pitchFamily="34" charset="77"/>
      <p:regular r:id="rId3"/>
      <p:bold r:id="rId4"/>
      <p:italic r:id="rId5"/>
      <p:boldItalic r:id="rId6"/>
    </p:embeddedFont>
  </p:embeddedFontLst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1" autoAdjust="0"/>
    <p:restoredTop sz="94660"/>
  </p:normalViewPr>
  <p:slideViewPr>
    <p:cSldViewPr>
      <p:cViewPr>
        <p:scale>
          <a:sx n="70" d="100"/>
          <a:sy n="70" d="100"/>
        </p:scale>
        <p:origin x="2072" y="14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6817519"/>
            <a:ext cx="27981275" cy="470376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6" y="12435682"/>
            <a:ext cx="23044150" cy="560863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228611" indent="0" algn="ctr">
              <a:buNone/>
              <a:defRPr/>
            </a:lvl2pPr>
            <a:lvl3pPr marL="457223" indent="0" algn="ctr">
              <a:buNone/>
              <a:defRPr/>
            </a:lvl3pPr>
            <a:lvl4pPr marL="685834" indent="0" algn="ctr">
              <a:buNone/>
              <a:defRPr/>
            </a:lvl4pPr>
            <a:lvl5pPr marL="914446" indent="0" algn="ctr">
              <a:buNone/>
              <a:defRPr/>
            </a:lvl5pPr>
            <a:lvl6pPr marL="1143057" indent="0" algn="ctr">
              <a:buNone/>
              <a:defRPr/>
            </a:lvl6pPr>
            <a:lvl7pPr marL="1371669" indent="0" algn="ctr">
              <a:buNone/>
              <a:defRPr/>
            </a:lvl7pPr>
            <a:lvl8pPr marL="1600280" indent="0" algn="ctr">
              <a:buNone/>
              <a:defRPr/>
            </a:lvl8pPr>
            <a:lvl9pPr marL="182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92635E1-84E5-4F13-B43E-37D2FAED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2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0A6F3F-9C8B-44CE-BED2-1CF41933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66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878681"/>
            <a:ext cx="7407275" cy="18725356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650" y="878681"/>
            <a:ext cx="22069425" cy="18725356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36F67EB-EDCF-4E87-986D-D9362CB4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77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D3195DB-34A1-4119-A215-F62A5FE6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39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1762"/>
            <a:ext cx="27981275" cy="4359275"/>
          </a:xfrm>
        </p:spPr>
        <p:txBody>
          <a:bodyPr anchor="t"/>
          <a:lstStyle>
            <a:defPPr>
              <a:defRPr kern="1200"/>
            </a:defPPr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163"/>
            <a:ext cx="27981275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000"/>
            </a:lvl1pPr>
            <a:lvl2pPr marL="228611" indent="0">
              <a:buNone/>
              <a:defRPr sz="900"/>
            </a:lvl2pPr>
            <a:lvl3pPr marL="457223" indent="0">
              <a:buNone/>
              <a:defRPr sz="800"/>
            </a:lvl3pPr>
            <a:lvl4pPr marL="685834" indent="0">
              <a:buNone/>
              <a:defRPr sz="700"/>
            </a:lvl4pPr>
            <a:lvl5pPr marL="914446" indent="0">
              <a:buNone/>
              <a:defRPr sz="700"/>
            </a:lvl5pPr>
            <a:lvl6pPr marL="1143057" indent="0">
              <a:buNone/>
              <a:defRPr sz="700"/>
            </a:lvl6pPr>
            <a:lvl7pPr marL="1371669" indent="0">
              <a:buNone/>
              <a:defRPr sz="700"/>
            </a:lvl7pPr>
            <a:lvl8pPr marL="1600280" indent="0">
              <a:buNone/>
              <a:defRPr sz="700"/>
            </a:lvl8pPr>
            <a:lvl9pPr marL="182889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0D09999-C139-4E94-B477-200ECFECF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3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4651" y="5120481"/>
            <a:ext cx="14738350" cy="14483556"/>
          </a:xfrm>
        </p:spPr>
        <p:txBody>
          <a:bodyPr/>
          <a:lstStyle>
            <a:defPPr>
              <a:defRPr kern="1200"/>
            </a:defPPr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0481"/>
            <a:ext cx="14738350" cy="14483556"/>
          </a:xfrm>
        </p:spPr>
        <p:txBody>
          <a:bodyPr/>
          <a:lstStyle>
            <a:defPPr>
              <a:defRPr kern="1200"/>
            </a:defPPr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CC60876-B1C0-4410-8573-5412B5191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69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8681"/>
            <a:ext cx="29625925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4912519"/>
            <a:ext cx="14544675" cy="204708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4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9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1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6959601"/>
            <a:ext cx="14544675" cy="12644437"/>
          </a:xfrm>
        </p:spPr>
        <p:txBody>
          <a:bodyPr/>
          <a:lstStyle>
            <a:defPPr>
              <a:defRPr kern="1200"/>
            </a:defPPr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4912519"/>
            <a:ext cx="14549438" cy="204708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4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9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1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6959601"/>
            <a:ext cx="14549438" cy="12644437"/>
          </a:xfrm>
        </p:spPr>
        <p:txBody>
          <a:bodyPr/>
          <a:lstStyle>
            <a:defPPr>
              <a:defRPr kern="1200"/>
            </a:defPPr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C81FEE9-9B80-4F2A-956D-065E37A72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1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015E0EE-8FC2-494C-80EA-87723469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48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DFD8BC5-FEAE-4CD8-9AC4-640BB6EAE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28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3919"/>
            <a:ext cx="10829925" cy="3718719"/>
          </a:xfrm>
        </p:spPr>
        <p:txBody>
          <a:bodyPr anchor="b"/>
          <a:lstStyle>
            <a:defPPr>
              <a:defRPr kern="1200"/>
            </a:defPPr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919"/>
            <a:ext cx="18402300" cy="18730119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4592637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4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9" indent="0">
              <a:buNone/>
              <a:defRPr sz="450"/>
            </a:lvl7pPr>
            <a:lvl8pPr marL="1600280" indent="0">
              <a:buNone/>
              <a:defRPr sz="450"/>
            </a:lvl8pPr>
            <a:lvl9pPr marL="1828891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4B659F8-F290-4B1F-9DE5-08C57403E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64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5362238"/>
            <a:ext cx="19751675" cy="1812925"/>
          </a:xfrm>
        </p:spPr>
        <p:txBody>
          <a:bodyPr anchor="b"/>
          <a:lstStyle>
            <a:defPPr>
              <a:defRPr kern="1200"/>
            </a:defPPr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1960563"/>
            <a:ext cx="19751675" cy="1316751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600"/>
            </a:lvl1pPr>
            <a:lvl2pPr marL="228611" indent="0">
              <a:buNone/>
              <a:defRPr sz="1400"/>
            </a:lvl2pPr>
            <a:lvl3pPr marL="457223" indent="0">
              <a:buNone/>
              <a:defRPr sz="1200"/>
            </a:lvl3pPr>
            <a:lvl4pPr marL="685834" indent="0">
              <a:buNone/>
              <a:defRPr sz="1000"/>
            </a:lvl4pPr>
            <a:lvl5pPr marL="914446" indent="0">
              <a:buNone/>
              <a:defRPr sz="1000"/>
            </a:lvl5pPr>
            <a:lvl6pPr marL="1143057" indent="0">
              <a:buNone/>
              <a:defRPr sz="1000"/>
            </a:lvl6pPr>
            <a:lvl7pPr marL="1371669" indent="0">
              <a:buNone/>
              <a:defRPr sz="1000"/>
            </a:lvl7pPr>
            <a:lvl8pPr marL="1600280" indent="0">
              <a:buNone/>
              <a:defRPr sz="1000"/>
            </a:lvl8pPr>
            <a:lvl9pPr marL="1828891" indent="0">
              <a:buNone/>
              <a:defRPr sz="1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17175162"/>
            <a:ext cx="19751675" cy="257571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4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9" indent="0">
              <a:buNone/>
              <a:defRPr sz="450"/>
            </a:lvl7pPr>
            <a:lvl8pPr marL="1600280" indent="0">
              <a:buNone/>
              <a:defRPr sz="450"/>
            </a:lvl8pPr>
            <a:lvl9pPr marL="1828891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BEE6216-8EDC-47E6-B758-9DADFEBD3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2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4651" y="878681"/>
            <a:ext cx="296291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4651" y="5120481"/>
            <a:ext cx="29629100" cy="1448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1" y="19985038"/>
            <a:ext cx="7683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851" y="19985038"/>
            <a:ext cx="10426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0252" y="19985038"/>
            <a:ext cx="7683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fld id="{2E84C739-9377-45E7-B2FE-AF118EBE9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pragmaticgraphite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+mj-lt"/>
          <a:ea typeface="+mj-ea"/>
          <a:cs typeface="+mj-cs"/>
        </a:defRPr>
      </a:lvl1pPr>
      <a:lvl2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2pPr>
      <a:lvl3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3pPr>
      <a:lvl4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4pPr>
      <a:lvl5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5pPr>
      <a:lvl6pPr marL="228611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6pPr>
      <a:lvl7pPr marL="457223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7pPr>
      <a:lvl8pPr marL="685834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8pPr>
      <a:lvl9pPr marL="914446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822366" indent="-822366" algn="l" defTabSz="2194829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+mn-ea"/>
          <a:cs typeface="+mn-cs"/>
        </a:defRPr>
      </a:lvl1pPr>
      <a:lvl2pPr marL="1783646" indent="-685834" algn="l" defTabSz="2194829" rtl="0" eaLnBrk="0" fontAlgn="base" hangingPunct="0">
        <a:spcBef>
          <a:spcPct val="20000"/>
        </a:spcBef>
        <a:spcAft>
          <a:spcPct val="0"/>
        </a:spcAft>
        <a:buChar char="–"/>
        <a:defRPr sz="6750">
          <a:solidFill>
            <a:schemeClr val="tx1"/>
          </a:solidFill>
          <a:latin typeface="+mn-lt"/>
        </a:defRPr>
      </a:lvl2pPr>
      <a:lvl3pPr marL="2743337" indent="-548509" algn="l" defTabSz="2194829" rtl="0" eaLnBrk="0" fontAlgn="base" hangingPunct="0">
        <a:spcBef>
          <a:spcPct val="20000"/>
        </a:spcBef>
        <a:spcAft>
          <a:spcPct val="0"/>
        </a:spcAft>
        <a:buChar char="•"/>
        <a:defRPr sz="5800">
          <a:solidFill>
            <a:schemeClr val="tx1"/>
          </a:solidFill>
          <a:latin typeface="+mn-lt"/>
        </a:defRPr>
      </a:lvl3pPr>
      <a:lvl4pPr marL="3841149" indent="-548509" algn="l" defTabSz="2194829" rtl="0" eaLnBrk="0" fontAlgn="base" hangingPunct="0">
        <a:spcBef>
          <a:spcPct val="20000"/>
        </a:spcBef>
        <a:spcAft>
          <a:spcPct val="0"/>
        </a:spcAft>
        <a:buChar char="–"/>
        <a:defRPr sz="4800">
          <a:solidFill>
            <a:schemeClr val="tx1"/>
          </a:solidFill>
          <a:latin typeface="+mn-lt"/>
        </a:defRPr>
      </a:lvl4pPr>
      <a:lvl5pPr marL="4938166" indent="-548509" algn="l" defTabSz="2194829" rtl="0" eaLnBrk="0" fontAlgn="base" hangingPunct="0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5pPr>
      <a:lvl6pPr marL="5166778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6pPr>
      <a:lvl7pPr marL="5395389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7pPr>
      <a:lvl8pPr marL="5624001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8pPr>
      <a:lvl9pPr marL="5852612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4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9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F78D3B24-9243-4566-851C-92308924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6"/>
            <a:ext cx="32918400" cy="4445706"/>
          </a:xfrm>
          <a:prstGeom prst="rect">
            <a:avLst/>
          </a:prstGeom>
          <a:solidFill>
            <a:srgbClr val="4B4B4B"/>
          </a:solidFill>
          <a:ln w="38100">
            <a:noFill/>
            <a:miter lim="800000"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600" b="1">
              <a:solidFill>
                <a:schemeClr val="tx2"/>
              </a:solidFill>
              <a:latin typeface="Lucida Sans" panose="020B0602030504020204" pitchFamily="34" charset="77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F2F82DA-ED7B-4BDE-9EED-3BB1F8DACB64}"/>
              </a:ext>
            </a:extLst>
          </p:cNvPr>
          <p:cNvSpPr txBox="1"/>
          <p:nvPr/>
        </p:nvSpPr>
        <p:spPr>
          <a:xfrm>
            <a:off x="4267200" y="60960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6000" dirty="0">
                <a:solidFill>
                  <a:schemeClr val="bg1"/>
                </a:solidFill>
                <a:latin typeface="Lucida Sans" panose="020B0602030504020204" pitchFamily="34" charset="77"/>
              </a:rPr>
              <a:t>Extreme weather and migration: evidence from Bangladesh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10415D0-7E26-42B1-B5B0-E2EFA85D580A}"/>
              </a:ext>
            </a:extLst>
          </p:cNvPr>
          <p:cNvSpPr txBox="1"/>
          <p:nvPr/>
        </p:nvSpPr>
        <p:spPr>
          <a:xfrm>
            <a:off x="4267200" y="2743954"/>
            <a:ext cx="24384000" cy="135421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Tiana Le, </a:t>
            </a:r>
            <a:r>
              <a:rPr lang="en-US" sz="4000" dirty="0" err="1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Sheeba</a:t>
            </a: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Moghal</a:t>
            </a: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, Ishaan </a:t>
            </a:r>
            <a:r>
              <a:rPr lang="en-US" sz="4000" dirty="0" err="1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Babbar</a:t>
            </a: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, Liz Kovalchuk</a:t>
            </a:r>
          </a:p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Georgetown University Data Science and Analytics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2A12B13-CB91-4177-B985-2E383096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0"/>
            <a:ext cx="32918400" cy="609600"/>
          </a:xfrm>
          <a:prstGeom prst="rect">
            <a:avLst/>
          </a:prstGeom>
          <a:solidFill>
            <a:srgbClr val="C8C8C8"/>
          </a:solidFill>
          <a:ln w="38100">
            <a:noFill/>
            <a:miter lim="800000"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600" b="1">
              <a:solidFill>
                <a:schemeClr val="tx2"/>
              </a:solidFill>
              <a:latin typeface="Lucida Sans" panose="020B0602030504020204" pitchFamily="34" charset="77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5A0DB97-A7B2-41E6-881B-2B07D830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9" y="5524364"/>
            <a:ext cx="7200117" cy="85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 dirty="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This project examines migration history data collected in southwestern Bangladesh provided by the Authors Amanda R. Carrico and </a:t>
            </a: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Katharine Donato </a:t>
            </a:r>
            <a:endParaRPr lang="en-US" sz="1600" dirty="0">
              <a:latin typeface="Lucida Sans" panose="020B060203050402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D1CE166-D485-4064-AD66-937714391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640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F0EE5584-0308-4038-A09C-68D30F85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2440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640B5B6F-8D2C-4ED3-831D-A021B2B2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9241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760AD0DD-879B-4A1D-ADBC-A4CE7D10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9" y="12854345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F897FBC-C1EA-4CD0-ACDA-F85507AD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1084" y="12854345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75E56-6D9B-44B9-909D-DE81651577F2}"/>
              </a:ext>
            </a:extLst>
          </p:cNvPr>
          <p:cNvSpPr txBox="1"/>
          <p:nvPr/>
        </p:nvSpPr>
        <p:spPr>
          <a:xfrm>
            <a:off x="829720" y="12193937"/>
            <a:ext cx="2114040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95001-5D30-415B-9BF2-D7DCE99B916F}"/>
              </a:ext>
            </a:extLst>
          </p:cNvPr>
          <p:cNvSpPr txBox="1"/>
          <p:nvPr/>
        </p:nvSpPr>
        <p:spPr>
          <a:xfrm>
            <a:off x="831564" y="4863956"/>
            <a:ext cx="1524135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Abstract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5ADB6-F153-486E-992C-4F9B3036D232}"/>
              </a:ext>
            </a:extLst>
          </p:cNvPr>
          <p:cNvSpPr txBox="1"/>
          <p:nvPr/>
        </p:nvSpPr>
        <p:spPr>
          <a:xfrm>
            <a:off x="9098365" y="4861848"/>
            <a:ext cx="222304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Methodology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31CCAA-9075-4147-B68D-E6A806B7CC1A}"/>
              </a:ext>
            </a:extLst>
          </p:cNvPr>
          <p:cNvSpPr txBox="1"/>
          <p:nvPr/>
        </p:nvSpPr>
        <p:spPr>
          <a:xfrm>
            <a:off x="17373161" y="4861848"/>
            <a:ext cx="135261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ECB2F-EF20-4B8B-A2FC-E77AB64D4176}"/>
              </a:ext>
            </a:extLst>
          </p:cNvPr>
          <p:cNvSpPr txBox="1"/>
          <p:nvPr/>
        </p:nvSpPr>
        <p:spPr>
          <a:xfrm>
            <a:off x="25627113" y="4861848"/>
            <a:ext cx="193450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Conclusion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851042-BFEF-43EF-B727-0115C9F72DC2}"/>
              </a:ext>
            </a:extLst>
          </p:cNvPr>
          <p:cNvSpPr txBox="1"/>
          <p:nvPr/>
        </p:nvSpPr>
        <p:spPr>
          <a:xfrm>
            <a:off x="25627113" y="12193936"/>
            <a:ext cx="318324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Acknowledgements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ragmaticgraphite|08-2022"/>
</p:tagLst>
</file>

<file path=ppt/theme/theme1.xml><?xml version="1.0" encoding="utf-8"?>
<a:theme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Lucida Sans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Kovalchuk, Elizabeth R (Liz) CIV USN NRL WASHINGTON DC (USA)</cp:lastModifiedBy>
  <cp:revision>33</cp:revision>
  <dcterms:modified xsi:type="dcterms:W3CDTF">2024-04-14T23:31:35Z</dcterms:modified>
  <cp:category>scientific poster template</cp:category>
</cp:coreProperties>
</file>