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Lucida Sans" panose="020B0602030504020204" pitchFamily="34" charset="77"/>
      <p:regular r:id="rId8"/>
      <p:bold r:id="rId9"/>
      <p:italic r:id="rId10"/>
      <p:boldItalic r:id="rId11"/>
    </p:embeddedFont>
  </p:embeddedFontLst>
  <p:custDataLst>
    <p:tags r:id="rId12"/>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2" autoAdjust="0"/>
    <p:restoredTop sz="93519" autoAdjust="0"/>
  </p:normalViewPr>
  <p:slideViewPr>
    <p:cSldViewPr snapToGrid="0">
      <p:cViewPr>
        <p:scale>
          <a:sx n="41" d="100"/>
          <a:sy n="41" d="100"/>
        </p:scale>
        <p:origin x="360" y="1000"/>
      </p:cViewPr>
      <p:guideLst>
        <p:guide orient="horz" pos="4608"/>
        <p:guide pos="7776"/>
        <p:guide orient="horz" pos="6912"/>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C5E07-9976-B146-B76C-B60D6C87E83E}" type="doc">
      <dgm:prSet loTypeId="urn:microsoft.com/office/officeart/2005/8/layout/process2" loCatId="" qsTypeId="urn:microsoft.com/office/officeart/2005/8/quickstyle/simple1" qsCatId="simple" csTypeId="urn:microsoft.com/office/officeart/2005/8/colors/accent1_2" csCatId="accent1" phldr="1"/>
      <dgm:spPr/>
    </dgm:pt>
    <dgm:pt modelId="{AAF60776-3A7B-FF45-AB79-1EBA3C7C56EF}">
      <dgm:prSet phldrT="[Text]" custT="1"/>
      <dgm:spPr/>
      <dgm:t>
        <a:bodyPr/>
        <a:lstStyle/>
        <a:p>
          <a:r>
            <a:rPr lang="en-US" sz="2400" dirty="0">
              <a:latin typeface="Lucida Sans" panose="020B0602030504020204" pitchFamily="34" charset="77"/>
            </a:rPr>
            <a:t>Data Identification &amp; Cleaning</a:t>
          </a:r>
        </a:p>
      </dgm:t>
    </dgm:pt>
    <dgm:pt modelId="{C4ED2D86-6A7A-0A4D-A946-FD67ED3C740B}" type="parTrans" cxnId="{0B2B74C8-2410-5140-95F1-268FAAF8CE1B}">
      <dgm:prSet/>
      <dgm:spPr/>
      <dgm:t>
        <a:bodyPr/>
        <a:lstStyle/>
        <a:p>
          <a:endParaRPr lang="en-US"/>
        </a:p>
      </dgm:t>
    </dgm:pt>
    <dgm:pt modelId="{498D93A1-A264-614A-958C-7AF242222345}" type="sibTrans" cxnId="{0B2B74C8-2410-5140-95F1-268FAAF8CE1B}">
      <dgm:prSet custT="1"/>
      <dgm:spPr/>
      <dgm:t>
        <a:bodyPr/>
        <a:lstStyle/>
        <a:p>
          <a:endParaRPr lang="en-US" sz="2400">
            <a:latin typeface="Lucida Sans" panose="020B0602030504020204" pitchFamily="34" charset="77"/>
          </a:endParaRPr>
        </a:p>
      </dgm:t>
    </dgm:pt>
    <dgm:pt modelId="{286E56EE-675C-E647-8C64-94F81FA661BB}">
      <dgm:prSet phldrT="[Text]" custT="1"/>
      <dgm:spPr/>
      <dgm:t>
        <a:bodyPr/>
        <a:lstStyle/>
        <a:p>
          <a:r>
            <a:rPr lang="en-US" sz="2400" dirty="0">
              <a:latin typeface="Lucida Sans" panose="020B0602030504020204" pitchFamily="34" charset="77"/>
            </a:rPr>
            <a:t>Principal Components Analysis</a:t>
          </a:r>
        </a:p>
      </dgm:t>
    </dgm:pt>
    <dgm:pt modelId="{69D4E012-B164-EA43-85FD-600C36E116C1}" type="parTrans" cxnId="{ACB12B3F-705E-8148-A640-5D33502F7ADD}">
      <dgm:prSet/>
      <dgm:spPr/>
      <dgm:t>
        <a:bodyPr/>
        <a:lstStyle/>
        <a:p>
          <a:endParaRPr lang="en-US"/>
        </a:p>
      </dgm:t>
    </dgm:pt>
    <dgm:pt modelId="{A7EC62DB-0910-9047-9037-ED979EF53A0D}" type="sibTrans" cxnId="{ACB12B3F-705E-8148-A640-5D33502F7ADD}">
      <dgm:prSet custT="1"/>
      <dgm:spPr/>
      <dgm:t>
        <a:bodyPr/>
        <a:lstStyle/>
        <a:p>
          <a:endParaRPr lang="en-US" sz="2400">
            <a:latin typeface="Lucida Sans" panose="020B0602030504020204" pitchFamily="34" charset="77"/>
          </a:endParaRPr>
        </a:p>
      </dgm:t>
    </dgm:pt>
    <dgm:pt modelId="{4B48A3BD-5249-5E40-8654-016343FF1472}">
      <dgm:prSet phldrT="[Text]" custT="1"/>
      <dgm:spPr/>
      <dgm:t>
        <a:bodyPr/>
        <a:lstStyle/>
        <a:p>
          <a:r>
            <a:rPr lang="en-US" sz="2400" dirty="0">
              <a:latin typeface="Lucida Sans" panose="020B0602030504020204" pitchFamily="34" charset="77"/>
            </a:rPr>
            <a:t>Modeling Techniques</a:t>
          </a:r>
        </a:p>
      </dgm:t>
    </dgm:pt>
    <dgm:pt modelId="{5E2900AE-856F-D141-BB42-E0ABE4AA9C13}" type="parTrans" cxnId="{C394ACBB-AE37-444F-B1D7-A430A136113D}">
      <dgm:prSet/>
      <dgm:spPr/>
      <dgm:t>
        <a:bodyPr/>
        <a:lstStyle/>
        <a:p>
          <a:endParaRPr lang="en-US"/>
        </a:p>
      </dgm:t>
    </dgm:pt>
    <dgm:pt modelId="{73169AF8-97E0-8E45-B8A4-264BE37D20F2}" type="sibTrans" cxnId="{C394ACBB-AE37-444F-B1D7-A430A136113D}">
      <dgm:prSet/>
      <dgm:spPr/>
      <dgm:t>
        <a:bodyPr/>
        <a:lstStyle/>
        <a:p>
          <a:endParaRPr lang="en-US"/>
        </a:p>
      </dgm:t>
    </dgm:pt>
    <dgm:pt modelId="{F9E69A85-E9DB-E248-8E38-93AB1E6EC83C}" type="pres">
      <dgm:prSet presAssocID="{E32C5E07-9976-B146-B76C-B60D6C87E83E}" presName="linearFlow" presStyleCnt="0">
        <dgm:presLayoutVars>
          <dgm:resizeHandles val="exact"/>
        </dgm:presLayoutVars>
      </dgm:prSet>
      <dgm:spPr/>
    </dgm:pt>
    <dgm:pt modelId="{9610B204-8962-A344-9FB0-BA0ADD5719E0}" type="pres">
      <dgm:prSet presAssocID="{AAF60776-3A7B-FF45-AB79-1EBA3C7C56EF}" presName="node" presStyleLbl="node1" presStyleIdx="0" presStyleCnt="3">
        <dgm:presLayoutVars>
          <dgm:bulletEnabled val="1"/>
        </dgm:presLayoutVars>
      </dgm:prSet>
      <dgm:spPr/>
    </dgm:pt>
    <dgm:pt modelId="{31D3CF87-B6A5-4445-B65D-1F9D9CA0EB03}" type="pres">
      <dgm:prSet presAssocID="{498D93A1-A264-614A-958C-7AF242222345}" presName="sibTrans" presStyleLbl="sibTrans2D1" presStyleIdx="0" presStyleCnt="2"/>
      <dgm:spPr/>
    </dgm:pt>
    <dgm:pt modelId="{1B33C003-D513-FB44-B606-1DA41569A41E}" type="pres">
      <dgm:prSet presAssocID="{498D93A1-A264-614A-958C-7AF242222345}" presName="connectorText" presStyleLbl="sibTrans2D1" presStyleIdx="0" presStyleCnt="2"/>
      <dgm:spPr/>
    </dgm:pt>
    <dgm:pt modelId="{B9137127-FADD-8640-9DD5-6FA13AF4FAD1}" type="pres">
      <dgm:prSet presAssocID="{286E56EE-675C-E647-8C64-94F81FA661BB}" presName="node" presStyleLbl="node1" presStyleIdx="1" presStyleCnt="3">
        <dgm:presLayoutVars>
          <dgm:bulletEnabled val="1"/>
        </dgm:presLayoutVars>
      </dgm:prSet>
      <dgm:spPr/>
    </dgm:pt>
    <dgm:pt modelId="{CF0CD868-501B-B54D-8C69-3554FE58460C}" type="pres">
      <dgm:prSet presAssocID="{A7EC62DB-0910-9047-9037-ED979EF53A0D}" presName="sibTrans" presStyleLbl="sibTrans2D1" presStyleIdx="1" presStyleCnt="2"/>
      <dgm:spPr/>
    </dgm:pt>
    <dgm:pt modelId="{01FA04B4-1ADE-1647-864B-122065C01C30}" type="pres">
      <dgm:prSet presAssocID="{A7EC62DB-0910-9047-9037-ED979EF53A0D}" presName="connectorText" presStyleLbl="sibTrans2D1" presStyleIdx="1" presStyleCnt="2"/>
      <dgm:spPr/>
    </dgm:pt>
    <dgm:pt modelId="{2AA3FC79-5F39-4243-9909-3A7DAB6C11F5}" type="pres">
      <dgm:prSet presAssocID="{4B48A3BD-5249-5E40-8654-016343FF1472}" presName="node" presStyleLbl="node1" presStyleIdx="2" presStyleCnt="3">
        <dgm:presLayoutVars>
          <dgm:bulletEnabled val="1"/>
        </dgm:presLayoutVars>
      </dgm:prSet>
      <dgm:spPr/>
    </dgm:pt>
  </dgm:ptLst>
  <dgm:cxnLst>
    <dgm:cxn modelId="{79DDC90D-4A08-6543-B7D0-D91542691A92}" type="presOf" srcId="{A7EC62DB-0910-9047-9037-ED979EF53A0D}" destId="{CF0CD868-501B-B54D-8C69-3554FE58460C}" srcOrd="0" destOrd="0" presId="urn:microsoft.com/office/officeart/2005/8/layout/process2"/>
    <dgm:cxn modelId="{ACB12B3F-705E-8148-A640-5D33502F7ADD}" srcId="{E32C5E07-9976-B146-B76C-B60D6C87E83E}" destId="{286E56EE-675C-E647-8C64-94F81FA661BB}" srcOrd="1" destOrd="0" parTransId="{69D4E012-B164-EA43-85FD-600C36E116C1}" sibTransId="{A7EC62DB-0910-9047-9037-ED979EF53A0D}"/>
    <dgm:cxn modelId="{E7A3804A-78D1-2D47-80E0-F0578D0FB387}" type="presOf" srcId="{498D93A1-A264-614A-958C-7AF242222345}" destId="{1B33C003-D513-FB44-B606-1DA41569A41E}" srcOrd="1" destOrd="0" presId="urn:microsoft.com/office/officeart/2005/8/layout/process2"/>
    <dgm:cxn modelId="{F109F472-0907-4643-A039-04339C7E823F}" type="presOf" srcId="{4B48A3BD-5249-5E40-8654-016343FF1472}" destId="{2AA3FC79-5F39-4243-9909-3A7DAB6C11F5}" srcOrd="0" destOrd="0" presId="urn:microsoft.com/office/officeart/2005/8/layout/process2"/>
    <dgm:cxn modelId="{8B927E75-D5AA-274F-985B-C98AD6C4BE4F}" type="presOf" srcId="{AAF60776-3A7B-FF45-AB79-1EBA3C7C56EF}" destId="{9610B204-8962-A344-9FB0-BA0ADD5719E0}" srcOrd="0" destOrd="0" presId="urn:microsoft.com/office/officeart/2005/8/layout/process2"/>
    <dgm:cxn modelId="{28529AA0-7F62-964C-9E9E-73F938315F15}" type="presOf" srcId="{E32C5E07-9976-B146-B76C-B60D6C87E83E}" destId="{F9E69A85-E9DB-E248-8E38-93AB1E6EC83C}" srcOrd="0" destOrd="0" presId="urn:microsoft.com/office/officeart/2005/8/layout/process2"/>
    <dgm:cxn modelId="{5AC74EBB-5180-A748-A441-62273A28B323}" type="presOf" srcId="{286E56EE-675C-E647-8C64-94F81FA661BB}" destId="{B9137127-FADD-8640-9DD5-6FA13AF4FAD1}" srcOrd="0" destOrd="0" presId="urn:microsoft.com/office/officeart/2005/8/layout/process2"/>
    <dgm:cxn modelId="{C394ACBB-AE37-444F-B1D7-A430A136113D}" srcId="{E32C5E07-9976-B146-B76C-B60D6C87E83E}" destId="{4B48A3BD-5249-5E40-8654-016343FF1472}" srcOrd="2" destOrd="0" parTransId="{5E2900AE-856F-D141-BB42-E0ABE4AA9C13}" sibTransId="{73169AF8-97E0-8E45-B8A4-264BE37D20F2}"/>
    <dgm:cxn modelId="{C20D00C7-6FD6-6742-954B-4647ABFD516B}" type="presOf" srcId="{A7EC62DB-0910-9047-9037-ED979EF53A0D}" destId="{01FA04B4-1ADE-1647-864B-122065C01C30}" srcOrd="1" destOrd="0" presId="urn:microsoft.com/office/officeart/2005/8/layout/process2"/>
    <dgm:cxn modelId="{0B2B74C8-2410-5140-95F1-268FAAF8CE1B}" srcId="{E32C5E07-9976-B146-B76C-B60D6C87E83E}" destId="{AAF60776-3A7B-FF45-AB79-1EBA3C7C56EF}" srcOrd="0" destOrd="0" parTransId="{C4ED2D86-6A7A-0A4D-A946-FD67ED3C740B}" sibTransId="{498D93A1-A264-614A-958C-7AF242222345}"/>
    <dgm:cxn modelId="{F0D068E7-A333-8D48-99B1-5B1E69F6F585}" type="presOf" srcId="{498D93A1-A264-614A-958C-7AF242222345}" destId="{31D3CF87-B6A5-4445-B65D-1F9D9CA0EB03}" srcOrd="0" destOrd="0" presId="urn:microsoft.com/office/officeart/2005/8/layout/process2"/>
    <dgm:cxn modelId="{230A3F15-03A4-6F41-A879-2DEC6560A8C0}" type="presParOf" srcId="{F9E69A85-E9DB-E248-8E38-93AB1E6EC83C}" destId="{9610B204-8962-A344-9FB0-BA0ADD5719E0}" srcOrd="0" destOrd="0" presId="urn:microsoft.com/office/officeart/2005/8/layout/process2"/>
    <dgm:cxn modelId="{F64E69C8-8247-6745-A3F7-BEEDC932FF25}" type="presParOf" srcId="{F9E69A85-E9DB-E248-8E38-93AB1E6EC83C}" destId="{31D3CF87-B6A5-4445-B65D-1F9D9CA0EB03}" srcOrd="1" destOrd="0" presId="urn:microsoft.com/office/officeart/2005/8/layout/process2"/>
    <dgm:cxn modelId="{7125D933-C351-8143-B692-43994436D0D1}" type="presParOf" srcId="{31D3CF87-B6A5-4445-B65D-1F9D9CA0EB03}" destId="{1B33C003-D513-FB44-B606-1DA41569A41E}" srcOrd="0" destOrd="0" presId="urn:microsoft.com/office/officeart/2005/8/layout/process2"/>
    <dgm:cxn modelId="{6E76188D-4244-BA4A-BB05-4077CBCBE85A}" type="presParOf" srcId="{F9E69A85-E9DB-E248-8E38-93AB1E6EC83C}" destId="{B9137127-FADD-8640-9DD5-6FA13AF4FAD1}" srcOrd="2" destOrd="0" presId="urn:microsoft.com/office/officeart/2005/8/layout/process2"/>
    <dgm:cxn modelId="{C723C80B-3C94-A944-8595-2CA04D2849A5}" type="presParOf" srcId="{F9E69A85-E9DB-E248-8E38-93AB1E6EC83C}" destId="{CF0CD868-501B-B54D-8C69-3554FE58460C}" srcOrd="3" destOrd="0" presId="urn:microsoft.com/office/officeart/2005/8/layout/process2"/>
    <dgm:cxn modelId="{68F195DD-0B0F-7F4F-8068-F18298D27B52}" type="presParOf" srcId="{CF0CD868-501B-B54D-8C69-3554FE58460C}" destId="{01FA04B4-1ADE-1647-864B-122065C01C30}" srcOrd="0" destOrd="0" presId="urn:microsoft.com/office/officeart/2005/8/layout/process2"/>
    <dgm:cxn modelId="{B62613BB-7578-1B42-9EE1-AD1321A3111F}" type="presParOf" srcId="{F9E69A85-E9DB-E248-8E38-93AB1E6EC83C}" destId="{2AA3FC79-5F39-4243-9909-3A7DAB6C11F5}"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0B204-8962-A344-9FB0-BA0ADD5719E0}">
      <dsp:nvSpPr>
        <dsp:cNvPr id="0" name=""/>
        <dsp:cNvSpPr/>
      </dsp:nvSpPr>
      <dsp:spPr>
        <a:xfrm>
          <a:off x="0" y="2355"/>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Data Identification &amp; Cleaning</a:t>
          </a:r>
        </a:p>
      </dsp:txBody>
      <dsp:txXfrm>
        <a:off x="35290" y="37645"/>
        <a:ext cx="2641479" cy="1134325"/>
      </dsp:txXfrm>
    </dsp:sp>
    <dsp:sp modelId="{31D3CF87-B6A5-4445-B65D-1F9D9CA0EB03}">
      <dsp:nvSpPr>
        <dsp:cNvPr id="0" name=""/>
        <dsp:cNvSpPr/>
      </dsp:nvSpPr>
      <dsp:spPr>
        <a:xfrm rot="5400000">
          <a:off x="1130110" y="1237383"/>
          <a:ext cx="451839"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1282567"/>
        <a:ext cx="325325" cy="316287"/>
      </dsp:txXfrm>
    </dsp:sp>
    <dsp:sp modelId="{B9137127-FADD-8640-9DD5-6FA13AF4FAD1}">
      <dsp:nvSpPr>
        <dsp:cNvPr id="0" name=""/>
        <dsp:cNvSpPr/>
      </dsp:nvSpPr>
      <dsp:spPr>
        <a:xfrm>
          <a:off x="0" y="1809713"/>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Principal Components Analysis</a:t>
          </a:r>
        </a:p>
      </dsp:txBody>
      <dsp:txXfrm>
        <a:off x="35290" y="1845003"/>
        <a:ext cx="2641479" cy="1134325"/>
      </dsp:txXfrm>
    </dsp:sp>
    <dsp:sp modelId="{CF0CD868-501B-B54D-8C69-3554FE58460C}">
      <dsp:nvSpPr>
        <dsp:cNvPr id="0" name=""/>
        <dsp:cNvSpPr/>
      </dsp:nvSpPr>
      <dsp:spPr>
        <a:xfrm rot="5400000">
          <a:off x="1130110" y="3044741"/>
          <a:ext cx="451839"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3089925"/>
        <a:ext cx="325325" cy="316287"/>
      </dsp:txXfrm>
    </dsp:sp>
    <dsp:sp modelId="{2AA3FC79-5F39-4243-9909-3A7DAB6C11F5}">
      <dsp:nvSpPr>
        <dsp:cNvPr id="0" name=""/>
        <dsp:cNvSpPr/>
      </dsp:nvSpPr>
      <dsp:spPr>
        <a:xfrm>
          <a:off x="0" y="3617071"/>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Modeling Techniques</a:t>
          </a:r>
        </a:p>
      </dsp:txBody>
      <dsp:txXfrm>
        <a:off x="35290" y="3652361"/>
        <a:ext cx="2641479" cy="11343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4/16/24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presentationgo.com/presentation/urban-sunset-custom-color-palette-for-powerpoin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latin typeface="Lucida Sans" panose="020B0602030504020204" pitchFamily="34" charset="77"/>
            </a:endParaRPr>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nchor="ctr"/>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000" b="1" dirty="0">
                <a:solidFill>
                  <a:schemeClr val="bg1"/>
                </a:solidFill>
                <a:latin typeface="Lucida Sans" panose="020B0602030504020204" pitchFamily="34" charset="77"/>
              </a:rPr>
              <a:t>Extreme Weather and Migration: Evidence from Bangladesh</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50370"/>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Lucida Sans" panose="020B0602030504020204" pitchFamily="34" charset="77"/>
              </a:rPr>
              <a:t>Tiana Le, </a:t>
            </a:r>
            <a:r>
              <a:rPr lang="en-US" sz="3700" dirty="0" err="1">
                <a:solidFill>
                  <a:schemeClr val="bg1"/>
                </a:solidFill>
                <a:latin typeface="Lucida Sans" panose="020B0602030504020204" pitchFamily="34" charset="77"/>
              </a:rPr>
              <a:t>Sheeba</a:t>
            </a:r>
            <a:r>
              <a:rPr lang="en-US" sz="3700" dirty="0">
                <a:solidFill>
                  <a:schemeClr val="bg1"/>
                </a:solidFill>
                <a:latin typeface="Lucida Sans" panose="020B0602030504020204" pitchFamily="34" charset="77"/>
              </a:rPr>
              <a:t> </a:t>
            </a:r>
            <a:r>
              <a:rPr lang="en-US" sz="3700" dirty="0" err="1">
                <a:solidFill>
                  <a:schemeClr val="bg1"/>
                </a:solidFill>
                <a:latin typeface="Lucida Sans" panose="020B0602030504020204" pitchFamily="34" charset="77"/>
              </a:rPr>
              <a:t>Moghal</a:t>
            </a:r>
            <a:r>
              <a:rPr lang="en-US" sz="3700" dirty="0">
                <a:solidFill>
                  <a:schemeClr val="bg1"/>
                </a:solidFill>
                <a:latin typeface="Lucida Sans" panose="020B0602030504020204" pitchFamily="34" charset="77"/>
              </a:rPr>
              <a:t>, Ishaan </a:t>
            </a:r>
            <a:r>
              <a:rPr lang="en-US" sz="3700" dirty="0" err="1">
                <a:solidFill>
                  <a:schemeClr val="bg1"/>
                </a:solidFill>
                <a:latin typeface="Lucida Sans" panose="020B0602030504020204" pitchFamily="34" charset="77"/>
              </a:rPr>
              <a:t>Babbar</a:t>
            </a:r>
            <a:r>
              <a:rPr lang="en-US" sz="3700" dirty="0">
                <a:solidFill>
                  <a:schemeClr val="bg1"/>
                </a:solidFill>
                <a:latin typeface="Lucida Sans" panose="020B0602030504020204" pitchFamily="34" charset="77"/>
              </a:rPr>
              <a:t>, Liz Kovalchuk</a:t>
            </a:r>
          </a:p>
          <a:p>
            <a:pPr algn="ctr"/>
            <a:r>
              <a:rPr lang="en-US" sz="3700" dirty="0">
                <a:solidFill>
                  <a:schemeClr val="bg1"/>
                </a:solidFill>
                <a:latin typeface="Lucida Sans" panose="020B0602030504020204" pitchFamily="34" charset="77"/>
              </a:rPr>
              <a:t>Georgetown University Data Science and Analytics </a:t>
            </a:r>
          </a:p>
        </p:txBody>
      </p:sp>
      <p:sp>
        <p:nvSpPr>
          <p:cNvPr id="71" name="Rectangle: Rounded Corners 70"/>
          <p:cNvSpPr/>
          <p:nvPr/>
        </p:nvSpPr>
        <p:spPr>
          <a:xfrm>
            <a:off x="24860924" y="18978021"/>
            <a:ext cx="7562175" cy="2434195"/>
          </a:xfrm>
          <a:prstGeom prst="roundRect">
            <a:avLst>
              <a:gd name="adj" fmla="val 3948"/>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59" name="TextBox 58">
            <a:extLst>
              <a:ext uri="{FF2B5EF4-FFF2-40B4-BE49-F238E27FC236}">
                <a16:creationId xmlns:a16="http://schemas.microsoft.com/office/drawing/2014/main" id="{2224C3B5-C740-463A-8086-222E05D55D53}"/>
              </a:ext>
            </a:extLst>
          </p:cNvPr>
          <p:cNvSpPr txBox="1"/>
          <p:nvPr/>
        </p:nvSpPr>
        <p:spPr>
          <a:xfrm>
            <a:off x="25204660" y="19737527"/>
            <a:ext cx="6874704" cy="1323439"/>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Theme </a:t>
            </a:r>
            <a:r>
              <a:rPr lang="en-US" sz="1600" dirty="0">
                <a:solidFill>
                  <a:schemeClr val="tx1">
                    <a:lumMod val="50000"/>
                  </a:schemeClr>
                </a:solidFill>
                <a:latin typeface="Lucida Sans" panose="020B0602030504020204" pitchFamily="34" charset="77"/>
                <a:cs typeface="Open Sans" panose="020B0606030504020204" pitchFamily="34" charset="0"/>
              </a:rPr>
              <a:t>source: </a:t>
            </a:r>
            <a:r>
              <a:rPr lang="en-US" sz="1600" dirty="0">
                <a:solidFill>
                  <a:schemeClr val="tx1">
                    <a:lumMod val="50000"/>
                  </a:schemeClr>
                </a:solidFill>
                <a:latin typeface="Lucida Sans" panose="020B0602030504020204" pitchFamily="34" charset="77"/>
                <a:cs typeface="Open Sans" panose="020B0606030504020204" pitchFamily="34" charset="0"/>
                <a:hlinkClick r:id="rId2"/>
              </a:rPr>
              <a:t>https://www.presentationgo.com/presentation/urban-sunset-custom-color-palette-for-powerpoint/</a:t>
            </a:r>
            <a:endParaRPr lang="en-US" sz="1600" dirty="0">
              <a:solidFill>
                <a:schemeClr val="tx1">
                  <a:lumMod val="50000"/>
                </a:schemeClr>
              </a:solidFill>
              <a:latin typeface="Lucida Sans" panose="020B0602030504020204" pitchFamily="34" charset="77"/>
              <a:cs typeface="Open Sans" panose="020B0606030504020204" pitchFamily="34" charset="0"/>
            </a:endParaRPr>
          </a:p>
          <a:p>
            <a:endParaRPr lang="en-US" sz="1600" dirty="0">
              <a:solidFill>
                <a:schemeClr val="tx1">
                  <a:lumMod val="50000"/>
                </a:schemeClr>
              </a:solidFill>
              <a:latin typeface="Lucida Sans" panose="020B0602030504020204" pitchFamily="34" charset="77"/>
              <a:cs typeface="Open Sans" panose="020B0606030504020204" pitchFamily="34" charset="0"/>
            </a:endParaRPr>
          </a:p>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a:t>
            </a:r>
          </a:p>
        </p:txBody>
      </p:sp>
      <p:sp>
        <p:nvSpPr>
          <p:cNvPr id="60" name="TextBox 59">
            <a:extLst>
              <a:ext uri="{FF2B5EF4-FFF2-40B4-BE49-F238E27FC236}">
                <a16:creationId xmlns:a16="http://schemas.microsoft.com/office/drawing/2014/main" id="{1043F711-D47E-42B5-B443-99A2ED27753E}"/>
              </a:ext>
            </a:extLst>
          </p:cNvPr>
          <p:cNvSpPr txBox="1"/>
          <p:nvPr/>
        </p:nvSpPr>
        <p:spPr>
          <a:xfrm>
            <a:off x="25204660" y="19292253"/>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Acknowledgements</a:t>
            </a:r>
          </a:p>
        </p:txBody>
      </p:sp>
      <p:sp>
        <p:nvSpPr>
          <p:cNvPr id="42" name="Rectangle: Rounded Corners 41"/>
          <p:cNvSpPr/>
          <p:nvPr/>
        </p:nvSpPr>
        <p:spPr>
          <a:xfrm>
            <a:off x="24860924" y="4686771"/>
            <a:ext cx="7562175" cy="13714621"/>
          </a:xfrm>
          <a:prstGeom prst="roundRect">
            <a:avLst>
              <a:gd name="adj" fmla="val 1477"/>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61" name="TextBox 60">
            <a:extLst>
              <a:ext uri="{FF2B5EF4-FFF2-40B4-BE49-F238E27FC236}">
                <a16:creationId xmlns:a16="http://schemas.microsoft.com/office/drawing/2014/main" id="{89EBE15B-4246-47D5-A572-FC8BC1A36A14}"/>
              </a:ext>
            </a:extLst>
          </p:cNvPr>
          <p:cNvSpPr txBox="1"/>
          <p:nvPr/>
        </p:nvSpPr>
        <p:spPr>
          <a:xfrm>
            <a:off x="25204660"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Conclusion</a:t>
            </a:r>
          </a:p>
        </p:txBody>
      </p:sp>
      <p:sp>
        <p:nvSpPr>
          <p:cNvPr id="39" name="Rectangle: Rounded Corners 38"/>
          <p:cNvSpPr/>
          <p:nvPr/>
        </p:nvSpPr>
        <p:spPr>
          <a:xfrm>
            <a:off x="495300" y="4686766"/>
            <a:ext cx="7562175" cy="6886276"/>
          </a:xfrm>
          <a:prstGeom prst="roundRect">
            <a:avLst>
              <a:gd name="adj" fmla="val 1711"/>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46" name="TextBox 45"/>
          <p:cNvSpPr txBox="1"/>
          <p:nvPr/>
        </p:nvSpPr>
        <p:spPr>
          <a:xfrm>
            <a:off x="839035" y="5433531"/>
            <a:ext cx="6874704" cy="4674613"/>
          </a:xfrm>
          <a:prstGeom prst="rect">
            <a:avLst/>
          </a:prstGeom>
          <a:noFill/>
        </p:spPr>
        <p:txBody>
          <a:bodyPr wrap="square" rtlCol="0">
            <a:spAutoFit/>
          </a:bodyPr>
          <a:lstStyle>
            <a:defPPr>
              <a:defRPr kern="1200"/>
            </a:defPPr>
          </a:lstStyle>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This project examines retrospective migration data collected in southwestern Bangladesh provided by the Authors Amanda R. Carrico and Katharine Donato. Their study investigates the relationship between extreme weather conditions in the region and patterns of migration. Our team’s investigation of the data delves deeper into the initial findings provided by Carrico and Donato, investigating not just the primary author’s conclusion associating weather with increased migration (particularly after dry spells, albeit also after warm spells and above average rainfall but to a lesser extent). </a:t>
            </a:r>
          </a:p>
          <a:p>
            <a:pPr algn="just">
              <a:lnSpc>
                <a:spcPct val="110000"/>
              </a:lnSpc>
            </a:pPr>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Similarly, our team’s principal components analysis (PCA) showed that internal migration could be predicted by occupation and month of travel. We examined interrelated variables, getting a better sense of the migrant experience (e.g. access to healthcare or health concerns relation to being a migratory work), investigated using PCA. </a:t>
            </a:r>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Abstract</a:t>
            </a:r>
          </a:p>
        </p:txBody>
      </p:sp>
      <p:sp>
        <p:nvSpPr>
          <p:cNvPr id="43" name="Rectangle: Rounded Corners 42"/>
          <p:cNvSpPr/>
          <p:nvPr/>
        </p:nvSpPr>
        <p:spPr>
          <a:xfrm>
            <a:off x="495300" y="12133008"/>
            <a:ext cx="7562175" cy="9279214"/>
          </a:xfrm>
          <a:prstGeom prst="roundRect">
            <a:avLst>
              <a:gd name="adj" fmla="val 2004"/>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86" name="TextBox 85">
            <a:extLst>
              <a:ext uri="{FF2B5EF4-FFF2-40B4-BE49-F238E27FC236}">
                <a16:creationId xmlns:a16="http://schemas.microsoft.com/office/drawing/2014/main" id="{9B320F11-3F85-4920-92E0-15D89C7AF4D2}"/>
              </a:ext>
            </a:extLst>
          </p:cNvPr>
          <p:cNvSpPr txBox="1"/>
          <p:nvPr/>
        </p:nvSpPr>
        <p:spPr>
          <a:xfrm>
            <a:off x="839035" y="12901453"/>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2456179"/>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Introduction</a:t>
            </a:r>
          </a:p>
        </p:txBody>
      </p:sp>
      <p:sp>
        <p:nvSpPr>
          <p:cNvPr id="44" name="Rectangle: Rounded Corners 43"/>
          <p:cNvSpPr/>
          <p:nvPr/>
        </p:nvSpPr>
        <p:spPr>
          <a:xfrm>
            <a:off x="8592866" y="4708443"/>
            <a:ext cx="7562175" cy="4200655"/>
          </a:xfrm>
          <a:prstGeom prst="roundRect">
            <a:avLst>
              <a:gd name="adj" fmla="val 2700"/>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88" name="TextBox 87">
            <a:extLst>
              <a:ext uri="{FF2B5EF4-FFF2-40B4-BE49-F238E27FC236}">
                <a16:creationId xmlns:a16="http://schemas.microsoft.com/office/drawing/2014/main" id="{42B0A569-B3B2-4D39-9EF7-F3CC8A0EDD42}"/>
              </a:ext>
            </a:extLst>
          </p:cNvPr>
          <p:cNvSpPr txBox="1"/>
          <p:nvPr/>
        </p:nvSpPr>
        <p:spPr>
          <a:xfrm>
            <a:off x="8936601"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9" name="TextBox 88">
            <a:extLst>
              <a:ext uri="{FF2B5EF4-FFF2-40B4-BE49-F238E27FC236}">
                <a16:creationId xmlns:a16="http://schemas.microsoft.com/office/drawing/2014/main" id="{CA3FBD3B-628E-43FF-A33F-32B15438C990}"/>
              </a:ext>
            </a:extLst>
          </p:cNvPr>
          <p:cNvSpPr txBox="1"/>
          <p:nvPr/>
        </p:nvSpPr>
        <p:spPr>
          <a:xfrm>
            <a:off x="8936601" y="4988260"/>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Data</a:t>
            </a:r>
          </a:p>
        </p:txBody>
      </p:sp>
      <p:sp>
        <p:nvSpPr>
          <p:cNvPr id="40" name="Rectangle: Rounded Corners 39"/>
          <p:cNvSpPr/>
          <p:nvPr/>
        </p:nvSpPr>
        <p:spPr>
          <a:xfrm>
            <a:off x="8592866" y="9435085"/>
            <a:ext cx="7562175" cy="11977133"/>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90" name="TextBox 89">
            <a:extLst>
              <a:ext uri="{FF2B5EF4-FFF2-40B4-BE49-F238E27FC236}">
                <a16:creationId xmlns:a16="http://schemas.microsoft.com/office/drawing/2014/main" id="{29FDCEBF-DA7D-4AE0-A6BD-06A1FEAE41E1}"/>
              </a:ext>
            </a:extLst>
          </p:cNvPr>
          <p:cNvSpPr txBox="1"/>
          <p:nvPr/>
        </p:nvSpPr>
        <p:spPr>
          <a:xfrm>
            <a:off x="8936601" y="10231731"/>
            <a:ext cx="6874704" cy="338554"/>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91" name="TextBox 90">
            <a:extLst>
              <a:ext uri="{FF2B5EF4-FFF2-40B4-BE49-F238E27FC236}">
                <a16:creationId xmlns:a16="http://schemas.microsoft.com/office/drawing/2014/main" id="{15232698-55E6-4C6D-9947-A1F5F1CCE1E0}"/>
              </a:ext>
            </a:extLst>
          </p:cNvPr>
          <p:cNvSpPr txBox="1"/>
          <p:nvPr/>
        </p:nvSpPr>
        <p:spPr>
          <a:xfrm>
            <a:off x="8936601" y="9786458"/>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Methodology</a:t>
            </a:r>
          </a:p>
        </p:txBody>
      </p:sp>
      <p:sp>
        <p:nvSpPr>
          <p:cNvPr id="41" name="Rectangle: Rounded Corners 40"/>
          <p:cNvSpPr/>
          <p:nvPr/>
        </p:nvSpPr>
        <p:spPr>
          <a:xfrm>
            <a:off x="16734188" y="4708441"/>
            <a:ext cx="7562175" cy="16703777"/>
          </a:xfrm>
          <a:prstGeom prst="roundRect">
            <a:avLst>
              <a:gd name="adj" fmla="val 1937"/>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Lucida Sans" panose="020B0602030504020204" pitchFamily="34" charset="77"/>
            </a:endParaRPr>
          </a:p>
        </p:txBody>
      </p:sp>
      <p:sp>
        <p:nvSpPr>
          <p:cNvPr id="92" name="TextBox 91">
            <a:extLst>
              <a:ext uri="{FF2B5EF4-FFF2-40B4-BE49-F238E27FC236}">
                <a16:creationId xmlns:a16="http://schemas.microsoft.com/office/drawing/2014/main" id="{65C4E645-8814-452E-ABF9-94046EFDF552}"/>
              </a:ext>
            </a:extLst>
          </p:cNvPr>
          <p:cNvSpPr txBox="1"/>
          <p:nvPr/>
        </p:nvSpPr>
        <p:spPr>
          <a:xfrm>
            <a:off x="17077923"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Results</a:t>
            </a:r>
          </a:p>
        </p:txBody>
      </p:sp>
      <p:graphicFrame>
        <p:nvGraphicFramePr>
          <p:cNvPr id="2" name="Diagram 1">
            <a:extLst>
              <a:ext uri="{FF2B5EF4-FFF2-40B4-BE49-F238E27FC236}">
                <a16:creationId xmlns:a16="http://schemas.microsoft.com/office/drawing/2014/main" id="{8F71A3E8-B7DE-72BC-A202-BDCF2F3AC724}"/>
              </a:ext>
            </a:extLst>
          </p:cNvPr>
          <p:cNvGraphicFramePr/>
          <p:nvPr>
            <p:extLst>
              <p:ext uri="{D42A27DB-BD31-4B8C-83A1-F6EECF244321}">
                <p14:modId xmlns:p14="http://schemas.microsoft.com/office/powerpoint/2010/main" val="2397224312"/>
              </p:ext>
            </p:extLst>
          </p:nvPr>
        </p:nvGraphicFramePr>
        <p:xfrm>
          <a:off x="8936601" y="10972800"/>
          <a:ext cx="2712060" cy="4824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B1405F28-8F9B-2BAE-6C29-6411CE118B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140461" y="15458578"/>
            <a:ext cx="6812166" cy="5207376"/>
          </a:xfrm>
          <a:prstGeom prst="rect">
            <a:avLst/>
          </a:prstGeom>
        </p:spPr>
      </p:pic>
      <p:pic>
        <p:nvPicPr>
          <p:cNvPr id="7" name="Picture 6">
            <a:extLst>
              <a:ext uri="{FF2B5EF4-FFF2-40B4-BE49-F238E27FC236}">
                <a16:creationId xmlns:a16="http://schemas.microsoft.com/office/drawing/2014/main" id="{82B6ECEB-1847-68BB-186B-C9310E3901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3842" y="13363118"/>
            <a:ext cx="6812166" cy="3801432"/>
          </a:xfrm>
          <a:prstGeom prst="rect">
            <a:avLst/>
          </a:prstGeom>
        </p:spPr>
      </p:pic>
      <p:pic>
        <p:nvPicPr>
          <p:cNvPr id="9" name="Picture 8">
            <a:extLst>
              <a:ext uri="{FF2B5EF4-FFF2-40B4-BE49-F238E27FC236}">
                <a16:creationId xmlns:a16="http://schemas.microsoft.com/office/drawing/2014/main" id="{4CE4EF94-292B-8E6C-8942-8541C37A753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04660" y="5871872"/>
            <a:ext cx="6983474" cy="3984510"/>
          </a:xfrm>
          <a:prstGeom prst="rect">
            <a:avLst/>
          </a:prstGeom>
        </p:spPr>
      </p:pic>
      <p:pic>
        <p:nvPicPr>
          <p:cNvPr id="5" name="Picture 4">
            <a:extLst>
              <a:ext uri="{FF2B5EF4-FFF2-40B4-BE49-F238E27FC236}">
                <a16:creationId xmlns:a16="http://schemas.microsoft.com/office/drawing/2014/main" id="{F62BA30B-3071-2B4E-202A-14A81274F4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03870" y="318570"/>
            <a:ext cx="2939193" cy="3451530"/>
          </a:xfrm>
          <a:prstGeom prst="rect">
            <a:avLst/>
          </a:prstGeom>
        </p:spPr>
      </p:pic>
      <p:cxnSp>
        <p:nvCxnSpPr>
          <p:cNvPr id="13" name="Straight Connector 12">
            <a:extLst>
              <a:ext uri="{FF2B5EF4-FFF2-40B4-BE49-F238E27FC236}">
                <a16:creationId xmlns:a16="http://schemas.microsoft.com/office/drawing/2014/main" id="{55B4C7C5-6045-FBA6-D4DC-B8A435C49EC4}"/>
              </a:ext>
            </a:extLst>
          </p:cNvPr>
          <p:cNvCxnSpPr>
            <a:cxnSpLocks/>
          </p:cNvCxnSpPr>
          <p:nvPr/>
        </p:nvCxnSpPr>
        <p:spPr>
          <a:xfrm>
            <a:off x="9829800" y="2084033"/>
            <a:ext cx="13274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PGO 013 - Urban Sunset">
      <a:dk1>
        <a:srgbClr val="2D3740"/>
      </a:dk1>
      <a:lt1>
        <a:srgbClr val="FFFFFF"/>
      </a:lt1>
      <a:dk2>
        <a:srgbClr val="635B4E"/>
      </a:dk2>
      <a:lt2>
        <a:srgbClr val="E7E6E6"/>
      </a:lt2>
      <a:accent1>
        <a:srgbClr val="2D3740"/>
      </a:accent1>
      <a:accent2>
        <a:srgbClr val="E7943F"/>
      </a:accent2>
      <a:accent3>
        <a:srgbClr val="FE5C4F"/>
      </a:accent3>
      <a:accent4>
        <a:srgbClr val="635B4E"/>
      </a:accent4>
      <a:accent5>
        <a:srgbClr val="B09471"/>
      </a:accent5>
      <a:accent6>
        <a:srgbClr val="F7D290"/>
      </a:accent6>
      <a:hlink>
        <a:srgbClr val="AC5448"/>
      </a:hlink>
      <a:folHlink>
        <a:srgbClr val="FE5C4F"/>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3935</TotalTime>
  <Words>261</Words>
  <Application>Microsoft Macintosh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Lucida Sans</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ELIZABETH KOVALCHUK</cp:lastModifiedBy>
  <cp:revision>46</cp:revision>
  <dcterms:modified xsi:type="dcterms:W3CDTF">2024-04-16T20:37:31Z</dcterms:modified>
  <cp:category>science research poster</cp:category>
</cp:coreProperties>
</file>