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Lucida Sans" panose="020B0602030504020204" pitchFamily="34" charset="77"/>
      <p:regular r:id="rId8"/>
      <p:bold r:id="rId9"/>
      <p:italic r:id="rId10"/>
      <p:boldItalic r:id="rId11"/>
    </p:embeddedFont>
  </p:embeddedFontLst>
  <p:custDataLst>
    <p:tags r:id="rId12"/>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6" autoAdjust="0"/>
    <p:restoredTop sz="93519" autoAdjust="0"/>
  </p:normalViewPr>
  <p:slideViewPr>
    <p:cSldViewPr snapToGrid="0">
      <p:cViewPr>
        <p:scale>
          <a:sx n="44" d="100"/>
          <a:sy n="44" d="100"/>
        </p:scale>
        <p:origin x="776" y="808"/>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C5E07-9976-B146-B76C-B60D6C87E83E}" type="doc">
      <dgm:prSet loTypeId="urn:microsoft.com/office/officeart/2005/8/layout/process2" loCatId="" qsTypeId="urn:microsoft.com/office/officeart/2005/8/quickstyle/simple1" qsCatId="simple" csTypeId="urn:microsoft.com/office/officeart/2005/8/colors/accent1_2" csCatId="accent1" phldr="1"/>
      <dgm:spPr/>
    </dgm:pt>
    <dgm:pt modelId="{AAF60776-3A7B-FF45-AB79-1EBA3C7C56EF}">
      <dgm:prSet phldrT="[Text]" custT="1"/>
      <dgm:spPr/>
      <dgm:t>
        <a:bodyPr/>
        <a:lstStyle/>
        <a:p>
          <a:r>
            <a:rPr lang="en-US" sz="2400" dirty="0">
              <a:latin typeface="Lucida Sans" panose="020B0602030504020204" pitchFamily="34" charset="77"/>
            </a:rPr>
            <a:t>Data Identification &amp; Cleaning</a:t>
          </a:r>
        </a:p>
      </dgm:t>
    </dgm:pt>
    <dgm:pt modelId="{C4ED2D86-6A7A-0A4D-A946-FD67ED3C740B}" type="parTrans" cxnId="{0B2B74C8-2410-5140-95F1-268FAAF8CE1B}">
      <dgm:prSet/>
      <dgm:spPr/>
      <dgm:t>
        <a:bodyPr/>
        <a:lstStyle/>
        <a:p>
          <a:endParaRPr lang="en-US"/>
        </a:p>
      </dgm:t>
    </dgm:pt>
    <dgm:pt modelId="{498D93A1-A264-614A-958C-7AF242222345}" type="sibTrans" cxnId="{0B2B74C8-2410-5140-95F1-268FAAF8CE1B}">
      <dgm:prSet custT="1"/>
      <dgm:spPr/>
      <dgm:t>
        <a:bodyPr/>
        <a:lstStyle/>
        <a:p>
          <a:endParaRPr lang="en-US" sz="2400">
            <a:latin typeface="Lucida Sans" panose="020B0602030504020204" pitchFamily="34" charset="77"/>
          </a:endParaRPr>
        </a:p>
      </dgm:t>
    </dgm:pt>
    <dgm:pt modelId="{286E56EE-675C-E647-8C64-94F81FA661BB}">
      <dgm:prSet phldrT="[Text]" custT="1"/>
      <dgm:spPr/>
      <dgm:t>
        <a:bodyPr/>
        <a:lstStyle/>
        <a:p>
          <a:r>
            <a:rPr lang="en-US" sz="2400" dirty="0">
              <a:latin typeface="Lucida Sans" panose="020B0602030504020204" pitchFamily="34" charset="77"/>
            </a:rPr>
            <a:t>Feature Selection</a:t>
          </a:r>
        </a:p>
      </dgm:t>
    </dgm:pt>
    <dgm:pt modelId="{69D4E012-B164-EA43-85FD-600C36E116C1}" type="parTrans" cxnId="{ACB12B3F-705E-8148-A640-5D33502F7ADD}">
      <dgm:prSet/>
      <dgm:spPr/>
      <dgm:t>
        <a:bodyPr/>
        <a:lstStyle/>
        <a:p>
          <a:endParaRPr lang="en-US"/>
        </a:p>
      </dgm:t>
    </dgm:pt>
    <dgm:pt modelId="{A7EC62DB-0910-9047-9037-ED979EF53A0D}" type="sibTrans" cxnId="{ACB12B3F-705E-8148-A640-5D33502F7ADD}">
      <dgm:prSet custT="1"/>
      <dgm:spPr/>
      <dgm:t>
        <a:bodyPr/>
        <a:lstStyle/>
        <a:p>
          <a:endParaRPr lang="en-US" sz="2400">
            <a:latin typeface="Lucida Sans" panose="020B0602030504020204" pitchFamily="34" charset="77"/>
          </a:endParaRPr>
        </a:p>
      </dgm:t>
    </dgm:pt>
    <dgm:pt modelId="{4B48A3BD-5249-5E40-8654-016343FF1472}">
      <dgm:prSet phldrT="[Text]" custT="1"/>
      <dgm:spPr/>
      <dgm:t>
        <a:bodyPr/>
        <a:lstStyle/>
        <a:p>
          <a:r>
            <a:rPr lang="en-US" sz="2400" dirty="0">
              <a:latin typeface="Lucida Sans" panose="020B0602030504020204" pitchFamily="34" charset="77"/>
            </a:rPr>
            <a:t>Modeling Techniques</a:t>
          </a:r>
        </a:p>
      </dgm:t>
    </dgm:pt>
    <dgm:pt modelId="{5E2900AE-856F-D141-BB42-E0ABE4AA9C13}" type="parTrans" cxnId="{C394ACBB-AE37-444F-B1D7-A430A136113D}">
      <dgm:prSet/>
      <dgm:spPr/>
      <dgm:t>
        <a:bodyPr/>
        <a:lstStyle/>
        <a:p>
          <a:endParaRPr lang="en-US"/>
        </a:p>
      </dgm:t>
    </dgm:pt>
    <dgm:pt modelId="{73169AF8-97E0-8E45-B8A4-264BE37D20F2}" type="sibTrans" cxnId="{C394ACBB-AE37-444F-B1D7-A430A136113D}">
      <dgm:prSet/>
      <dgm:spPr/>
      <dgm:t>
        <a:bodyPr/>
        <a:lstStyle/>
        <a:p>
          <a:endParaRPr lang="en-US"/>
        </a:p>
      </dgm:t>
    </dgm:pt>
    <dgm:pt modelId="{F9E69A85-E9DB-E248-8E38-93AB1E6EC83C}" type="pres">
      <dgm:prSet presAssocID="{E32C5E07-9976-B146-B76C-B60D6C87E83E}" presName="linearFlow" presStyleCnt="0">
        <dgm:presLayoutVars>
          <dgm:resizeHandles val="exact"/>
        </dgm:presLayoutVars>
      </dgm:prSet>
      <dgm:spPr/>
    </dgm:pt>
    <dgm:pt modelId="{9610B204-8962-A344-9FB0-BA0ADD5719E0}" type="pres">
      <dgm:prSet presAssocID="{AAF60776-3A7B-FF45-AB79-1EBA3C7C56EF}" presName="node" presStyleLbl="node1" presStyleIdx="0" presStyleCnt="3" custLinFactNeighborY="-2591">
        <dgm:presLayoutVars>
          <dgm:bulletEnabled val="1"/>
        </dgm:presLayoutVars>
      </dgm:prSet>
      <dgm:spPr/>
    </dgm:pt>
    <dgm:pt modelId="{31D3CF87-B6A5-4445-B65D-1F9D9CA0EB03}" type="pres">
      <dgm:prSet presAssocID="{498D93A1-A264-614A-958C-7AF242222345}" presName="sibTrans" presStyleLbl="sibTrans2D1" presStyleIdx="0" presStyleCnt="2"/>
      <dgm:spPr/>
    </dgm:pt>
    <dgm:pt modelId="{1B33C003-D513-FB44-B606-1DA41569A41E}" type="pres">
      <dgm:prSet presAssocID="{498D93A1-A264-614A-958C-7AF242222345}" presName="connectorText" presStyleLbl="sibTrans2D1" presStyleIdx="0" presStyleCnt="2"/>
      <dgm:spPr/>
    </dgm:pt>
    <dgm:pt modelId="{B9137127-FADD-8640-9DD5-6FA13AF4FAD1}" type="pres">
      <dgm:prSet presAssocID="{286E56EE-675C-E647-8C64-94F81FA661BB}" presName="node" presStyleLbl="node1" presStyleIdx="1" presStyleCnt="3">
        <dgm:presLayoutVars>
          <dgm:bulletEnabled val="1"/>
        </dgm:presLayoutVars>
      </dgm:prSet>
      <dgm:spPr/>
    </dgm:pt>
    <dgm:pt modelId="{CF0CD868-501B-B54D-8C69-3554FE58460C}" type="pres">
      <dgm:prSet presAssocID="{A7EC62DB-0910-9047-9037-ED979EF53A0D}" presName="sibTrans" presStyleLbl="sibTrans2D1" presStyleIdx="1" presStyleCnt="2"/>
      <dgm:spPr/>
    </dgm:pt>
    <dgm:pt modelId="{01FA04B4-1ADE-1647-864B-122065C01C30}" type="pres">
      <dgm:prSet presAssocID="{A7EC62DB-0910-9047-9037-ED979EF53A0D}" presName="connectorText" presStyleLbl="sibTrans2D1" presStyleIdx="1" presStyleCnt="2"/>
      <dgm:spPr/>
    </dgm:pt>
    <dgm:pt modelId="{2AA3FC79-5F39-4243-9909-3A7DAB6C11F5}" type="pres">
      <dgm:prSet presAssocID="{4B48A3BD-5249-5E40-8654-016343FF1472}" presName="node" presStyleLbl="node1" presStyleIdx="2" presStyleCnt="3">
        <dgm:presLayoutVars>
          <dgm:bulletEnabled val="1"/>
        </dgm:presLayoutVars>
      </dgm:prSet>
      <dgm:spPr/>
    </dgm:pt>
  </dgm:ptLst>
  <dgm:cxnLst>
    <dgm:cxn modelId="{79DDC90D-4A08-6543-B7D0-D91542691A92}" type="presOf" srcId="{A7EC62DB-0910-9047-9037-ED979EF53A0D}" destId="{CF0CD868-501B-B54D-8C69-3554FE58460C}" srcOrd="0" destOrd="0" presId="urn:microsoft.com/office/officeart/2005/8/layout/process2"/>
    <dgm:cxn modelId="{ACB12B3F-705E-8148-A640-5D33502F7ADD}" srcId="{E32C5E07-9976-B146-B76C-B60D6C87E83E}" destId="{286E56EE-675C-E647-8C64-94F81FA661BB}" srcOrd="1" destOrd="0" parTransId="{69D4E012-B164-EA43-85FD-600C36E116C1}" sibTransId="{A7EC62DB-0910-9047-9037-ED979EF53A0D}"/>
    <dgm:cxn modelId="{E7A3804A-78D1-2D47-80E0-F0578D0FB387}" type="presOf" srcId="{498D93A1-A264-614A-958C-7AF242222345}" destId="{1B33C003-D513-FB44-B606-1DA41569A41E}" srcOrd="1" destOrd="0" presId="urn:microsoft.com/office/officeart/2005/8/layout/process2"/>
    <dgm:cxn modelId="{F109F472-0907-4643-A039-04339C7E823F}" type="presOf" srcId="{4B48A3BD-5249-5E40-8654-016343FF1472}" destId="{2AA3FC79-5F39-4243-9909-3A7DAB6C11F5}" srcOrd="0" destOrd="0" presId="urn:microsoft.com/office/officeart/2005/8/layout/process2"/>
    <dgm:cxn modelId="{8B927E75-D5AA-274F-985B-C98AD6C4BE4F}" type="presOf" srcId="{AAF60776-3A7B-FF45-AB79-1EBA3C7C56EF}" destId="{9610B204-8962-A344-9FB0-BA0ADD5719E0}" srcOrd="0" destOrd="0" presId="urn:microsoft.com/office/officeart/2005/8/layout/process2"/>
    <dgm:cxn modelId="{28529AA0-7F62-964C-9E9E-73F938315F15}" type="presOf" srcId="{E32C5E07-9976-B146-B76C-B60D6C87E83E}" destId="{F9E69A85-E9DB-E248-8E38-93AB1E6EC83C}" srcOrd="0" destOrd="0" presId="urn:microsoft.com/office/officeart/2005/8/layout/process2"/>
    <dgm:cxn modelId="{5AC74EBB-5180-A748-A441-62273A28B323}" type="presOf" srcId="{286E56EE-675C-E647-8C64-94F81FA661BB}" destId="{B9137127-FADD-8640-9DD5-6FA13AF4FAD1}" srcOrd="0" destOrd="0" presId="urn:microsoft.com/office/officeart/2005/8/layout/process2"/>
    <dgm:cxn modelId="{C394ACBB-AE37-444F-B1D7-A430A136113D}" srcId="{E32C5E07-9976-B146-B76C-B60D6C87E83E}" destId="{4B48A3BD-5249-5E40-8654-016343FF1472}" srcOrd="2" destOrd="0" parTransId="{5E2900AE-856F-D141-BB42-E0ABE4AA9C13}" sibTransId="{73169AF8-97E0-8E45-B8A4-264BE37D20F2}"/>
    <dgm:cxn modelId="{C20D00C7-6FD6-6742-954B-4647ABFD516B}" type="presOf" srcId="{A7EC62DB-0910-9047-9037-ED979EF53A0D}" destId="{01FA04B4-1ADE-1647-864B-122065C01C30}" srcOrd="1" destOrd="0" presId="urn:microsoft.com/office/officeart/2005/8/layout/process2"/>
    <dgm:cxn modelId="{0B2B74C8-2410-5140-95F1-268FAAF8CE1B}" srcId="{E32C5E07-9976-B146-B76C-B60D6C87E83E}" destId="{AAF60776-3A7B-FF45-AB79-1EBA3C7C56EF}" srcOrd="0" destOrd="0" parTransId="{C4ED2D86-6A7A-0A4D-A946-FD67ED3C740B}" sibTransId="{498D93A1-A264-614A-958C-7AF242222345}"/>
    <dgm:cxn modelId="{F0D068E7-A333-8D48-99B1-5B1E69F6F585}" type="presOf" srcId="{498D93A1-A264-614A-958C-7AF242222345}" destId="{31D3CF87-B6A5-4445-B65D-1F9D9CA0EB03}" srcOrd="0" destOrd="0" presId="urn:microsoft.com/office/officeart/2005/8/layout/process2"/>
    <dgm:cxn modelId="{230A3F15-03A4-6F41-A879-2DEC6560A8C0}" type="presParOf" srcId="{F9E69A85-E9DB-E248-8E38-93AB1E6EC83C}" destId="{9610B204-8962-A344-9FB0-BA0ADD5719E0}" srcOrd="0" destOrd="0" presId="urn:microsoft.com/office/officeart/2005/8/layout/process2"/>
    <dgm:cxn modelId="{F64E69C8-8247-6745-A3F7-BEEDC932FF25}" type="presParOf" srcId="{F9E69A85-E9DB-E248-8E38-93AB1E6EC83C}" destId="{31D3CF87-B6A5-4445-B65D-1F9D9CA0EB03}" srcOrd="1" destOrd="0" presId="urn:microsoft.com/office/officeart/2005/8/layout/process2"/>
    <dgm:cxn modelId="{7125D933-C351-8143-B692-43994436D0D1}" type="presParOf" srcId="{31D3CF87-B6A5-4445-B65D-1F9D9CA0EB03}" destId="{1B33C003-D513-FB44-B606-1DA41569A41E}" srcOrd="0" destOrd="0" presId="urn:microsoft.com/office/officeart/2005/8/layout/process2"/>
    <dgm:cxn modelId="{6E76188D-4244-BA4A-BB05-4077CBCBE85A}" type="presParOf" srcId="{F9E69A85-E9DB-E248-8E38-93AB1E6EC83C}" destId="{B9137127-FADD-8640-9DD5-6FA13AF4FAD1}" srcOrd="2" destOrd="0" presId="urn:microsoft.com/office/officeart/2005/8/layout/process2"/>
    <dgm:cxn modelId="{C723C80B-3C94-A944-8595-2CA04D2849A5}" type="presParOf" srcId="{F9E69A85-E9DB-E248-8E38-93AB1E6EC83C}" destId="{CF0CD868-501B-B54D-8C69-3554FE58460C}" srcOrd="3" destOrd="0" presId="urn:microsoft.com/office/officeart/2005/8/layout/process2"/>
    <dgm:cxn modelId="{68F195DD-0B0F-7F4F-8068-F18298D27B52}" type="presParOf" srcId="{CF0CD868-501B-B54D-8C69-3554FE58460C}" destId="{01FA04B4-1ADE-1647-864B-122065C01C30}" srcOrd="0" destOrd="0" presId="urn:microsoft.com/office/officeart/2005/8/layout/process2"/>
    <dgm:cxn modelId="{B62613BB-7578-1B42-9EE1-AD1321A3111F}" type="presParOf" srcId="{F9E69A85-E9DB-E248-8E38-93AB1E6EC83C}" destId="{2AA3FC79-5F39-4243-9909-3A7DAB6C11F5}"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0B204-8962-A344-9FB0-BA0ADD5719E0}">
      <dsp:nvSpPr>
        <dsp:cNvPr id="0" name=""/>
        <dsp:cNvSpPr/>
      </dsp:nvSpPr>
      <dsp:spPr>
        <a:xfrm>
          <a:off x="0" y="0"/>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Data Identification &amp; Cleaning</a:t>
          </a:r>
        </a:p>
      </dsp:txBody>
      <dsp:txXfrm>
        <a:off x="35290" y="35290"/>
        <a:ext cx="2641479" cy="1134325"/>
      </dsp:txXfrm>
    </dsp:sp>
    <dsp:sp modelId="{31D3CF87-B6A5-4445-B65D-1F9D9CA0EB03}">
      <dsp:nvSpPr>
        <dsp:cNvPr id="0" name=""/>
        <dsp:cNvSpPr/>
      </dsp:nvSpPr>
      <dsp:spPr>
        <a:xfrm rot="5400000">
          <a:off x="1129226" y="1236205"/>
          <a:ext cx="453606"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1280505"/>
        <a:ext cx="325325" cy="317524"/>
      </dsp:txXfrm>
    </dsp:sp>
    <dsp:sp modelId="{B9137127-FADD-8640-9DD5-6FA13AF4FAD1}">
      <dsp:nvSpPr>
        <dsp:cNvPr id="0" name=""/>
        <dsp:cNvSpPr/>
      </dsp:nvSpPr>
      <dsp:spPr>
        <a:xfrm>
          <a:off x="0" y="1809713"/>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Feature Selection</a:t>
          </a:r>
        </a:p>
      </dsp:txBody>
      <dsp:txXfrm>
        <a:off x="35290" y="1845003"/>
        <a:ext cx="2641479" cy="1134325"/>
      </dsp:txXfrm>
    </dsp:sp>
    <dsp:sp modelId="{CF0CD868-501B-B54D-8C69-3554FE58460C}">
      <dsp:nvSpPr>
        <dsp:cNvPr id="0" name=""/>
        <dsp:cNvSpPr/>
      </dsp:nvSpPr>
      <dsp:spPr>
        <a:xfrm rot="5400000">
          <a:off x="1130110" y="3044741"/>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3089925"/>
        <a:ext cx="325325" cy="316287"/>
      </dsp:txXfrm>
    </dsp:sp>
    <dsp:sp modelId="{2AA3FC79-5F39-4243-9909-3A7DAB6C11F5}">
      <dsp:nvSpPr>
        <dsp:cNvPr id="0" name=""/>
        <dsp:cNvSpPr/>
      </dsp:nvSpPr>
      <dsp:spPr>
        <a:xfrm>
          <a:off x="0" y="3617071"/>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Modeling Techniques</a:t>
          </a:r>
        </a:p>
      </dsp:txBody>
      <dsp:txXfrm>
        <a:off x="35290" y="3652361"/>
        <a:ext cx="2641479" cy="11343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4/16/24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hyperlink" Target="https://www.presentationgo.com/presentation/urban-sunset-custom-color-palette-for-powerpoi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latin typeface="Lucida Sans" panose="020B0602030504020204" pitchFamily="34" charset="77"/>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nchor="ctr"/>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000" b="1" dirty="0">
                <a:solidFill>
                  <a:schemeClr val="bg1"/>
                </a:solidFill>
                <a:latin typeface="Lucida Sans" panose="020B0602030504020204" pitchFamily="34" charset="77"/>
              </a:rPr>
              <a:t>Extreme Weather and Migration: Evidence from Bangladesh</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Lucida Sans" panose="020B0602030504020204" pitchFamily="34" charset="77"/>
              </a:rPr>
              <a:t>Tiana Le, </a:t>
            </a:r>
            <a:r>
              <a:rPr lang="en-US" sz="3700" dirty="0" err="1">
                <a:solidFill>
                  <a:schemeClr val="bg1"/>
                </a:solidFill>
                <a:latin typeface="Lucida Sans" panose="020B0602030504020204" pitchFamily="34" charset="77"/>
              </a:rPr>
              <a:t>Sheeba</a:t>
            </a:r>
            <a:r>
              <a:rPr lang="en-US" sz="3700" dirty="0">
                <a:solidFill>
                  <a:schemeClr val="bg1"/>
                </a:solidFill>
                <a:latin typeface="Lucida Sans" panose="020B0602030504020204" pitchFamily="34" charset="77"/>
              </a:rPr>
              <a:t> </a:t>
            </a:r>
            <a:r>
              <a:rPr lang="en-US" sz="3700" dirty="0" err="1">
                <a:solidFill>
                  <a:schemeClr val="bg1"/>
                </a:solidFill>
                <a:latin typeface="Lucida Sans" panose="020B0602030504020204" pitchFamily="34" charset="77"/>
              </a:rPr>
              <a:t>Moghal</a:t>
            </a:r>
            <a:r>
              <a:rPr lang="en-US" sz="3700" dirty="0">
                <a:solidFill>
                  <a:schemeClr val="bg1"/>
                </a:solidFill>
                <a:latin typeface="Lucida Sans" panose="020B0602030504020204" pitchFamily="34" charset="77"/>
              </a:rPr>
              <a:t>, Ishaan </a:t>
            </a:r>
            <a:r>
              <a:rPr lang="en-US" sz="3700" dirty="0" err="1">
                <a:solidFill>
                  <a:schemeClr val="bg1"/>
                </a:solidFill>
                <a:latin typeface="Lucida Sans" panose="020B0602030504020204" pitchFamily="34" charset="77"/>
              </a:rPr>
              <a:t>Babbar</a:t>
            </a:r>
            <a:r>
              <a:rPr lang="en-US" sz="3700" dirty="0">
                <a:solidFill>
                  <a:schemeClr val="bg1"/>
                </a:solidFill>
                <a:latin typeface="Lucida Sans" panose="020B0602030504020204" pitchFamily="34" charset="77"/>
              </a:rPr>
              <a:t>, Liz Kovalchuk</a:t>
            </a:r>
          </a:p>
          <a:p>
            <a:pPr algn="ctr"/>
            <a:r>
              <a:rPr lang="en-US" sz="3700" dirty="0">
                <a:solidFill>
                  <a:schemeClr val="bg1"/>
                </a:solidFill>
                <a:latin typeface="Lucida Sans" panose="020B0602030504020204" pitchFamily="34" charset="77"/>
              </a:rPr>
              <a:t>Georgetown University Data Science and Analytics </a:t>
            </a:r>
          </a:p>
        </p:txBody>
      </p:sp>
      <p:sp>
        <p:nvSpPr>
          <p:cNvPr id="71" name="Rectangle: Rounded Corners 70"/>
          <p:cNvSpPr/>
          <p:nvPr/>
        </p:nvSpPr>
        <p:spPr>
          <a:xfrm>
            <a:off x="24860924" y="18978021"/>
            <a:ext cx="7562175" cy="2434195"/>
          </a:xfrm>
          <a:prstGeom prst="roundRect">
            <a:avLst>
              <a:gd name="adj" fmla="val 3948"/>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60" y="19737527"/>
            <a:ext cx="6874704" cy="1323439"/>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Theme </a:t>
            </a:r>
            <a:r>
              <a:rPr lang="en-US" sz="1600" dirty="0">
                <a:solidFill>
                  <a:schemeClr val="tx1">
                    <a:lumMod val="50000"/>
                  </a:schemeClr>
                </a:solidFill>
                <a:latin typeface="Lucida Sans" panose="020B0602030504020204" pitchFamily="34" charset="77"/>
                <a:cs typeface="Open Sans" panose="020B0606030504020204" pitchFamily="34" charset="0"/>
              </a:rPr>
              <a:t>source: </a:t>
            </a:r>
            <a:r>
              <a:rPr lang="en-US" sz="1600" dirty="0">
                <a:solidFill>
                  <a:schemeClr val="tx1">
                    <a:lumMod val="50000"/>
                  </a:schemeClr>
                </a:solidFill>
                <a:latin typeface="Lucida Sans" panose="020B0602030504020204" pitchFamily="34" charset="77"/>
                <a:cs typeface="Open Sans" panose="020B0606030504020204" pitchFamily="34" charset="0"/>
                <a:hlinkClick r:id="rId2"/>
              </a:rPr>
              <a:t>https://www.presentationgo.com/presentation/urban-sunset-custom-color-palette-for-powerpoint/</a:t>
            </a:r>
            <a:endParaRPr lang="en-US" sz="1600" dirty="0">
              <a:solidFill>
                <a:schemeClr val="tx1">
                  <a:lumMod val="50000"/>
                </a:schemeClr>
              </a:solidFill>
              <a:latin typeface="Lucida Sans" panose="020B0602030504020204" pitchFamily="34" charset="77"/>
              <a:cs typeface="Open Sans" panose="020B0606030504020204" pitchFamily="34" charset="0"/>
            </a:endParaRPr>
          </a:p>
          <a:p>
            <a:endParaRPr lang="en-US" sz="1600" dirty="0">
              <a:solidFill>
                <a:schemeClr val="tx1">
                  <a:lumMod val="50000"/>
                </a:schemeClr>
              </a:solidFill>
              <a:latin typeface="Lucida Sans" panose="020B0602030504020204" pitchFamily="34" charset="77"/>
              <a:cs typeface="Open Sans" panose="020B0606030504020204" pitchFamily="34" charset="0"/>
            </a:endParaRPr>
          </a:p>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292253"/>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Acknowledgements</a:t>
            </a:r>
          </a:p>
        </p:txBody>
      </p:sp>
      <p:sp>
        <p:nvSpPr>
          <p:cNvPr id="42" name="Rectangle: Rounded Corners 41"/>
          <p:cNvSpPr/>
          <p:nvPr/>
        </p:nvSpPr>
        <p:spPr>
          <a:xfrm>
            <a:off x="24860924" y="4686771"/>
            <a:ext cx="7562175" cy="13714621"/>
          </a:xfrm>
          <a:prstGeom prst="roundRect">
            <a:avLst>
              <a:gd name="adj" fmla="val 1477"/>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61" name="TextBox 60">
            <a:extLst>
              <a:ext uri="{FF2B5EF4-FFF2-40B4-BE49-F238E27FC236}">
                <a16:creationId xmlns:a16="http://schemas.microsoft.com/office/drawing/2014/main" id="{89EBE15B-4246-47D5-A572-FC8BC1A36A14}"/>
              </a:ext>
            </a:extLst>
          </p:cNvPr>
          <p:cNvSpPr txBox="1"/>
          <p:nvPr/>
        </p:nvSpPr>
        <p:spPr>
          <a:xfrm>
            <a:off x="25204660"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Conclusion</a:t>
            </a:r>
          </a:p>
        </p:txBody>
      </p:sp>
      <p:sp>
        <p:nvSpPr>
          <p:cNvPr id="39" name="Rectangle: Rounded Corners 38"/>
          <p:cNvSpPr/>
          <p:nvPr/>
        </p:nvSpPr>
        <p:spPr>
          <a:xfrm>
            <a:off x="495300" y="4686766"/>
            <a:ext cx="7562175" cy="6943732"/>
          </a:xfrm>
          <a:prstGeom prst="roundRect">
            <a:avLst>
              <a:gd name="adj" fmla="val 1711"/>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46" name="TextBox 45"/>
          <p:cNvSpPr txBox="1"/>
          <p:nvPr/>
        </p:nvSpPr>
        <p:spPr>
          <a:xfrm>
            <a:off x="839035" y="5433531"/>
            <a:ext cx="6874704" cy="4674613"/>
          </a:xfrm>
          <a:prstGeom prst="rect">
            <a:avLst/>
          </a:prstGeom>
          <a:noFill/>
        </p:spPr>
        <p:txBody>
          <a:bodyPr wrap="square" rtlCol="0">
            <a:spAutoFit/>
          </a:bodyPr>
          <a:lstStyle>
            <a:defPPr>
              <a:defRPr kern="1200"/>
            </a:defPPr>
          </a:lstStyle>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This project examines retrospective migration data collected in southwestern Bangladesh provided by the Authors Amanda R. Carrico and Katharine Donato. Their study investigates the relationship between extreme weather conditions in the region and patterns of migration. Our team’s investigation of the data delves deeper into the initial findings provided by Carrico and Donato, investigating not just the primary author’s conclusion associating weather with increased migration (particularly after dry spells, albeit also after warm spells and above average rainfall but to a lesser extent). </a:t>
            </a:r>
          </a:p>
          <a:p>
            <a:pPr algn="just">
              <a:lnSpc>
                <a:spcPct val="110000"/>
              </a:lnSpc>
            </a:pP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Similarly, our team’s principal components analysis (PCA) showed that internal migration could be predicted by occupation and month of travel. We examined interrelated variables, getting a better sense of the migrant experience (e.g. access to healthcare or health concerns relation to being a migratory work), investigated using PCA. </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Abstract</a:t>
            </a:r>
          </a:p>
        </p:txBody>
      </p:sp>
      <p:sp>
        <p:nvSpPr>
          <p:cNvPr id="43" name="Rectangle: Rounded Corners 42"/>
          <p:cNvSpPr/>
          <p:nvPr/>
        </p:nvSpPr>
        <p:spPr>
          <a:xfrm>
            <a:off x="495300" y="12092163"/>
            <a:ext cx="7562175" cy="9320059"/>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86" name="TextBox 85">
            <a:extLst>
              <a:ext uri="{FF2B5EF4-FFF2-40B4-BE49-F238E27FC236}">
                <a16:creationId xmlns:a16="http://schemas.microsoft.com/office/drawing/2014/main" id="{9B320F11-3F85-4920-92E0-15D89C7AF4D2}"/>
              </a:ext>
            </a:extLst>
          </p:cNvPr>
          <p:cNvSpPr txBox="1"/>
          <p:nvPr/>
        </p:nvSpPr>
        <p:spPr>
          <a:xfrm>
            <a:off x="839035" y="12901453"/>
            <a:ext cx="6874704" cy="33855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Pulling our data </a:t>
            </a: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456179"/>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Introduction</a:t>
            </a:r>
          </a:p>
        </p:txBody>
      </p:sp>
      <p:sp>
        <p:nvSpPr>
          <p:cNvPr id="40" name="Rectangle: Rounded Corners 39"/>
          <p:cNvSpPr/>
          <p:nvPr/>
        </p:nvSpPr>
        <p:spPr>
          <a:xfrm>
            <a:off x="8592866" y="4708441"/>
            <a:ext cx="7562175" cy="5735429"/>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90" name="TextBox 89">
            <a:extLst>
              <a:ext uri="{FF2B5EF4-FFF2-40B4-BE49-F238E27FC236}">
                <a16:creationId xmlns:a16="http://schemas.microsoft.com/office/drawing/2014/main" id="{29FDCEBF-DA7D-4AE0-A6BD-06A1FEAE41E1}"/>
              </a:ext>
            </a:extLst>
          </p:cNvPr>
          <p:cNvSpPr txBox="1"/>
          <p:nvPr/>
        </p:nvSpPr>
        <p:spPr>
          <a:xfrm>
            <a:off x="11741426" y="5500848"/>
            <a:ext cx="4069879" cy="1077218"/>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For this study, there were three largely categorical (enormous) datasets. Each were cleaned for their unique aspects of the survey. </a:t>
            </a:r>
          </a:p>
        </p:txBody>
      </p:sp>
      <p:sp>
        <p:nvSpPr>
          <p:cNvPr id="91" name="TextBox 90">
            <a:extLst>
              <a:ext uri="{FF2B5EF4-FFF2-40B4-BE49-F238E27FC236}">
                <a16:creationId xmlns:a16="http://schemas.microsoft.com/office/drawing/2014/main" id="{15232698-55E6-4C6D-9947-A1F5F1CCE1E0}"/>
              </a:ext>
            </a:extLst>
          </p:cNvPr>
          <p:cNvSpPr txBox="1"/>
          <p:nvPr/>
        </p:nvSpPr>
        <p:spPr>
          <a:xfrm>
            <a:off x="8936601" y="48867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Methodology</a:t>
            </a:r>
          </a:p>
        </p:txBody>
      </p:sp>
      <p:sp>
        <p:nvSpPr>
          <p:cNvPr id="41" name="Rectangle: Rounded Corners 40"/>
          <p:cNvSpPr/>
          <p:nvPr/>
        </p:nvSpPr>
        <p:spPr>
          <a:xfrm>
            <a:off x="16734188" y="4708441"/>
            <a:ext cx="7562175" cy="16703777"/>
          </a:xfrm>
          <a:prstGeom prst="roundRect">
            <a:avLst>
              <a:gd name="adj" fmla="val 1937"/>
            </a:avLst>
          </a:prstGeom>
          <a:solidFill>
            <a:srgbClr val="EFEAE4"/>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17077923"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Results</a:t>
            </a:r>
          </a:p>
        </p:txBody>
      </p:sp>
      <p:graphicFrame>
        <p:nvGraphicFramePr>
          <p:cNvPr id="2" name="Diagram 1">
            <a:extLst>
              <a:ext uri="{FF2B5EF4-FFF2-40B4-BE49-F238E27FC236}">
                <a16:creationId xmlns:a16="http://schemas.microsoft.com/office/drawing/2014/main" id="{8F71A3E8-B7DE-72BC-A202-BDCF2F3AC724}"/>
              </a:ext>
            </a:extLst>
          </p:cNvPr>
          <p:cNvGraphicFramePr/>
          <p:nvPr>
            <p:extLst>
              <p:ext uri="{D42A27DB-BD31-4B8C-83A1-F6EECF244321}">
                <p14:modId xmlns:p14="http://schemas.microsoft.com/office/powerpoint/2010/main" val="1314838268"/>
              </p:ext>
            </p:extLst>
          </p:nvPr>
        </p:nvGraphicFramePr>
        <p:xfrm>
          <a:off x="8936601" y="5458387"/>
          <a:ext cx="2712060" cy="4824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1405F28-8F9B-2BAE-6C29-6411CE118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9368" y="14730207"/>
            <a:ext cx="9260627" cy="7079036"/>
          </a:xfrm>
          <a:prstGeom prst="rect">
            <a:avLst/>
          </a:prstGeom>
        </p:spPr>
      </p:pic>
      <p:pic>
        <p:nvPicPr>
          <p:cNvPr id="9" name="Picture 8">
            <a:extLst>
              <a:ext uri="{FF2B5EF4-FFF2-40B4-BE49-F238E27FC236}">
                <a16:creationId xmlns:a16="http://schemas.microsoft.com/office/drawing/2014/main" id="{4CE4EF94-292B-8E6C-8942-8541C37A75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29367" y="1863811"/>
            <a:ext cx="11028943" cy="6292704"/>
          </a:xfrm>
          <a:prstGeom prst="rect">
            <a:avLst/>
          </a:prstGeom>
        </p:spPr>
      </p:pic>
      <p:pic>
        <p:nvPicPr>
          <p:cNvPr id="5" name="Picture 4">
            <a:extLst>
              <a:ext uri="{FF2B5EF4-FFF2-40B4-BE49-F238E27FC236}">
                <a16:creationId xmlns:a16="http://schemas.microsoft.com/office/drawing/2014/main" id="{F62BA30B-3071-2B4E-202A-14A81274F4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3870" y="318570"/>
            <a:ext cx="2939193" cy="3451530"/>
          </a:xfrm>
          <a:prstGeom prst="rect">
            <a:avLst/>
          </a:prstGeom>
        </p:spPr>
      </p:pic>
      <p:cxnSp>
        <p:nvCxnSpPr>
          <p:cNvPr id="13" name="Straight Connector 12">
            <a:extLst>
              <a:ext uri="{FF2B5EF4-FFF2-40B4-BE49-F238E27FC236}">
                <a16:creationId xmlns:a16="http://schemas.microsoft.com/office/drawing/2014/main" id="{55B4C7C5-6045-FBA6-D4DC-B8A435C49EC4}"/>
              </a:ext>
            </a:extLst>
          </p:cNvPr>
          <p:cNvCxnSpPr>
            <a:cxnSpLocks/>
          </p:cNvCxnSpPr>
          <p:nvPr/>
        </p:nvCxnSpPr>
        <p:spPr>
          <a:xfrm>
            <a:off x="9829800" y="2084033"/>
            <a:ext cx="13274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Rounded Corners 39">
            <a:extLst>
              <a:ext uri="{FF2B5EF4-FFF2-40B4-BE49-F238E27FC236}">
                <a16:creationId xmlns:a16="http://schemas.microsoft.com/office/drawing/2014/main" id="{EDBBB79A-456E-5D04-158D-63F7A4A35043}"/>
              </a:ext>
            </a:extLst>
          </p:cNvPr>
          <p:cNvSpPr/>
          <p:nvPr/>
        </p:nvSpPr>
        <p:spPr>
          <a:xfrm>
            <a:off x="8592866" y="10972800"/>
            <a:ext cx="7562175" cy="10439416"/>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6" name="TextBox 5">
            <a:extLst>
              <a:ext uri="{FF2B5EF4-FFF2-40B4-BE49-F238E27FC236}">
                <a16:creationId xmlns:a16="http://schemas.microsoft.com/office/drawing/2014/main" id="{EFE73332-74DE-9430-6E0C-7C20E6E3B4CA}"/>
              </a:ext>
            </a:extLst>
          </p:cNvPr>
          <p:cNvSpPr txBox="1"/>
          <p:nvPr/>
        </p:nvSpPr>
        <p:spPr>
          <a:xfrm>
            <a:off x="8936601" y="116304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Analysis</a:t>
            </a:r>
          </a:p>
        </p:txBody>
      </p:sp>
      <p:sp>
        <p:nvSpPr>
          <p:cNvPr id="8" name="TextBox 7">
            <a:extLst>
              <a:ext uri="{FF2B5EF4-FFF2-40B4-BE49-F238E27FC236}">
                <a16:creationId xmlns:a16="http://schemas.microsoft.com/office/drawing/2014/main" id="{D3508CB3-22B3-918E-905C-AA704951A32B}"/>
              </a:ext>
            </a:extLst>
          </p:cNvPr>
          <p:cNvSpPr txBox="1"/>
          <p:nvPr/>
        </p:nvSpPr>
        <p:spPr>
          <a:xfrm>
            <a:off x="8936601" y="12421883"/>
            <a:ext cx="6889292" cy="230832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In the analysis of the 001 dataset for migration in Bangladesh, we perform feature selection using both numerical and categorical features. We aim to identify the most relevant values that can be </a:t>
            </a:r>
            <a:r>
              <a:rPr lang="en-US" sz="1600" dirty="0" err="1">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subsetted</a:t>
            </a: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based on our Y target variable, which is to determine if environmental change due to temperature increase/decrease is a factor of migration. To achieve this, we use ANOVA based on the f-test for numerical features, and Chi-square test based on the p-value for categorical features. We determine the categorical feature to be significant if the p-value is less than 0.05.</a:t>
            </a:r>
          </a:p>
        </p:txBody>
      </p:sp>
      <p:sp>
        <p:nvSpPr>
          <p:cNvPr id="10" name="TextBox 9">
            <a:extLst>
              <a:ext uri="{FF2B5EF4-FFF2-40B4-BE49-F238E27FC236}">
                <a16:creationId xmlns:a16="http://schemas.microsoft.com/office/drawing/2014/main" id="{1F9FDBAA-B0EC-30D0-9C02-32D76A0BDC7F}"/>
              </a:ext>
            </a:extLst>
          </p:cNvPr>
          <p:cNvSpPr txBox="1"/>
          <p:nvPr/>
        </p:nvSpPr>
        <p:spPr>
          <a:xfrm>
            <a:off x="8943895" y="12092163"/>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01</a:t>
            </a:r>
          </a:p>
        </p:txBody>
      </p:sp>
      <p:sp>
        <p:nvSpPr>
          <p:cNvPr id="11" name="TextBox 10">
            <a:extLst>
              <a:ext uri="{FF2B5EF4-FFF2-40B4-BE49-F238E27FC236}">
                <a16:creationId xmlns:a16="http://schemas.microsoft.com/office/drawing/2014/main" id="{BF336166-895D-D220-2769-43DF98987B57}"/>
              </a:ext>
            </a:extLst>
          </p:cNvPr>
          <p:cNvSpPr txBox="1"/>
          <p:nvPr/>
        </p:nvSpPr>
        <p:spPr>
          <a:xfrm>
            <a:off x="8935139" y="14721304"/>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002</a:t>
            </a:r>
          </a:p>
        </p:txBody>
      </p:sp>
      <p:sp>
        <p:nvSpPr>
          <p:cNvPr id="17" name="TextBox 16">
            <a:extLst>
              <a:ext uri="{FF2B5EF4-FFF2-40B4-BE49-F238E27FC236}">
                <a16:creationId xmlns:a16="http://schemas.microsoft.com/office/drawing/2014/main" id="{64689E21-F5FB-D49A-C74F-3E570BA5E0D4}"/>
              </a:ext>
            </a:extLst>
          </p:cNvPr>
          <p:cNvSpPr txBox="1"/>
          <p:nvPr/>
        </p:nvSpPr>
        <p:spPr>
          <a:xfrm>
            <a:off x="11748720" y="7325518"/>
            <a:ext cx="4069879" cy="830997"/>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Each set was used to investigate climate change’s impact on Bangladesh migratory workers. </a:t>
            </a:r>
          </a:p>
        </p:txBody>
      </p:sp>
      <p:sp>
        <p:nvSpPr>
          <p:cNvPr id="18" name="TextBox 17">
            <a:extLst>
              <a:ext uri="{FF2B5EF4-FFF2-40B4-BE49-F238E27FC236}">
                <a16:creationId xmlns:a16="http://schemas.microsoft.com/office/drawing/2014/main" id="{3B25B4C8-B587-545C-FE69-011B941876BB}"/>
              </a:ext>
            </a:extLst>
          </p:cNvPr>
          <p:cNvSpPr txBox="1"/>
          <p:nvPr/>
        </p:nvSpPr>
        <p:spPr>
          <a:xfrm>
            <a:off x="11748720" y="9195143"/>
            <a:ext cx="4069879" cy="338554"/>
          </a:xfrm>
          <a:prstGeom prst="rect">
            <a:avLst/>
          </a:prstGeom>
          <a:noFill/>
        </p:spPr>
        <p:txBody>
          <a:bodyPr wrap="square" rtlCol="0">
            <a:spAutoFit/>
          </a:bodyPr>
          <a:lstStyle>
            <a:defPPr>
              <a:defRPr kern="1200"/>
            </a:defPPr>
          </a:lstStyle>
          <a:p>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Xxx</a:t>
            </a:r>
            <a:r>
              <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 </a:t>
            </a:r>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Sheeba</a:t>
            </a:r>
            <a:endPar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82B6ECEB-1847-68BB-186B-C9310E3901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529368" y="8689533"/>
            <a:ext cx="10230698" cy="5709095"/>
          </a:xfrm>
          <a:prstGeom prst="rect">
            <a:avLst/>
          </a:prstGeom>
        </p:spPr>
      </p:pic>
      <p:pic>
        <p:nvPicPr>
          <p:cNvPr id="65" name="Picture 64">
            <a:extLst>
              <a:ext uri="{FF2B5EF4-FFF2-40B4-BE49-F238E27FC236}">
                <a16:creationId xmlns:a16="http://schemas.microsoft.com/office/drawing/2014/main" id="{2F06ADEB-AEA5-AA30-2D74-3E8976D7A3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3335" y="13284535"/>
            <a:ext cx="2658163" cy="2223191"/>
          </a:xfrm>
          <a:prstGeom prst="rect">
            <a:avLst/>
          </a:prstGeom>
        </p:spPr>
      </p:pic>
      <p:pic>
        <p:nvPicPr>
          <p:cNvPr id="67" name="Picture 66">
            <a:extLst>
              <a:ext uri="{FF2B5EF4-FFF2-40B4-BE49-F238E27FC236}">
                <a16:creationId xmlns:a16="http://schemas.microsoft.com/office/drawing/2014/main" id="{6F6A3E6E-6D3E-1EF9-DA49-D81045BA78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72936" y="13284535"/>
            <a:ext cx="2021084" cy="2223192"/>
          </a:xfrm>
          <a:prstGeom prst="rect">
            <a:avLst/>
          </a:prstGeom>
        </p:spPr>
      </p:pic>
      <p:pic>
        <p:nvPicPr>
          <p:cNvPr id="69" name="Picture 68">
            <a:extLst>
              <a:ext uri="{FF2B5EF4-FFF2-40B4-BE49-F238E27FC236}">
                <a16:creationId xmlns:a16="http://schemas.microsoft.com/office/drawing/2014/main" id="{B6A2CBF7-A3D9-6EFE-5A54-569CB712969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63455" y="13284535"/>
            <a:ext cx="1981915" cy="2223191"/>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PGO 013 - Urban Sunset">
      <a:dk1>
        <a:srgbClr val="2D3740"/>
      </a:dk1>
      <a:lt1>
        <a:srgbClr val="FFFFFF"/>
      </a:lt1>
      <a:dk2>
        <a:srgbClr val="635B4E"/>
      </a:dk2>
      <a:lt2>
        <a:srgbClr val="E7E6E6"/>
      </a:lt2>
      <a:accent1>
        <a:srgbClr val="2D3740"/>
      </a:accent1>
      <a:accent2>
        <a:srgbClr val="E7943F"/>
      </a:accent2>
      <a:accent3>
        <a:srgbClr val="FE5C4F"/>
      </a:accent3>
      <a:accent4>
        <a:srgbClr val="635B4E"/>
      </a:accent4>
      <a:accent5>
        <a:srgbClr val="B09471"/>
      </a:accent5>
      <a:accent6>
        <a:srgbClr val="F7D290"/>
      </a:accent6>
      <a:hlink>
        <a:srgbClr val="AC5448"/>
      </a:hlink>
      <a:folHlink>
        <a:srgbClr val="FE5C4F"/>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4005</TotalTime>
  <Words>378</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Lucida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Kovalchuk, Elizabeth R (Liz) CIV USN NRL WASHINGTON DC (USA)</cp:lastModifiedBy>
  <cp:revision>67</cp:revision>
  <dcterms:modified xsi:type="dcterms:W3CDTF">2024-04-17T00:32:34Z</dcterms:modified>
  <cp:category>science research poster</cp:category>
</cp:coreProperties>
</file>