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3" r:id="rId2"/>
  </p:sldIdLst>
  <p:sldSz cx="32918400" cy="21945600"/>
  <p:notesSz cx="6858000" cy="9144000"/>
  <p:embeddedFontLst>
    <p:embeddedFont>
      <p:font typeface="Calibri" panose="020F0502020204030204" pitchFamily="34" charset="0"/>
      <p:regular r:id="rId4"/>
      <p:bold r:id="rId5"/>
      <p:italic r:id="rId6"/>
      <p:boldItalic r:id="rId7"/>
    </p:embeddedFont>
    <p:embeddedFont>
      <p:font typeface="Lucida Sans" panose="020B0602030504020204" pitchFamily="34" charset="77"/>
      <p:regular r:id="rId8"/>
      <p:bold r:id="rId9"/>
      <p:italic r:id="rId10"/>
      <p:boldItalic r:id="rId11"/>
    </p:embeddedFont>
  </p:embeddedFontLst>
  <p:custDataLst>
    <p:tags r:id="rId12"/>
  </p:custDataLst>
  <p:defaultTextStyle>
    <a:defPPr>
      <a:defRPr lang="en-US"/>
    </a:defPPr>
    <a:lvl1pPr marL="0" algn="l" defTabSz="3132837" rtl="0" eaLnBrk="1" latinLnBrk="0" hangingPunct="1">
      <a:defRPr sz="6209" kern="1200">
        <a:solidFill>
          <a:schemeClr val="tx1"/>
        </a:solidFill>
        <a:latin typeface="+mn-lt"/>
        <a:ea typeface="+mn-ea"/>
        <a:cs typeface="+mn-cs"/>
      </a:defRPr>
    </a:lvl1pPr>
    <a:lvl2pPr marL="1566419" algn="l" defTabSz="3132837" rtl="0" eaLnBrk="1" latinLnBrk="0" hangingPunct="1">
      <a:defRPr sz="6209" kern="1200">
        <a:solidFill>
          <a:schemeClr val="tx1"/>
        </a:solidFill>
        <a:latin typeface="+mn-lt"/>
        <a:ea typeface="+mn-ea"/>
        <a:cs typeface="+mn-cs"/>
      </a:defRPr>
    </a:lvl2pPr>
    <a:lvl3pPr marL="3132837" algn="l" defTabSz="3132837" rtl="0" eaLnBrk="1" latinLnBrk="0" hangingPunct="1">
      <a:defRPr sz="6209" kern="1200">
        <a:solidFill>
          <a:schemeClr val="tx1"/>
        </a:solidFill>
        <a:latin typeface="+mn-lt"/>
        <a:ea typeface="+mn-ea"/>
        <a:cs typeface="+mn-cs"/>
      </a:defRPr>
    </a:lvl3pPr>
    <a:lvl4pPr marL="4699258" algn="l" defTabSz="3132837" rtl="0" eaLnBrk="1" latinLnBrk="0" hangingPunct="1">
      <a:defRPr sz="6209" kern="1200">
        <a:solidFill>
          <a:schemeClr val="tx1"/>
        </a:solidFill>
        <a:latin typeface="+mn-lt"/>
        <a:ea typeface="+mn-ea"/>
        <a:cs typeface="+mn-cs"/>
      </a:defRPr>
    </a:lvl4pPr>
    <a:lvl5pPr marL="6265677" algn="l" defTabSz="3132837" rtl="0" eaLnBrk="1" latinLnBrk="0" hangingPunct="1">
      <a:defRPr sz="6209" kern="1200">
        <a:solidFill>
          <a:schemeClr val="tx1"/>
        </a:solidFill>
        <a:latin typeface="+mn-lt"/>
        <a:ea typeface="+mn-ea"/>
        <a:cs typeface="+mn-cs"/>
      </a:defRPr>
    </a:lvl5pPr>
    <a:lvl6pPr marL="7832096" algn="l" defTabSz="3132837" rtl="0" eaLnBrk="1" latinLnBrk="0" hangingPunct="1">
      <a:defRPr sz="6209" kern="1200">
        <a:solidFill>
          <a:schemeClr val="tx1"/>
        </a:solidFill>
        <a:latin typeface="+mn-lt"/>
        <a:ea typeface="+mn-ea"/>
        <a:cs typeface="+mn-cs"/>
      </a:defRPr>
    </a:lvl6pPr>
    <a:lvl7pPr marL="9398515" algn="l" defTabSz="3132837" rtl="0" eaLnBrk="1" latinLnBrk="0" hangingPunct="1">
      <a:defRPr sz="6209" kern="1200">
        <a:solidFill>
          <a:schemeClr val="tx1"/>
        </a:solidFill>
        <a:latin typeface="+mn-lt"/>
        <a:ea typeface="+mn-ea"/>
        <a:cs typeface="+mn-cs"/>
      </a:defRPr>
    </a:lvl7pPr>
    <a:lvl8pPr marL="10964932" algn="l" defTabSz="3132837" rtl="0" eaLnBrk="1" latinLnBrk="0" hangingPunct="1">
      <a:defRPr sz="6209" kern="1200">
        <a:solidFill>
          <a:schemeClr val="tx1"/>
        </a:solidFill>
        <a:latin typeface="+mn-lt"/>
        <a:ea typeface="+mn-ea"/>
        <a:cs typeface="+mn-cs"/>
      </a:defRPr>
    </a:lvl8pPr>
    <a:lvl9pPr marL="12531353" algn="l" defTabSz="3132837" rtl="0" eaLnBrk="1" latinLnBrk="0" hangingPunct="1">
      <a:defRPr sz="620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08" userDrawn="1">
          <p15:clr>
            <a:srgbClr val="A4A3A4"/>
          </p15:clr>
        </p15:guide>
        <p15:guide id="2" pos="7776" userDrawn="1">
          <p15:clr>
            <a:srgbClr val="A4A3A4"/>
          </p15:clr>
        </p15:guide>
        <p15:guide id="3" orient="horz" pos="6912" userDrawn="1">
          <p15:clr>
            <a:srgbClr val="A4A3A4"/>
          </p15:clr>
        </p15:guide>
        <p15:guide id="4"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227" autoAdjust="0"/>
    <p:restoredTop sz="93519" autoAdjust="0"/>
  </p:normalViewPr>
  <p:slideViewPr>
    <p:cSldViewPr snapToGrid="0">
      <p:cViewPr>
        <p:scale>
          <a:sx n="50" d="100"/>
          <a:sy n="50" d="100"/>
        </p:scale>
        <p:origin x="1616" y="72"/>
      </p:cViewPr>
      <p:guideLst>
        <p:guide orient="horz" pos="4608"/>
        <p:guide pos="7776"/>
        <p:guide orient="horz" pos="6912"/>
        <p:guide pos="10368"/>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a:defPPr>
            <a:lvl1pPr algn="r">
              <a:defRPr sz="1200"/>
            </a:lvl1pPr>
          </a:lstStyle>
          <a:p>
            <a:fld id="{7B0E8FA9-8B5F-4493-A208-FBBD06A1EBF4}" type="datetimeFigureOut">
              <a:rPr lang="en-US" smtClean="0"/>
              <a:t>4/19/24</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3132837" rtl="0" eaLnBrk="1" latinLnBrk="0" hangingPunct="1">
      <a:defRPr sz="4070" kern="1200">
        <a:solidFill>
          <a:schemeClr val="tx1"/>
        </a:solidFill>
        <a:latin typeface="+mn-lt"/>
        <a:ea typeface="+mn-ea"/>
        <a:cs typeface="+mn-cs"/>
      </a:defRPr>
    </a:lvl1pPr>
    <a:lvl2pPr marL="1566419" algn="l" defTabSz="3132837" rtl="0" eaLnBrk="1" latinLnBrk="0" hangingPunct="1">
      <a:defRPr sz="4070" kern="1200">
        <a:solidFill>
          <a:schemeClr val="tx1"/>
        </a:solidFill>
        <a:latin typeface="+mn-lt"/>
        <a:ea typeface="+mn-ea"/>
        <a:cs typeface="+mn-cs"/>
      </a:defRPr>
    </a:lvl2pPr>
    <a:lvl3pPr marL="3132837" algn="l" defTabSz="3132837" rtl="0" eaLnBrk="1" latinLnBrk="0" hangingPunct="1">
      <a:defRPr sz="4070" kern="1200">
        <a:solidFill>
          <a:schemeClr val="tx1"/>
        </a:solidFill>
        <a:latin typeface="+mn-lt"/>
        <a:ea typeface="+mn-ea"/>
        <a:cs typeface="+mn-cs"/>
      </a:defRPr>
    </a:lvl3pPr>
    <a:lvl4pPr marL="4699258" algn="l" defTabSz="3132837" rtl="0" eaLnBrk="1" latinLnBrk="0" hangingPunct="1">
      <a:defRPr sz="4070" kern="1200">
        <a:solidFill>
          <a:schemeClr val="tx1"/>
        </a:solidFill>
        <a:latin typeface="+mn-lt"/>
        <a:ea typeface="+mn-ea"/>
        <a:cs typeface="+mn-cs"/>
      </a:defRPr>
    </a:lvl4pPr>
    <a:lvl5pPr marL="6265677" algn="l" defTabSz="3132837" rtl="0" eaLnBrk="1" latinLnBrk="0" hangingPunct="1">
      <a:defRPr sz="4070" kern="1200">
        <a:solidFill>
          <a:schemeClr val="tx1"/>
        </a:solidFill>
        <a:latin typeface="+mn-lt"/>
        <a:ea typeface="+mn-ea"/>
        <a:cs typeface="+mn-cs"/>
      </a:defRPr>
    </a:lvl5pPr>
    <a:lvl6pPr marL="7832096" algn="l" defTabSz="3132837" rtl="0" eaLnBrk="1" latinLnBrk="0" hangingPunct="1">
      <a:defRPr sz="4070" kern="1200">
        <a:solidFill>
          <a:schemeClr val="tx1"/>
        </a:solidFill>
        <a:latin typeface="+mn-lt"/>
        <a:ea typeface="+mn-ea"/>
        <a:cs typeface="+mn-cs"/>
      </a:defRPr>
    </a:lvl6pPr>
    <a:lvl7pPr marL="9398515" algn="l" defTabSz="3132837" rtl="0" eaLnBrk="1" latinLnBrk="0" hangingPunct="1">
      <a:defRPr sz="4070" kern="1200">
        <a:solidFill>
          <a:schemeClr val="tx1"/>
        </a:solidFill>
        <a:latin typeface="+mn-lt"/>
        <a:ea typeface="+mn-ea"/>
        <a:cs typeface="+mn-cs"/>
      </a:defRPr>
    </a:lvl7pPr>
    <a:lvl8pPr marL="10964932" algn="l" defTabSz="3132837" rtl="0" eaLnBrk="1" latinLnBrk="0" hangingPunct="1">
      <a:defRPr sz="4070" kern="1200">
        <a:solidFill>
          <a:schemeClr val="tx1"/>
        </a:solidFill>
        <a:latin typeface="+mn-lt"/>
        <a:ea typeface="+mn-ea"/>
        <a:cs typeface="+mn-cs"/>
      </a:defRPr>
    </a:lvl8pPr>
    <a:lvl9pPr marL="12531353" algn="l" defTabSz="3132837" rtl="0" eaLnBrk="1" latinLnBrk="0" hangingPunct="1">
      <a:defRPr sz="407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074400" y="10972800"/>
            <a:ext cx="14274800" cy="3937000"/>
          </a:xfrm>
          <a:prstGeom prst="rect">
            <a:avLst/>
          </a:prstGeom>
        </p:spPr>
      </p:pic>
      <p:pic>
        <p:nvPicPr>
          <p:cNvPr id="3" name="New picture"/>
          <p:cNvPicPr/>
          <p:nvPr/>
        </p:nvPicPr>
        <p:blipFill>
          <a:blip r:embed="rId4"/>
          <a:stretch>
            <a:fillRect/>
          </a:stretch>
        </p:blipFill>
        <p:spPr>
          <a:xfrm rot="5400000">
            <a:off x="29718000" y="10972800"/>
            <a:ext cx="14274800" cy="3937000"/>
          </a:xfrm>
          <a:prstGeom prst="rect">
            <a:avLst/>
          </a:prstGeom>
        </p:spPr>
      </p:pic>
      <p:pic>
        <p:nvPicPr>
          <p:cNvPr id="4" name="New picture"/>
          <p:cNvPicPr/>
          <p:nvPr/>
        </p:nvPicPr>
        <p:blipFill>
          <a:blip r:embed="rId5"/>
          <a:stretch>
            <a:fillRect/>
          </a:stretch>
        </p:blipFill>
        <p:spPr>
          <a:xfrm>
            <a:off x="1460500" y="22453600"/>
            <a:ext cx="29997400" cy="1447800"/>
          </a:xfrm>
          <a:prstGeom prst="rect">
            <a:avLst/>
          </a:prstGeom>
        </p:spPr>
      </p:pic>
      <p:sp>
        <p:nvSpPr>
          <p:cNvPr id="5" name="New shape"/>
          <p:cNvSpPr/>
          <p:nvPr/>
        </p:nvSpPr>
        <p:spPr>
          <a:xfrm>
            <a:off x="14605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assessingslate  Size: 36x24</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a:defPPr>
      <a:lvl1pPr algn="ctr" defTabSz="2926312" rtl="0" eaLnBrk="1" latinLnBrk="0" hangingPunct="1">
        <a:spcBef>
          <a:spcPct val="0"/>
        </a:spcBef>
        <a:buNone/>
        <a:defRPr sz="8934" kern="1200">
          <a:solidFill>
            <a:schemeClr val="tx1"/>
          </a:solidFill>
          <a:latin typeface="+mj-lt"/>
          <a:ea typeface="+mj-ea"/>
          <a:cs typeface="+mj-cs"/>
        </a:defRPr>
      </a:lvl1pPr>
    </p:titleStyle>
    <p:bodyStyle>
      <a:defPPr>
        <a:defRPr kern="1200"/>
      </a:defPPr>
      <a:lvl1pPr marL="0" indent="0" algn="l" defTabSz="2926312" rtl="0" eaLnBrk="1" latinLnBrk="0" hangingPunct="1">
        <a:spcBef>
          <a:spcPct val="20000"/>
        </a:spcBef>
        <a:buFont typeface="Arial" pitchFamily="34" charset="0"/>
        <a:buNone/>
        <a:defRPr sz="8934" kern="1200">
          <a:solidFill>
            <a:schemeClr val="tx1"/>
          </a:solidFill>
          <a:latin typeface="+mn-lt"/>
          <a:ea typeface="+mn-ea"/>
          <a:cs typeface="+mn-cs"/>
        </a:defRPr>
      </a:lvl1pPr>
      <a:lvl2pPr marL="2377629" indent="-914473" algn="l" defTabSz="2926312" rtl="0" eaLnBrk="1" latinLnBrk="0" hangingPunct="1">
        <a:spcBef>
          <a:spcPct val="20000"/>
        </a:spcBef>
        <a:buFont typeface="Arial" pitchFamily="34" charset="0"/>
        <a:buChar char="–"/>
        <a:defRPr sz="8934" kern="1200">
          <a:solidFill>
            <a:schemeClr val="tx1"/>
          </a:solidFill>
          <a:latin typeface="+mn-lt"/>
          <a:ea typeface="+mn-ea"/>
          <a:cs typeface="+mn-cs"/>
        </a:defRPr>
      </a:lvl2pPr>
      <a:lvl3pPr marL="3657890" indent="-731578" algn="l" defTabSz="2926312" rtl="0" eaLnBrk="1" latinLnBrk="0" hangingPunct="1">
        <a:spcBef>
          <a:spcPct val="20000"/>
        </a:spcBef>
        <a:buFont typeface="Arial" pitchFamily="34" charset="0"/>
        <a:buChar char="•"/>
        <a:defRPr sz="7668" kern="1200">
          <a:solidFill>
            <a:schemeClr val="tx1"/>
          </a:solidFill>
          <a:latin typeface="+mn-lt"/>
          <a:ea typeface="+mn-ea"/>
          <a:cs typeface="+mn-cs"/>
        </a:defRPr>
      </a:lvl3pPr>
      <a:lvl4pPr marL="5121045"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4pPr>
      <a:lvl5pPr marL="6584201"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5pPr>
      <a:lvl6pPr marL="8047356"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6pPr>
      <a:lvl7pPr marL="9510513"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7pPr>
      <a:lvl8pPr marL="10973669"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8pPr>
      <a:lvl9pPr marL="12436824"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9pPr>
    </p:bodyStyle>
    <p:otherStyle>
      <a:defPPr>
        <a:defRPr lang="en-US"/>
      </a:defPPr>
      <a:lvl1pPr marL="0" algn="l" defTabSz="2926312" rtl="0" eaLnBrk="1" latinLnBrk="0" hangingPunct="1">
        <a:defRPr sz="5800" kern="1200">
          <a:solidFill>
            <a:schemeClr val="tx1"/>
          </a:solidFill>
          <a:latin typeface="+mn-lt"/>
          <a:ea typeface="+mn-ea"/>
          <a:cs typeface="+mn-cs"/>
        </a:defRPr>
      </a:lvl1pPr>
      <a:lvl2pPr marL="1463155" algn="l" defTabSz="2926312" rtl="0" eaLnBrk="1" latinLnBrk="0" hangingPunct="1">
        <a:defRPr sz="5800" kern="1200">
          <a:solidFill>
            <a:schemeClr val="tx1"/>
          </a:solidFill>
          <a:latin typeface="+mn-lt"/>
          <a:ea typeface="+mn-ea"/>
          <a:cs typeface="+mn-cs"/>
        </a:defRPr>
      </a:lvl2pPr>
      <a:lvl3pPr marL="2926312" algn="l" defTabSz="2926312" rtl="0" eaLnBrk="1" latinLnBrk="0" hangingPunct="1">
        <a:defRPr sz="5800" kern="1200">
          <a:solidFill>
            <a:schemeClr val="tx1"/>
          </a:solidFill>
          <a:latin typeface="+mn-lt"/>
          <a:ea typeface="+mn-ea"/>
          <a:cs typeface="+mn-cs"/>
        </a:defRPr>
      </a:lvl3pPr>
      <a:lvl4pPr marL="4389467" algn="l" defTabSz="2926312" rtl="0" eaLnBrk="1" latinLnBrk="0" hangingPunct="1">
        <a:defRPr sz="5800" kern="1200">
          <a:solidFill>
            <a:schemeClr val="tx1"/>
          </a:solidFill>
          <a:latin typeface="+mn-lt"/>
          <a:ea typeface="+mn-ea"/>
          <a:cs typeface="+mn-cs"/>
        </a:defRPr>
      </a:lvl4pPr>
      <a:lvl5pPr marL="5852624" algn="l" defTabSz="2926312" rtl="0" eaLnBrk="1" latinLnBrk="0" hangingPunct="1">
        <a:defRPr sz="5800" kern="1200">
          <a:solidFill>
            <a:schemeClr val="tx1"/>
          </a:solidFill>
          <a:latin typeface="+mn-lt"/>
          <a:ea typeface="+mn-ea"/>
          <a:cs typeface="+mn-cs"/>
        </a:defRPr>
      </a:lvl5pPr>
      <a:lvl6pPr marL="7315779" algn="l" defTabSz="2926312" rtl="0" eaLnBrk="1" latinLnBrk="0" hangingPunct="1">
        <a:defRPr sz="5800" kern="1200">
          <a:solidFill>
            <a:schemeClr val="tx1"/>
          </a:solidFill>
          <a:latin typeface="+mn-lt"/>
          <a:ea typeface="+mn-ea"/>
          <a:cs typeface="+mn-cs"/>
        </a:defRPr>
      </a:lvl6pPr>
      <a:lvl7pPr marL="8778935" algn="l" defTabSz="2926312" rtl="0" eaLnBrk="1" latinLnBrk="0" hangingPunct="1">
        <a:defRPr sz="5800" kern="1200">
          <a:solidFill>
            <a:schemeClr val="tx1"/>
          </a:solidFill>
          <a:latin typeface="+mn-lt"/>
          <a:ea typeface="+mn-ea"/>
          <a:cs typeface="+mn-cs"/>
        </a:defRPr>
      </a:lvl7pPr>
      <a:lvl8pPr marL="10242090" algn="l" defTabSz="2926312" rtl="0" eaLnBrk="1" latinLnBrk="0" hangingPunct="1">
        <a:defRPr sz="5800" kern="1200">
          <a:solidFill>
            <a:schemeClr val="tx1"/>
          </a:solidFill>
          <a:latin typeface="+mn-lt"/>
          <a:ea typeface="+mn-ea"/>
          <a:cs typeface="+mn-cs"/>
        </a:defRPr>
      </a:lvl8pPr>
      <a:lvl9pPr marL="11705247" algn="l" defTabSz="2926312"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s://www.presentationgo.com/presentation/urban-sunset-custom-color-palette-for-powerpoint/"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9" name="Rectangle: Rounded Corners 42">
            <a:extLst>
              <a:ext uri="{FF2B5EF4-FFF2-40B4-BE49-F238E27FC236}">
                <a16:creationId xmlns:a16="http://schemas.microsoft.com/office/drawing/2014/main" id="{E53E2FC2-3D9A-E1B6-926D-2CC6D4CF4B54}"/>
              </a:ext>
            </a:extLst>
          </p:cNvPr>
          <p:cNvSpPr/>
          <p:nvPr/>
        </p:nvSpPr>
        <p:spPr>
          <a:xfrm>
            <a:off x="520002" y="10162110"/>
            <a:ext cx="7562175" cy="5809643"/>
          </a:xfrm>
          <a:prstGeom prst="roundRect">
            <a:avLst>
              <a:gd name="adj" fmla="val 2004"/>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28" name="Rectangle: Rounded Corners 40">
            <a:extLst>
              <a:ext uri="{FF2B5EF4-FFF2-40B4-BE49-F238E27FC236}">
                <a16:creationId xmlns:a16="http://schemas.microsoft.com/office/drawing/2014/main" id="{2F92EBD5-48F4-14C8-984B-3DAB586CCDD5}"/>
              </a:ext>
            </a:extLst>
          </p:cNvPr>
          <p:cNvSpPr/>
          <p:nvPr/>
        </p:nvSpPr>
        <p:spPr>
          <a:xfrm>
            <a:off x="24831754" y="4708441"/>
            <a:ext cx="7562175" cy="13872261"/>
          </a:xfrm>
          <a:prstGeom prst="roundRect">
            <a:avLst>
              <a:gd name="adj" fmla="val 1937"/>
            </a:avLst>
          </a:prstGeom>
          <a:solidFill>
            <a:srgbClr val="EFEAE4"/>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dirty="0">
              <a:latin typeface="Lucida Sans" panose="020B0602030504020204" pitchFamily="34" charset="77"/>
            </a:endParaRPr>
          </a:p>
        </p:txBody>
      </p:sp>
      <p:sp>
        <p:nvSpPr>
          <p:cNvPr id="72" name="Rectangle 71"/>
          <p:cNvSpPr/>
          <p:nvPr/>
        </p:nvSpPr>
        <p:spPr>
          <a:xfrm>
            <a:off x="0" y="3"/>
            <a:ext cx="32918400" cy="41680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344" tIns="42672" rIns="85344" bIns="42672" rtlCol="0" anchor="ctr"/>
          <a:lstStyle>
            <a:defPPr>
              <a:defRPr kern="1200"/>
            </a:defPPr>
          </a:lstStyle>
          <a:p>
            <a:pPr algn="ctr"/>
            <a:endParaRPr lang="en-US" sz="4142">
              <a:latin typeface="Lucida Sans" panose="020B0602030504020204" pitchFamily="34" charset="77"/>
            </a:endParaRPr>
          </a:p>
        </p:txBody>
      </p:sp>
      <p:sp>
        <p:nvSpPr>
          <p:cNvPr id="51" name="Title 11">
            <a:extLst>
              <a:ext uri="{FF2B5EF4-FFF2-40B4-BE49-F238E27FC236}">
                <a16:creationId xmlns:a16="http://schemas.microsoft.com/office/drawing/2014/main" id="{EE7A5C51-35F0-4B71-992D-43D344D16C04}"/>
              </a:ext>
            </a:extLst>
          </p:cNvPr>
          <p:cNvSpPr txBox="1"/>
          <p:nvPr/>
        </p:nvSpPr>
        <p:spPr>
          <a:xfrm>
            <a:off x="2743200" y="429934"/>
            <a:ext cx="27432000" cy="1831290"/>
          </a:xfrm>
          <a:prstGeom prst="rect">
            <a:avLst/>
          </a:prstGeom>
        </p:spPr>
        <p:txBody>
          <a:bodyPr lIns="85344" tIns="42672" rIns="85344" bIns="42672" anchor="ctr"/>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6000" b="1" dirty="0">
                <a:solidFill>
                  <a:schemeClr val="bg1"/>
                </a:solidFill>
                <a:latin typeface="Lucida Sans" panose="020B0602030504020204" pitchFamily="34" charset="77"/>
              </a:rPr>
              <a:t>Gauging Migration in Bangladesh</a:t>
            </a:r>
          </a:p>
        </p:txBody>
      </p:sp>
      <p:sp>
        <p:nvSpPr>
          <p:cNvPr id="58" name="Text Placeholder 16">
            <a:extLst>
              <a:ext uri="{FF2B5EF4-FFF2-40B4-BE49-F238E27FC236}">
                <a16:creationId xmlns:a16="http://schemas.microsoft.com/office/drawing/2014/main" id="{1F3AA395-C058-4F87-B3A3-A8A8BC543EF9}"/>
              </a:ext>
            </a:extLst>
          </p:cNvPr>
          <p:cNvSpPr txBox="1"/>
          <p:nvPr/>
        </p:nvSpPr>
        <p:spPr>
          <a:xfrm>
            <a:off x="2743200" y="2420375"/>
            <a:ext cx="27432000" cy="1350370"/>
          </a:xfrm>
          <a:prstGeom prst="rect">
            <a:avLst/>
          </a:prstGeom>
        </p:spPr>
        <p:txBody>
          <a:bodyPr lIns="85344" tIns="42672" rIns="85344" bIns="42672">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3700" dirty="0">
                <a:solidFill>
                  <a:schemeClr val="bg1"/>
                </a:solidFill>
                <a:latin typeface="Lucida Sans" panose="020B0602030504020204" pitchFamily="34" charset="77"/>
              </a:rPr>
              <a:t>Tiana Le, </a:t>
            </a:r>
            <a:r>
              <a:rPr lang="en-US" sz="3700" dirty="0" err="1">
                <a:solidFill>
                  <a:schemeClr val="bg1"/>
                </a:solidFill>
                <a:latin typeface="Lucida Sans" panose="020B0602030504020204" pitchFamily="34" charset="77"/>
              </a:rPr>
              <a:t>Sheeba</a:t>
            </a:r>
            <a:r>
              <a:rPr lang="en-US" sz="3700" dirty="0">
                <a:solidFill>
                  <a:schemeClr val="bg1"/>
                </a:solidFill>
                <a:latin typeface="Lucida Sans" panose="020B0602030504020204" pitchFamily="34" charset="77"/>
              </a:rPr>
              <a:t> </a:t>
            </a:r>
            <a:r>
              <a:rPr lang="en-US" sz="3700" dirty="0" err="1">
                <a:solidFill>
                  <a:schemeClr val="bg1"/>
                </a:solidFill>
                <a:latin typeface="Lucida Sans" panose="020B0602030504020204" pitchFamily="34" charset="77"/>
              </a:rPr>
              <a:t>Moghal</a:t>
            </a:r>
            <a:r>
              <a:rPr lang="en-US" sz="3700" dirty="0">
                <a:solidFill>
                  <a:schemeClr val="bg1"/>
                </a:solidFill>
                <a:latin typeface="Lucida Sans" panose="020B0602030504020204" pitchFamily="34" charset="77"/>
              </a:rPr>
              <a:t>, Ishaan </a:t>
            </a:r>
            <a:r>
              <a:rPr lang="en-US" sz="3700" dirty="0" err="1">
                <a:solidFill>
                  <a:schemeClr val="bg1"/>
                </a:solidFill>
                <a:latin typeface="Lucida Sans" panose="020B0602030504020204" pitchFamily="34" charset="77"/>
              </a:rPr>
              <a:t>Babbar</a:t>
            </a:r>
            <a:r>
              <a:rPr lang="en-US" sz="3700" dirty="0">
                <a:solidFill>
                  <a:schemeClr val="bg1"/>
                </a:solidFill>
                <a:latin typeface="Lucida Sans" panose="020B0602030504020204" pitchFamily="34" charset="77"/>
              </a:rPr>
              <a:t>, Liz Kovalchuk</a:t>
            </a:r>
          </a:p>
          <a:p>
            <a:pPr algn="ctr"/>
            <a:r>
              <a:rPr lang="en-US" sz="3700" dirty="0">
                <a:solidFill>
                  <a:schemeClr val="bg1"/>
                </a:solidFill>
                <a:latin typeface="Lucida Sans" panose="020B0602030504020204" pitchFamily="34" charset="77"/>
              </a:rPr>
              <a:t>Georgetown University Data Science and Analytics </a:t>
            </a:r>
          </a:p>
        </p:txBody>
      </p:sp>
      <p:sp>
        <p:nvSpPr>
          <p:cNvPr id="71" name="Rectangle: Rounded Corners 70"/>
          <p:cNvSpPr/>
          <p:nvPr/>
        </p:nvSpPr>
        <p:spPr>
          <a:xfrm>
            <a:off x="24860924" y="18978021"/>
            <a:ext cx="7562175" cy="2660313"/>
          </a:xfrm>
          <a:prstGeom prst="roundRect">
            <a:avLst>
              <a:gd name="adj" fmla="val 3948"/>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59" name="TextBox 58">
            <a:extLst>
              <a:ext uri="{FF2B5EF4-FFF2-40B4-BE49-F238E27FC236}">
                <a16:creationId xmlns:a16="http://schemas.microsoft.com/office/drawing/2014/main" id="{2224C3B5-C740-463A-8086-222E05D55D53}"/>
              </a:ext>
            </a:extLst>
          </p:cNvPr>
          <p:cNvSpPr txBox="1"/>
          <p:nvPr/>
        </p:nvSpPr>
        <p:spPr>
          <a:xfrm>
            <a:off x="25204659" y="19571618"/>
            <a:ext cx="7189269" cy="1815882"/>
          </a:xfrm>
          <a:prstGeom prst="rect">
            <a:avLst/>
          </a:prstGeom>
          <a:noFill/>
        </p:spPr>
        <p:txBody>
          <a:bodyPr wrap="square" rtlCol="0">
            <a:spAutoFit/>
          </a:bodyPr>
          <a:lstStyle>
            <a:defPPr>
              <a:defRPr kern="1200"/>
            </a:defPPr>
          </a:lstStyle>
          <a:p>
            <a:pPr marL="285750" indent="-285750">
              <a:buFont typeface="Arial" panose="020B0604020202020204" pitchFamily="34" charset="0"/>
              <a:buChar char="•"/>
            </a:pPr>
            <a:r>
              <a:rPr lang="en-US" sz="1600" dirty="0" err="1">
                <a:solidFill>
                  <a:schemeClr val="tx1">
                    <a:lumMod val="50000"/>
                  </a:schemeClr>
                </a:solidFill>
                <a:latin typeface="Lucida Sans" panose="020B0602030504020204" pitchFamily="34" charset="77"/>
                <a:cs typeface="Open Sans" panose="020B0606030504020204" pitchFamily="34" charset="0"/>
              </a:rPr>
              <a:t>PresentationGo</a:t>
            </a:r>
            <a:r>
              <a:rPr lang="en-US" sz="1600" dirty="0">
                <a:solidFill>
                  <a:schemeClr val="tx1">
                    <a:lumMod val="50000"/>
                  </a:schemeClr>
                </a:solidFill>
                <a:latin typeface="Lucida Sans" panose="020B0602030504020204" pitchFamily="34" charset="77"/>
                <a:cs typeface="Open Sans" panose="020B0606030504020204" pitchFamily="34" charset="0"/>
              </a:rPr>
              <a:t>. (2024). Urban Sunset: Custom Color Palette for PowerPoint. </a:t>
            </a:r>
            <a:r>
              <a:rPr lang="en-US" sz="1600" dirty="0" err="1">
                <a:solidFill>
                  <a:schemeClr val="tx1">
                    <a:lumMod val="50000"/>
                  </a:schemeClr>
                </a:solidFill>
                <a:latin typeface="Lucida Sans" panose="020B0602030504020204" pitchFamily="34" charset="77"/>
                <a:cs typeface="Open Sans" panose="020B0606030504020204" pitchFamily="34" charset="0"/>
              </a:rPr>
              <a:t>PresentationGo</a:t>
            </a:r>
            <a:r>
              <a:rPr lang="en-US" sz="1600" dirty="0">
                <a:solidFill>
                  <a:schemeClr val="tx1">
                    <a:lumMod val="50000"/>
                  </a:schemeClr>
                </a:solidFill>
                <a:latin typeface="Lucida Sans" panose="020B0602030504020204" pitchFamily="34" charset="77"/>
                <a:cs typeface="Open Sans" panose="020B0606030504020204" pitchFamily="34" charset="0"/>
              </a:rPr>
              <a:t>. </a:t>
            </a:r>
            <a:r>
              <a:rPr lang="en-US" sz="1600" dirty="0">
                <a:solidFill>
                  <a:schemeClr val="tx1">
                    <a:lumMod val="50000"/>
                  </a:schemeClr>
                </a:solidFill>
                <a:latin typeface="Lucida Sans" panose="020B0602030504020204" pitchFamily="34" charset="77"/>
                <a:cs typeface="Open Sans" panose="020B0606030504020204" pitchFamily="34" charset="0"/>
                <a:hlinkClick r:id="rId2">
                  <a:extLst>
                    <a:ext uri="{A12FA001-AC4F-418D-AE19-62706E023703}">
                      <ahyp:hlinkClr xmlns:ahyp="http://schemas.microsoft.com/office/drawing/2018/hyperlinkcolor" val="tx"/>
                    </a:ext>
                  </a:extLst>
                </a:hlinkClick>
              </a:rPr>
              <a:t>https://www.presentationgo.com/presentation/urban-sunset-custom-color-palette-for-powerpoint/</a:t>
            </a:r>
            <a:r>
              <a:rPr lang="en-US" sz="1600" dirty="0">
                <a:solidFill>
                  <a:schemeClr val="tx1">
                    <a:lumMod val="50000"/>
                  </a:schemeClr>
                </a:solidFill>
                <a:latin typeface="Lucida Sans" panose="020B0602030504020204" pitchFamily="34" charset="77"/>
                <a:cs typeface="Open Sans" panose="020B0606030504020204" pitchFamily="34" charset="0"/>
              </a:rPr>
              <a:t> </a:t>
            </a:r>
          </a:p>
          <a:p>
            <a:pPr marL="285750" indent="-285750">
              <a:buFont typeface="Arial" panose="020B0604020202020204" pitchFamily="34" charset="0"/>
              <a:buChar char="•"/>
            </a:pPr>
            <a:r>
              <a:rPr lang="en-US" sz="1600" dirty="0">
                <a:solidFill>
                  <a:schemeClr val="tx1">
                    <a:lumMod val="50000"/>
                  </a:schemeClr>
                </a:solidFill>
                <a:latin typeface="Lucida Sans" panose="020B0602030504020204" pitchFamily="34" charset="77"/>
                <a:cs typeface="Open Sans" panose="020B0606030504020204" pitchFamily="34" charset="0"/>
              </a:rPr>
              <a:t>A.R., Donato, K. Extreme weather and migration: evidence from Bangladesh. </a:t>
            </a:r>
            <a:r>
              <a:rPr lang="en-US" sz="1600" dirty="0" err="1">
                <a:solidFill>
                  <a:schemeClr val="tx1">
                    <a:lumMod val="50000"/>
                  </a:schemeClr>
                </a:solidFill>
                <a:latin typeface="Lucida Sans" panose="020B0602030504020204" pitchFamily="34" charset="77"/>
                <a:cs typeface="Open Sans" panose="020B0606030504020204" pitchFamily="34" charset="0"/>
              </a:rPr>
              <a:t>Popul</a:t>
            </a:r>
            <a:r>
              <a:rPr lang="en-US" sz="1600" dirty="0">
                <a:solidFill>
                  <a:schemeClr val="tx1">
                    <a:lumMod val="50000"/>
                  </a:schemeClr>
                </a:solidFill>
                <a:latin typeface="Lucida Sans" panose="020B0602030504020204" pitchFamily="34" charset="77"/>
                <a:cs typeface="Open Sans" panose="020B0606030504020204" pitchFamily="34" charset="0"/>
              </a:rPr>
              <a:t> Environ 41, 1–31 (2019). https://</a:t>
            </a:r>
            <a:r>
              <a:rPr lang="en-US" sz="1600" dirty="0" err="1">
                <a:solidFill>
                  <a:schemeClr val="tx1">
                    <a:lumMod val="50000"/>
                  </a:schemeClr>
                </a:solidFill>
                <a:latin typeface="Lucida Sans" panose="020B0602030504020204" pitchFamily="34" charset="77"/>
                <a:cs typeface="Open Sans" panose="020B0606030504020204" pitchFamily="34" charset="0"/>
              </a:rPr>
              <a:t>doi.org</a:t>
            </a:r>
            <a:r>
              <a:rPr lang="en-US" sz="1600" dirty="0">
                <a:solidFill>
                  <a:schemeClr val="tx1">
                    <a:lumMod val="50000"/>
                  </a:schemeClr>
                </a:solidFill>
                <a:latin typeface="Lucida Sans" panose="020B0602030504020204" pitchFamily="34" charset="77"/>
                <a:cs typeface="Open Sans" panose="020B0606030504020204" pitchFamily="34" charset="0"/>
              </a:rPr>
              <a:t>/10.1007/s11111-019-00322-9</a:t>
            </a: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 </a:t>
            </a:r>
          </a:p>
        </p:txBody>
      </p:sp>
      <p:sp>
        <p:nvSpPr>
          <p:cNvPr id="60" name="TextBox 59">
            <a:extLst>
              <a:ext uri="{FF2B5EF4-FFF2-40B4-BE49-F238E27FC236}">
                <a16:creationId xmlns:a16="http://schemas.microsoft.com/office/drawing/2014/main" id="{1043F711-D47E-42B5-B443-99A2ED27753E}"/>
              </a:ext>
            </a:extLst>
          </p:cNvPr>
          <p:cNvSpPr txBox="1"/>
          <p:nvPr/>
        </p:nvSpPr>
        <p:spPr>
          <a:xfrm>
            <a:off x="25204660" y="19120512"/>
            <a:ext cx="6874704" cy="461665"/>
          </a:xfrm>
          <a:prstGeom prst="rect">
            <a:avLst/>
          </a:prstGeom>
          <a:noFill/>
        </p:spPr>
        <p:txBody>
          <a:bodyPr wrap="square" rtlCol="0">
            <a:spAutoFit/>
          </a:bodyPr>
          <a:lstStyle>
            <a:defPPr>
              <a:defRPr kern="1200"/>
            </a:defPPr>
          </a:lstStyle>
          <a:p>
            <a:r>
              <a:rPr lang="en-US" sz="2400" b="1" dirty="0">
                <a:solidFill>
                  <a:schemeClr val="tx1">
                    <a:lumMod val="50000"/>
                  </a:schemeClr>
                </a:solidFill>
                <a:latin typeface="Lucida Sans" panose="020B0602030504020204" pitchFamily="34" charset="77"/>
              </a:rPr>
              <a:t>Acknowledgements</a:t>
            </a:r>
          </a:p>
        </p:txBody>
      </p:sp>
      <p:sp>
        <p:nvSpPr>
          <p:cNvPr id="39" name="Rectangle: Rounded Corners 38"/>
          <p:cNvSpPr/>
          <p:nvPr/>
        </p:nvSpPr>
        <p:spPr>
          <a:xfrm>
            <a:off x="495300" y="4686767"/>
            <a:ext cx="7562175" cy="5184239"/>
          </a:xfrm>
          <a:prstGeom prst="roundRect">
            <a:avLst>
              <a:gd name="adj" fmla="val 1711"/>
            </a:avLst>
          </a:prstGeom>
          <a:solidFill>
            <a:schemeClr val="accent5">
              <a:lumMod val="20000"/>
              <a:lumOff val="80000"/>
              <a:alpha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solidFill>
                <a:schemeClr val="tx1">
                  <a:lumMod val="50000"/>
                </a:schemeClr>
              </a:solidFill>
              <a:latin typeface="Lucida Sans" panose="020B0602030504020204" pitchFamily="34" charset="77"/>
            </a:endParaRPr>
          </a:p>
        </p:txBody>
      </p:sp>
      <p:sp>
        <p:nvSpPr>
          <p:cNvPr id="46" name="TextBox 45"/>
          <p:cNvSpPr txBox="1"/>
          <p:nvPr/>
        </p:nvSpPr>
        <p:spPr>
          <a:xfrm>
            <a:off x="839035" y="5433531"/>
            <a:ext cx="6874704" cy="4403770"/>
          </a:xfrm>
          <a:prstGeom prst="rect">
            <a:avLst/>
          </a:prstGeom>
          <a:noFill/>
        </p:spPr>
        <p:txBody>
          <a:bodyPr wrap="square" rtlCol="0">
            <a:spAutoFit/>
          </a:bodyPr>
          <a:lstStyle>
            <a:defPPr>
              <a:defRPr kern="1200"/>
            </a:defPPr>
          </a:lstStyle>
          <a:p>
            <a:pPr algn="just">
              <a:lnSpc>
                <a:spcPct val="110000"/>
              </a:lnSpc>
            </a:pP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This project examines the retrospective migration data collected in southwestern Bangladesh provided by the Authors Amanda R. Carrico and Katharine Donato from their paper Extreme Weather and Migration: Evidence from Bangladesh. Their study investigates the relationship between extreme weather conditions in the region and patterns of migration. Our team’s analysis of the data delves deeper into the initial findings provided by Carrico and Donato, investigating beyond the primary author’s conclusion associating weather with increased migration (particularly after dry spells, albeit also after warm spells and above average rainfall but to a lesser extent). Similarly, our team’s feature selection showed that internal migration could be predicted by socio-economic factors such as occupation, wages in taka, and level of education. The most effective approaches for the two analyzed datasets were ensemble models; model comparison metrics and a description of the feature tree as well as variable importance is included. </a:t>
            </a:r>
          </a:p>
        </p:txBody>
      </p:sp>
      <p:sp>
        <p:nvSpPr>
          <p:cNvPr id="47" name="TextBox 46"/>
          <p:cNvSpPr txBox="1"/>
          <p:nvPr/>
        </p:nvSpPr>
        <p:spPr>
          <a:xfrm>
            <a:off x="839035" y="4988258"/>
            <a:ext cx="6874704" cy="461665"/>
          </a:xfrm>
          <a:prstGeom prst="rect">
            <a:avLst/>
          </a:prstGeom>
          <a:noFill/>
        </p:spPr>
        <p:txBody>
          <a:bodyPr wrap="square" rtlCol="0">
            <a:spAutoFit/>
          </a:bodyPr>
          <a:lstStyle>
            <a:defPPr>
              <a:defRPr kern="1200"/>
            </a:defPPr>
          </a:lstStyle>
          <a:p>
            <a:r>
              <a:rPr lang="en-US" sz="2400" b="1" dirty="0">
                <a:solidFill>
                  <a:schemeClr val="tx1">
                    <a:lumMod val="50000"/>
                  </a:schemeClr>
                </a:solidFill>
                <a:latin typeface="Lucida Sans" panose="020B0602030504020204" pitchFamily="34" charset="77"/>
              </a:rPr>
              <a:t>Abstract</a:t>
            </a:r>
          </a:p>
        </p:txBody>
      </p:sp>
      <p:sp>
        <p:nvSpPr>
          <p:cNvPr id="43" name="Rectangle: Rounded Corners 42"/>
          <p:cNvSpPr/>
          <p:nvPr/>
        </p:nvSpPr>
        <p:spPr>
          <a:xfrm>
            <a:off x="498197" y="16282076"/>
            <a:ext cx="7562175" cy="5356258"/>
          </a:xfrm>
          <a:prstGeom prst="roundRect">
            <a:avLst>
              <a:gd name="adj" fmla="val 2004"/>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86" name="TextBox 85">
            <a:extLst>
              <a:ext uri="{FF2B5EF4-FFF2-40B4-BE49-F238E27FC236}">
                <a16:creationId xmlns:a16="http://schemas.microsoft.com/office/drawing/2014/main" id="{9B320F11-3F85-4920-92E0-15D89C7AF4D2}"/>
              </a:ext>
            </a:extLst>
          </p:cNvPr>
          <p:cNvSpPr txBox="1"/>
          <p:nvPr/>
        </p:nvSpPr>
        <p:spPr>
          <a:xfrm>
            <a:off x="863738" y="16841485"/>
            <a:ext cx="6874704" cy="1323439"/>
          </a:xfrm>
          <a:prstGeom prst="rect">
            <a:avLst/>
          </a:prstGeom>
          <a:noFill/>
        </p:spPr>
        <p:txBody>
          <a:bodyPr wrap="square" rtlCol="0">
            <a:spAutoFit/>
          </a:bodyPr>
          <a:lstStyle>
            <a:defPPr>
              <a:defRPr kern="1200"/>
            </a:defPPr>
          </a:lstStyle>
          <a:p>
            <a:pPr algn="just"/>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Data was pulled from the extensive surveys commissioned by Carrico and Donato. Each of the three cleaned sets are below, the donut charts are meant to show how much of the information provided was categorical, driving our methodology and choice of instruments. </a:t>
            </a:r>
          </a:p>
        </p:txBody>
      </p:sp>
      <p:sp>
        <p:nvSpPr>
          <p:cNvPr id="87" name="TextBox 86">
            <a:extLst>
              <a:ext uri="{FF2B5EF4-FFF2-40B4-BE49-F238E27FC236}">
                <a16:creationId xmlns:a16="http://schemas.microsoft.com/office/drawing/2014/main" id="{7DB2E49A-CE7A-4210-AE9F-5037030C938E}"/>
              </a:ext>
            </a:extLst>
          </p:cNvPr>
          <p:cNvSpPr txBox="1"/>
          <p:nvPr/>
        </p:nvSpPr>
        <p:spPr>
          <a:xfrm>
            <a:off x="839035" y="10368394"/>
            <a:ext cx="6874704" cy="461665"/>
          </a:xfrm>
          <a:prstGeom prst="rect">
            <a:avLst/>
          </a:prstGeom>
          <a:noFill/>
        </p:spPr>
        <p:txBody>
          <a:bodyPr wrap="square" rtlCol="0">
            <a:spAutoFit/>
          </a:bodyPr>
          <a:lstStyle>
            <a:defPPr>
              <a:defRPr kern="1200"/>
            </a:defPPr>
          </a:lstStyle>
          <a:p>
            <a:r>
              <a:rPr lang="en-US" sz="2400" b="1" dirty="0">
                <a:solidFill>
                  <a:schemeClr val="tx1">
                    <a:lumMod val="50000"/>
                  </a:schemeClr>
                </a:solidFill>
                <a:latin typeface="Lucida Sans" panose="020B0602030504020204" pitchFamily="34" charset="77"/>
              </a:rPr>
              <a:t>Introduction</a:t>
            </a:r>
          </a:p>
        </p:txBody>
      </p:sp>
      <p:sp>
        <p:nvSpPr>
          <p:cNvPr id="41" name="Rectangle: Rounded Corners 40"/>
          <p:cNvSpPr/>
          <p:nvPr/>
        </p:nvSpPr>
        <p:spPr>
          <a:xfrm>
            <a:off x="16734188" y="4708441"/>
            <a:ext cx="7562175" cy="16929893"/>
          </a:xfrm>
          <a:prstGeom prst="roundRect">
            <a:avLst>
              <a:gd name="adj" fmla="val 1937"/>
            </a:avLst>
          </a:prstGeom>
          <a:solidFill>
            <a:srgbClr val="EFEAE4"/>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dirty="0">
              <a:latin typeface="Lucida Sans" panose="020B0602030504020204" pitchFamily="34" charset="77"/>
            </a:endParaRPr>
          </a:p>
        </p:txBody>
      </p:sp>
      <p:sp>
        <p:nvSpPr>
          <p:cNvPr id="92" name="TextBox 91">
            <a:extLst>
              <a:ext uri="{FF2B5EF4-FFF2-40B4-BE49-F238E27FC236}">
                <a16:creationId xmlns:a16="http://schemas.microsoft.com/office/drawing/2014/main" id="{65C4E645-8814-452E-ABF9-94046EFDF552}"/>
              </a:ext>
            </a:extLst>
          </p:cNvPr>
          <p:cNvSpPr txBox="1"/>
          <p:nvPr/>
        </p:nvSpPr>
        <p:spPr>
          <a:xfrm>
            <a:off x="25160675" y="5481203"/>
            <a:ext cx="6938566" cy="3046988"/>
          </a:xfrm>
          <a:prstGeom prst="rect">
            <a:avLst/>
          </a:prstGeom>
          <a:noFill/>
        </p:spPr>
        <p:txBody>
          <a:bodyPr wrap="square" rtlCol="0">
            <a:spAutoFit/>
          </a:bodyPr>
          <a:lstStyle>
            <a:defPPr>
              <a:defRPr kern="1200"/>
            </a:defPPr>
          </a:lstStyle>
          <a:p>
            <a:pPr algn="just"/>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The first dataset showed an impact of house services, local government effectiveness, and environmental changes profoundly influences migration in Bangladesh. Poor infrastructure exacerbates the hardships of climate change, prompting migration when basic needs are unmet. Altered rainfall patterns and increased flood severity directly affect agriculture and habitation, driving people to relocate in search of stability. The abundance of fish, vital for many livelihoods, also shifts with changing climates, further influencing migration decisions. These factors collectively highlight how climate change intricacies crucially shape migration dynamics in regions like Bangladesh. Effective local governance can mitigate such impacts, potentially reducing displacement.</a:t>
            </a:r>
          </a:p>
        </p:txBody>
      </p:sp>
      <p:sp>
        <p:nvSpPr>
          <p:cNvPr id="93" name="TextBox 92">
            <a:extLst>
              <a:ext uri="{FF2B5EF4-FFF2-40B4-BE49-F238E27FC236}">
                <a16:creationId xmlns:a16="http://schemas.microsoft.com/office/drawing/2014/main" id="{7381E656-1550-4678-91D6-50348E24F942}"/>
              </a:ext>
            </a:extLst>
          </p:cNvPr>
          <p:cNvSpPr txBox="1"/>
          <p:nvPr/>
        </p:nvSpPr>
        <p:spPr>
          <a:xfrm>
            <a:off x="25204660" y="4846796"/>
            <a:ext cx="6874704" cy="461665"/>
          </a:xfrm>
          <a:prstGeom prst="rect">
            <a:avLst/>
          </a:prstGeom>
          <a:noFill/>
        </p:spPr>
        <p:txBody>
          <a:bodyPr wrap="square" rtlCol="0">
            <a:spAutoFit/>
          </a:bodyPr>
          <a:lstStyle>
            <a:defPPr>
              <a:defRPr kern="1200"/>
            </a:defPPr>
          </a:lstStyle>
          <a:p>
            <a:r>
              <a:rPr lang="en-US" sz="2400" b="1" dirty="0">
                <a:solidFill>
                  <a:schemeClr val="tx1">
                    <a:lumMod val="50000"/>
                  </a:schemeClr>
                </a:solidFill>
                <a:latin typeface="Lucida Sans" panose="020B0602030504020204" pitchFamily="34" charset="77"/>
              </a:rPr>
              <a:t>Results &amp; Conclusion</a:t>
            </a:r>
          </a:p>
        </p:txBody>
      </p:sp>
      <p:pic>
        <p:nvPicPr>
          <p:cNvPr id="5" name="Picture 4">
            <a:extLst>
              <a:ext uri="{FF2B5EF4-FFF2-40B4-BE49-F238E27FC236}">
                <a16:creationId xmlns:a16="http://schemas.microsoft.com/office/drawing/2014/main" id="{F62BA30B-3071-2B4E-202A-14A81274F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870" y="318570"/>
            <a:ext cx="2939193" cy="3451530"/>
          </a:xfrm>
          <a:prstGeom prst="rect">
            <a:avLst/>
          </a:prstGeom>
        </p:spPr>
      </p:pic>
      <p:cxnSp>
        <p:nvCxnSpPr>
          <p:cNvPr id="13" name="Straight Connector 12">
            <a:extLst>
              <a:ext uri="{FF2B5EF4-FFF2-40B4-BE49-F238E27FC236}">
                <a16:creationId xmlns:a16="http://schemas.microsoft.com/office/drawing/2014/main" id="{55B4C7C5-6045-FBA6-D4DC-B8A435C49EC4}"/>
              </a:ext>
            </a:extLst>
          </p:cNvPr>
          <p:cNvCxnSpPr>
            <a:cxnSpLocks/>
          </p:cNvCxnSpPr>
          <p:nvPr/>
        </p:nvCxnSpPr>
        <p:spPr>
          <a:xfrm>
            <a:off x="9829800" y="2084033"/>
            <a:ext cx="13274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Rectangle: Rounded Corners 39">
            <a:extLst>
              <a:ext uri="{FF2B5EF4-FFF2-40B4-BE49-F238E27FC236}">
                <a16:creationId xmlns:a16="http://schemas.microsoft.com/office/drawing/2014/main" id="{EDBBB79A-456E-5D04-158D-63F7A4A35043}"/>
              </a:ext>
            </a:extLst>
          </p:cNvPr>
          <p:cNvSpPr/>
          <p:nvPr/>
        </p:nvSpPr>
        <p:spPr>
          <a:xfrm>
            <a:off x="8592866" y="4686766"/>
            <a:ext cx="7562175" cy="16951568"/>
          </a:xfrm>
          <a:prstGeom prst="roundRect">
            <a:avLst>
              <a:gd name="adj" fmla="val 1822"/>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6" name="TextBox 5">
            <a:extLst>
              <a:ext uri="{FF2B5EF4-FFF2-40B4-BE49-F238E27FC236}">
                <a16:creationId xmlns:a16="http://schemas.microsoft.com/office/drawing/2014/main" id="{EFE73332-74DE-9430-6E0C-7C20E6E3B4CA}"/>
              </a:ext>
            </a:extLst>
          </p:cNvPr>
          <p:cNvSpPr txBox="1"/>
          <p:nvPr/>
        </p:nvSpPr>
        <p:spPr>
          <a:xfrm>
            <a:off x="8933796" y="4988258"/>
            <a:ext cx="6874704" cy="461665"/>
          </a:xfrm>
          <a:prstGeom prst="rect">
            <a:avLst/>
          </a:prstGeom>
          <a:noFill/>
        </p:spPr>
        <p:txBody>
          <a:bodyPr wrap="square" rtlCol="0">
            <a:spAutoFit/>
          </a:bodyPr>
          <a:lstStyle>
            <a:defPPr>
              <a:defRPr kern="1200"/>
            </a:defPPr>
          </a:lstStyle>
          <a:p>
            <a:r>
              <a:rPr lang="en-US" sz="2400" b="1" dirty="0">
                <a:solidFill>
                  <a:schemeClr val="tx1">
                    <a:lumMod val="50000"/>
                  </a:schemeClr>
                </a:solidFill>
                <a:latin typeface="Lucida Sans" panose="020B0602030504020204" pitchFamily="34" charset="77"/>
              </a:rPr>
              <a:t>Analysis</a:t>
            </a:r>
          </a:p>
        </p:txBody>
      </p:sp>
      <p:sp>
        <p:nvSpPr>
          <p:cNvPr id="8" name="TextBox 7">
            <a:extLst>
              <a:ext uri="{FF2B5EF4-FFF2-40B4-BE49-F238E27FC236}">
                <a16:creationId xmlns:a16="http://schemas.microsoft.com/office/drawing/2014/main" id="{D3508CB3-22B3-918E-905C-AA704951A32B}"/>
              </a:ext>
            </a:extLst>
          </p:cNvPr>
          <p:cNvSpPr txBox="1"/>
          <p:nvPr/>
        </p:nvSpPr>
        <p:spPr>
          <a:xfrm>
            <a:off x="8939406" y="5742270"/>
            <a:ext cx="6889292" cy="2308324"/>
          </a:xfrm>
          <a:prstGeom prst="rect">
            <a:avLst/>
          </a:prstGeom>
          <a:noFill/>
        </p:spPr>
        <p:txBody>
          <a:bodyPr wrap="square" rtlCol="0">
            <a:spAutoFit/>
          </a:bodyPr>
          <a:lstStyle>
            <a:defPPr>
              <a:defRPr kern="1200"/>
            </a:defPPr>
          </a:lstStyle>
          <a:p>
            <a:pPr algn="just"/>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In the analysis of the the first dataset for migration in Bangladesh, we perform feature selection using both numerical and categorical features. We aim to identify the most relevant values that can be </a:t>
            </a:r>
            <a:r>
              <a:rPr lang="en-US" sz="1600" dirty="0" err="1">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subsetted</a:t>
            </a: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 based on our Y target variable, which is to determine if environmental change due to temperature increase/decrease is a feature of migration. To achieve this, we use ANOVA based on the f-test for numerical features, and Chi-squared test based on the p-value for categorical features. We determine the categorical feature to be significant if the p-value is less than 0.05.</a:t>
            </a:r>
          </a:p>
        </p:txBody>
      </p:sp>
      <p:sp>
        <p:nvSpPr>
          <p:cNvPr id="10" name="TextBox 9">
            <a:extLst>
              <a:ext uri="{FF2B5EF4-FFF2-40B4-BE49-F238E27FC236}">
                <a16:creationId xmlns:a16="http://schemas.microsoft.com/office/drawing/2014/main" id="{1F9FDBAA-B0EC-30D0-9C02-32D76A0BDC7F}"/>
              </a:ext>
            </a:extLst>
          </p:cNvPr>
          <p:cNvSpPr txBox="1"/>
          <p:nvPr/>
        </p:nvSpPr>
        <p:spPr>
          <a:xfrm>
            <a:off x="8953994" y="5404614"/>
            <a:ext cx="6874704" cy="369332"/>
          </a:xfrm>
          <a:prstGeom prst="rect">
            <a:avLst/>
          </a:prstGeom>
          <a:noFill/>
        </p:spPr>
        <p:txBody>
          <a:bodyPr wrap="square" rtlCol="0">
            <a:spAutoFit/>
          </a:bodyPr>
          <a:lstStyle>
            <a:defPPr>
              <a:defRPr kern="1200"/>
            </a:defPPr>
          </a:lstStyle>
          <a:p>
            <a:r>
              <a:rPr lang="en-US" sz="1800" b="1" dirty="0">
                <a:solidFill>
                  <a:schemeClr val="tx1">
                    <a:lumMod val="50000"/>
                  </a:schemeClr>
                </a:solidFill>
                <a:latin typeface="Lucida Sans" panose="020B0602030504020204" pitchFamily="34" charset="77"/>
              </a:rPr>
              <a:t>Dataset 01</a:t>
            </a:r>
          </a:p>
        </p:txBody>
      </p:sp>
      <p:pic>
        <p:nvPicPr>
          <p:cNvPr id="65" name="Picture 64">
            <a:extLst>
              <a:ext uri="{FF2B5EF4-FFF2-40B4-BE49-F238E27FC236}">
                <a16:creationId xmlns:a16="http://schemas.microsoft.com/office/drawing/2014/main" id="{2F06ADEB-AEA5-AA30-2D74-3E8976D7A3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000" y="18164924"/>
            <a:ext cx="2482985" cy="2076679"/>
          </a:xfrm>
          <a:prstGeom prst="rect">
            <a:avLst/>
          </a:prstGeom>
        </p:spPr>
      </p:pic>
      <p:pic>
        <p:nvPicPr>
          <p:cNvPr id="67" name="Picture 66">
            <a:extLst>
              <a:ext uri="{FF2B5EF4-FFF2-40B4-BE49-F238E27FC236}">
                <a16:creationId xmlns:a16="http://schemas.microsoft.com/office/drawing/2014/main" id="{6F6A3E6E-6D3E-1EF9-DA49-D81045BA78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4777" y="18164923"/>
            <a:ext cx="1887892" cy="2076681"/>
          </a:xfrm>
          <a:prstGeom prst="rect">
            <a:avLst/>
          </a:prstGeom>
        </p:spPr>
      </p:pic>
      <p:pic>
        <p:nvPicPr>
          <p:cNvPr id="69" name="Picture 68">
            <a:extLst>
              <a:ext uri="{FF2B5EF4-FFF2-40B4-BE49-F238E27FC236}">
                <a16:creationId xmlns:a16="http://schemas.microsoft.com/office/drawing/2014/main" id="{B6A2CBF7-A3D9-6EFE-5A54-569CB71296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03535" y="18164923"/>
            <a:ext cx="1855437" cy="2081316"/>
          </a:xfrm>
          <a:prstGeom prst="rect">
            <a:avLst/>
          </a:prstGeom>
        </p:spPr>
      </p:pic>
      <p:sp>
        <p:nvSpPr>
          <p:cNvPr id="30" name="TextBox 29">
            <a:extLst>
              <a:ext uri="{FF2B5EF4-FFF2-40B4-BE49-F238E27FC236}">
                <a16:creationId xmlns:a16="http://schemas.microsoft.com/office/drawing/2014/main" id="{CC779F36-0CF2-E4D8-6CEF-562ABFDB6387}"/>
              </a:ext>
            </a:extLst>
          </p:cNvPr>
          <p:cNvSpPr txBox="1"/>
          <p:nvPr/>
        </p:nvSpPr>
        <p:spPr>
          <a:xfrm>
            <a:off x="863738" y="16488764"/>
            <a:ext cx="6874704" cy="461665"/>
          </a:xfrm>
          <a:prstGeom prst="rect">
            <a:avLst/>
          </a:prstGeom>
          <a:noFill/>
        </p:spPr>
        <p:txBody>
          <a:bodyPr wrap="square" rtlCol="0">
            <a:spAutoFit/>
          </a:bodyPr>
          <a:lstStyle>
            <a:defPPr>
              <a:defRPr kern="1200"/>
            </a:defPPr>
          </a:lstStyle>
          <a:p>
            <a:r>
              <a:rPr lang="en-US" sz="2400" b="1" dirty="0">
                <a:solidFill>
                  <a:schemeClr val="tx1">
                    <a:lumMod val="50000"/>
                  </a:schemeClr>
                </a:solidFill>
                <a:latin typeface="Lucida Sans" panose="020B0602030504020204" pitchFamily="34" charset="77"/>
              </a:rPr>
              <a:t>Methodology &amp; Data</a:t>
            </a:r>
          </a:p>
        </p:txBody>
      </p:sp>
      <p:sp>
        <p:nvSpPr>
          <p:cNvPr id="33" name="TextBox 32">
            <a:extLst>
              <a:ext uri="{FF2B5EF4-FFF2-40B4-BE49-F238E27FC236}">
                <a16:creationId xmlns:a16="http://schemas.microsoft.com/office/drawing/2014/main" id="{ACA0A228-0B38-02C9-47F1-5B3C0D4F6A67}"/>
              </a:ext>
            </a:extLst>
          </p:cNvPr>
          <p:cNvSpPr txBox="1"/>
          <p:nvPr/>
        </p:nvSpPr>
        <p:spPr>
          <a:xfrm>
            <a:off x="903494" y="20232738"/>
            <a:ext cx="6874704" cy="1569660"/>
          </a:xfrm>
          <a:prstGeom prst="rect">
            <a:avLst/>
          </a:prstGeom>
          <a:noFill/>
        </p:spPr>
        <p:txBody>
          <a:bodyPr wrap="square" rtlCol="0">
            <a:spAutoFit/>
          </a:bodyPr>
          <a:lstStyle>
            <a:defPPr>
              <a:defRPr kern="1200"/>
            </a:defPPr>
          </a:lstStyle>
          <a:p>
            <a:pPr algn="just"/>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Each dataset held survey question responses, often categorically or binary encodings. The integer and float values are often of identifying information, not of numeric values. Each set was used to investigate climate change’s impact on Bangladesh migratory workers. </a:t>
            </a:r>
          </a:p>
          <a:p>
            <a:pPr algn="just"/>
            <a:endPar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endParaRPr>
          </a:p>
        </p:txBody>
      </p:sp>
      <p:pic>
        <p:nvPicPr>
          <p:cNvPr id="37" name="Picture 36">
            <a:extLst>
              <a:ext uri="{FF2B5EF4-FFF2-40B4-BE49-F238E27FC236}">
                <a16:creationId xmlns:a16="http://schemas.microsoft.com/office/drawing/2014/main" id="{108779F8-BB3E-D973-E722-8E8D13D5A7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88519" y="8050594"/>
            <a:ext cx="6814625" cy="4886534"/>
          </a:xfrm>
          <a:prstGeom prst="rect">
            <a:avLst/>
          </a:prstGeom>
        </p:spPr>
      </p:pic>
      <p:sp>
        <p:nvSpPr>
          <p:cNvPr id="45" name="TextBox 44">
            <a:extLst>
              <a:ext uri="{FF2B5EF4-FFF2-40B4-BE49-F238E27FC236}">
                <a16:creationId xmlns:a16="http://schemas.microsoft.com/office/drawing/2014/main" id="{EB3B1333-5D93-C3F6-1753-62C05F6DFCD6}"/>
              </a:ext>
            </a:extLst>
          </p:cNvPr>
          <p:cNvSpPr txBox="1"/>
          <p:nvPr/>
        </p:nvSpPr>
        <p:spPr>
          <a:xfrm>
            <a:off x="16990455" y="4992307"/>
            <a:ext cx="6874704" cy="461665"/>
          </a:xfrm>
          <a:prstGeom prst="rect">
            <a:avLst/>
          </a:prstGeom>
          <a:noFill/>
        </p:spPr>
        <p:txBody>
          <a:bodyPr wrap="square" rtlCol="0">
            <a:spAutoFit/>
          </a:bodyPr>
          <a:lstStyle>
            <a:defPPr>
              <a:defRPr kern="1200"/>
            </a:defPPr>
          </a:lstStyle>
          <a:p>
            <a:r>
              <a:rPr lang="en-US" sz="2400" b="1" dirty="0">
                <a:solidFill>
                  <a:schemeClr val="tx1">
                    <a:lumMod val="50000"/>
                  </a:schemeClr>
                </a:solidFill>
                <a:latin typeface="Lucida Sans" panose="020B0602030504020204" pitchFamily="34" charset="77"/>
              </a:rPr>
              <a:t>Analysis</a:t>
            </a:r>
          </a:p>
        </p:txBody>
      </p:sp>
      <p:sp>
        <p:nvSpPr>
          <p:cNvPr id="50" name="TextBox 49">
            <a:extLst>
              <a:ext uri="{FF2B5EF4-FFF2-40B4-BE49-F238E27FC236}">
                <a16:creationId xmlns:a16="http://schemas.microsoft.com/office/drawing/2014/main" id="{FC09C5AD-8A47-B356-8326-C927C4EE8A7A}"/>
              </a:ext>
            </a:extLst>
          </p:cNvPr>
          <p:cNvSpPr txBox="1"/>
          <p:nvPr/>
        </p:nvSpPr>
        <p:spPr>
          <a:xfrm>
            <a:off x="839035" y="10791729"/>
            <a:ext cx="6874704" cy="5016758"/>
          </a:xfrm>
          <a:prstGeom prst="rect">
            <a:avLst/>
          </a:prstGeom>
          <a:noFill/>
        </p:spPr>
        <p:txBody>
          <a:bodyPr wrap="square" rtlCol="0">
            <a:spAutoFit/>
          </a:bodyPr>
          <a:lstStyle>
            <a:defPPr>
              <a:defRPr kern="1200"/>
            </a:defPPr>
          </a:lstStyle>
          <a:p>
            <a:pPr algn="just"/>
            <a:r>
              <a:rPr lang="en-US" sz="1600" dirty="0">
                <a:solidFill>
                  <a:schemeClr val="tx1">
                    <a:lumMod val="50000"/>
                  </a:schemeClr>
                </a:solidFill>
                <a:latin typeface="Lucida Sans" panose="020B0602030504020204" pitchFamily="34" charset="77"/>
                <a:cs typeface="Open Sans" panose="020B0606030504020204" pitchFamily="34" charset="0"/>
              </a:rPr>
              <a:t>In Bangladesh, the intertwined challenges of climate change and migration have become their own term: climate displacement. As climate change intensifies, rising sea levels and erratic weather patterns wreak havoc on the livelihoods of millions, particularly affecting those dependent on agriculture. Migratory workers, often from rural areas, find themselves compelled to leave their homes in search of alternative means of sustenance as their traditional occupations become untenable. These migrations, spurred by environmental degradation, exacerbate existing socio-economic strains, leading to overcrowded urban centers and strained resources. </a:t>
            </a:r>
          </a:p>
          <a:p>
            <a:pPr algn="just"/>
            <a:r>
              <a:rPr lang="en-US" sz="1600" dirty="0">
                <a:solidFill>
                  <a:schemeClr val="tx1">
                    <a:lumMod val="50000"/>
                  </a:schemeClr>
                </a:solidFill>
                <a:latin typeface="Lucida Sans" panose="020B0602030504020204" pitchFamily="34" charset="77"/>
                <a:cs typeface="Open Sans" panose="020B0606030504020204" pitchFamily="34" charset="0"/>
              </a:rPr>
              <a:t>Bangladesh, located in South Asia, is one of the most densely populated countries in the world. The nation is grappling with ongoing efforts to mitigate the impacts of climate change and provide support to its vulnerable communities; those impacted by the migration crisis. To address some of these challenges, data collection and analysis can help to better understand what these migrants are up against and the depth of their migration, ultimately providing opportunities to propose further research and areas for assistance.  </a:t>
            </a:r>
          </a:p>
        </p:txBody>
      </p:sp>
      <p:sp>
        <p:nvSpPr>
          <p:cNvPr id="52" name="TextBox 51">
            <a:extLst>
              <a:ext uri="{FF2B5EF4-FFF2-40B4-BE49-F238E27FC236}">
                <a16:creationId xmlns:a16="http://schemas.microsoft.com/office/drawing/2014/main" id="{BEB6ECD0-ABDA-0BBB-54B3-1A0FF5CF023B}"/>
              </a:ext>
            </a:extLst>
          </p:cNvPr>
          <p:cNvSpPr txBox="1"/>
          <p:nvPr/>
        </p:nvSpPr>
        <p:spPr>
          <a:xfrm>
            <a:off x="8939406" y="12993932"/>
            <a:ext cx="6889292" cy="3785652"/>
          </a:xfrm>
          <a:prstGeom prst="rect">
            <a:avLst/>
          </a:prstGeom>
          <a:noFill/>
        </p:spPr>
        <p:txBody>
          <a:bodyPr wrap="square" rtlCol="0">
            <a:spAutoFit/>
          </a:bodyPr>
          <a:lstStyle>
            <a:defPPr>
              <a:defRPr kern="1200"/>
            </a:defPPr>
          </a:lstStyle>
          <a:p>
            <a:pPr algn="just"/>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The Decision Trees, Gradient Boosting, Random Forests, and Stacked Model all performed well. The R squared values are all above 0.90, indicating a strong positive relationship. RMSE for these values were approximately 0.3 or below. Their MAE are also closer to zero, showing a lower absolute error for the model’s predictions after training.</a:t>
            </a:r>
          </a:p>
          <a:p>
            <a:pPr algn="just"/>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Based on the analysis of the models used in the first dataset, the Decision Tree (Base) Model ended up being the best model. It contains the lowest number of RMSE (0.3181162) and MAE (0.131386) as well as the highest R-squared (0.9661455), which shows a better fit to the data compared to other models. Therefore, the Decision Tree (Base) is the best choice for predictive modeling for the first dataset. For future prediction of migration of workers as a relationship to temperature, using a decision tree or similar model should be effective.</a:t>
            </a:r>
          </a:p>
        </p:txBody>
      </p:sp>
      <p:sp>
        <p:nvSpPr>
          <p:cNvPr id="54" name="TextBox 53">
            <a:extLst>
              <a:ext uri="{FF2B5EF4-FFF2-40B4-BE49-F238E27FC236}">
                <a16:creationId xmlns:a16="http://schemas.microsoft.com/office/drawing/2014/main" id="{F5747375-488F-5BBF-6A68-9177739B951D}"/>
              </a:ext>
            </a:extLst>
          </p:cNvPr>
          <p:cNvSpPr txBox="1"/>
          <p:nvPr/>
        </p:nvSpPr>
        <p:spPr>
          <a:xfrm>
            <a:off x="17002318" y="19162202"/>
            <a:ext cx="6874704" cy="369332"/>
          </a:xfrm>
          <a:prstGeom prst="rect">
            <a:avLst/>
          </a:prstGeom>
          <a:noFill/>
        </p:spPr>
        <p:txBody>
          <a:bodyPr wrap="square" rtlCol="0">
            <a:spAutoFit/>
          </a:bodyPr>
          <a:lstStyle>
            <a:defPPr>
              <a:defRPr kern="1200"/>
            </a:defPPr>
          </a:lstStyle>
          <a:p>
            <a:r>
              <a:rPr lang="en-US" sz="1800" b="1" dirty="0">
                <a:solidFill>
                  <a:schemeClr val="tx1">
                    <a:lumMod val="50000"/>
                  </a:schemeClr>
                </a:solidFill>
                <a:latin typeface="Lucida Sans" panose="020B0602030504020204" pitchFamily="34" charset="77"/>
              </a:rPr>
              <a:t>Dataset 03</a:t>
            </a:r>
          </a:p>
        </p:txBody>
      </p:sp>
      <p:sp>
        <p:nvSpPr>
          <p:cNvPr id="55" name="TextBox 54">
            <a:extLst>
              <a:ext uri="{FF2B5EF4-FFF2-40B4-BE49-F238E27FC236}">
                <a16:creationId xmlns:a16="http://schemas.microsoft.com/office/drawing/2014/main" id="{CF077960-9D7E-8362-1E91-A41AA1C3B8A6}"/>
              </a:ext>
            </a:extLst>
          </p:cNvPr>
          <p:cNvSpPr txBox="1"/>
          <p:nvPr/>
        </p:nvSpPr>
        <p:spPr>
          <a:xfrm>
            <a:off x="17002318" y="19498841"/>
            <a:ext cx="6889292" cy="2062103"/>
          </a:xfrm>
          <a:prstGeom prst="rect">
            <a:avLst/>
          </a:prstGeom>
          <a:noFill/>
        </p:spPr>
        <p:txBody>
          <a:bodyPr wrap="square" rtlCol="0">
            <a:spAutoFit/>
          </a:bodyPr>
          <a:lstStyle>
            <a:defPPr>
              <a:defRPr kern="1200"/>
            </a:defPPr>
          </a:lstStyle>
          <a:p>
            <a:pPr algn="just"/>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The third survey’s unique questionnaire data contained health information about respondents diagnosis, their visits to physicians and other forms of seeking medical care, or recurring symptoms. Many respondents did not report such data, and gauging the status of “health” before and after migration experiences was ephemeral to categorize within the survey.  As a result, much of this data was discarded to focus on the primary modeling from the first and second datasets. </a:t>
            </a:r>
          </a:p>
        </p:txBody>
      </p:sp>
      <p:sp>
        <p:nvSpPr>
          <p:cNvPr id="56" name="TextBox 55">
            <a:extLst>
              <a:ext uri="{FF2B5EF4-FFF2-40B4-BE49-F238E27FC236}">
                <a16:creationId xmlns:a16="http://schemas.microsoft.com/office/drawing/2014/main" id="{01FE0D9F-67FB-7686-83D5-3D8F1622BF9C}"/>
              </a:ext>
            </a:extLst>
          </p:cNvPr>
          <p:cNvSpPr txBox="1"/>
          <p:nvPr/>
        </p:nvSpPr>
        <p:spPr>
          <a:xfrm>
            <a:off x="8953994" y="16699329"/>
            <a:ext cx="6874704" cy="369332"/>
          </a:xfrm>
          <a:prstGeom prst="rect">
            <a:avLst/>
          </a:prstGeom>
          <a:noFill/>
        </p:spPr>
        <p:txBody>
          <a:bodyPr wrap="square" rtlCol="0">
            <a:spAutoFit/>
          </a:bodyPr>
          <a:lstStyle>
            <a:defPPr>
              <a:defRPr kern="1200"/>
            </a:defPPr>
          </a:lstStyle>
          <a:p>
            <a:r>
              <a:rPr lang="en-US" sz="1800" b="1" dirty="0">
                <a:solidFill>
                  <a:schemeClr val="tx1">
                    <a:lumMod val="50000"/>
                  </a:schemeClr>
                </a:solidFill>
                <a:latin typeface="Lucida Sans" panose="020B0602030504020204" pitchFamily="34" charset="77"/>
              </a:rPr>
              <a:t>Dataset 02</a:t>
            </a:r>
          </a:p>
        </p:txBody>
      </p:sp>
      <p:graphicFrame>
        <p:nvGraphicFramePr>
          <p:cNvPr id="57" name="Table 56">
            <a:extLst>
              <a:ext uri="{FF2B5EF4-FFF2-40B4-BE49-F238E27FC236}">
                <a16:creationId xmlns:a16="http://schemas.microsoft.com/office/drawing/2014/main" id="{2C2D68D7-7465-2B03-264B-C7885E10D258}"/>
              </a:ext>
            </a:extLst>
          </p:cNvPr>
          <p:cNvGraphicFramePr>
            <a:graphicFrameLocks noGrp="1"/>
          </p:cNvGraphicFramePr>
          <p:nvPr>
            <p:extLst>
              <p:ext uri="{D42A27DB-BD31-4B8C-83A1-F6EECF244321}">
                <p14:modId xmlns:p14="http://schemas.microsoft.com/office/powerpoint/2010/main" val="1364544429"/>
              </p:ext>
            </p:extLst>
          </p:nvPr>
        </p:nvGraphicFramePr>
        <p:xfrm>
          <a:off x="8933796" y="17908672"/>
          <a:ext cx="6869347" cy="3586674"/>
        </p:xfrm>
        <a:graphic>
          <a:graphicData uri="http://schemas.openxmlformats.org/drawingml/2006/table">
            <a:tbl>
              <a:tblPr firstRow="1" bandRow="1">
                <a:tableStyleId>{5C22544A-7EE6-4342-B048-85BDC9FD1C3A}</a:tableStyleId>
              </a:tblPr>
              <a:tblGrid>
                <a:gridCol w="1630790">
                  <a:extLst>
                    <a:ext uri="{9D8B030D-6E8A-4147-A177-3AD203B41FA5}">
                      <a16:colId xmlns:a16="http://schemas.microsoft.com/office/drawing/2014/main" val="1540004216"/>
                    </a:ext>
                  </a:extLst>
                </a:gridCol>
                <a:gridCol w="1191985">
                  <a:extLst>
                    <a:ext uri="{9D8B030D-6E8A-4147-A177-3AD203B41FA5}">
                      <a16:colId xmlns:a16="http://schemas.microsoft.com/office/drawing/2014/main" val="359910731"/>
                    </a:ext>
                  </a:extLst>
                </a:gridCol>
                <a:gridCol w="1077686">
                  <a:extLst>
                    <a:ext uri="{9D8B030D-6E8A-4147-A177-3AD203B41FA5}">
                      <a16:colId xmlns:a16="http://schemas.microsoft.com/office/drawing/2014/main" val="1286841107"/>
                    </a:ext>
                  </a:extLst>
                </a:gridCol>
                <a:gridCol w="1322614">
                  <a:extLst>
                    <a:ext uri="{9D8B030D-6E8A-4147-A177-3AD203B41FA5}">
                      <a16:colId xmlns:a16="http://schemas.microsoft.com/office/drawing/2014/main" val="3942083006"/>
                    </a:ext>
                  </a:extLst>
                </a:gridCol>
                <a:gridCol w="1061358">
                  <a:extLst>
                    <a:ext uri="{9D8B030D-6E8A-4147-A177-3AD203B41FA5}">
                      <a16:colId xmlns:a16="http://schemas.microsoft.com/office/drawing/2014/main" val="3632172533"/>
                    </a:ext>
                  </a:extLst>
                </a:gridCol>
                <a:gridCol w="584914">
                  <a:extLst>
                    <a:ext uri="{9D8B030D-6E8A-4147-A177-3AD203B41FA5}">
                      <a16:colId xmlns:a16="http://schemas.microsoft.com/office/drawing/2014/main" val="930659721"/>
                    </a:ext>
                  </a:extLst>
                </a:gridCol>
              </a:tblGrid>
              <a:tr h="477714">
                <a:tc>
                  <a:txBody>
                    <a:bodyPr/>
                    <a:lstStyle/>
                    <a:p>
                      <a:endParaRPr lang="en-US" sz="1400" dirty="0">
                        <a:latin typeface="Lucida Sans" panose="020B0602030504020204" pitchFamily="34" charset="77"/>
                      </a:endParaRPr>
                    </a:p>
                  </a:txBody>
                  <a:tcPr vert="vert270"/>
                </a:tc>
                <a:tc>
                  <a:txBody>
                    <a:bodyPr/>
                    <a:lstStyle/>
                    <a:p>
                      <a:pPr algn="ctr"/>
                      <a:r>
                        <a:rPr lang="en-US" sz="1400" dirty="0">
                          <a:latin typeface="Lucida Sans" panose="020B0602030504020204" pitchFamily="34" charset="77"/>
                        </a:rPr>
                        <a:t>Specificity</a:t>
                      </a:r>
                    </a:p>
                  </a:txBody>
                  <a:tcPr/>
                </a:tc>
                <a:tc>
                  <a:txBody>
                    <a:bodyPr/>
                    <a:lstStyle/>
                    <a:p>
                      <a:pPr algn="ctr"/>
                      <a:r>
                        <a:rPr lang="en-US" sz="1400" dirty="0">
                          <a:latin typeface="Lucida Sans" panose="020B0602030504020204" pitchFamily="34" charset="77"/>
                        </a:rPr>
                        <a:t>Accuracy</a:t>
                      </a:r>
                    </a:p>
                  </a:txBody>
                  <a:tcPr/>
                </a:tc>
                <a:tc>
                  <a:txBody>
                    <a:bodyPr/>
                    <a:lstStyle/>
                    <a:p>
                      <a:pPr algn="ctr"/>
                      <a:r>
                        <a:rPr lang="en-US" sz="1400" dirty="0">
                          <a:latin typeface="Lucida Sans" panose="020B0602030504020204" pitchFamily="34" charset="77"/>
                        </a:rPr>
                        <a:t>Sensitivities</a:t>
                      </a:r>
                    </a:p>
                  </a:txBody>
                  <a:tcPr/>
                </a:tc>
                <a:tc>
                  <a:txBody>
                    <a:bodyPr/>
                    <a:lstStyle/>
                    <a:p>
                      <a:pPr algn="ctr"/>
                      <a:r>
                        <a:rPr lang="en-US" sz="1400" dirty="0">
                          <a:latin typeface="Lucida Sans" panose="020B0602030504020204" pitchFamily="34" charset="77"/>
                        </a:rPr>
                        <a:t>Precision</a:t>
                      </a:r>
                    </a:p>
                  </a:txBody>
                  <a:tcPr/>
                </a:tc>
                <a:tc>
                  <a:txBody>
                    <a:bodyPr/>
                    <a:lstStyle/>
                    <a:p>
                      <a:pPr algn="ctr"/>
                      <a:r>
                        <a:rPr lang="en-US" sz="1400" dirty="0">
                          <a:latin typeface="Lucida Sans" panose="020B0602030504020204" pitchFamily="34" charset="77"/>
                        </a:rPr>
                        <a:t>AUC</a:t>
                      </a:r>
                    </a:p>
                  </a:txBody>
                  <a:tcPr/>
                </a:tc>
                <a:extLst>
                  <a:ext uri="{0D108BD9-81ED-4DB2-BD59-A6C34878D82A}">
                    <a16:rowId xmlns:a16="http://schemas.microsoft.com/office/drawing/2014/main" val="1074837861"/>
                  </a:ext>
                </a:extLst>
              </a:tr>
              <a:tr h="518160">
                <a:tc>
                  <a:txBody>
                    <a:bodyPr/>
                    <a:lstStyle/>
                    <a:p>
                      <a:pPr algn="ctr"/>
                      <a:r>
                        <a:rPr lang="en-US" sz="1400" dirty="0">
                          <a:latin typeface="Lucida Sans" panose="020B0602030504020204" pitchFamily="34" charset="77"/>
                        </a:rPr>
                        <a:t>Logistic Regression</a:t>
                      </a:r>
                    </a:p>
                  </a:txBody>
                  <a:tcPr anchor="ctr"/>
                </a:tc>
                <a:tc>
                  <a:txBody>
                    <a:bodyPr/>
                    <a:lstStyle/>
                    <a:p>
                      <a:pPr algn="ctr"/>
                      <a:r>
                        <a:rPr lang="en-US" sz="1400" kern="1200" dirty="0">
                          <a:solidFill>
                            <a:schemeClr val="dk1"/>
                          </a:solidFill>
                          <a:latin typeface="Lucida Sans" panose="020B0602030504020204" pitchFamily="34" charset="77"/>
                          <a:ea typeface="+mn-ea"/>
                          <a:cs typeface="+mn-cs"/>
                        </a:rPr>
                        <a:t>0.58</a:t>
                      </a:r>
                    </a:p>
                  </a:txBody>
                  <a:tcPr anchor="ctr"/>
                </a:tc>
                <a:tc>
                  <a:txBody>
                    <a:bodyPr/>
                    <a:lstStyle/>
                    <a:p>
                      <a:pPr algn="ctr"/>
                      <a:r>
                        <a:rPr lang="en-US" sz="1400" kern="1200" dirty="0">
                          <a:solidFill>
                            <a:schemeClr val="dk1"/>
                          </a:solidFill>
                          <a:latin typeface="Lucida Sans" panose="020B0602030504020204" pitchFamily="34" charset="77"/>
                          <a:ea typeface="+mn-ea"/>
                          <a:cs typeface="+mn-cs"/>
                        </a:rPr>
                        <a:t>0.88</a:t>
                      </a:r>
                    </a:p>
                  </a:txBody>
                  <a:tcPr anchor="ctr"/>
                </a:tc>
                <a:tc>
                  <a:txBody>
                    <a:bodyPr/>
                    <a:lstStyle/>
                    <a:p>
                      <a:pPr algn="ctr"/>
                      <a:r>
                        <a:rPr lang="en-US" sz="1400" kern="1200" dirty="0">
                          <a:solidFill>
                            <a:schemeClr val="dk1"/>
                          </a:solidFill>
                          <a:latin typeface="Lucida Sans" panose="020B0602030504020204" pitchFamily="34" charset="77"/>
                          <a:ea typeface="+mn-ea"/>
                          <a:cs typeface="+mn-cs"/>
                        </a:rPr>
                        <a:t>0.94</a:t>
                      </a:r>
                    </a:p>
                  </a:txBody>
                  <a:tcPr anchor="ctr"/>
                </a:tc>
                <a:tc>
                  <a:txBody>
                    <a:bodyPr/>
                    <a:lstStyle/>
                    <a:p>
                      <a:pPr algn="ctr"/>
                      <a:r>
                        <a:rPr lang="en-US" sz="1400" kern="1200" dirty="0">
                          <a:solidFill>
                            <a:schemeClr val="dk1"/>
                          </a:solidFill>
                          <a:latin typeface="Lucida Sans" panose="020B0602030504020204" pitchFamily="34" charset="77"/>
                          <a:ea typeface="+mn-ea"/>
                          <a:cs typeface="+mn-cs"/>
                        </a:rPr>
                        <a:t>0.92</a:t>
                      </a:r>
                    </a:p>
                  </a:txBody>
                  <a:tcPr anchor="ctr"/>
                </a:tc>
                <a:tc>
                  <a:txBody>
                    <a:bodyPr/>
                    <a:lstStyle/>
                    <a:p>
                      <a:pPr algn="ctr"/>
                      <a:r>
                        <a:rPr lang="en-US" sz="1400" kern="1200" dirty="0">
                          <a:solidFill>
                            <a:schemeClr val="dk1"/>
                          </a:solidFill>
                          <a:latin typeface="Lucida Sans" panose="020B0602030504020204" pitchFamily="34" charset="77"/>
                          <a:ea typeface="+mn-ea"/>
                          <a:cs typeface="+mn-cs"/>
                        </a:rPr>
                        <a:t>0.82</a:t>
                      </a:r>
                    </a:p>
                  </a:txBody>
                  <a:tcPr anchor="ctr"/>
                </a:tc>
                <a:extLst>
                  <a:ext uri="{0D108BD9-81ED-4DB2-BD59-A6C34878D82A}">
                    <a16:rowId xmlns:a16="http://schemas.microsoft.com/office/drawing/2014/main" val="4140601313"/>
                  </a:ext>
                </a:extLst>
              </a:tr>
              <a:tr h="518160">
                <a:tc>
                  <a:txBody>
                    <a:bodyPr/>
                    <a:lstStyle/>
                    <a:p>
                      <a:pPr algn="ctr"/>
                      <a:r>
                        <a:rPr lang="en-US" sz="1400" dirty="0">
                          <a:latin typeface="Lucida Sans" panose="020B0602030504020204" pitchFamily="34" charset="77"/>
                        </a:rPr>
                        <a:t>Lasso</a:t>
                      </a:r>
                    </a:p>
                  </a:txBody>
                  <a:tcPr anchor="ctr"/>
                </a:tc>
                <a:tc>
                  <a:txBody>
                    <a:bodyPr/>
                    <a:lstStyle/>
                    <a:p>
                      <a:pPr algn="ctr"/>
                      <a:r>
                        <a:rPr lang="en-US" sz="1400" dirty="0">
                          <a:latin typeface="Lucida Sans" panose="020B0602030504020204" pitchFamily="34" charset="77"/>
                        </a:rPr>
                        <a:t>0.67</a:t>
                      </a:r>
                    </a:p>
                  </a:txBody>
                  <a:tcPr anchor="ctr"/>
                </a:tc>
                <a:tc>
                  <a:txBody>
                    <a:bodyPr/>
                    <a:lstStyle/>
                    <a:p>
                      <a:pPr algn="ctr"/>
                      <a:r>
                        <a:rPr lang="en-US" sz="1400" dirty="0">
                          <a:latin typeface="Lucida Sans" panose="020B0602030504020204" pitchFamily="34" charset="77"/>
                        </a:rPr>
                        <a:t>0.89</a:t>
                      </a:r>
                    </a:p>
                  </a:txBody>
                  <a:tcPr anchor="ctr"/>
                </a:tc>
                <a:tc>
                  <a:txBody>
                    <a:bodyPr/>
                    <a:lstStyle/>
                    <a:p>
                      <a:pPr algn="ctr"/>
                      <a:r>
                        <a:rPr lang="en-US" sz="1400" dirty="0">
                          <a:latin typeface="Lucida Sans" panose="020B0602030504020204" pitchFamily="34" charset="77"/>
                        </a:rPr>
                        <a:t>0.92</a:t>
                      </a:r>
                    </a:p>
                  </a:txBody>
                  <a:tcPr anchor="ctr"/>
                </a:tc>
                <a:tc>
                  <a:txBody>
                    <a:bodyPr/>
                    <a:lstStyle/>
                    <a:p>
                      <a:pPr algn="ctr"/>
                      <a:r>
                        <a:rPr lang="en-US" sz="1400" dirty="0">
                          <a:latin typeface="Lucida Sans" panose="020B0602030504020204" pitchFamily="34" charset="77"/>
                        </a:rPr>
                        <a:t>0.96</a:t>
                      </a:r>
                    </a:p>
                  </a:txBody>
                  <a:tcPr anchor="ctr"/>
                </a:tc>
                <a:tc>
                  <a:txBody>
                    <a:bodyPr/>
                    <a:lstStyle/>
                    <a:p>
                      <a:pPr algn="ctr"/>
                      <a:r>
                        <a:rPr lang="en-US" sz="1400" dirty="0">
                          <a:latin typeface="Lucida Sans" panose="020B0602030504020204" pitchFamily="34" charset="77"/>
                        </a:rPr>
                        <a:t>0.89</a:t>
                      </a:r>
                    </a:p>
                  </a:txBody>
                  <a:tcPr anchor="ctr"/>
                </a:tc>
                <a:extLst>
                  <a:ext uri="{0D108BD9-81ED-4DB2-BD59-A6C34878D82A}">
                    <a16:rowId xmlns:a16="http://schemas.microsoft.com/office/drawing/2014/main" val="3074607005"/>
                  </a:ext>
                </a:extLst>
              </a:tr>
              <a:tr h="518160">
                <a:tc>
                  <a:txBody>
                    <a:bodyPr/>
                    <a:lstStyle/>
                    <a:p>
                      <a:pPr algn="ctr"/>
                      <a:r>
                        <a:rPr lang="en-US" sz="1400" dirty="0">
                          <a:latin typeface="Lucida Sans" panose="020B0602030504020204" pitchFamily="34" charset="77"/>
                        </a:rPr>
                        <a:t>Elastic</a:t>
                      </a:r>
                    </a:p>
                  </a:txBody>
                  <a:tcPr anchor="ctr"/>
                </a:tc>
                <a:tc>
                  <a:txBody>
                    <a:bodyPr/>
                    <a:lstStyle/>
                    <a:p>
                      <a:pPr algn="ctr"/>
                      <a:r>
                        <a:rPr lang="en-US" sz="1400" dirty="0">
                          <a:latin typeface="Lucida Sans" panose="020B0602030504020204" pitchFamily="34" charset="77"/>
                        </a:rPr>
                        <a:t>0.67</a:t>
                      </a:r>
                    </a:p>
                  </a:txBody>
                  <a:tcPr anchor="ctr"/>
                </a:tc>
                <a:tc>
                  <a:txBody>
                    <a:bodyPr/>
                    <a:lstStyle/>
                    <a:p>
                      <a:pPr algn="ctr"/>
                      <a:r>
                        <a:rPr lang="en-US" sz="1400" dirty="0">
                          <a:latin typeface="Lucida Sans" panose="020B0602030504020204" pitchFamily="34" charset="77"/>
                        </a:rPr>
                        <a:t>0.89</a:t>
                      </a:r>
                    </a:p>
                  </a:txBody>
                  <a:tcPr anchor="ctr"/>
                </a:tc>
                <a:tc>
                  <a:txBody>
                    <a:bodyPr/>
                    <a:lstStyle/>
                    <a:p>
                      <a:pPr algn="ctr"/>
                      <a:r>
                        <a:rPr lang="en-US" sz="1400" dirty="0">
                          <a:latin typeface="Lucida Sans" panose="020B0602030504020204" pitchFamily="34" charset="77"/>
                        </a:rPr>
                        <a:t>0.92</a:t>
                      </a:r>
                    </a:p>
                  </a:txBody>
                  <a:tcPr anchor="ctr"/>
                </a:tc>
                <a:tc>
                  <a:txBody>
                    <a:bodyPr/>
                    <a:lstStyle/>
                    <a:p>
                      <a:pPr algn="ctr"/>
                      <a:r>
                        <a:rPr lang="en-US" sz="1400" dirty="0">
                          <a:latin typeface="Lucida Sans" panose="020B0602030504020204" pitchFamily="34" charset="77"/>
                        </a:rPr>
                        <a:t>0.96</a:t>
                      </a:r>
                    </a:p>
                  </a:txBody>
                  <a:tcPr anchor="ctr"/>
                </a:tc>
                <a:tc>
                  <a:txBody>
                    <a:bodyPr/>
                    <a:lstStyle/>
                    <a:p>
                      <a:pPr algn="ctr"/>
                      <a:r>
                        <a:rPr lang="en-US" sz="1400" dirty="0">
                          <a:latin typeface="Lucida Sans" panose="020B0602030504020204" pitchFamily="34" charset="77"/>
                        </a:rPr>
                        <a:t>0.89</a:t>
                      </a:r>
                    </a:p>
                  </a:txBody>
                  <a:tcPr anchor="ctr"/>
                </a:tc>
                <a:extLst>
                  <a:ext uri="{0D108BD9-81ED-4DB2-BD59-A6C34878D82A}">
                    <a16:rowId xmlns:a16="http://schemas.microsoft.com/office/drawing/2014/main" val="104392524"/>
                  </a:ext>
                </a:extLst>
              </a:tr>
              <a:tr h="518160">
                <a:tc>
                  <a:txBody>
                    <a:bodyPr/>
                    <a:lstStyle/>
                    <a:p>
                      <a:pPr algn="ctr"/>
                      <a:r>
                        <a:rPr lang="en-US" sz="1400" dirty="0">
                          <a:latin typeface="Lucida Sans" panose="020B0602030504020204" pitchFamily="34" charset="77"/>
                        </a:rPr>
                        <a:t>Decision Tree</a:t>
                      </a:r>
                    </a:p>
                    <a:p>
                      <a:pPr algn="ctr"/>
                      <a:r>
                        <a:rPr lang="en-US" sz="1400" dirty="0">
                          <a:latin typeface="Lucida Sans" panose="020B0602030504020204" pitchFamily="34" charset="77"/>
                        </a:rPr>
                        <a:t>(w/ tuning)</a:t>
                      </a:r>
                    </a:p>
                  </a:txBody>
                  <a:tcPr anchor="ctr"/>
                </a:tc>
                <a:tc>
                  <a:txBody>
                    <a:bodyPr/>
                    <a:lstStyle/>
                    <a:p>
                      <a:pPr algn="ctr"/>
                      <a:r>
                        <a:rPr lang="en-US" sz="1400" dirty="0">
                          <a:latin typeface="Lucida Sans" panose="020B0602030504020204" pitchFamily="34" charset="77"/>
                        </a:rPr>
                        <a:t>0.48</a:t>
                      </a:r>
                    </a:p>
                  </a:txBody>
                  <a:tcPr anchor="ctr"/>
                </a:tc>
                <a:tc>
                  <a:txBody>
                    <a:bodyPr/>
                    <a:lstStyle/>
                    <a:p>
                      <a:pPr algn="ctr"/>
                      <a:r>
                        <a:rPr lang="en-US" sz="1400" dirty="0">
                          <a:latin typeface="Lucida Sans" panose="020B0602030504020204" pitchFamily="34" charset="77"/>
                        </a:rPr>
                        <a:t>0.90</a:t>
                      </a:r>
                    </a:p>
                  </a:txBody>
                  <a:tcPr anchor="ctr"/>
                </a:tc>
                <a:tc>
                  <a:txBody>
                    <a:bodyPr/>
                    <a:lstStyle/>
                    <a:p>
                      <a:pPr algn="ctr"/>
                      <a:r>
                        <a:rPr lang="en-US" sz="1400" dirty="0">
                          <a:latin typeface="Lucida Sans" panose="020B0602030504020204" pitchFamily="34" charset="77"/>
                        </a:rPr>
                        <a:t>0.99</a:t>
                      </a:r>
                    </a:p>
                  </a:txBody>
                  <a:tcPr anchor="ctr"/>
                </a:tc>
                <a:tc>
                  <a:txBody>
                    <a:bodyPr/>
                    <a:lstStyle/>
                    <a:p>
                      <a:pPr algn="ctr"/>
                      <a:r>
                        <a:rPr lang="en-US" sz="1400" dirty="0">
                          <a:latin typeface="Lucida Sans" panose="020B0602030504020204" pitchFamily="34" charset="77"/>
                        </a:rPr>
                        <a:t>0.91</a:t>
                      </a:r>
                    </a:p>
                  </a:txBody>
                  <a:tcPr anchor="ctr"/>
                </a:tc>
                <a:tc>
                  <a:txBody>
                    <a:bodyPr/>
                    <a:lstStyle/>
                    <a:p>
                      <a:pPr algn="ctr"/>
                      <a:r>
                        <a:rPr lang="en-US" sz="1400" dirty="0">
                          <a:latin typeface="Lucida Sans" panose="020B0602030504020204" pitchFamily="34" charset="77"/>
                        </a:rPr>
                        <a:t>0.89</a:t>
                      </a:r>
                    </a:p>
                  </a:txBody>
                  <a:tcPr anchor="ctr"/>
                </a:tc>
                <a:extLst>
                  <a:ext uri="{0D108BD9-81ED-4DB2-BD59-A6C34878D82A}">
                    <a16:rowId xmlns:a16="http://schemas.microsoft.com/office/drawing/2014/main" val="1191578303"/>
                  </a:ext>
                </a:extLst>
              </a:tr>
              <a:tr h="518160">
                <a:tc>
                  <a:txBody>
                    <a:bodyPr/>
                    <a:lstStyle/>
                    <a:p>
                      <a:pPr algn="ctr"/>
                      <a:r>
                        <a:rPr lang="en-US" sz="1400" dirty="0">
                          <a:latin typeface="Lucida Sans" panose="020B0602030504020204" pitchFamily="34" charset="77"/>
                        </a:rPr>
                        <a:t>Random Forest</a:t>
                      </a:r>
                    </a:p>
                  </a:txBody>
                  <a:tcPr anchor="ctr"/>
                </a:tc>
                <a:tc>
                  <a:txBody>
                    <a:bodyPr/>
                    <a:lstStyle/>
                    <a:p>
                      <a:pPr algn="ctr"/>
                      <a:r>
                        <a:rPr lang="en-US" sz="1400" dirty="0">
                          <a:latin typeface="Lucida Sans" panose="020B0602030504020204" pitchFamily="34" charset="77"/>
                        </a:rPr>
                        <a:t>0.61</a:t>
                      </a:r>
                    </a:p>
                  </a:txBody>
                  <a:tcPr anchor="ctr"/>
                </a:tc>
                <a:tc>
                  <a:txBody>
                    <a:bodyPr/>
                    <a:lstStyle/>
                    <a:p>
                      <a:pPr algn="ctr"/>
                      <a:r>
                        <a:rPr lang="en-US" sz="1400" dirty="0">
                          <a:latin typeface="Lucida Sans" panose="020B0602030504020204" pitchFamily="34" charset="77"/>
                        </a:rPr>
                        <a:t>0.92</a:t>
                      </a:r>
                    </a:p>
                  </a:txBody>
                  <a:tcPr anchor="ctr"/>
                </a:tc>
                <a:tc>
                  <a:txBody>
                    <a:bodyPr/>
                    <a:lstStyle/>
                    <a:p>
                      <a:pPr algn="ctr"/>
                      <a:r>
                        <a:rPr lang="en-US" sz="1400" dirty="0">
                          <a:latin typeface="Lucida Sans" panose="020B0602030504020204" pitchFamily="34" charset="77"/>
                        </a:rPr>
                        <a:t>0.97</a:t>
                      </a:r>
                    </a:p>
                  </a:txBody>
                  <a:tcPr anchor="ctr"/>
                </a:tc>
                <a:tc>
                  <a:txBody>
                    <a:bodyPr/>
                    <a:lstStyle/>
                    <a:p>
                      <a:pPr algn="ctr"/>
                      <a:r>
                        <a:rPr lang="en-US" sz="1400" dirty="0">
                          <a:latin typeface="Lucida Sans" panose="020B0602030504020204" pitchFamily="34" charset="77"/>
                        </a:rPr>
                        <a:t>0.93</a:t>
                      </a:r>
                    </a:p>
                  </a:txBody>
                  <a:tcPr anchor="ctr"/>
                </a:tc>
                <a:tc>
                  <a:txBody>
                    <a:bodyPr/>
                    <a:lstStyle/>
                    <a:p>
                      <a:pPr algn="ctr"/>
                      <a:r>
                        <a:rPr lang="en-US" sz="1400" dirty="0">
                          <a:latin typeface="Lucida Sans" panose="020B0602030504020204" pitchFamily="34" charset="77"/>
                        </a:rPr>
                        <a:t>0.94</a:t>
                      </a:r>
                    </a:p>
                  </a:txBody>
                  <a:tcPr anchor="ctr"/>
                </a:tc>
                <a:extLst>
                  <a:ext uri="{0D108BD9-81ED-4DB2-BD59-A6C34878D82A}">
                    <a16:rowId xmlns:a16="http://schemas.microsoft.com/office/drawing/2014/main" val="1122939675"/>
                  </a:ext>
                </a:extLst>
              </a:tr>
              <a:tr h="518160">
                <a:tc>
                  <a:txBody>
                    <a:bodyPr/>
                    <a:lstStyle/>
                    <a:p>
                      <a:pPr algn="ctr"/>
                      <a:r>
                        <a:rPr lang="en-US" sz="1400" dirty="0">
                          <a:latin typeface="Lucida Sans" panose="020B0602030504020204" pitchFamily="34" charset="77"/>
                        </a:rPr>
                        <a:t>XG</a:t>
                      </a:r>
                    </a:p>
                  </a:txBody>
                  <a:tcPr anchor="ctr"/>
                </a:tc>
                <a:tc>
                  <a:txBody>
                    <a:bodyPr/>
                    <a:lstStyle/>
                    <a:p>
                      <a:pPr algn="ctr"/>
                      <a:r>
                        <a:rPr lang="en-US" sz="1400" dirty="0">
                          <a:latin typeface="Lucida Sans" panose="020B0602030504020204" pitchFamily="34" charset="77"/>
                        </a:rPr>
                        <a:t>0.78</a:t>
                      </a:r>
                    </a:p>
                  </a:txBody>
                  <a:tcPr anchor="ctr"/>
                </a:tc>
                <a:tc>
                  <a:txBody>
                    <a:bodyPr/>
                    <a:lstStyle/>
                    <a:p>
                      <a:pPr algn="ctr"/>
                      <a:r>
                        <a:rPr lang="en-US" sz="1400" dirty="0">
                          <a:latin typeface="Lucida Sans" panose="020B0602030504020204" pitchFamily="34" charset="77"/>
                        </a:rPr>
                        <a:t>0.94</a:t>
                      </a:r>
                    </a:p>
                  </a:txBody>
                  <a:tcPr anchor="ctr"/>
                </a:tc>
                <a:tc>
                  <a:txBody>
                    <a:bodyPr/>
                    <a:lstStyle/>
                    <a:p>
                      <a:pPr algn="ctr"/>
                      <a:r>
                        <a:rPr lang="en-US" sz="1400" dirty="0">
                          <a:latin typeface="Lucida Sans" panose="020B0602030504020204" pitchFamily="34" charset="77"/>
                        </a:rPr>
                        <a:t>0.98</a:t>
                      </a:r>
                    </a:p>
                  </a:txBody>
                  <a:tcPr anchor="ctr"/>
                </a:tc>
                <a:tc>
                  <a:txBody>
                    <a:bodyPr/>
                    <a:lstStyle/>
                    <a:p>
                      <a:pPr algn="ctr"/>
                      <a:r>
                        <a:rPr lang="en-US" sz="1400" dirty="0">
                          <a:latin typeface="Lucida Sans" panose="020B0602030504020204" pitchFamily="34" charset="77"/>
                        </a:rPr>
                        <a:t>0.95</a:t>
                      </a:r>
                    </a:p>
                  </a:txBody>
                  <a:tcPr anchor="ctr"/>
                </a:tc>
                <a:tc>
                  <a:txBody>
                    <a:bodyPr/>
                    <a:lstStyle/>
                    <a:p>
                      <a:pPr algn="ctr"/>
                      <a:r>
                        <a:rPr lang="en-US" sz="1400" dirty="0">
                          <a:latin typeface="Lucida Sans" panose="020B0602030504020204" pitchFamily="34" charset="77"/>
                        </a:rPr>
                        <a:t>0.98</a:t>
                      </a:r>
                    </a:p>
                  </a:txBody>
                  <a:tcPr anchor="ctr"/>
                </a:tc>
                <a:extLst>
                  <a:ext uri="{0D108BD9-81ED-4DB2-BD59-A6C34878D82A}">
                    <a16:rowId xmlns:a16="http://schemas.microsoft.com/office/drawing/2014/main" val="1480942319"/>
                  </a:ext>
                </a:extLst>
              </a:tr>
            </a:tbl>
          </a:graphicData>
        </a:graphic>
      </p:graphicFrame>
      <p:sp>
        <p:nvSpPr>
          <p:cNvPr id="62" name="TextBox 61">
            <a:extLst>
              <a:ext uri="{FF2B5EF4-FFF2-40B4-BE49-F238E27FC236}">
                <a16:creationId xmlns:a16="http://schemas.microsoft.com/office/drawing/2014/main" id="{BF5755CC-AA38-41EF-81E8-F36F1A326A39}"/>
              </a:ext>
            </a:extLst>
          </p:cNvPr>
          <p:cNvSpPr txBox="1"/>
          <p:nvPr/>
        </p:nvSpPr>
        <p:spPr>
          <a:xfrm>
            <a:off x="17002318" y="5327200"/>
            <a:ext cx="6915523" cy="830997"/>
          </a:xfrm>
          <a:prstGeom prst="rect">
            <a:avLst/>
          </a:prstGeom>
          <a:noFill/>
        </p:spPr>
        <p:txBody>
          <a:bodyPr wrap="square" rtlCol="0">
            <a:spAutoFit/>
          </a:bodyPr>
          <a:lstStyle>
            <a:defPPr>
              <a:defRPr kern="1200"/>
            </a:defPPr>
          </a:lstStyle>
          <a:p>
            <a:pPr algn="just"/>
            <a:r>
              <a:rPr lang="en-US" sz="1600" dirty="0">
                <a:solidFill>
                  <a:schemeClr val="tx1">
                    <a:lumMod val="50000"/>
                  </a:schemeClr>
                </a:solidFill>
                <a:latin typeface="Lucida Sans" panose="020B0602030504020204" pitchFamily="34" charset="77"/>
                <a:cs typeface="Open Sans" panose="020B0606030504020204" pitchFamily="34" charset="0"/>
              </a:rPr>
              <a:t>After performing logistic regression, 13 statistically significant features were identified as the predictors for the logistic regression model for classification.</a:t>
            </a:r>
            <a:endPar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endParaRPr>
          </a:p>
        </p:txBody>
      </p:sp>
      <p:pic>
        <p:nvPicPr>
          <p:cNvPr id="12" name="Picture 11">
            <a:extLst>
              <a:ext uri="{FF2B5EF4-FFF2-40B4-BE49-F238E27FC236}">
                <a16:creationId xmlns:a16="http://schemas.microsoft.com/office/drawing/2014/main" id="{54E283C3-45FF-D6DE-8E59-3C9FDB6B27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07420" y="9561135"/>
            <a:ext cx="6657432" cy="4124921"/>
          </a:xfrm>
          <a:prstGeom prst="rect">
            <a:avLst/>
          </a:prstGeom>
        </p:spPr>
      </p:pic>
      <p:sp>
        <p:nvSpPr>
          <p:cNvPr id="16" name="TextBox 15">
            <a:extLst>
              <a:ext uri="{FF2B5EF4-FFF2-40B4-BE49-F238E27FC236}">
                <a16:creationId xmlns:a16="http://schemas.microsoft.com/office/drawing/2014/main" id="{68DA204F-61F6-8BFE-06D5-F756A278BC07}"/>
              </a:ext>
            </a:extLst>
          </p:cNvPr>
          <p:cNvSpPr txBox="1"/>
          <p:nvPr/>
        </p:nvSpPr>
        <p:spPr>
          <a:xfrm>
            <a:off x="16994394" y="6412546"/>
            <a:ext cx="6889292" cy="4278094"/>
          </a:xfrm>
          <a:prstGeom prst="rect">
            <a:avLst/>
          </a:prstGeom>
          <a:noFill/>
        </p:spPr>
        <p:txBody>
          <a:bodyPr wrap="square" rtlCol="0">
            <a:spAutoFit/>
          </a:bodyPr>
          <a:lstStyle>
            <a:defPPr>
              <a:defRPr kern="1200"/>
            </a:defPPr>
          </a:lstStyle>
          <a:p>
            <a:pPr algn="just"/>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The logistic regression base model showed that the total number of trips of the head of household, rent per month, and average monthly remittances sent home were predictors of the target question (did survey respondents migrate for work or to earn money). There was also a relationship to “wage” in taka. Duration of stay, level of education (at five different levels), respondents Livelihood/occupation, were also were predictors of migration. </a:t>
            </a:r>
            <a:endParaRPr lang="en-US" sz="1600" dirty="0">
              <a:solidFill>
                <a:schemeClr val="tx1">
                  <a:lumMod val="50000"/>
                </a:schemeClr>
              </a:solidFill>
              <a:latin typeface="Lucida Sans" panose="020B0602030504020204" pitchFamily="34" charset="77"/>
              <a:cs typeface="Open Sans" panose="020B0606030504020204" pitchFamily="34" charset="0"/>
            </a:endParaRPr>
          </a:p>
          <a:p>
            <a:pPr algn="just"/>
            <a:r>
              <a:rPr lang="en-US" sz="1600" dirty="0">
                <a:solidFill>
                  <a:schemeClr val="tx1">
                    <a:lumMod val="50000"/>
                  </a:schemeClr>
                </a:solidFill>
                <a:latin typeface="Lucida Sans" panose="020B0602030504020204" pitchFamily="34" charset="77"/>
                <a:cs typeface="Open Sans" panose="020B0606030504020204" pitchFamily="34" charset="0"/>
              </a:rPr>
              <a:t>These features were selected for the final logistic regression model and repeated in lasso regression, elastic regression, decision tree with hyper parameter tuning, random forest, and </a:t>
            </a:r>
            <a:r>
              <a:rPr lang="en-US" sz="1600" dirty="0" err="1">
                <a:solidFill>
                  <a:schemeClr val="tx1">
                    <a:lumMod val="50000"/>
                  </a:schemeClr>
                </a:solidFill>
                <a:latin typeface="Lucida Sans" panose="020B0602030504020204" pitchFamily="34" charset="77"/>
                <a:cs typeface="Open Sans" panose="020B0606030504020204" pitchFamily="34" charset="0"/>
              </a:rPr>
              <a:t>XGBoost</a:t>
            </a:r>
            <a:r>
              <a:rPr lang="en-US" sz="1600" dirty="0">
                <a:solidFill>
                  <a:schemeClr val="tx1">
                    <a:lumMod val="50000"/>
                  </a:schemeClr>
                </a:solidFill>
                <a:latin typeface="Lucida Sans" panose="020B0602030504020204" pitchFamily="34" charset="77"/>
                <a:cs typeface="Open Sans" panose="020B0606030504020204" pitchFamily="34" charset="0"/>
              </a:rPr>
              <a:t>. These features predicted the primary purpose of the trip was to work or earn money. These predictors include total number of trips, rent per month, average monthly remittances, monthly wage, levels of education, and occupations, including rickshaw driver, construction worker, non-agricultural workers (factory worker, blue collar service), and homemaker.</a:t>
            </a:r>
            <a:endPar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endParaRPr>
          </a:p>
          <a:p>
            <a:pPr algn="just"/>
            <a:endParaRPr lang="en-US" sz="1600" dirty="0">
              <a:solidFill>
                <a:schemeClr val="tx1">
                  <a:lumMod val="50000"/>
                </a:schemeClr>
              </a:solidFill>
              <a:latin typeface="Lucida Sans" panose="020B0602030504020204" pitchFamily="34" charset="77"/>
              <a:cs typeface="Open Sans" panose="020B0606030504020204" pitchFamily="34" charset="0"/>
            </a:endParaRPr>
          </a:p>
        </p:txBody>
      </p:sp>
      <p:sp>
        <p:nvSpPr>
          <p:cNvPr id="18" name="TextBox 17">
            <a:extLst>
              <a:ext uri="{FF2B5EF4-FFF2-40B4-BE49-F238E27FC236}">
                <a16:creationId xmlns:a16="http://schemas.microsoft.com/office/drawing/2014/main" id="{7BE47FED-D7B0-678A-32D2-5F67B70CA3C7}"/>
              </a:ext>
            </a:extLst>
          </p:cNvPr>
          <p:cNvSpPr txBox="1"/>
          <p:nvPr/>
        </p:nvSpPr>
        <p:spPr>
          <a:xfrm>
            <a:off x="16974826" y="6127877"/>
            <a:ext cx="6874704" cy="369332"/>
          </a:xfrm>
          <a:prstGeom prst="rect">
            <a:avLst/>
          </a:prstGeom>
          <a:noFill/>
        </p:spPr>
        <p:txBody>
          <a:bodyPr wrap="square" rtlCol="0">
            <a:spAutoFit/>
          </a:bodyPr>
          <a:lstStyle>
            <a:defPPr>
              <a:defRPr kern="1200"/>
            </a:defPPr>
          </a:lstStyle>
          <a:p>
            <a:r>
              <a:rPr lang="en-US" sz="1800" b="1" dirty="0">
                <a:solidFill>
                  <a:schemeClr val="tx1">
                    <a:lumMod val="50000"/>
                  </a:schemeClr>
                </a:solidFill>
                <a:latin typeface="Lucida Sans" panose="020B0602030504020204" pitchFamily="34" charset="77"/>
              </a:rPr>
              <a:t>Modeling</a:t>
            </a:r>
          </a:p>
        </p:txBody>
      </p:sp>
      <p:sp>
        <p:nvSpPr>
          <p:cNvPr id="19" name="TextBox 18">
            <a:extLst>
              <a:ext uri="{FF2B5EF4-FFF2-40B4-BE49-F238E27FC236}">
                <a16:creationId xmlns:a16="http://schemas.microsoft.com/office/drawing/2014/main" id="{C72815A5-39CE-E9F3-C980-89CD41BF057F}"/>
              </a:ext>
            </a:extLst>
          </p:cNvPr>
          <p:cNvSpPr txBox="1"/>
          <p:nvPr/>
        </p:nvSpPr>
        <p:spPr>
          <a:xfrm>
            <a:off x="17099527" y="13933662"/>
            <a:ext cx="6889292" cy="1077218"/>
          </a:xfrm>
          <a:prstGeom prst="rect">
            <a:avLst/>
          </a:prstGeom>
          <a:noFill/>
        </p:spPr>
        <p:txBody>
          <a:bodyPr wrap="square" rtlCol="0">
            <a:spAutoFit/>
          </a:bodyPr>
          <a:lstStyle>
            <a:defPPr>
              <a:defRPr kern="1200"/>
            </a:defPPr>
          </a:lstStyle>
          <a:p>
            <a:pPr algn="just"/>
            <a:r>
              <a:rPr lang="en-US" sz="1600" dirty="0">
                <a:solidFill>
                  <a:schemeClr val="tx1">
                    <a:lumMod val="50000"/>
                  </a:schemeClr>
                </a:solidFill>
                <a:latin typeface="Lucida Sans" panose="020B0602030504020204" pitchFamily="34" charset="77"/>
                <a:cs typeface="Open Sans" panose="020B0606030504020204" pitchFamily="34" charset="0"/>
              </a:rPr>
              <a:t>A14_17, occupation is homemaker, had the highest variable importance. D1A_10AL_3M is monthly wage. N1_14 and N1_12 are average monthly remittances and rent per month. The A13 category is household education level.</a:t>
            </a:r>
          </a:p>
        </p:txBody>
      </p:sp>
      <p:sp>
        <p:nvSpPr>
          <p:cNvPr id="21" name="TextBox 20">
            <a:extLst>
              <a:ext uri="{FF2B5EF4-FFF2-40B4-BE49-F238E27FC236}">
                <a16:creationId xmlns:a16="http://schemas.microsoft.com/office/drawing/2014/main" id="{808179E5-720D-1AC1-88BF-945CF4097DCA}"/>
              </a:ext>
            </a:extLst>
          </p:cNvPr>
          <p:cNvSpPr txBox="1"/>
          <p:nvPr/>
        </p:nvSpPr>
        <p:spPr>
          <a:xfrm>
            <a:off x="25160675" y="8803980"/>
            <a:ext cx="6938566" cy="830997"/>
          </a:xfrm>
          <a:prstGeom prst="rect">
            <a:avLst/>
          </a:prstGeom>
          <a:noFill/>
        </p:spPr>
        <p:txBody>
          <a:bodyPr wrap="square" rtlCol="0">
            <a:spAutoFit/>
          </a:bodyPr>
          <a:lstStyle>
            <a:defPPr>
              <a:defRPr kern="1200"/>
            </a:defPPr>
          </a:lstStyle>
          <a:p>
            <a:pPr algn="just"/>
            <a:r>
              <a:rPr lang="en-US" sz="1600" dirty="0">
                <a:solidFill>
                  <a:schemeClr val="tx1">
                    <a:lumMod val="50000"/>
                  </a:schemeClr>
                </a:solidFill>
                <a:latin typeface="Lucida Sans" panose="020B0602030504020204" pitchFamily="34" charset="77"/>
                <a:cs typeface="Open Sans" panose="020B0606030504020204" pitchFamily="34" charset="0"/>
              </a:rPr>
              <a:t>The performance of the models can be observed with the ROC curve and AUC. From both the AUC and ROC, </a:t>
            </a:r>
            <a:r>
              <a:rPr lang="en-US" sz="1600" dirty="0" err="1">
                <a:solidFill>
                  <a:schemeClr val="tx1">
                    <a:lumMod val="50000"/>
                  </a:schemeClr>
                </a:solidFill>
                <a:latin typeface="Lucida Sans" panose="020B0602030504020204" pitchFamily="34" charset="77"/>
                <a:cs typeface="Open Sans" panose="020B0606030504020204" pitchFamily="34" charset="0"/>
              </a:rPr>
              <a:t>XGBoost</a:t>
            </a:r>
            <a:r>
              <a:rPr lang="en-US" sz="1600" dirty="0">
                <a:solidFill>
                  <a:schemeClr val="tx1">
                    <a:lumMod val="50000"/>
                  </a:schemeClr>
                </a:solidFill>
                <a:latin typeface="Lucida Sans" panose="020B0602030504020204" pitchFamily="34" charset="77"/>
                <a:cs typeface="Open Sans" panose="020B0606030504020204" pitchFamily="34" charset="0"/>
              </a:rPr>
              <a:t> performed the best and logistic regression performed the worst. </a:t>
            </a:r>
          </a:p>
        </p:txBody>
      </p:sp>
      <p:sp>
        <p:nvSpPr>
          <p:cNvPr id="22" name="TextBox 21">
            <a:extLst>
              <a:ext uri="{FF2B5EF4-FFF2-40B4-BE49-F238E27FC236}">
                <a16:creationId xmlns:a16="http://schemas.microsoft.com/office/drawing/2014/main" id="{D0918718-4809-8179-22FD-E68F45635BF7}"/>
              </a:ext>
            </a:extLst>
          </p:cNvPr>
          <p:cNvSpPr txBox="1"/>
          <p:nvPr/>
        </p:nvSpPr>
        <p:spPr>
          <a:xfrm>
            <a:off x="25201087" y="8511096"/>
            <a:ext cx="6898154" cy="369332"/>
          </a:xfrm>
          <a:prstGeom prst="rect">
            <a:avLst/>
          </a:prstGeom>
          <a:noFill/>
        </p:spPr>
        <p:txBody>
          <a:bodyPr wrap="square" rtlCol="0">
            <a:spAutoFit/>
          </a:bodyPr>
          <a:lstStyle>
            <a:defPPr>
              <a:defRPr kern="1200"/>
            </a:defPPr>
          </a:lstStyle>
          <a:p>
            <a:r>
              <a:rPr lang="en-US" sz="1800" b="1" dirty="0">
                <a:solidFill>
                  <a:schemeClr val="tx1">
                    <a:lumMod val="50000"/>
                  </a:schemeClr>
                </a:solidFill>
                <a:latin typeface="Lucida Sans" panose="020B0602030504020204" pitchFamily="34" charset="77"/>
              </a:rPr>
              <a:t>Dataset 02 </a:t>
            </a:r>
          </a:p>
        </p:txBody>
      </p:sp>
      <p:sp>
        <p:nvSpPr>
          <p:cNvPr id="23" name="TextBox 22">
            <a:extLst>
              <a:ext uri="{FF2B5EF4-FFF2-40B4-BE49-F238E27FC236}">
                <a16:creationId xmlns:a16="http://schemas.microsoft.com/office/drawing/2014/main" id="{6609DCED-4559-7AB8-33C7-411B2BE7864A}"/>
              </a:ext>
            </a:extLst>
          </p:cNvPr>
          <p:cNvSpPr txBox="1"/>
          <p:nvPr/>
        </p:nvSpPr>
        <p:spPr>
          <a:xfrm>
            <a:off x="25175489" y="16200827"/>
            <a:ext cx="6874704" cy="369332"/>
          </a:xfrm>
          <a:prstGeom prst="rect">
            <a:avLst/>
          </a:prstGeom>
          <a:noFill/>
        </p:spPr>
        <p:txBody>
          <a:bodyPr wrap="square" rtlCol="0">
            <a:spAutoFit/>
          </a:bodyPr>
          <a:lstStyle>
            <a:defPPr>
              <a:defRPr kern="1200"/>
            </a:defPPr>
          </a:lstStyle>
          <a:p>
            <a:r>
              <a:rPr lang="en-US" sz="1800" b="1" dirty="0">
                <a:solidFill>
                  <a:schemeClr val="tx1">
                    <a:lumMod val="50000"/>
                  </a:schemeClr>
                </a:solidFill>
                <a:latin typeface="Lucida Sans" panose="020B0602030504020204" pitchFamily="34" charset="77"/>
              </a:rPr>
              <a:t>Further Research</a:t>
            </a:r>
          </a:p>
        </p:txBody>
      </p:sp>
      <p:sp>
        <p:nvSpPr>
          <p:cNvPr id="24" name="TextBox 23">
            <a:extLst>
              <a:ext uri="{FF2B5EF4-FFF2-40B4-BE49-F238E27FC236}">
                <a16:creationId xmlns:a16="http://schemas.microsoft.com/office/drawing/2014/main" id="{B3ED9BB3-EBDD-F783-3614-C09517D1EFC8}"/>
              </a:ext>
            </a:extLst>
          </p:cNvPr>
          <p:cNvSpPr txBox="1"/>
          <p:nvPr/>
        </p:nvSpPr>
        <p:spPr>
          <a:xfrm>
            <a:off x="25201087" y="5201193"/>
            <a:ext cx="6874704" cy="369332"/>
          </a:xfrm>
          <a:prstGeom prst="rect">
            <a:avLst/>
          </a:prstGeom>
          <a:noFill/>
        </p:spPr>
        <p:txBody>
          <a:bodyPr wrap="square" rtlCol="0">
            <a:spAutoFit/>
          </a:bodyPr>
          <a:lstStyle>
            <a:defPPr>
              <a:defRPr kern="1200"/>
            </a:defPPr>
          </a:lstStyle>
          <a:p>
            <a:r>
              <a:rPr lang="en-US" sz="1800" b="1" dirty="0">
                <a:solidFill>
                  <a:schemeClr val="tx1">
                    <a:lumMod val="50000"/>
                  </a:schemeClr>
                </a:solidFill>
                <a:latin typeface="Lucida Sans" panose="020B0602030504020204" pitchFamily="34" charset="77"/>
              </a:rPr>
              <a:t>Dataset 01 </a:t>
            </a:r>
          </a:p>
        </p:txBody>
      </p:sp>
      <p:sp>
        <p:nvSpPr>
          <p:cNvPr id="25" name="TextBox 24">
            <a:extLst>
              <a:ext uri="{FF2B5EF4-FFF2-40B4-BE49-F238E27FC236}">
                <a16:creationId xmlns:a16="http://schemas.microsoft.com/office/drawing/2014/main" id="{3B46CDA7-25C8-6C3A-8005-E96E8761B054}"/>
              </a:ext>
            </a:extLst>
          </p:cNvPr>
          <p:cNvSpPr txBox="1"/>
          <p:nvPr/>
        </p:nvSpPr>
        <p:spPr>
          <a:xfrm>
            <a:off x="25201087" y="16476616"/>
            <a:ext cx="6874704" cy="2062103"/>
          </a:xfrm>
          <a:prstGeom prst="rect">
            <a:avLst/>
          </a:prstGeom>
          <a:noFill/>
        </p:spPr>
        <p:txBody>
          <a:bodyPr wrap="square" rtlCol="0">
            <a:spAutoFit/>
          </a:bodyPr>
          <a:lstStyle>
            <a:defPPr>
              <a:defRPr kern="1200"/>
            </a:defPPr>
          </a:lstStyle>
          <a:p>
            <a:pPr algn="just"/>
            <a:r>
              <a:rPr lang="en-US" sz="1600" dirty="0">
                <a:solidFill>
                  <a:schemeClr val="tx1">
                    <a:lumMod val="50000"/>
                  </a:schemeClr>
                </a:solidFill>
                <a:latin typeface="Lucida Sans" panose="020B0602030504020204" pitchFamily="34" charset="77"/>
                <a:cs typeface="Open Sans" panose="020B0606030504020204" pitchFamily="34" charset="0"/>
              </a:rPr>
              <a:t>Our analysis showed certain patterns in Bangladesh for migration; further research would be to follow migration patterns in similar demographic or neighboring countries. As climate change and other economic challenges occur as a result of rising temperatures, following migratory patterns of individuals and understanding why they choose to relocate or are relocated is likely to become more and more relevant. The team’s analytical approach can likely be replicated for further research in migration. </a:t>
            </a:r>
          </a:p>
        </p:txBody>
      </p:sp>
      <p:sp>
        <p:nvSpPr>
          <p:cNvPr id="26" name="TextBox 25">
            <a:extLst>
              <a:ext uri="{FF2B5EF4-FFF2-40B4-BE49-F238E27FC236}">
                <a16:creationId xmlns:a16="http://schemas.microsoft.com/office/drawing/2014/main" id="{929AD6E0-4870-551A-990E-7934830C0BDA}"/>
              </a:ext>
            </a:extLst>
          </p:cNvPr>
          <p:cNvSpPr txBox="1"/>
          <p:nvPr/>
        </p:nvSpPr>
        <p:spPr>
          <a:xfrm>
            <a:off x="25160675" y="13723411"/>
            <a:ext cx="6874704" cy="2554545"/>
          </a:xfrm>
          <a:prstGeom prst="rect">
            <a:avLst/>
          </a:prstGeom>
          <a:noFill/>
        </p:spPr>
        <p:txBody>
          <a:bodyPr wrap="square" rtlCol="0">
            <a:spAutoFit/>
          </a:bodyPr>
          <a:lstStyle>
            <a:defPPr>
              <a:defRPr kern="1200"/>
            </a:defPPr>
          </a:lstStyle>
          <a:p>
            <a:pPr algn="just"/>
            <a:r>
              <a:rPr lang="en-US" sz="1600" dirty="0">
                <a:solidFill>
                  <a:schemeClr val="tx1">
                    <a:lumMod val="50000"/>
                  </a:schemeClr>
                </a:solidFill>
                <a:latin typeface="Lucida Sans" panose="020B0602030504020204" pitchFamily="34" charset="77"/>
                <a:cs typeface="Open Sans" panose="020B0606030504020204" pitchFamily="34" charset="0"/>
              </a:rPr>
              <a:t>Given the primary factors for importance from the second dataset, rent and remittances draw attention to domestic economic challenges, which spur migration as a means of easing financial circumstances. Earning potential, a key factor driving migration, is strongly correlated with wage levels. Job chances are influenced by education, and certain occupations—such as construction or rickshaw driving—often correlate with employment opportunities in cities, which encourages migration. All of these factors contribute to the decision-making process regarding relocation for economic improvement.</a:t>
            </a:r>
          </a:p>
        </p:txBody>
      </p:sp>
      <p:pic>
        <p:nvPicPr>
          <p:cNvPr id="34" name="Picture 33">
            <a:extLst>
              <a:ext uri="{FF2B5EF4-FFF2-40B4-BE49-F238E27FC236}">
                <a16:creationId xmlns:a16="http://schemas.microsoft.com/office/drawing/2014/main" id="{306092F3-5610-0923-0029-01D39417DC0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399907" y="15342591"/>
            <a:ext cx="6024541" cy="3789135"/>
          </a:xfrm>
          <a:prstGeom prst="rect">
            <a:avLst/>
          </a:prstGeom>
        </p:spPr>
      </p:pic>
      <p:sp>
        <p:nvSpPr>
          <p:cNvPr id="35" name="TextBox 34">
            <a:extLst>
              <a:ext uri="{FF2B5EF4-FFF2-40B4-BE49-F238E27FC236}">
                <a16:creationId xmlns:a16="http://schemas.microsoft.com/office/drawing/2014/main" id="{05F34751-F7B8-865B-32A5-2AEECC6A4B42}"/>
              </a:ext>
            </a:extLst>
          </p:cNvPr>
          <p:cNvSpPr txBox="1"/>
          <p:nvPr/>
        </p:nvSpPr>
        <p:spPr>
          <a:xfrm>
            <a:off x="17077922" y="10355980"/>
            <a:ext cx="6874704" cy="369332"/>
          </a:xfrm>
          <a:prstGeom prst="rect">
            <a:avLst/>
          </a:prstGeom>
          <a:noFill/>
        </p:spPr>
        <p:txBody>
          <a:bodyPr wrap="square" rtlCol="0">
            <a:spAutoFit/>
          </a:bodyPr>
          <a:lstStyle>
            <a:defPPr>
              <a:defRPr kern="1200"/>
            </a:defPPr>
          </a:lstStyle>
          <a:p>
            <a:pPr algn="ctr"/>
            <a:r>
              <a:rPr lang="en-US" sz="1800" b="1" dirty="0">
                <a:solidFill>
                  <a:schemeClr val="tx1">
                    <a:lumMod val="50000"/>
                  </a:schemeClr>
                </a:solidFill>
                <a:latin typeface="Lucida Sans" panose="020B0602030504020204" pitchFamily="34" charset="77"/>
              </a:rPr>
              <a:t>Ranking of Variable Importance</a:t>
            </a:r>
          </a:p>
        </p:txBody>
      </p:sp>
      <p:pic>
        <p:nvPicPr>
          <p:cNvPr id="38" name="Picture 37">
            <a:extLst>
              <a:ext uri="{FF2B5EF4-FFF2-40B4-BE49-F238E27FC236}">
                <a16:creationId xmlns:a16="http://schemas.microsoft.com/office/drawing/2014/main" id="{76AB5C13-63F5-8C5A-9430-163B130DA9AA}"/>
              </a:ext>
            </a:extLst>
          </p:cNvPr>
          <p:cNvPicPr>
            <a:picLocks noChangeAspect="1"/>
          </p:cNvPicPr>
          <p:nvPr/>
        </p:nvPicPr>
        <p:blipFill rotWithShape="1">
          <a:blip r:embed="rId10">
            <a:extLst>
              <a:ext uri="{28A0092B-C50C-407E-A947-70E740481C1C}">
                <a14:useLocalDpi xmlns:a14="http://schemas.microsoft.com/office/drawing/2010/main" val="0"/>
              </a:ext>
            </a:extLst>
          </a:blip>
          <a:srcRect t="22615"/>
          <a:stretch/>
        </p:blipFill>
        <p:spPr>
          <a:xfrm>
            <a:off x="17099527" y="10691900"/>
            <a:ext cx="6596788" cy="3151458"/>
          </a:xfrm>
          <a:prstGeom prst="rect">
            <a:avLst/>
          </a:prstGeom>
        </p:spPr>
      </p:pic>
      <p:sp>
        <p:nvSpPr>
          <p:cNvPr id="40" name="TextBox 39">
            <a:extLst>
              <a:ext uri="{FF2B5EF4-FFF2-40B4-BE49-F238E27FC236}">
                <a16:creationId xmlns:a16="http://schemas.microsoft.com/office/drawing/2014/main" id="{F40D1BCC-16AC-27E8-7DAF-4E8B32259683}"/>
              </a:ext>
            </a:extLst>
          </p:cNvPr>
          <p:cNvSpPr txBox="1"/>
          <p:nvPr/>
        </p:nvSpPr>
        <p:spPr>
          <a:xfrm>
            <a:off x="8940967" y="17018641"/>
            <a:ext cx="6915523" cy="830997"/>
          </a:xfrm>
          <a:prstGeom prst="rect">
            <a:avLst/>
          </a:prstGeom>
          <a:noFill/>
        </p:spPr>
        <p:txBody>
          <a:bodyPr wrap="square" rtlCol="0">
            <a:spAutoFit/>
          </a:bodyPr>
          <a:lstStyle>
            <a:defPPr>
              <a:defRPr kern="1200"/>
            </a:defPPr>
          </a:lstStyle>
          <a:p>
            <a:pPr algn="just"/>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For the classification model, the survey data was </a:t>
            </a:r>
            <a:r>
              <a:rPr lang="en-US" sz="1600" dirty="0" err="1">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subsetted</a:t>
            </a: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 to include the heads of households with the primary purpose of migration for work or to earn money. </a:t>
            </a:r>
          </a:p>
        </p:txBody>
      </p:sp>
      <p:sp>
        <p:nvSpPr>
          <p:cNvPr id="44" name="TextBox 43">
            <a:extLst>
              <a:ext uri="{FF2B5EF4-FFF2-40B4-BE49-F238E27FC236}">
                <a16:creationId xmlns:a16="http://schemas.microsoft.com/office/drawing/2014/main" id="{AEBFFEED-5718-B62D-525D-FA527846C06F}"/>
              </a:ext>
            </a:extLst>
          </p:cNvPr>
          <p:cNvSpPr txBox="1"/>
          <p:nvPr/>
        </p:nvSpPr>
        <p:spPr>
          <a:xfrm>
            <a:off x="16734188" y="15001600"/>
            <a:ext cx="7562175" cy="369332"/>
          </a:xfrm>
          <a:prstGeom prst="rect">
            <a:avLst/>
          </a:prstGeom>
          <a:noFill/>
        </p:spPr>
        <p:txBody>
          <a:bodyPr wrap="square" rtlCol="0">
            <a:spAutoFit/>
          </a:bodyPr>
          <a:lstStyle>
            <a:defPPr>
              <a:defRPr kern="1200"/>
            </a:defPPr>
          </a:lstStyle>
          <a:p>
            <a:pPr algn="ctr"/>
            <a:r>
              <a:rPr lang="en-US" sz="1800" b="1" dirty="0" err="1">
                <a:solidFill>
                  <a:schemeClr val="tx1">
                    <a:lumMod val="50000"/>
                  </a:schemeClr>
                </a:solidFill>
                <a:latin typeface="Lucida Sans" panose="020B0602030504020204" pitchFamily="34" charset="77"/>
              </a:rPr>
              <a:t>XGBoost</a:t>
            </a:r>
            <a:r>
              <a:rPr lang="en-US" sz="1800" b="1" dirty="0">
                <a:solidFill>
                  <a:schemeClr val="tx1">
                    <a:lumMod val="50000"/>
                  </a:schemeClr>
                </a:solidFill>
                <a:latin typeface="Lucida Sans" panose="020B0602030504020204" pitchFamily="34" charset="77"/>
              </a:rPr>
              <a:t> Tree</a:t>
            </a:r>
          </a:p>
        </p:txBody>
      </p:sp>
    </p:spTree>
    <p:extLst>
      <p:ext uri="{BB962C8B-B14F-4D97-AF65-F5344CB8AC3E}">
        <p14:creationId xmlns:p14="http://schemas.microsoft.com/office/powerpoint/2010/main" val="412812335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assessingslate|08-2022"/>
</p:tagLst>
</file>

<file path=ppt/theme/theme1.xml><?xml version="1.0" encoding="utf-8"?>
<a:theme xmlns:a="http://schemas.openxmlformats.org/drawingml/2006/main" name="Office Theme">
  <a:themeElements>
    <a:clrScheme name="PGO 013 - Urban Sunset">
      <a:dk1>
        <a:srgbClr val="2D3740"/>
      </a:dk1>
      <a:lt1>
        <a:srgbClr val="FFFFFF"/>
      </a:lt1>
      <a:dk2>
        <a:srgbClr val="635B4E"/>
      </a:dk2>
      <a:lt2>
        <a:srgbClr val="E7E6E6"/>
      </a:lt2>
      <a:accent1>
        <a:srgbClr val="2D3740"/>
      </a:accent1>
      <a:accent2>
        <a:srgbClr val="E7943F"/>
      </a:accent2>
      <a:accent3>
        <a:srgbClr val="FE5C4F"/>
      </a:accent3>
      <a:accent4>
        <a:srgbClr val="635B4E"/>
      </a:accent4>
      <a:accent5>
        <a:srgbClr val="B09471"/>
      </a:accent5>
      <a:accent6>
        <a:srgbClr val="F7D290"/>
      </a:accent6>
      <a:hlink>
        <a:srgbClr val="AC5448"/>
      </a:hlink>
      <a:folHlink>
        <a:srgbClr val="FE5C4F"/>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4304</TotalTime>
  <Words>1539</Words>
  <Application>Microsoft Macintosh PowerPoint</Application>
  <PresentationFormat>Custom</PresentationFormat>
  <Paragraphs>81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Lucida Sans</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Kovalchuk, Elizabeth R (Liz) CIV USN NRL WASHINGTON DC (USA)</cp:lastModifiedBy>
  <cp:revision>207</cp:revision>
  <dcterms:modified xsi:type="dcterms:W3CDTF">2024-04-19T21:01:17Z</dcterms:modified>
  <cp:category>science research poster</cp:category>
</cp:coreProperties>
</file>